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256" r:id="rId2"/>
    <p:sldId id="257" r:id="rId3"/>
    <p:sldId id="258" r:id="rId4"/>
    <p:sldId id="259" r:id="rId5"/>
    <p:sldId id="269" r:id="rId6"/>
    <p:sldId id="271" r:id="rId7"/>
    <p:sldId id="270" r:id="rId8"/>
    <p:sldId id="260" r:id="rId9"/>
    <p:sldId id="272" r:id="rId10"/>
    <p:sldId id="273" r:id="rId11"/>
    <p:sldId id="274" r:id="rId12"/>
    <p:sldId id="278" r:id="rId13"/>
    <p:sldId id="279" r:id="rId14"/>
    <p:sldId id="275" r:id="rId15"/>
    <p:sldId id="276" r:id="rId16"/>
    <p:sldId id="277" r:id="rId17"/>
    <p:sldId id="280" r:id="rId18"/>
    <p:sldId id="281" r:id="rId19"/>
    <p:sldId id="282"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52" autoAdjust="0"/>
    <p:restoredTop sz="96357" autoAdjust="0"/>
  </p:normalViewPr>
  <p:slideViewPr>
    <p:cSldViewPr snapToGrid="0">
      <p:cViewPr varScale="1">
        <p:scale>
          <a:sx n="66" d="100"/>
          <a:sy n="66" d="100"/>
        </p:scale>
        <p:origin x="884" y="44"/>
      </p:cViewPr>
      <p:guideLst/>
    </p:cSldViewPr>
  </p:slideViewPr>
  <p:outlineViewPr>
    <p:cViewPr>
      <p:scale>
        <a:sx n="33" d="100"/>
        <a:sy n="33" d="100"/>
      </p:scale>
      <p:origin x="0" y="-13812"/>
    </p:cViewPr>
  </p:outlineViewPr>
  <p:notesTextViewPr>
    <p:cViewPr>
      <p:scale>
        <a:sx n="3" d="2"/>
        <a:sy n="3" d="2"/>
      </p:scale>
      <p:origin x="0" y="0"/>
    </p:cViewPr>
  </p:notesTextViewPr>
  <p:sorterViewPr>
    <p:cViewPr>
      <p:scale>
        <a:sx n="100" d="100"/>
        <a:sy n="100" d="100"/>
      </p:scale>
      <p:origin x="0" y="-2740"/>
    </p:cViewPr>
  </p:sorter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873B9F-50A0-4622-8B27-9EA7B86E7C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217B71-78E5-4F1B-8D85-573B8AAD3E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6A5925-1F73-40BA-85C9-D3AC61ACF64E}" type="datetimeFigureOut">
              <a:rPr lang="en-US" smtClean="0"/>
              <a:t>11/25/2023</a:t>
            </a:fld>
            <a:endParaRPr lang="en-US"/>
          </a:p>
        </p:txBody>
      </p:sp>
      <p:sp>
        <p:nvSpPr>
          <p:cNvPr id="4" name="Footer Placeholder 3">
            <a:extLst>
              <a:ext uri="{FF2B5EF4-FFF2-40B4-BE49-F238E27FC236}">
                <a16:creationId xmlns:a16="http://schemas.microsoft.com/office/drawing/2014/main" id="{E2A5D993-102A-4921-A12E-E8E8D0285A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F94975-3B91-4B9C-9498-7DA766AE14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10B77D-D561-4A25-8C29-51CAB365AE4B}" type="slidenum">
              <a:rPr lang="en-US" smtClean="0"/>
              <a:t>‹#›</a:t>
            </a:fld>
            <a:endParaRPr lang="en-US"/>
          </a:p>
        </p:txBody>
      </p:sp>
    </p:spTree>
    <p:extLst>
      <p:ext uri="{BB962C8B-B14F-4D97-AF65-F5344CB8AC3E}">
        <p14:creationId xmlns:p14="http://schemas.microsoft.com/office/powerpoint/2010/main" val="29366429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US" noProof="0" smtClean="0"/>
              <a:t>11/25/2023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US" noProof="0" smtClean="0"/>
              <a:t>‹#›</a:t>
            </a:fld>
            <a:endParaRPr lang="en-US" noProof="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945AC3A-7D9B-423E-A2BF-B883C9B2D241}"/>
              </a:ext>
            </a:extLst>
          </p:cNvPr>
          <p:cNvPicPr>
            <a:picLocks/>
          </p:cNvPicPr>
          <p:nvPr userDrawn="1"/>
        </p:nvPicPr>
        <p:blipFill rotWithShape="1">
          <a:blip r:embed="rId2" cstate="screen">
            <a:duotone>
              <a:prstClr val="black"/>
              <a:schemeClr val="tx2">
                <a:tint val="45000"/>
                <a:satMod val="400000"/>
              </a:schemeClr>
            </a:duotone>
            <a:extLst>
              <a:ext uri="{28A0092B-C50C-407E-A947-70E740481C1C}">
                <a14:useLocalDpi xmlns:a14="http://schemas.microsoft.com/office/drawing/2010/main"/>
              </a:ext>
            </a:extLst>
          </a:blip>
          <a:srcRect b="-15"/>
          <a:stretch/>
        </p:blipFill>
        <p:spPr>
          <a:xfrm>
            <a:off x="7801452" y="1"/>
            <a:ext cx="4389120" cy="6675120"/>
          </a:xfrm>
          <a:prstGeom prst="rect">
            <a:avLst/>
          </a:prstGeom>
        </p:spPr>
      </p:pic>
      <p:sp>
        <p:nvSpPr>
          <p:cNvPr id="5" name="Rectangle 4">
            <a:extLst>
              <a:ext uri="{FF2B5EF4-FFF2-40B4-BE49-F238E27FC236}">
                <a16:creationId xmlns:a16="http://schemas.microsoft.com/office/drawing/2014/main" id="{C7524B29-B525-4E47-862B-FD57B403D539}"/>
              </a:ext>
            </a:extLst>
          </p:cNvPr>
          <p:cNvSpPr/>
          <p:nvPr userDrawn="1"/>
        </p:nvSpPr>
        <p:spPr>
          <a:xfrm>
            <a:off x="7804351" y="1"/>
            <a:ext cx="4386221" cy="667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9">
            <a:extLst>
              <a:ext uri="{FF2B5EF4-FFF2-40B4-BE49-F238E27FC236}">
                <a16:creationId xmlns:a16="http://schemas.microsoft.com/office/drawing/2014/main" id="{140927D5-AE1A-4ABD-BD8F-2F78723FF0D6}"/>
              </a:ext>
            </a:extLst>
          </p:cNvPr>
          <p:cNvSpPr>
            <a:spLocks noGrp="1"/>
          </p:cNvSpPr>
          <p:nvPr>
            <p:ph type="pic" sz="quarter" idx="10" hasCustomPrompt="1"/>
          </p:nvPr>
        </p:nvSpPr>
        <p:spPr>
          <a:xfrm>
            <a:off x="-11284" y="1"/>
            <a:ext cx="7815636" cy="6677022"/>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a:t>Insert or Drag and Drop your Image</a:t>
            </a:r>
            <a:endParaRPr lang="en-US" dirty="0"/>
          </a:p>
        </p:txBody>
      </p:sp>
      <p:sp>
        <p:nvSpPr>
          <p:cNvPr id="11" name="Rectangle 10">
            <a:extLst>
              <a:ext uri="{FF2B5EF4-FFF2-40B4-BE49-F238E27FC236}">
                <a16:creationId xmlns:a16="http://schemas.microsoft.com/office/drawing/2014/main" id="{F94C333A-735B-44F8-99E4-E73D8172DE35}"/>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C69AA83-848B-4DFD-A644-A5D9CEFF95E3}"/>
              </a:ext>
            </a:extLst>
          </p:cNvPr>
          <p:cNvSpPr/>
          <p:nvPr userDrawn="1"/>
        </p:nvSpPr>
        <p:spPr>
          <a:xfrm>
            <a:off x="7804351" y="6678000"/>
            <a:ext cx="4224295"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US" sz="1000" noProof="1">
              <a:latin typeface="Tw Cen MT" panose="020B0602020104020603" pitchFamily="34" charset="0"/>
            </a:endParaRPr>
          </a:p>
        </p:txBody>
      </p:sp>
      <p:sp>
        <p:nvSpPr>
          <p:cNvPr id="15" name="Slide Number Placeholder 5">
            <a:extLst>
              <a:ext uri="{FF2B5EF4-FFF2-40B4-BE49-F238E27FC236}">
                <a16:creationId xmlns:a16="http://schemas.microsoft.com/office/drawing/2014/main" id="{42880EF2-ACF9-4D66-99FF-99CB3F61BE99}"/>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Title 1">
            <a:extLst>
              <a:ext uri="{FF2B5EF4-FFF2-40B4-BE49-F238E27FC236}">
                <a16:creationId xmlns:a16="http://schemas.microsoft.com/office/drawing/2014/main" id="{8487E03C-DE68-4CE8-A7F1-B9DD28846BC8}"/>
              </a:ext>
            </a:extLst>
          </p:cNvPr>
          <p:cNvSpPr>
            <a:spLocks noGrp="1"/>
          </p:cNvSpPr>
          <p:nvPr>
            <p:ph type="ctrTitle"/>
          </p:nvPr>
        </p:nvSpPr>
        <p:spPr>
          <a:xfrm>
            <a:off x="8073392" y="1962149"/>
            <a:ext cx="3759807" cy="1547813"/>
          </a:xfrm>
        </p:spPr>
        <p:txBody>
          <a:bodyPr anchor="b"/>
          <a:lstStyle>
            <a:lvl1pPr algn="l">
              <a:lnSpc>
                <a:spcPts val="4000"/>
              </a:lnSpc>
              <a:defRPr sz="4800" spc="-15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EEE8855-FE55-4351-B21B-FE33CB8050C1}"/>
              </a:ext>
            </a:extLst>
          </p:cNvPr>
          <p:cNvSpPr>
            <a:spLocks noGrp="1"/>
          </p:cNvSpPr>
          <p:nvPr>
            <p:ph type="subTitle" idx="1"/>
          </p:nvPr>
        </p:nvSpPr>
        <p:spPr>
          <a:xfrm>
            <a:off x="8073391" y="3602038"/>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Graphic 11">
            <a:extLst>
              <a:ext uri="{FF2B5EF4-FFF2-40B4-BE49-F238E27FC236}">
                <a16:creationId xmlns:a16="http://schemas.microsoft.com/office/drawing/2014/main" id="{54BAE1D8-3DF8-48CA-92C4-2E2064E4A3C5}"/>
              </a:ext>
            </a:extLst>
          </p:cNvPr>
          <p:cNvSpPr/>
          <p:nvPr userDrawn="1"/>
        </p:nvSpPr>
        <p:spPr>
          <a:xfrm>
            <a:off x="8776606" y="3981146"/>
            <a:ext cx="3413965" cy="2695876"/>
          </a:xfrm>
          <a:custGeom>
            <a:avLst/>
            <a:gdLst>
              <a:gd name="connsiteX0" fmla="*/ 4121944 w 4124325"/>
              <a:gd name="connsiteY0" fmla="*/ 1555076 h 3257550"/>
              <a:gd name="connsiteX1" fmla="*/ 4118134 w 4124325"/>
              <a:gd name="connsiteY1" fmla="*/ 1533169 h 3257550"/>
              <a:gd name="connsiteX2" fmla="*/ 2782729 w 4124325"/>
              <a:gd name="connsiteY2" fmla="*/ 39649 h 3257550"/>
              <a:gd name="connsiteX3" fmla="*/ 2108359 w 4124325"/>
              <a:gd name="connsiteY3" fmla="*/ 2436139 h 3257550"/>
              <a:gd name="connsiteX4" fmla="*/ 1262539 w 4124325"/>
              <a:gd name="connsiteY4" fmla="*/ 1310284 h 3257550"/>
              <a:gd name="connsiteX5" fmla="*/ 717709 w 4124325"/>
              <a:gd name="connsiteY5" fmla="*/ 2358986 h 3257550"/>
              <a:gd name="connsiteX6" fmla="*/ 7144 w 4124325"/>
              <a:gd name="connsiteY6" fmla="*/ 3257194 h 3257550"/>
              <a:gd name="connsiteX7" fmla="*/ 4075271 w 4124325"/>
              <a:gd name="connsiteY7" fmla="*/ 3257194 h 3257550"/>
              <a:gd name="connsiteX8" fmla="*/ 4122896 w 4124325"/>
              <a:gd name="connsiteY8" fmla="*/ 3201949 h 3257550"/>
              <a:gd name="connsiteX9" fmla="*/ 4122896 w 4124325"/>
              <a:gd name="connsiteY9" fmla="*/ 1555076 h 3257550"/>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068127 w 4207192"/>
              <a:gd name="connsiteY9" fmla="*/ 3250050 h 3286245"/>
              <a:gd name="connsiteX10" fmla="*/ 4207192 w 4207192"/>
              <a:gd name="connsiteY10" fmla="*/ 3286245 h 3286245"/>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207192 w 4207192"/>
              <a:gd name="connsiteY9" fmla="*/ 3286245 h 3286245"/>
              <a:gd name="connsiteX0" fmla="*/ 4115752 w 4115752"/>
              <a:gd name="connsiteY0" fmla="*/ 3194805 h 3250050"/>
              <a:gd name="connsiteX1" fmla="*/ 4115752 w 4115752"/>
              <a:gd name="connsiteY1" fmla="*/ 1547932 h 3250050"/>
              <a:gd name="connsiteX2" fmla="*/ 4114800 w 4115752"/>
              <a:gd name="connsiteY2" fmla="*/ 1547932 h 3250050"/>
              <a:gd name="connsiteX3" fmla="*/ 4110990 w 4115752"/>
              <a:gd name="connsiteY3" fmla="*/ 1526025 h 3250050"/>
              <a:gd name="connsiteX4" fmla="*/ 2775585 w 4115752"/>
              <a:gd name="connsiteY4" fmla="*/ 32505 h 3250050"/>
              <a:gd name="connsiteX5" fmla="*/ 2101215 w 4115752"/>
              <a:gd name="connsiteY5" fmla="*/ 2428995 h 3250050"/>
              <a:gd name="connsiteX6" fmla="*/ 1255395 w 4115752"/>
              <a:gd name="connsiteY6" fmla="*/ 1303140 h 3250050"/>
              <a:gd name="connsiteX7" fmla="*/ 710565 w 4115752"/>
              <a:gd name="connsiteY7" fmla="*/ 2351842 h 3250050"/>
              <a:gd name="connsiteX8" fmla="*/ 0 w 4115752"/>
              <a:gd name="connsiteY8" fmla="*/ 3250050 h 3250050"/>
              <a:gd name="connsiteX0" fmla="*/ 4115752 w 4115752"/>
              <a:gd name="connsiteY0" fmla="*/ 1547932 h 3250050"/>
              <a:gd name="connsiteX1" fmla="*/ 4114800 w 4115752"/>
              <a:gd name="connsiteY1" fmla="*/ 1547932 h 3250050"/>
              <a:gd name="connsiteX2" fmla="*/ 4110990 w 4115752"/>
              <a:gd name="connsiteY2" fmla="*/ 1526025 h 3250050"/>
              <a:gd name="connsiteX3" fmla="*/ 2775585 w 4115752"/>
              <a:gd name="connsiteY3" fmla="*/ 32505 h 3250050"/>
              <a:gd name="connsiteX4" fmla="*/ 2101215 w 4115752"/>
              <a:gd name="connsiteY4" fmla="*/ 2428995 h 3250050"/>
              <a:gd name="connsiteX5" fmla="*/ 1255395 w 4115752"/>
              <a:gd name="connsiteY5" fmla="*/ 1303140 h 3250050"/>
              <a:gd name="connsiteX6" fmla="*/ 710565 w 4115752"/>
              <a:gd name="connsiteY6" fmla="*/ 2351842 h 3250050"/>
              <a:gd name="connsiteX7" fmla="*/ 0 w 4115752"/>
              <a:gd name="connsiteY7" fmla="*/ 3250050 h 325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5752" h="3250050">
                <a:moveTo>
                  <a:pt x="4115752" y="1547932"/>
                </a:moveTo>
                <a:lnTo>
                  <a:pt x="4114800" y="1547932"/>
                </a:lnTo>
                <a:cubicBezTo>
                  <a:pt x="4114800" y="1540312"/>
                  <a:pt x="4113847" y="1532692"/>
                  <a:pt x="4110990" y="1526025"/>
                </a:cubicBezTo>
                <a:cubicBezTo>
                  <a:pt x="4060507" y="1391722"/>
                  <a:pt x="3224212" y="-249435"/>
                  <a:pt x="2775585" y="32505"/>
                </a:cubicBezTo>
                <a:cubicBezTo>
                  <a:pt x="2375535" y="283965"/>
                  <a:pt x="2629852" y="2428995"/>
                  <a:pt x="2101215" y="2428995"/>
                </a:cubicBezTo>
                <a:cubicBezTo>
                  <a:pt x="1784985" y="2428995"/>
                  <a:pt x="1670685" y="1303140"/>
                  <a:pt x="1255395" y="1303140"/>
                </a:cubicBezTo>
                <a:cubicBezTo>
                  <a:pt x="1037272" y="1303140"/>
                  <a:pt x="710565" y="1554600"/>
                  <a:pt x="710565" y="2351842"/>
                </a:cubicBezTo>
                <a:cubicBezTo>
                  <a:pt x="710565" y="3149085"/>
                  <a:pt x="0" y="3250050"/>
                  <a:pt x="0" y="3250050"/>
                </a:cubicBezTo>
              </a:path>
            </a:pathLst>
          </a:custGeom>
          <a:noFill/>
          <a:ln w="9525" cap="flat">
            <a:solidFill>
              <a:schemeClr val="bg1"/>
            </a:solidFill>
            <a:prstDash val="dash"/>
            <a:miter/>
          </a:ln>
        </p:spPr>
        <p:txBody>
          <a:bodyPr rtlCol="0" anchor="ctr"/>
          <a:lstStyle/>
          <a:p>
            <a:endParaRPr lang="en-US" dirty="0"/>
          </a:p>
        </p:txBody>
      </p:sp>
      <p:sp>
        <p:nvSpPr>
          <p:cNvPr id="14" name="Rectangle 13">
            <a:extLst>
              <a:ext uri="{FF2B5EF4-FFF2-40B4-BE49-F238E27FC236}">
                <a16:creationId xmlns:a16="http://schemas.microsoft.com/office/drawing/2014/main" id="{974E860F-437F-442E-898C-244A0DD5D765}"/>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55800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620000"/>
            <a:ext cx="55800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3CFF9123-1F0C-4BD2-8233-FEE5B2A46612}"/>
              </a:ext>
            </a:extLst>
          </p:cNvPr>
          <p:cNvSpPr>
            <a:spLocks noGrp="1"/>
          </p:cNvSpPr>
          <p:nvPr>
            <p:ph type="ftr" sz="quarter" idx="13"/>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111E8981-59A6-4480-80A6-5619C2201789}"/>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131192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s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DDF3-2E7E-4175-ACE9-B214DCE40C6E}"/>
              </a:ext>
            </a:extLst>
          </p:cNvPr>
          <p:cNvSpPr>
            <a:spLocks noGrp="1"/>
          </p:cNvSpPr>
          <p:nvPr>
            <p:ph type="title"/>
          </p:nvPr>
        </p:nvSpPr>
        <p:spPr/>
        <p:txBody>
          <a:bodyPr/>
          <a:lstStyle/>
          <a:p>
            <a:r>
              <a:rPr lang="en-US" noProof="0"/>
              <a:t>Click to edit Master title style</a:t>
            </a:r>
          </a:p>
        </p:txBody>
      </p:sp>
      <p:sp>
        <p:nvSpPr>
          <p:cNvPr id="8" name="Subtitle">
            <a:extLst>
              <a:ext uri="{FF2B5EF4-FFF2-40B4-BE49-F238E27FC236}">
                <a16:creationId xmlns:a16="http://schemas.microsoft.com/office/drawing/2014/main" id="{5302A3D4-CF60-41AF-924C-B30D3FD99751}"/>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Footer Placeholder 2">
            <a:extLst>
              <a:ext uri="{FF2B5EF4-FFF2-40B4-BE49-F238E27FC236}">
                <a16:creationId xmlns:a16="http://schemas.microsoft.com/office/drawing/2014/main" id="{2E0E8FCF-8FC7-49D2-9516-7662294E35B7}"/>
              </a:ext>
            </a:extLst>
          </p:cNvPr>
          <p:cNvSpPr>
            <a:spLocks noGrp="1"/>
          </p:cNvSpPr>
          <p:nvPr>
            <p:ph type="ftr" sz="quarter" idx="13"/>
          </p:nvPr>
        </p:nvSpPr>
        <p:spPr/>
        <p:txBody>
          <a:bodyPr/>
          <a:lstStyle/>
          <a:p>
            <a:r>
              <a:rPr lang="en-US" noProof="0"/>
              <a:t>Add a footer</a:t>
            </a:r>
          </a:p>
        </p:txBody>
      </p:sp>
      <p:sp>
        <p:nvSpPr>
          <p:cNvPr id="4" name="Slide Number Placeholder 3">
            <a:extLst>
              <a:ext uri="{FF2B5EF4-FFF2-40B4-BE49-F238E27FC236}">
                <a16:creationId xmlns:a16="http://schemas.microsoft.com/office/drawing/2014/main" id="{216208B4-CFD5-4FAE-9519-74EFAC0B0368}"/>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42122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ED074E-AB07-44D1-8B4E-189EAEF798D6}"/>
              </a:ext>
            </a:extLst>
          </p:cNvPr>
          <p:cNvSpPr>
            <a:spLocks noGrp="1"/>
          </p:cNvSpPr>
          <p:nvPr>
            <p:ph type="ftr" sz="quarter" idx="10"/>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2801D44B-9877-40D1-B788-EE3BFD57C5AB}"/>
              </a:ext>
            </a:extLst>
          </p:cNvPr>
          <p:cNvSpPr>
            <a:spLocks noGrp="1"/>
          </p:cNvSpPr>
          <p:nvPr>
            <p:ph type="sldNum" sz="quarter" idx="11"/>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FB83C35-D975-48B4-8E79-AB7A1A80DFC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7799832" cy="6675120"/>
          </a:xfrm>
          <a:prstGeom prst="rect">
            <a:avLst/>
          </a:prstGeom>
        </p:spPr>
      </p:pic>
      <p:sp>
        <p:nvSpPr>
          <p:cNvPr id="11" name="Rectangle 10">
            <a:extLst>
              <a:ext uri="{FF2B5EF4-FFF2-40B4-BE49-F238E27FC236}">
                <a16:creationId xmlns:a16="http://schemas.microsoft.com/office/drawing/2014/main" id="{DD7E187E-6082-49C3-B795-CC4321FE39F8}"/>
              </a:ext>
            </a:extLst>
          </p:cNvPr>
          <p:cNvSpPr/>
          <p:nvPr userDrawn="1"/>
        </p:nvSpPr>
        <p:spPr>
          <a:xfrm>
            <a:off x="6671"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Picture Placeholder 9">
            <a:extLst>
              <a:ext uri="{FF2B5EF4-FFF2-40B4-BE49-F238E27FC236}">
                <a16:creationId xmlns:a16="http://schemas.microsoft.com/office/drawing/2014/main" id="{8FBFF6A8-5ABD-4191-81E4-C9F86380A56D}"/>
              </a:ext>
            </a:extLst>
          </p:cNvPr>
          <p:cNvSpPr>
            <a:spLocks noGrp="1"/>
          </p:cNvSpPr>
          <p:nvPr>
            <p:ph type="pic" sz="quarter" idx="10"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5" name="Footer Placeholder 4">
            <a:extLst>
              <a:ext uri="{FF2B5EF4-FFF2-40B4-BE49-F238E27FC236}">
                <a16:creationId xmlns:a16="http://schemas.microsoft.com/office/drawing/2014/main" id="{16E27D1E-1708-4D17-AB85-058EE0C34776}"/>
              </a:ext>
            </a:extLst>
          </p:cNvPr>
          <p:cNvSpPr>
            <a:spLocks noGrp="1"/>
          </p:cNvSpPr>
          <p:nvPr>
            <p:ph type="ftr" sz="quarter" idx="13"/>
          </p:nvPr>
        </p:nvSpPr>
        <p:spPr>
          <a:gradFill>
            <a:gsLst>
              <a:gs pos="82000">
                <a:schemeClr val="tx1">
                  <a:lumMod val="85000"/>
                  <a:lumOff val="15000"/>
                </a:schemeClr>
              </a:gs>
              <a:gs pos="100000">
                <a:schemeClr val="tx1"/>
              </a:gs>
            </a:gsLst>
          </a:gradFill>
        </p:spPr>
        <p:txBody>
          <a:bodyPr/>
          <a:lstStyle>
            <a:lvl1pPr>
              <a:defRPr>
                <a:solidFill>
                  <a:schemeClr val="bg1"/>
                </a:solidFill>
              </a:defRPr>
            </a:lvl1pPr>
          </a:lstStyle>
          <a:p>
            <a:r>
              <a:rPr lang="en-US" noProof="0"/>
              <a:t>Add a footer</a:t>
            </a:r>
          </a:p>
        </p:txBody>
      </p:sp>
      <p:sp>
        <p:nvSpPr>
          <p:cNvPr id="9" name="Slide Number Placeholder 8">
            <a:extLst>
              <a:ext uri="{FF2B5EF4-FFF2-40B4-BE49-F238E27FC236}">
                <a16:creationId xmlns:a16="http://schemas.microsoft.com/office/drawing/2014/main" id="{69529A18-E6EB-4081-B804-B2FCF5287DFF}"/>
              </a:ext>
            </a:extLst>
          </p:cNvPr>
          <p:cNvSpPr>
            <a:spLocks noGrp="1"/>
          </p:cNvSpPr>
          <p:nvPr>
            <p:ph type="sldNum" sz="quarter" idx="14"/>
          </p:nvPr>
        </p:nvSpPr>
        <p:spPr>
          <a:xfrm>
            <a:off x="11594400" y="6678000"/>
            <a:ext cx="597600" cy="144000"/>
          </a:xfrm>
        </p:spPr>
        <p:txBody>
          <a:bodyPr/>
          <a:lstStyle/>
          <a:p>
            <a:fld id="{058DB212-BFA2-403F-85EF-DFD3FF6D973A}" type="slidenum">
              <a:rPr lang="en-US" noProof="0" smtClean="0"/>
              <a:pPr/>
              <a:t>‹#›</a:t>
            </a:fld>
            <a:endParaRPr lang="en-US" noProof="0"/>
          </a:p>
        </p:txBody>
      </p:sp>
      <p:sp>
        <p:nvSpPr>
          <p:cNvPr id="13" name="Title 1">
            <a:extLst>
              <a:ext uri="{FF2B5EF4-FFF2-40B4-BE49-F238E27FC236}">
                <a16:creationId xmlns:a16="http://schemas.microsoft.com/office/drawing/2014/main" id="{C6A78464-8D00-4B94-90C7-90F1B54C8AA0}"/>
              </a:ext>
            </a:extLst>
          </p:cNvPr>
          <p:cNvSpPr>
            <a:spLocks noGrp="1"/>
          </p:cNvSpPr>
          <p:nvPr>
            <p:ph type="ctrTitle"/>
          </p:nvPr>
        </p:nvSpPr>
        <p:spPr>
          <a:xfrm>
            <a:off x="1273834" y="2481141"/>
            <a:ext cx="3759807" cy="1547813"/>
          </a:xfrm>
        </p:spPr>
        <p:txBody>
          <a:bodyPr anchor="b"/>
          <a:lstStyle>
            <a:lvl1pPr algn="l">
              <a:lnSpc>
                <a:spcPts val="4000"/>
              </a:lnSpc>
              <a:defRPr sz="4800" spc="-150">
                <a:solidFill>
                  <a:schemeClr val="bg1"/>
                </a:solidFill>
              </a:defRPr>
            </a:lvl1pPr>
          </a:lstStyle>
          <a:p>
            <a:r>
              <a:rPr lang="en-US" noProof="0"/>
              <a:t>Click to edit Master title style</a:t>
            </a:r>
          </a:p>
        </p:txBody>
      </p:sp>
      <p:sp>
        <p:nvSpPr>
          <p:cNvPr id="14" name="Subtitle 2">
            <a:extLst>
              <a:ext uri="{FF2B5EF4-FFF2-40B4-BE49-F238E27FC236}">
                <a16:creationId xmlns:a16="http://schemas.microsoft.com/office/drawing/2014/main" id="{3CDBDF0B-F377-47FD-9DA1-C3BDA7C1DEDE}"/>
              </a:ext>
            </a:extLst>
          </p:cNvPr>
          <p:cNvSpPr>
            <a:spLocks noGrp="1"/>
          </p:cNvSpPr>
          <p:nvPr>
            <p:ph type="subTitle" idx="1"/>
          </p:nvPr>
        </p:nvSpPr>
        <p:spPr>
          <a:xfrm>
            <a:off x="1273833" y="4220102"/>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Graphic 15">
            <a:extLst>
              <a:ext uri="{FF2B5EF4-FFF2-40B4-BE49-F238E27FC236}">
                <a16:creationId xmlns:a16="http://schemas.microsoft.com/office/drawing/2014/main" id="{F50292C9-54F6-4F7B-A885-34CE1E3B0351}"/>
              </a:ext>
            </a:extLst>
          </p:cNvPr>
          <p:cNvSpPr/>
          <p:nvPr/>
        </p:nvSpPr>
        <p:spPr>
          <a:xfrm flipH="1">
            <a:off x="-1428"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noProof="0"/>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7804150" y="1"/>
            <a:ext cx="4387850" cy="6679488"/>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4" name="Footer Placeholder 3">
            <a:extLst>
              <a:ext uri="{FF2B5EF4-FFF2-40B4-BE49-F238E27FC236}">
                <a16:creationId xmlns:a16="http://schemas.microsoft.com/office/drawing/2014/main" id="{BC263EBA-2C46-40FB-9D48-819ED0C8994F}"/>
              </a:ext>
            </a:extLst>
          </p:cNvPr>
          <p:cNvSpPr>
            <a:spLocks noGrp="1"/>
          </p:cNvSpPr>
          <p:nvPr>
            <p:ph type="ftr" sz="quarter" idx="14"/>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5A87C21-15CD-48D8-B583-89B110156879}"/>
              </a:ext>
            </a:extLst>
          </p:cNvPr>
          <p:cNvSpPr/>
          <p:nvPr userDrawn="1"/>
        </p:nvSpPr>
        <p:spPr>
          <a:xfrm>
            <a:off x="7804351" y="0"/>
            <a:ext cx="4386221" cy="6677022"/>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8127752" y="4320000"/>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4" name="Footer Placeholder 3">
            <a:extLst>
              <a:ext uri="{FF2B5EF4-FFF2-40B4-BE49-F238E27FC236}">
                <a16:creationId xmlns:a16="http://schemas.microsoft.com/office/drawing/2014/main" id="{BC263EBA-2C46-40FB-9D48-819ED0C8994F}"/>
              </a:ext>
            </a:extLst>
          </p:cNvPr>
          <p:cNvSpPr>
            <a:spLocks noGrp="1"/>
          </p:cNvSpPr>
          <p:nvPr>
            <p:ph type="ftr" sz="quarter" idx="14"/>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US" noProof="0" smtClean="0"/>
              <a:pPr/>
              <a:t>‹#›</a:t>
            </a:fld>
            <a:endParaRPr lang="en-US" noProof="0"/>
          </a:p>
        </p:txBody>
      </p:sp>
      <p:sp>
        <p:nvSpPr>
          <p:cNvPr id="8" name="Picture Placeholder 5">
            <a:extLst>
              <a:ext uri="{FF2B5EF4-FFF2-40B4-BE49-F238E27FC236}">
                <a16:creationId xmlns:a16="http://schemas.microsoft.com/office/drawing/2014/main" id="{5092E684-C621-4F92-A05A-A167EEF46270}"/>
              </a:ext>
            </a:extLst>
          </p:cNvPr>
          <p:cNvSpPr>
            <a:spLocks noGrp="1"/>
          </p:cNvSpPr>
          <p:nvPr>
            <p:ph type="pic" sz="quarter" idx="16" hasCustomPrompt="1"/>
          </p:nvPr>
        </p:nvSpPr>
        <p:spPr>
          <a:xfrm>
            <a:off x="10057037" y="4320000"/>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9" name="Picture Placeholder 5">
            <a:extLst>
              <a:ext uri="{FF2B5EF4-FFF2-40B4-BE49-F238E27FC236}">
                <a16:creationId xmlns:a16="http://schemas.microsoft.com/office/drawing/2014/main" id="{6958D132-F2A9-41E1-BDD8-067D52CE5FEB}"/>
              </a:ext>
            </a:extLst>
          </p:cNvPr>
          <p:cNvSpPr>
            <a:spLocks noGrp="1"/>
          </p:cNvSpPr>
          <p:nvPr>
            <p:ph type="pic" sz="quarter" idx="17" hasCustomPrompt="1"/>
          </p:nvPr>
        </p:nvSpPr>
        <p:spPr>
          <a:xfrm>
            <a:off x="8127752" y="2395565"/>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0" name="Picture Placeholder 5">
            <a:extLst>
              <a:ext uri="{FF2B5EF4-FFF2-40B4-BE49-F238E27FC236}">
                <a16:creationId xmlns:a16="http://schemas.microsoft.com/office/drawing/2014/main" id="{B88FD4DB-5089-4686-B4F7-A26163146C9A}"/>
              </a:ext>
            </a:extLst>
          </p:cNvPr>
          <p:cNvSpPr>
            <a:spLocks noGrp="1"/>
          </p:cNvSpPr>
          <p:nvPr>
            <p:ph type="pic" sz="quarter" idx="18" hasCustomPrompt="1"/>
          </p:nvPr>
        </p:nvSpPr>
        <p:spPr>
          <a:xfrm>
            <a:off x="10057037" y="2395565"/>
            <a:ext cx="1800000" cy="1800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1" name="Picture Placeholder 5">
            <a:extLst>
              <a:ext uri="{FF2B5EF4-FFF2-40B4-BE49-F238E27FC236}">
                <a16:creationId xmlns:a16="http://schemas.microsoft.com/office/drawing/2014/main" id="{324023AF-AB97-4B60-86FA-5DC8DA1B5C49}"/>
              </a:ext>
            </a:extLst>
          </p:cNvPr>
          <p:cNvSpPr>
            <a:spLocks noGrp="1"/>
          </p:cNvSpPr>
          <p:nvPr>
            <p:ph type="pic" sz="quarter" idx="19" hasCustomPrompt="1"/>
          </p:nvPr>
        </p:nvSpPr>
        <p:spPr>
          <a:xfrm>
            <a:off x="8127752" y="471129"/>
            <a:ext cx="1800000" cy="1800000"/>
          </a:xfrm>
          <a:solidFill>
            <a:schemeClr val="accent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2" name="Picture Placeholder 5">
            <a:extLst>
              <a:ext uri="{FF2B5EF4-FFF2-40B4-BE49-F238E27FC236}">
                <a16:creationId xmlns:a16="http://schemas.microsoft.com/office/drawing/2014/main" id="{8210F231-568A-4348-B33F-9EBB4A5CF9EB}"/>
              </a:ext>
            </a:extLst>
          </p:cNvPr>
          <p:cNvSpPr>
            <a:spLocks noGrp="1"/>
          </p:cNvSpPr>
          <p:nvPr>
            <p:ph type="pic" sz="quarter" idx="20" hasCustomPrompt="1"/>
          </p:nvPr>
        </p:nvSpPr>
        <p:spPr>
          <a:xfrm>
            <a:off x="10057037" y="471129"/>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Tree>
    <p:extLst>
      <p:ext uri="{BB962C8B-B14F-4D97-AF65-F5344CB8AC3E}">
        <p14:creationId xmlns:p14="http://schemas.microsoft.com/office/powerpoint/2010/main" val="2445114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noProof="0"/>
              <a:t>Click to edit Master title style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980000"/>
            <a:ext cx="5580000" cy="414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Left Header">
            <a:extLst>
              <a:ext uri="{FF2B5EF4-FFF2-40B4-BE49-F238E27FC236}">
                <a16:creationId xmlns:a16="http://schemas.microsoft.com/office/drawing/2014/main" id="{2241B0A0-0033-49FF-89B8-142165C8E93C}"/>
              </a:ext>
            </a:extLst>
          </p:cNvPr>
          <p:cNvSpPr>
            <a:spLocks noGrp="1"/>
          </p:cNvSpPr>
          <p:nvPr>
            <p:ph type="body" sz="quarter" idx="12" hasCustomPrompt="1"/>
          </p:nvPr>
        </p:nvSpPr>
        <p:spPr>
          <a:xfrm>
            <a:off x="360000" y="1620000"/>
            <a:ext cx="5580000" cy="360000"/>
          </a:xfrm>
        </p:spPr>
        <p:txBody>
          <a:bodyPr/>
          <a:lstStyle>
            <a:lvl1pPr marL="0" indent="0">
              <a:buNone/>
              <a:defRPr b="1"/>
            </a:lvl1pPr>
          </a:lstStyle>
          <a:p>
            <a:pPr lvl="0"/>
            <a:r>
              <a:rPr lang="en-US" noProof="0"/>
              <a:t>Compare A</a:t>
            </a:r>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980000"/>
            <a:ext cx="5580000" cy="414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Right Header">
            <a:extLst>
              <a:ext uri="{FF2B5EF4-FFF2-40B4-BE49-F238E27FC236}">
                <a16:creationId xmlns:a16="http://schemas.microsoft.com/office/drawing/2014/main" id="{069A9930-1B94-49BC-B4A6-B597F155D2DD}"/>
              </a:ext>
            </a:extLst>
          </p:cNvPr>
          <p:cNvSpPr>
            <a:spLocks noGrp="1"/>
          </p:cNvSpPr>
          <p:nvPr>
            <p:ph type="body" sz="quarter" idx="13" hasCustomPrompt="1"/>
          </p:nvPr>
        </p:nvSpPr>
        <p:spPr>
          <a:xfrm>
            <a:off x="6253200" y="1620000"/>
            <a:ext cx="5580000" cy="360000"/>
          </a:xfrm>
        </p:spPr>
        <p:txBody>
          <a:bodyPr/>
          <a:lstStyle>
            <a:lvl1pPr marL="0" indent="0">
              <a:buNone/>
              <a:defRPr b="1"/>
            </a:lvl1pPr>
          </a:lstStyle>
          <a:p>
            <a:pPr lvl="0"/>
            <a:r>
              <a:rPr lang="en-US" noProof="0"/>
              <a:t>Compare B</a:t>
            </a:r>
          </a:p>
        </p:txBody>
      </p:sp>
      <p:sp>
        <p:nvSpPr>
          <p:cNvPr id="5" name="Footer Placeholder 4">
            <a:extLst>
              <a:ext uri="{FF2B5EF4-FFF2-40B4-BE49-F238E27FC236}">
                <a16:creationId xmlns:a16="http://schemas.microsoft.com/office/drawing/2014/main" id="{7C7AC535-CCE6-472A-BA3D-DDE92DFF0EDA}"/>
              </a:ext>
            </a:extLst>
          </p:cNvPr>
          <p:cNvSpPr>
            <a:spLocks noGrp="1"/>
          </p:cNvSpPr>
          <p:nvPr>
            <p:ph type="ftr" sz="quarter" idx="15"/>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6A32F890-EB29-4A5B-A499-BB0FC04447A7}"/>
              </a:ext>
            </a:extLst>
          </p:cNvPr>
          <p:cNvSpPr>
            <a:spLocks noGrp="1"/>
          </p:cNvSpPr>
          <p:nvPr>
            <p:ph type="sldNum" sz="quarter" idx="16"/>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0" y="0"/>
            <a:ext cx="12191999" cy="6678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3" name="Slide Number Placeholder 2">
            <a:extLst>
              <a:ext uri="{FF2B5EF4-FFF2-40B4-BE49-F238E27FC236}">
                <a16:creationId xmlns:a16="http://schemas.microsoft.com/office/drawing/2014/main" id="{719A41AC-399F-4B25-A28A-F7679843C36E}"/>
              </a:ext>
            </a:extLst>
          </p:cNvPr>
          <p:cNvSpPr>
            <a:spLocks noGrp="1"/>
          </p:cNvSpPr>
          <p:nvPr>
            <p:ph type="sldNum" sz="quarter" idx="16"/>
          </p:nvPr>
        </p:nvSpPr>
        <p:spPr/>
        <p:txBody>
          <a:bodyPr/>
          <a:lstStyle/>
          <a:p>
            <a:fld id="{058DB212-BFA2-403F-85EF-DFD3FF6D973A}" type="slidenum">
              <a:rPr lang="en-US" noProof="0" smtClean="0"/>
              <a:pPr/>
              <a:t>‹#›</a:t>
            </a:fld>
            <a:endParaRPr lang="en-US" noProof="0"/>
          </a:p>
        </p:txBody>
      </p:sp>
      <p:sp>
        <p:nvSpPr>
          <p:cNvPr id="10" name="Caption">
            <a:extLst>
              <a:ext uri="{FF2B5EF4-FFF2-40B4-BE49-F238E27FC236}">
                <a16:creationId xmlns:a16="http://schemas.microsoft.com/office/drawing/2014/main" id="{E1C65CF6-B529-468F-B46C-1D1C2E71A116}"/>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2" name="Title 1">
            <a:extLst>
              <a:ext uri="{FF2B5EF4-FFF2-40B4-BE49-F238E27FC236}">
                <a16:creationId xmlns:a16="http://schemas.microsoft.com/office/drawing/2014/main" id="{FC5845FB-DCB7-4844-B346-98986ADFCE0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FB784EBA-F0C5-4F6F-9426-185FBA239203}"/>
              </a:ext>
            </a:extLst>
          </p:cNvPr>
          <p:cNvSpPr>
            <a:spLocks noGrp="1"/>
          </p:cNvSpPr>
          <p:nvPr>
            <p:ph type="media" sz="quarter" idx="15" hasCustomPrompt="1"/>
          </p:nvPr>
        </p:nvSpPr>
        <p:spPr>
          <a:xfrm>
            <a:off x="0" y="0"/>
            <a:ext cx="12192000" cy="6678000"/>
          </a:xfrm>
          <a:pattFill prst="dkUpDiag">
            <a:fgClr>
              <a:schemeClr val="bg1">
                <a:lumMod val="85000"/>
              </a:schemeClr>
            </a:fgClr>
            <a:bgClr>
              <a:schemeClr val="bg1">
                <a:lumMod val="95000"/>
              </a:schemeClr>
            </a:bgClr>
          </a:patt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Your Video</a:t>
            </a:r>
          </a:p>
        </p:txBody>
      </p:sp>
      <p:sp>
        <p:nvSpPr>
          <p:cNvPr id="5" name="Caption">
            <a:extLst>
              <a:ext uri="{FF2B5EF4-FFF2-40B4-BE49-F238E27FC236}">
                <a16:creationId xmlns:a16="http://schemas.microsoft.com/office/drawing/2014/main" id="{172090C5-61AC-430F-AA33-8EF3902C4669}"/>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4" name="Slide Number Placeholder 3">
            <a:extLst>
              <a:ext uri="{FF2B5EF4-FFF2-40B4-BE49-F238E27FC236}">
                <a16:creationId xmlns:a16="http://schemas.microsoft.com/office/drawing/2014/main" id="{8377EBDA-221D-4CBD-8DBF-E03A370015DB}"/>
              </a:ext>
            </a:extLst>
          </p:cNvPr>
          <p:cNvSpPr>
            <a:spLocks noGrp="1"/>
          </p:cNvSpPr>
          <p:nvPr>
            <p:ph type="sldNum" sz="quarter" idx="17"/>
          </p:nvPr>
        </p:nvSpPr>
        <p:spPr/>
        <p:txBody>
          <a:bodyPr/>
          <a:lstStyle/>
          <a:p>
            <a:fld id="{058DB212-BFA2-403F-85EF-DFD3FF6D973A}" type="slidenum">
              <a:rPr lang="en-US" noProof="0" smtClean="0"/>
              <a:pPr/>
              <a:t>‹#›</a:t>
            </a:fld>
            <a:endParaRPr lang="en-US" noProof="0"/>
          </a:p>
        </p:txBody>
      </p:sp>
      <p:sp>
        <p:nvSpPr>
          <p:cNvPr id="2" name="Title 1">
            <a:extLst>
              <a:ext uri="{FF2B5EF4-FFF2-40B4-BE49-F238E27FC236}">
                <a16:creationId xmlns:a16="http://schemas.microsoft.com/office/drawing/2014/main" id="{882508FC-366E-44DA-80A8-28048E1E4AEF}"/>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Divider">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111E4563-E2FC-4D6F-B759-AB4FB77D27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0"/>
            <a:ext cx="7799832" cy="6675120"/>
          </a:xfrm>
          <a:prstGeom prst="rect">
            <a:avLst/>
          </a:prstGeom>
        </p:spPr>
      </p:pic>
      <p:sp>
        <p:nvSpPr>
          <p:cNvPr id="24" name="Rectangle 23">
            <a:extLst>
              <a:ext uri="{FF2B5EF4-FFF2-40B4-BE49-F238E27FC236}">
                <a16:creationId xmlns:a16="http://schemas.microsoft.com/office/drawing/2014/main" id="{92FE8913-A018-418C-99FB-2DF342B9B5A0}"/>
              </a:ext>
            </a:extLst>
          </p:cNvPr>
          <p:cNvSpPr/>
          <p:nvPr userDrawn="1"/>
        </p:nvSpPr>
        <p:spPr>
          <a:xfrm>
            <a:off x="0"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icture Placeholder 9">
            <a:extLst>
              <a:ext uri="{FF2B5EF4-FFF2-40B4-BE49-F238E27FC236}">
                <a16:creationId xmlns:a16="http://schemas.microsoft.com/office/drawing/2014/main" id="{AF7702AD-1968-4CE6-BC7C-02C0637069A8}"/>
              </a:ext>
            </a:extLst>
          </p:cNvPr>
          <p:cNvSpPr>
            <a:spLocks noGrp="1"/>
          </p:cNvSpPr>
          <p:nvPr>
            <p:ph type="pic" sz="quarter" idx="14"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a:t>Insert or Drag and Drop your Image</a:t>
            </a:r>
            <a:endParaRPr lang="en-US" dirty="0"/>
          </a:p>
        </p:txBody>
      </p:sp>
      <p:sp>
        <p:nvSpPr>
          <p:cNvPr id="13" name="Title 1">
            <a:extLst>
              <a:ext uri="{FF2B5EF4-FFF2-40B4-BE49-F238E27FC236}">
                <a16:creationId xmlns:a16="http://schemas.microsoft.com/office/drawing/2014/main" id="{C6A78464-8D00-4B94-90C7-90F1B54C8AA0}"/>
              </a:ext>
            </a:extLst>
          </p:cNvPr>
          <p:cNvSpPr>
            <a:spLocks noGrp="1"/>
          </p:cNvSpPr>
          <p:nvPr>
            <p:ph type="ctrTitle" hasCustomPrompt="1"/>
          </p:nvPr>
        </p:nvSpPr>
        <p:spPr>
          <a:xfrm>
            <a:off x="794862" y="3032684"/>
            <a:ext cx="3759807" cy="1547813"/>
          </a:xfrm>
        </p:spPr>
        <p:txBody>
          <a:bodyPr anchor="b"/>
          <a:lstStyle>
            <a:lvl1pPr algn="l">
              <a:lnSpc>
                <a:spcPts val="4000"/>
              </a:lnSpc>
              <a:defRPr sz="6600" spc="-150">
                <a:solidFill>
                  <a:schemeClr val="bg1"/>
                </a:solidFill>
              </a:defRPr>
            </a:lvl1pPr>
          </a:lstStyle>
          <a:p>
            <a:r>
              <a:rPr lang="en-US"/>
              <a:t>Thank You</a:t>
            </a:r>
            <a:endParaRPr lang="en-US" dirty="0"/>
          </a:p>
        </p:txBody>
      </p:sp>
      <p:sp>
        <p:nvSpPr>
          <p:cNvPr id="18" name="Graphic 15">
            <a:extLst>
              <a:ext uri="{FF2B5EF4-FFF2-40B4-BE49-F238E27FC236}">
                <a16:creationId xmlns:a16="http://schemas.microsoft.com/office/drawing/2014/main" id="{F50292C9-54F6-4F7B-A885-34CE1E3B0351}"/>
              </a:ext>
            </a:extLst>
          </p:cNvPr>
          <p:cNvSpPr/>
          <p:nvPr userDrawn="1"/>
        </p:nvSpPr>
        <p:spPr>
          <a:xfrm>
            <a:off x="1774391"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15" name="Name">
            <a:extLst>
              <a:ext uri="{FF2B5EF4-FFF2-40B4-BE49-F238E27FC236}">
                <a16:creationId xmlns:a16="http://schemas.microsoft.com/office/drawing/2014/main" id="{B8C48821-0D90-416C-873E-50587E8A0C8E}"/>
              </a:ext>
            </a:extLst>
          </p:cNvPr>
          <p:cNvSpPr>
            <a:spLocks noGrp="1"/>
          </p:cNvSpPr>
          <p:nvPr>
            <p:ph type="body" sz="quarter" idx="11" hasCustomPrompt="1"/>
          </p:nvPr>
        </p:nvSpPr>
        <p:spPr>
          <a:xfrm>
            <a:off x="794861" y="4741677"/>
            <a:ext cx="3756943" cy="252000"/>
          </a:xfrm>
        </p:spPr>
        <p:txBody>
          <a:bodyPr anchor="ctr"/>
          <a:lstStyle>
            <a:lvl1pPr marL="0" indent="0">
              <a:buNone/>
              <a:defRPr sz="1600">
                <a:solidFill>
                  <a:schemeClr val="bg1"/>
                </a:solidFill>
                <a:latin typeface="+mn-lt"/>
              </a:defRPr>
            </a:lvl1pPr>
          </a:lstStyle>
          <a:p>
            <a:pPr lvl="0"/>
            <a:r>
              <a:rPr lang="en-US"/>
              <a:t>Name</a:t>
            </a:r>
            <a:endParaRPr lang="en-US" dirty="0"/>
          </a:p>
        </p:txBody>
      </p:sp>
      <p:sp>
        <p:nvSpPr>
          <p:cNvPr id="16" name="Email">
            <a:extLst>
              <a:ext uri="{FF2B5EF4-FFF2-40B4-BE49-F238E27FC236}">
                <a16:creationId xmlns:a16="http://schemas.microsoft.com/office/drawing/2014/main" id="{42450180-8D19-405E-97F0-2A309B58D01C}"/>
              </a:ext>
            </a:extLst>
          </p:cNvPr>
          <p:cNvSpPr>
            <a:spLocks noGrp="1"/>
          </p:cNvSpPr>
          <p:nvPr>
            <p:ph type="body" sz="quarter" idx="12" hasCustomPrompt="1"/>
          </p:nvPr>
        </p:nvSpPr>
        <p:spPr>
          <a:xfrm>
            <a:off x="1088990" y="5147137"/>
            <a:ext cx="3462814" cy="252000"/>
          </a:xfrm>
        </p:spPr>
        <p:txBody>
          <a:bodyPr anchor="ctr"/>
          <a:lstStyle>
            <a:lvl1pPr marL="0" indent="0">
              <a:buNone/>
              <a:defRPr sz="1200">
                <a:solidFill>
                  <a:schemeClr val="bg1"/>
                </a:solidFill>
                <a:latin typeface="+mn-lt"/>
              </a:defRPr>
            </a:lvl1pPr>
          </a:lstStyle>
          <a:p>
            <a:pPr lvl="0"/>
            <a:r>
              <a:rPr lang="en-US"/>
              <a:t>Email</a:t>
            </a:r>
            <a:endParaRPr lang="en-US" dirty="0"/>
          </a:p>
        </p:txBody>
      </p:sp>
      <p:sp>
        <p:nvSpPr>
          <p:cNvPr id="19" name="Rectangle 18">
            <a:extLst>
              <a:ext uri="{FF2B5EF4-FFF2-40B4-BE49-F238E27FC236}">
                <a16:creationId xmlns:a16="http://schemas.microsoft.com/office/drawing/2014/main" id="{C837F23B-0C4D-4D27-BF83-0B10D1CFFDCD}"/>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39551A1-FBAD-4CC8-AA99-F9F4D4281782}"/>
              </a:ext>
            </a:extLst>
          </p:cNvPr>
          <p:cNvSpPr/>
          <p:nvPr userDrawn="1"/>
        </p:nvSpPr>
        <p:spPr>
          <a:xfrm>
            <a:off x="7804351" y="6678000"/>
            <a:ext cx="4224296"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US" sz="1000" noProof="1">
              <a:latin typeface="Tw Cen MT" panose="020B0602020104020603" pitchFamily="34" charset="0"/>
            </a:endParaRPr>
          </a:p>
        </p:txBody>
      </p:sp>
      <p:sp>
        <p:nvSpPr>
          <p:cNvPr id="14" name="Slide Number Placeholder 5">
            <a:extLst>
              <a:ext uri="{FF2B5EF4-FFF2-40B4-BE49-F238E27FC236}">
                <a16:creationId xmlns:a16="http://schemas.microsoft.com/office/drawing/2014/main" id="{5F695C6B-DBEE-447E-B106-7351E00BD0AF}"/>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3" name="Rectangle 22">
            <a:extLst>
              <a:ext uri="{FF2B5EF4-FFF2-40B4-BE49-F238E27FC236}">
                <a16:creationId xmlns:a16="http://schemas.microsoft.com/office/drawing/2014/main" id="{E1A38929-6316-4332-83F8-9E95386C7C42}"/>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327747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21DB-2DD6-4869-9104-BE40FBBCCE31}"/>
              </a:ext>
            </a:extLst>
          </p:cNvPr>
          <p:cNvSpPr>
            <a:spLocks noGrp="1"/>
          </p:cNvSpPr>
          <p:nvPr>
            <p:ph type="title"/>
          </p:nvPr>
        </p:nvSpPr>
        <p:spPr/>
        <p:txBody>
          <a:bodyPr/>
          <a:lstStyle/>
          <a:p>
            <a:r>
              <a:rPr lang="en-US" noProof="0"/>
              <a:t>Click to edit Master title style</a:t>
            </a:r>
          </a:p>
        </p:txBody>
      </p:sp>
      <p:sp>
        <p:nvSpPr>
          <p:cNvPr id="10" name="Subtitle">
            <a:extLst>
              <a:ext uri="{FF2B5EF4-FFF2-40B4-BE49-F238E27FC236}">
                <a16:creationId xmlns:a16="http://schemas.microsoft.com/office/drawing/2014/main" id="{1CC9B96F-1A0A-4B16-BDF7-48B289CD533E}"/>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Content Placeholder 2">
            <a:extLst>
              <a:ext uri="{FF2B5EF4-FFF2-40B4-BE49-F238E27FC236}">
                <a16:creationId xmlns:a16="http://schemas.microsoft.com/office/drawing/2014/main" id="{D69A7081-42C5-4F4E-8A26-E7788CCF4FE5}"/>
              </a:ext>
            </a:extLst>
          </p:cNvPr>
          <p:cNvSpPr>
            <a:spLocks noGrp="1"/>
          </p:cNvSpPr>
          <p:nvPr>
            <p:ph idx="1"/>
          </p:nvPr>
        </p:nvSpPr>
        <p:spPr>
          <a:xfrm>
            <a:off x="360000" y="1620000"/>
            <a:ext cx="114732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9038FCAA-94B1-47BD-AD46-123D3404BBB2}"/>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81A11CEA-C130-40E5-A858-8D4FE6E58641}"/>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70877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E99CE02-8616-40B2-85FF-B06E192752AB}"/>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E3DF8E0-6324-45B7-8B0A-24383EF1B915}"/>
              </a:ext>
            </a:extLst>
          </p:cNvPr>
          <p:cNvSpPr/>
          <p:nvPr userDrawn="1"/>
        </p:nvSpPr>
        <p:spPr>
          <a:xfrm>
            <a:off x="7804351" y="6678000"/>
            <a:ext cx="3789833"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r>
              <a:rPr lang="en-US" sz="1000" noProof="1">
                <a:latin typeface="+mn-lt"/>
              </a:rPr>
              <a:t>Jens Martensson</a:t>
            </a:r>
          </a:p>
        </p:txBody>
      </p:sp>
      <p:sp>
        <p:nvSpPr>
          <p:cNvPr id="11" name="Rectangle 10">
            <a:extLst>
              <a:ext uri="{FF2B5EF4-FFF2-40B4-BE49-F238E27FC236}">
                <a16:creationId xmlns:a16="http://schemas.microsoft.com/office/drawing/2014/main" id="{1A9E718F-2F10-41F1-8E9F-18DD53EF065F}"/>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331581A5-A75E-41FB-A68A-70BA1AB54B28}"/>
              </a:ext>
            </a:extLst>
          </p:cNvPr>
          <p:cNvSpPr>
            <a:spLocks noGrp="1"/>
          </p:cNvSpPr>
          <p:nvPr>
            <p:ph type="title"/>
          </p:nvPr>
        </p:nvSpPr>
        <p:spPr>
          <a:xfrm>
            <a:off x="360000" y="360000"/>
            <a:ext cx="11473200" cy="540000"/>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BA9B02-6E3D-4037-BE18-E02B786633E9}"/>
              </a:ext>
            </a:extLst>
          </p:cNvPr>
          <p:cNvSpPr>
            <a:spLocks noGrp="1"/>
          </p:cNvSpPr>
          <p:nvPr>
            <p:ph type="body" idx="1"/>
          </p:nvPr>
        </p:nvSpPr>
        <p:spPr>
          <a:xfrm>
            <a:off x="360000" y="1260000"/>
            <a:ext cx="11473200" cy="48600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A954C2B-6B0B-4286-BFA4-F6131386B0E3}"/>
              </a:ext>
            </a:extLst>
          </p:cNvPr>
          <p:cNvSpPr>
            <a:spLocks noGrp="1"/>
          </p:cNvSpPr>
          <p:nvPr>
            <p:ph type="ftr" sz="quarter" idx="3"/>
          </p:nvPr>
        </p:nvSpPr>
        <p:spPr>
          <a:xfrm>
            <a:off x="360000" y="6483329"/>
            <a:ext cx="2378438" cy="187367"/>
          </a:xfrm>
          <a:prstGeom prst="rect">
            <a:avLst/>
          </a:prstGeom>
          <a:gradFill>
            <a:gsLst>
              <a:gs pos="82000">
                <a:schemeClr val="bg1">
                  <a:lumMod val="95000"/>
                </a:schemeClr>
              </a:gs>
              <a:gs pos="100000">
                <a:schemeClr val="bg1">
                  <a:lumMod val="65000"/>
                </a:schemeClr>
              </a:gs>
            </a:gsLst>
            <a:lin ang="5400000" scaled="0"/>
          </a:gradFill>
        </p:spPr>
        <p:txBody>
          <a:bodyPr vert="horz" lIns="36000" tIns="0" rIns="0" bIns="0" rtlCol="0" anchor="ctr"/>
          <a:lstStyle>
            <a:lvl1pPr algn="l">
              <a:defRPr sz="1200">
                <a:solidFill>
                  <a:schemeClr val="tx1">
                    <a:lumMod val="75000"/>
                    <a:lumOff val="25000"/>
                  </a:schemeClr>
                </a:solidFill>
                <a:latin typeface="+mj-lt"/>
              </a:defRPr>
            </a:lvl1pPr>
          </a:lstStyle>
          <a:p>
            <a:r>
              <a:rPr lang="en-US"/>
              <a:t>Add a footer</a:t>
            </a:r>
            <a:endParaRPr lang="en-US" dirty="0"/>
          </a:p>
        </p:txBody>
      </p:sp>
      <p:sp>
        <p:nvSpPr>
          <p:cNvPr id="6" name="Slide Number Placeholder 5">
            <a:extLst>
              <a:ext uri="{FF2B5EF4-FFF2-40B4-BE49-F238E27FC236}">
                <a16:creationId xmlns:a16="http://schemas.microsoft.com/office/drawing/2014/main" id="{D245D258-5720-4517-B8DE-EB5AA5C4FAE1}"/>
              </a:ext>
            </a:extLst>
          </p:cNvPr>
          <p:cNvSpPr>
            <a:spLocks noGrp="1"/>
          </p:cNvSpPr>
          <p:nvPr>
            <p:ph type="sldNum" sz="quarter" idx="4"/>
          </p:nvPr>
        </p:nvSpPr>
        <p:spPr>
          <a:xfrm>
            <a:off x="11594400" y="6678000"/>
            <a:ext cx="597600" cy="144000"/>
          </a:xfrm>
          <a:prstGeom prst="rect">
            <a:avLst/>
          </a:prstGeom>
          <a:gradFill>
            <a:gsLst>
              <a:gs pos="0">
                <a:schemeClr val="accent2">
                  <a:lumMod val="75000"/>
                  <a:shade val="30000"/>
                  <a:satMod val="115000"/>
                </a:schemeClr>
              </a:gs>
              <a:gs pos="47000">
                <a:schemeClr val="accent2">
                  <a:lumMod val="75000"/>
                  <a:shade val="67500"/>
                  <a:satMod val="115000"/>
                </a:schemeClr>
              </a:gs>
              <a:gs pos="100000">
                <a:schemeClr val="accent1"/>
              </a:gs>
            </a:gsLst>
            <a:lin ang="10800000" scaled="0"/>
          </a:gradFill>
        </p:spPr>
        <p:txBody>
          <a:bodyPr vert="horz" lIns="0" tIns="0" rIns="72000" bIns="0" rtlCol="0" anchor="ctr"/>
          <a:lstStyle>
            <a:lvl1pPr algn="r">
              <a:defRPr sz="1200">
                <a:solidFill>
                  <a:schemeClr val="bg1"/>
                </a:solidFill>
                <a:latin typeface="+mj-lt"/>
              </a:defRPr>
            </a:lvl1p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63" r:id="rId4"/>
    <p:sldLayoutId id="2147483656" r:id="rId5"/>
    <p:sldLayoutId id="2147483660" r:id="rId6"/>
    <p:sldLayoutId id="2147483661" r:id="rId7"/>
    <p:sldLayoutId id="2147483664" r:id="rId8"/>
    <p:sldLayoutId id="2147483650" r:id="rId9"/>
    <p:sldLayoutId id="2147483652" r:id="rId10"/>
    <p:sldLayoutId id="2147483654" r:id="rId11"/>
    <p:sldLayoutId id="2147483655" r:id="rId12"/>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mareds.github.io/r_course/lecture08_intro2visualization_1.html" TargetMode="External"/><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image" Target="../media/image10.jpeg"/><Relationship Id="rId1" Type="http://schemas.openxmlformats.org/officeDocument/2006/relationships/slideLayout" Target="../slideLayouts/slideLayout4.xml"/><Relationship Id="rId6" Type="http://schemas.openxmlformats.org/officeDocument/2006/relationships/image" Target="../media/image11.jpeg"/><Relationship Id="rId5" Type="http://schemas.openxmlformats.org/officeDocument/2006/relationships/image" Target="../media/image12.jpe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8" Type="http://schemas.openxmlformats.org/officeDocument/2006/relationships/hyperlink" Target="https://mareds.github.io/r_course/lecture08_intro2visualization_1.html" TargetMode="External"/><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image" Target="../media/image10.jpeg"/><Relationship Id="rId1" Type="http://schemas.openxmlformats.org/officeDocument/2006/relationships/slideLayout" Target="../slideLayouts/slideLayout4.xml"/><Relationship Id="rId6" Type="http://schemas.openxmlformats.org/officeDocument/2006/relationships/image" Target="../media/image11.jpeg"/><Relationship Id="rId5" Type="http://schemas.openxmlformats.org/officeDocument/2006/relationships/image" Target="../media/image12.jpe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8" Type="http://schemas.openxmlformats.org/officeDocument/2006/relationships/hyperlink" Target="https://mareds.github.io/r_course/lecture08_intro2visualization_1.html" TargetMode="External"/><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image" Target="../media/image10.jpeg"/><Relationship Id="rId1" Type="http://schemas.openxmlformats.org/officeDocument/2006/relationships/slideLayout" Target="../slideLayouts/slideLayout4.xml"/><Relationship Id="rId6" Type="http://schemas.openxmlformats.org/officeDocument/2006/relationships/image" Target="../media/image11.jpeg"/><Relationship Id="rId5" Type="http://schemas.openxmlformats.org/officeDocument/2006/relationships/image" Target="../media/image12.jpeg"/><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8" Type="http://schemas.openxmlformats.org/officeDocument/2006/relationships/hyperlink" Target="https://mareds.github.io/r_course/lecture08_intro2visualization_1.html" TargetMode="External"/><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image" Target="../media/image10.jpeg"/><Relationship Id="rId1" Type="http://schemas.openxmlformats.org/officeDocument/2006/relationships/slideLayout" Target="../slideLayouts/slideLayout4.xml"/><Relationship Id="rId6" Type="http://schemas.openxmlformats.org/officeDocument/2006/relationships/image" Target="../media/image11.jpeg"/><Relationship Id="rId5" Type="http://schemas.openxmlformats.org/officeDocument/2006/relationships/image" Target="../media/image12.jpeg"/><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0.jpeg"/><Relationship Id="rId1" Type="http://schemas.openxmlformats.org/officeDocument/2006/relationships/slideLayout" Target="../slideLayouts/slideLayout12.xml"/><Relationship Id="rId5" Type="http://schemas.openxmlformats.org/officeDocument/2006/relationships/hyperlink" Target="https://mareds.github.io/r_course/lecture08_intro2visualization_1.html" TargetMode="Externa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hyperlink" Target="https://www.thebluediamondgallery.com/handwriting/d/data-analysis.html" TargetMode="External"/><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hyperlink" Target="https://geobrava.wordpress.com/2016/04/22/organizations-in-asia-pacific-adopt-big-data-analytics/" TargetMode="External"/><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8.xml"/><Relationship Id="rId4" Type="http://schemas.openxmlformats.org/officeDocument/2006/relationships/image" Target="../media/image19.jpeg"/></Relationships>
</file>

<file path=ppt/slides/_rels/slide3.xml.rels><?xml version="1.0" encoding="UTF-8" standalone="yes"?>
<Relationships xmlns="http://schemas.openxmlformats.org/package/2006/relationships"><Relationship Id="rId3" Type="http://schemas.openxmlformats.org/officeDocument/2006/relationships/hyperlink" Target="https://www.picpedia.org/highway-signs/d/data-analysis.html" TargetMode="External"/><Relationship Id="rId2" Type="http://schemas.openxmlformats.org/officeDocument/2006/relationships/image" Target="../media/image6.jpg"/><Relationship Id="rId1" Type="http://schemas.openxmlformats.org/officeDocument/2006/relationships/slideLayout" Target="../slideLayouts/slideLayout3.xml"/><Relationship Id="rId5" Type="http://schemas.openxmlformats.org/officeDocument/2006/relationships/hyperlink" Target="https://s4be.cochrane.org/blog/2015/07/14/data-analysis-methods/" TargetMode="Externa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8" Type="http://schemas.openxmlformats.org/officeDocument/2006/relationships/hyperlink" Target="https://mareds.github.io/r_course/lecture08_intro2visualization_1.html" TargetMode="External"/><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4.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8" Type="http://schemas.openxmlformats.org/officeDocument/2006/relationships/hyperlink" Target="https://mareds.github.io/r_course/lecture08_intro2visualization_1.html" TargetMode="External"/><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4.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8" Type="http://schemas.openxmlformats.org/officeDocument/2006/relationships/hyperlink" Target="https://mareds.github.io/r_course/lecture08_intro2visualization_1.html" TargetMode="External"/><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4.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8" Type="http://schemas.openxmlformats.org/officeDocument/2006/relationships/hyperlink" Target="https://mareds.github.io/r_course/lecture08_intro2visualization_1.html" TargetMode="External"/><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image" Target="../media/image10.jpeg"/><Relationship Id="rId1" Type="http://schemas.openxmlformats.org/officeDocument/2006/relationships/slideLayout" Target="../slideLayouts/slideLayout4.xml"/><Relationship Id="rId6" Type="http://schemas.openxmlformats.org/officeDocument/2006/relationships/image" Target="../media/image11.jpeg"/><Relationship Id="rId5" Type="http://schemas.openxmlformats.org/officeDocument/2006/relationships/image" Target="../media/image12.jpe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8" Type="http://schemas.openxmlformats.org/officeDocument/2006/relationships/hyperlink" Target="https://mareds.github.io/r_course/lecture08_intro2visualization_1.html" TargetMode="External"/><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image" Target="../media/image10.jpeg"/><Relationship Id="rId1" Type="http://schemas.openxmlformats.org/officeDocument/2006/relationships/slideLayout" Target="../slideLayouts/slideLayout4.xml"/><Relationship Id="rId6" Type="http://schemas.openxmlformats.org/officeDocument/2006/relationships/image" Target="../media/image11.jpeg"/><Relationship Id="rId5" Type="http://schemas.openxmlformats.org/officeDocument/2006/relationships/image" Target="../media/image12.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p:txBody>
          <a:bodyPr/>
          <a:lstStyle/>
          <a:p>
            <a:r>
              <a:rPr lang="en-US" dirty="0"/>
              <a:t>Statistical Data Analysis for data science </a:t>
            </a:r>
          </a:p>
        </p:txBody>
      </p:sp>
      <p:sp>
        <p:nvSpPr>
          <p:cNvPr id="5" name="Subtitle 4">
            <a:extLst>
              <a:ext uri="{FF2B5EF4-FFF2-40B4-BE49-F238E27FC236}">
                <a16:creationId xmlns:a16="http://schemas.microsoft.com/office/drawing/2014/main" id="{1FF39718-6251-4A5A-AAC7-767229317836}"/>
              </a:ext>
            </a:extLst>
          </p:cNvPr>
          <p:cNvSpPr>
            <a:spLocks noGrp="1"/>
          </p:cNvSpPr>
          <p:nvPr>
            <p:ph type="subTitle" idx="1"/>
          </p:nvPr>
        </p:nvSpPr>
        <p:spPr/>
        <p:txBody>
          <a:bodyPr/>
          <a:lstStyle/>
          <a:p>
            <a:endParaRPr lang="en-US" noProof="1"/>
          </a:p>
        </p:txBody>
      </p:sp>
      <p:cxnSp>
        <p:nvCxnSpPr>
          <p:cNvPr id="22" name="Straight Connector 21">
            <a:extLst>
              <a:ext uri="{FF2B5EF4-FFF2-40B4-BE49-F238E27FC236}">
                <a16:creationId xmlns:a16="http://schemas.microsoft.com/office/drawing/2014/main" id="{1B17638D-56AE-48AD-96C8-EE46229C744C}"/>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Graphic 8" descr="space radar outline">
            <a:extLst>
              <a:ext uri="{FF2B5EF4-FFF2-40B4-BE49-F238E27FC236}">
                <a16:creationId xmlns:a16="http://schemas.microsoft.com/office/drawing/2014/main" id="{52C1AEF9-C750-45F9-AD02-5447187F5716}"/>
              </a:ext>
            </a:extLst>
          </p:cNvPr>
          <p:cNvSpPr/>
          <p:nvPr/>
        </p:nvSpPr>
        <p:spPr>
          <a:xfrm rot="16731500">
            <a:off x="10654807" y="4433342"/>
            <a:ext cx="238125" cy="238125"/>
          </a:xfrm>
          <a:custGeom>
            <a:avLst/>
            <a:gdLst>
              <a:gd name="connsiteX0" fmla="*/ 145256 w 238125"/>
              <a:gd name="connsiteY0" fmla="*/ 159538 h 238125"/>
              <a:gd name="connsiteX1" fmla="*/ 150019 w 238125"/>
              <a:gd name="connsiteY1" fmla="*/ 154775 h 238125"/>
              <a:gd name="connsiteX2" fmla="*/ 150019 w 238125"/>
              <a:gd name="connsiteY2" fmla="*/ 145250 h 238125"/>
              <a:gd name="connsiteX3" fmla="*/ 145256 w 238125"/>
              <a:gd name="connsiteY3" fmla="*/ 140488 h 238125"/>
              <a:gd name="connsiteX4" fmla="*/ 140494 w 238125"/>
              <a:gd name="connsiteY4" fmla="*/ 145250 h 238125"/>
              <a:gd name="connsiteX5" fmla="*/ 140494 w 238125"/>
              <a:gd name="connsiteY5" fmla="*/ 154775 h 238125"/>
              <a:gd name="connsiteX6" fmla="*/ 145256 w 238125"/>
              <a:gd name="connsiteY6" fmla="*/ 159538 h 238125"/>
              <a:gd name="connsiteX7" fmla="*/ 234353 w 238125"/>
              <a:gd name="connsiteY7" fmla="*/ 122828 h 238125"/>
              <a:gd name="connsiteX8" fmla="*/ 196253 w 238125"/>
              <a:gd name="connsiteY8" fmla="*/ 84728 h 238125"/>
              <a:gd name="connsiteX9" fmla="*/ 192881 w 238125"/>
              <a:gd name="connsiteY9" fmla="*/ 83338 h 238125"/>
              <a:gd name="connsiteX10" fmla="*/ 97631 w 238125"/>
              <a:gd name="connsiteY10" fmla="*/ 83338 h 238125"/>
              <a:gd name="connsiteX11" fmla="*/ 93231 w 238125"/>
              <a:gd name="connsiteY11" fmla="*/ 86281 h 238125"/>
              <a:gd name="connsiteX12" fmla="*/ 94259 w 238125"/>
              <a:gd name="connsiteY12" fmla="*/ 91472 h 238125"/>
              <a:gd name="connsiteX13" fmla="*/ 114700 w 238125"/>
              <a:gd name="connsiteY13" fmla="*/ 111913 h 238125"/>
              <a:gd name="connsiteX14" fmla="*/ 73819 w 238125"/>
              <a:gd name="connsiteY14" fmla="*/ 111913 h 238125"/>
              <a:gd name="connsiteX15" fmla="*/ 73819 w 238125"/>
              <a:gd name="connsiteY15" fmla="*/ 45238 h 238125"/>
              <a:gd name="connsiteX16" fmla="*/ 88106 w 238125"/>
              <a:gd name="connsiteY16" fmla="*/ 45238 h 238125"/>
              <a:gd name="connsiteX17" fmla="*/ 92869 w 238125"/>
              <a:gd name="connsiteY17" fmla="*/ 40475 h 238125"/>
              <a:gd name="connsiteX18" fmla="*/ 92869 w 238125"/>
              <a:gd name="connsiteY18" fmla="*/ 21425 h 238125"/>
              <a:gd name="connsiteX19" fmla="*/ 88887 w 238125"/>
              <a:gd name="connsiteY19" fmla="*/ 16729 h 238125"/>
              <a:gd name="connsiteX20" fmla="*/ 31737 w 238125"/>
              <a:gd name="connsiteY20" fmla="*/ 7204 h 238125"/>
              <a:gd name="connsiteX21" fmla="*/ 27880 w 238125"/>
              <a:gd name="connsiteY21" fmla="*/ 8271 h 238125"/>
              <a:gd name="connsiteX22" fmla="*/ 26194 w 238125"/>
              <a:gd name="connsiteY22" fmla="*/ 11900 h 238125"/>
              <a:gd name="connsiteX23" fmla="*/ 26194 w 238125"/>
              <a:gd name="connsiteY23" fmla="*/ 40475 h 238125"/>
              <a:gd name="connsiteX24" fmla="*/ 30956 w 238125"/>
              <a:gd name="connsiteY24" fmla="*/ 45238 h 238125"/>
              <a:gd name="connsiteX25" fmla="*/ 64294 w 238125"/>
              <a:gd name="connsiteY25" fmla="*/ 45238 h 238125"/>
              <a:gd name="connsiteX26" fmla="*/ 64294 w 238125"/>
              <a:gd name="connsiteY26" fmla="*/ 111913 h 238125"/>
              <a:gd name="connsiteX27" fmla="*/ 40481 w 238125"/>
              <a:gd name="connsiteY27" fmla="*/ 111913 h 238125"/>
              <a:gd name="connsiteX28" fmla="*/ 26194 w 238125"/>
              <a:gd name="connsiteY28" fmla="*/ 126200 h 238125"/>
              <a:gd name="connsiteX29" fmla="*/ 26194 w 238125"/>
              <a:gd name="connsiteY29" fmla="*/ 164300 h 238125"/>
              <a:gd name="connsiteX30" fmla="*/ 40481 w 238125"/>
              <a:gd name="connsiteY30" fmla="*/ 178588 h 238125"/>
              <a:gd name="connsiteX31" fmla="*/ 76610 w 238125"/>
              <a:gd name="connsiteY31" fmla="*/ 178588 h 238125"/>
              <a:gd name="connsiteX32" fmla="*/ 52769 w 238125"/>
              <a:gd name="connsiteY32" fmla="*/ 202429 h 238125"/>
              <a:gd name="connsiteX33" fmla="*/ 30956 w 238125"/>
              <a:gd name="connsiteY33" fmla="*/ 188113 h 238125"/>
              <a:gd name="connsiteX34" fmla="*/ 7144 w 238125"/>
              <a:gd name="connsiteY34" fmla="*/ 211925 h 238125"/>
              <a:gd name="connsiteX35" fmla="*/ 30956 w 238125"/>
              <a:gd name="connsiteY35" fmla="*/ 235738 h 238125"/>
              <a:gd name="connsiteX36" fmla="*/ 54550 w 238125"/>
              <a:gd name="connsiteY36" fmla="*/ 214116 h 238125"/>
              <a:gd name="connsiteX37" fmla="*/ 90078 w 238125"/>
              <a:gd name="connsiteY37" fmla="*/ 178588 h 238125"/>
              <a:gd name="connsiteX38" fmla="*/ 111919 w 238125"/>
              <a:gd name="connsiteY38" fmla="*/ 178588 h 238125"/>
              <a:gd name="connsiteX39" fmla="*/ 111919 w 238125"/>
              <a:gd name="connsiteY39" fmla="*/ 188598 h 238125"/>
              <a:gd name="connsiteX40" fmla="*/ 92869 w 238125"/>
              <a:gd name="connsiteY40" fmla="*/ 211925 h 238125"/>
              <a:gd name="connsiteX41" fmla="*/ 116681 w 238125"/>
              <a:gd name="connsiteY41" fmla="*/ 235738 h 238125"/>
              <a:gd name="connsiteX42" fmla="*/ 140494 w 238125"/>
              <a:gd name="connsiteY42" fmla="*/ 211925 h 238125"/>
              <a:gd name="connsiteX43" fmla="*/ 121444 w 238125"/>
              <a:gd name="connsiteY43" fmla="*/ 188598 h 238125"/>
              <a:gd name="connsiteX44" fmla="*/ 121444 w 238125"/>
              <a:gd name="connsiteY44" fmla="*/ 178588 h 238125"/>
              <a:gd name="connsiteX45" fmla="*/ 143275 w 238125"/>
              <a:gd name="connsiteY45" fmla="*/ 178588 h 238125"/>
              <a:gd name="connsiteX46" fmla="*/ 178813 w 238125"/>
              <a:gd name="connsiteY46" fmla="*/ 214125 h 238125"/>
              <a:gd name="connsiteX47" fmla="*/ 202406 w 238125"/>
              <a:gd name="connsiteY47" fmla="*/ 235738 h 238125"/>
              <a:gd name="connsiteX48" fmla="*/ 226219 w 238125"/>
              <a:gd name="connsiteY48" fmla="*/ 211925 h 238125"/>
              <a:gd name="connsiteX49" fmla="*/ 202406 w 238125"/>
              <a:gd name="connsiteY49" fmla="*/ 188113 h 238125"/>
              <a:gd name="connsiteX50" fmla="*/ 180594 w 238125"/>
              <a:gd name="connsiteY50" fmla="*/ 202438 h 238125"/>
              <a:gd name="connsiteX51" fmla="*/ 156743 w 238125"/>
              <a:gd name="connsiteY51" fmla="*/ 178588 h 238125"/>
              <a:gd name="connsiteX52" fmla="*/ 192881 w 238125"/>
              <a:gd name="connsiteY52" fmla="*/ 178588 h 238125"/>
              <a:gd name="connsiteX53" fmla="*/ 207169 w 238125"/>
              <a:gd name="connsiteY53" fmla="*/ 164300 h 238125"/>
              <a:gd name="connsiteX54" fmla="*/ 207169 w 238125"/>
              <a:gd name="connsiteY54" fmla="*/ 130963 h 238125"/>
              <a:gd name="connsiteX55" fmla="*/ 230981 w 238125"/>
              <a:gd name="connsiteY55" fmla="*/ 130963 h 238125"/>
              <a:gd name="connsiteX56" fmla="*/ 235382 w 238125"/>
              <a:gd name="connsiteY56" fmla="*/ 128019 h 238125"/>
              <a:gd name="connsiteX57" fmla="*/ 234353 w 238125"/>
              <a:gd name="connsiteY57" fmla="*/ 122828 h 238125"/>
              <a:gd name="connsiteX58" fmla="*/ 45244 w 238125"/>
              <a:gd name="connsiteY58" fmla="*/ 211935 h 238125"/>
              <a:gd name="connsiteX59" fmla="*/ 30956 w 238125"/>
              <a:gd name="connsiteY59" fmla="*/ 226213 h 238125"/>
              <a:gd name="connsiteX60" fmla="*/ 16669 w 238125"/>
              <a:gd name="connsiteY60" fmla="*/ 211925 h 238125"/>
              <a:gd name="connsiteX61" fmla="*/ 30956 w 238125"/>
              <a:gd name="connsiteY61" fmla="*/ 197638 h 238125"/>
              <a:gd name="connsiteX62" fmla="*/ 45244 w 238125"/>
              <a:gd name="connsiteY62" fmla="*/ 211925 h 238125"/>
              <a:gd name="connsiteX63" fmla="*/ 45244 w 238125"/>
              <a:gd name="connsiteY63" fmla="*/ 211935 h 238125"/>
              <a:gd name="connsiteX64" fmla="*/ 202406 w 238125"/>
              <a:gd name="connsiteY64" fmla="*/ 197638 h 238125"/>
              <a:gd name="connsiteX65" fmla="*/ 216694 w 238125"/>
              <a:gd name="connsiteY65" fmla="*/ 211925 h 238125"/>
              <a:gd name="connsiteX66" fmla="*/ 202406 w 238125"/>
              <a:gd name="connsiteY66" fmla="*/ 226213 h 238125"/>
              <a:gd name="connsiteX67" fmla="*/ 188119 w 238125"/>
              <a:gd name="connsiteY67" fmla="*/ 211925 h 238125"/>
              <a:gd name="connsiteX68" fmla="*/ 202406 w 238125"/>
              <a:gd name="connsiteY68" fmla="*/ 197638 h 238125"/>
              <a:gd name="connsiteX69" fmla="*/ 109128 w 238125"/>
              <a:gd name="connsiteY69" fmla="*/ 92863 h 238125"/>
              <a:gd name="connsiteX70" fmla="*/ 143275 w 238125"/>
              <a:gd name="connsiteY70" fmla="*/ 92863 h 238125"/>
              <a:gd name="connsiteX71" fmla="*/ 171850 w 238125"/>
              <a:gd name="connsiteY71" fmla="*/ 121438 h 238125"/>
              <a:gd name="connsiteX72" fmla="*/ 137703 w 238125"/>
              <a:gd name="connsiteY72" fmla="*/ 121438 h 238125"/>
              <a:gd name="connsiteX73" fmla="*/ 109128 w 238125"/>
              <a:gd name="connsiteY73" fmla="*/ 92863 h 238125"/>
              <a:gd name="connsiteX74" fmla="*/ 35719 w 238125"/>
              <a:gd name="connsiteY74" fmla="*/ 35713 h 238125"/>
              <a:gd name="connsiteX75" fmla="*/ 35719 w 238125"/>
              <a:gd name="connsiteY75" fmla="*/ 17520 h 238125"/>
              <a:gd name="connsiteX76" fmla="*/ 83344 w 238125"/>
              <a:gd name="connsiteY76" fmla="*/ 25454 h 238125"/>
              <a:gd name="connsiteX77" fmla="*/ 83344 w 238125"/>
              <a:gd name="connsiteY77" fmla="*/ 35713 h 238125"/>
              <a:gd name="connsiteX78" fmla="*/ 35719 w 238125"/>
              <a:gd name="connsiteY78" fmla="*/ 35713 h 238125"/>
              <a:gd name="connsiteX79" fmla="*/ 130969 w 238125"/>
              <a:gd name="connsiteY79" fmla="*/ 211925 h 238125"/>
              <a:gd name="connsiteX80" fmla="*/ 116681 w 238125"/>
              <a:gd name="connsiteY80" fmla="*/ 226213 h 238125"/>
              <a:gd name="connsiteX81" fmla="*/ 102394 w 238125"/>
              <a:gd name="connsiteY81" fmla="*/ 211925 h 238125"/>
              <a:gd name="connsiteX82" fmla="*/ 116681 w 238125"/>
              <a:gd name="connsiteY82" fmla="*/ 197638 h 238125"/>
              <a:gd name="connsiteX83" fmla="*/ 130969 w 238125"/>
              <a:gd name="connsiteY83" fmla="*/ 211925 h 238125"/>
              <a:gd name="connsiteX84" fmla="*/ 197644 w 238125"/>
              <a:gd name="connsiteY84" fmla="*/ 164300 h 238125"/>
              <a:gd name="connsiteX85" fmla="*/ 192881 w 238125"/>
              <a:gd name="connsiteY85" fmla="*/ 169063 h 238125"/>
              <a:gd name="connsiteX86" fmla="*/ 40481 w 238125"/>
              <a:gd name="connsiteY86" fmla="*/ 169063 h 238125"/>
              <a:gd name="connsiteX87" fmla="*/ 35719 w 238125"/>
              <a:gd name="connsiteY87" fmla="*/ 164300 h 238125"/>
              <a:gd name="connsiteX88" fmla="*/ 35719 w 238125"/>
              <a:gd name="connsiteY88" fmla="*/ 126200 h 238125"/>
              <a:gd name="connsiteX89" fmla="*/ 40481 w 238125"/>
              <a:gd name="connsiteY89" fmla="*/ 121438 h 238125"/>
              <a:gd name="connsiteX90" fmla="*/ 124225 w 238125"/>
              <a:gd name="connsiteY90" fmla="*/ 121438 h 238125"/>
              <a:gd name="connsiteX91" fmla="*/ 132359 w 238125"/>
              <a:gd name="connsiteY91" fmla="*/ 129572 h 238125"/>
              <a:gd name="connsiteX92" fmla="*/ 135731 w 238125"/>
              <a:gd name="connsiteY92" fmla="*/ 130963 h 238125"/>
              <a:gd name="connsiteX93" fmla="*/ 197644 w 238125"/>
              <a:gd name="connsiteY93" fmla="*/ 130963 h 238125"/>
              <a:gd name="connsiteX94" fmla="*/ 197644 w 238125"/>
              <a:gd name="connsiteY94" fmla="*/ 164300 h 238125"/>
              <a:gd name="connsiteX95" fmla="*/ 185318 w 238125"/>
              <a:gd name="connsiteY95" fmla="*/ 121438 h 238125"/>
              <a:gd name="connsiteX96" fmla="*/ 156743 w 238125"/>
              <a:gd name="connsiteY96" fmla="*/ 92863 h 238125"/>
              <a:gd name="connsiteX97" fmla="*/ 190910 w 238125"/>
              <a:gd name="connsiteY97" fmla="*/ 92863 h 238125"/>
              <a:gd name="connsiteX98" fmla="*/ 219485 w 238125"/>
              <a:gd name="connsiteY98" fmla="*/ 121438 h 238125"/>
              <a:gd name="connsiteX99" fmla="*/ 185318 w 238125"/>
              <a:gd name="connsiteY99" fmla="*/ 121438 h 238125"/>
              <a:gd name="connsiteX100" fmla="*/ 164306 w 238125"/>
              <a:gd name="connsiteY100" fmla="*/ 159538 h 238125"/>
              <a:gd name="connsiteX101" fmla="*/ 169069 w 238125"/>
              <a:gd name="connsiteY101" fmla="*/ 154775 h 238125"/>
              <a:gd name="connsiteX102" fmla="*/ 169069 w 238125"/>
              <a:gd name="connsiteY102" fmla="*/ 145250 h 238125"/>
              <a:gd name="connsiteX103" fmla="*/ 164306 w 238125"/>
              <a:gd name="connsiteY103" fmla="*/ 140488 h 238125"/>
              <a:gd name="connsiteX104" fmla="*/ 159544 w 238125"/>
              <a:gd name="connsiteY104" fmla="*/ 145250 h 238125"/>
              <a:gd name="connsiteX105" fmla="*/ 159544 w 238125"/>
              <a:gd name="connsiteY105" fmla="*/ 154775 h 238125"/>
              <a:gd name="connsiteX106" fmla="*/ 164306 w 238125"/>
              <a:gd name="connsiteY106" fmla="*/ 159538 h 238125"/>
              <a:gd name="connsiteX107" fmla="*/ 78581 w 238125"/>
              <a:gd name="connsiteY107" fmla="*/ 130963 h 238125"/>
              <a:gd name="connsiteX108" fmla="*/ 50006 w 238125"/>
              <a:gd name="connsiteY108" fmla="*/ 130963 h 238125"/>
              <a:gd name="connsiteX109" fmla="*/ 45244 w 238125"/>
              <a:gd name="connsiteY109" fmla="*/ 135725 h 238125"/>
              <a:gd name="connsiteX110" fmla="*/ 45244 w 238125"/>
              <a:gd name="connsiteY110" fmla="*/ 154775 h 238125"/>
              <a:gd name="connsiteX111" fmla="*/ 50006 w 238125"/>
              <a:gd name="connsiteY111" fmla="*/ 159538 h 238125"/>
              <a:gd name="connsiteX112" fmla="*/ 78581 w 238125"/>
              <a:gd name="connsiteY112" fmla="*/ 159538 h 238125"/>
              <a:gd name="connsiteX113" fmla="*/ 83344 w 238125"/>
              <a:gd name="connsiteY113" fmla="*/ 154775 h 238125"/>
              <a:gd name="connsiteX114" fmla="*/ 83344 w 238125"/>
              <a:gd name="connsiteY114" fmla="*/ 135725 h 238125"/>
              <a:gd name="connsiteX115" fmla="*/ 78581 w 238125"/>
              <a:gd name="connsiteY115" fmla="*/ 130963 h 238125"/>
              <a:gd name="connsiteX116" fmla="*/ 73819 w 238125"/>
              <a:gd name="connsiteY116" fmla="*/ 150013 h 238125"/>
              <a:gd name="connsiteX117" fmla="*/ 54769 w 238125"/>
              <a:gd name="connsiteY117" fmla="*/ 150013 h 238125"/>
              <a:gd name="connsiteX118" fmla="*/ 54769 w 238125"/>
              <a:gd name="connsiteY118" fmla="*/ 140488 h 238125"/>
              <a:gd name="connsiteX119" fmla="*/ 73819 w 238125"/>
              <a:gd name="connsiteY119" fmla="*/ 140488 h 238125"/>
              <a:gd name="connsiteX120" fmla="*/ 73819 w 238125"/>
              <a:gd name="connsiteY120" fmla="*/ 150013 h 238125"/>
              <a:gd name="connsiteX121" fmla="*/ 183356 w 238125"/>
              <a:gd name="connsiteY121" fmla="*/ 159538 h 238125"/>
              <a:gd name="connsiteX122" fmla="*/ 188119 w 238125"/>
              <a:gd name="connsiteY122" fmla="*/ 154775 h 238125"/>
              <a:gd name="connsiteX123" fmla="*/ 188119 w 238125"/>
              <a:gd name="connsiteY123" fmla="*/ 145250 h 238125"/>
              <a:gd name="connsiteX124" fmla="*/ 183356 w 238125"/>
              <a:gd name="connsiteY124" fmla="*/ 140488 h 238125"/>
              <a:gd name="connsiteX125" fmla="*/ 178594 w 238125"/>
              <a:gd name="connsiteY125" fmla="*/ 145250 h 238125"/>
              <a:gd name="connsiteX126" fmla="*/ 178594 w 238125"/>
              <a:gd name="connsiteY126" fmla="*/ 154775 h 238125"/>
              <a:gd name="connsiteX127" fmla="*/ 183356 w 238125"/>
              <a:gd name="connsiteY127" fmla="*/ 159538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238125" h="238125">
                <a:moveTo>
                  <a:pt x="145256" y="159538"/>
                </a:moveTo>
                <a:cubicBezTo>
                  <a:pt x="147885" y="159538"/>
                  <a:pt x="150019" y="157404"/>
                  <a:pt x="150019" y="154775"/>
                </a:cubicBezTo>
                <a:lnTo>
                  <a:pt x="150019" y="145250"/>
                </a:lnTo>
                <a:cubicBezTo>
                  <a:pt x="150019" y="142621"/>
                  <a:pt x="147885" y="140488"/>
                  <a:pt x="145256" y="140488"/>
                </a:cubicBezTo>
                <a:cubicBezTo>
                  <a:pt x="142627" y="140488"/>
                  <a:pt x="140494" y="142621"/>
                  <a:pt x="140494" y="145250"/>
                </a:cubicBezTo>
                <a:lnTo>
                  <a:pt x="140494" y="154775"/>
                </a:lnTo>
                <a:cubicBezTo>
                  <a:pt x="140494" y="157404"/>
                  <a:pt x="142627" y="159538"/>
                  <a:pt x="145256" y="159538"/>
                </a:cubicBezTo>
                <a:close/>
                <a:moveTo>
                  <a:pt x="234353" y="122828"/>
                </a:moveTo>
                <a:lnTo>
                  <a:pt x="196253" y="84728"/>
                </a:lnTo>
                <a:cubicBezTo>
                  <a:pt x="195358" y="83842"/>
                  <a:pt x="194148" y="83338"/>
                  <a:pt x="192881" y="83338"/>
                </a:cubicBezTo>
                <a:lnTo>
                  <a:pt x="97631" y="83338"/>
                </a:lnTo>
                <a:cubicBezTo>
                  <a:pt x="95707" y="83338"/>
                  <a:pt x="93964" y="84500"/>
                  <a:pt x="93231" y="86281"/>
                </a:cubicBezTo>
                <a:cubicBezTo>
                  <a:pt x="92488" y="88062"/>
                  <a:pt x="92897" y="90110"/>
                  <a:pt x="94259" y="91472"/>
                </a:cubicBezTo>
                <a:lnTo>
                  <a:pt x="114700" y="111913"/>
                </a:lnTo>
                <a:lnTo>
                  <a:pt x="73819" y="111913"/>
                </a:lnTo>
                <a:lnTo>
                  <a:pt x="73819" y="45238"/>
                </a:lnTo>
                <a:lnTo>
                  <a:pt x="88106" y="45238"/>
                </a:lnTo>
                <a:cubicBezTo>
                  <a:pt x="90735" y="45238"/>
                  <a:pt x="92869" y="43104"/>
                  <a:pt x="92869" y="40475"/>
                </a:cubicBezTo>
                <a:lnTo>
                  <a:pt x="92869" y="21425"/>
                </a:lnTo>
                <a:cubicBezTo>
                  <a:pt x="92869" y="19101"/>
                  <a:pt x="91183" y="17110"/>
                  <a:pt x="88887" y="16729"/>
                </a:cubicBezTo>
                <a:lnTo>
                  <a:pt x="31737" y="7204"/>
                </a:lnTo>
                <a:cubicBezTo>
                  <a:pt x="30375" y="6985"/>
                  <a:pt x="28946" y="7366"/>
                  <a:pt x="27880" y="8271"/>
                </a:cubicBezTo>
                <a:cubicBezTo>
                  <a:pt x="26803" y="9166"/>
                  <a:pt x="26194" y="10500"/>
                  <a:pt x="26194" y="11900"/>
                </a:cubicBezTo>
                <a:lnTo>
                  <a:pt x="26194" y="40475"/>
                </a:lnTo>
                <a:cubicBezTo>
                  <a:pt x="26194" y="43104"/>
                  <a:pt x="28327" y="45238"/>
                  <a:pt x="30956" y="45238"/>
                </a:cubicBezTo>
                <a:lnTo>
                  <a:pt x="64294" y="45238"/>
                </a:lnTo>
                <a:lnTo>
                  <a:pt x="64294" y="111913"/>
                </a:lnTo>
                <a:lnTo>
                  <a:pt x="40481" y="111913"/>
                </a:lnTo>
                <a:cubicBezTo>
                  <a:pt x="32604" y="111913"/>
                  <a:pt x="26194" y="118323"/>
                  <a:pt x="26194" y="126200"/>
                </a:cubicBezTo>
                <a:lnTo>
                  <a:pt x="26194" y="164300"/>
                </a:lnTo>
                <a:cubicBezTo>
                  <a:pt x="26194" y="172177"/>
                  <a:pt x="32604" y="178588"/>
                  <a:pt x="40481" y="178588"/>
                </a:cubicBezTo>
                <a:lnTo>
                  <a:pt x="76610" y="178588"/>
                </a:lnTo>
                <a:lnTo>
                  <a:pt x="52769" y="202429"/>
                </a:lnTo>
                <a:cubicBezTo>
                  <a:pt x="49082" y="194018"/>
                  <a:pt x="40700" y="188113"/>
                  <a:pt x="30956" y="188113"/>
                </a:cubicBezTo>
                <a:cubicBezTo>
                  <a:pt x="17831" y="188113"/>
                  <a:pt x="7144" y="198800"/>
                  <a:pt x="7144" y="211925"/>
                </a:cubicBezTo>
                <a:cubicBezTo>
                  <a:pt x="7144" y="225050"/>
                  <a:pt x="17831" y="235738"/>
                  <a:pt x="30956" y="235738"/>
                </a:cubicBezTo>
                <a:cubicBezTo>
                  <a:pt x="43329" y="235738"/>
                  <a:pt x="53416" y="226203"/>
                  <a:pt x="54550" y="214116"/>
                </a:cubicBezTo>
                <a:lnTo>
                  <a:pt x="90078" y="178588"/>
                </a:lnTo>
                <a:lnTo>
                  <a:pt x="111919" y="178588"/>
                </a:lnTo>
                <a:lnTo>
                  <a:pt x="111919" y="188598"/>
                </a:lnTo>
                <a:cubicBezTo>
                  <a:pt x="101060" y="190808"/>
                  <a:pt x="92869" y="200428"/>
                  <a:pt x="92869" y="211925"/>
                </a:cubicBezTo>
                <a:cubicBezTo>
                  <a:pt x="92869" y="225050"/>
                  <a:pt x="103556" y="235738"/>
                  <a:pt x="116681" y="235738"/>
                </a:cubicBezTo>
                <a:cubicBezTo>
                  <a:pt x="129807" y="235738"/>
                  <a:pt x="140494" y="225050"/>
                  <a:pt x="140494" y="211925"/>
                </a:cubicBezTo>
                <a:cubicBezTo>
                  <a:pt x="140494" y="200428"/>
                  <a:pt x="132293" y="190808"/>
                  <a:pt x="121444" y="188598"/>
                </a:cubicBezTo>
                <a:lnTo>
                  <a:pt x="121444" y="178588"/>
                </a:lnTo>
                <a:lnTo>
                  <a:pt x="143275" y="178588"/>
                </a:lnTo>
                <a:lnTo>
                  <a:pt x="178813" y="214125"/>
                </a:lnTo>
                <a:cubicBezTo>
                  <a:pt x="179946" y="226203"/>
                  <a:pt x="190033" y="235738"/>
                  <a:pt x="202406" y="235738"/>
                </a:cubicBezTo>
                <a:cubicBezTo>
                  <a:pt x="215532" y="235738"/>
                  <a:pt x="226219" y="225050"/>
                  <a:pt x="226219" y="211925"/>
                </a:cubicBezTo>
                <a:cubicBezTo>
                  <a:pt x="226219" y="198800"/>
                  <a:pt x="215532" y="188113"/>
                  <a:pt x="202406" y="188113"/>
                </a:cubicBezTo>
                <a:cubicBezTo>
                  <a:pt x="192653" y="188113"/>
                  <a:pt x="184271" y="194028"/>
                  <a:pt x="180594" y="202438"/>
                </a:cubicBezTo>
                <a:lnTo>
                  <a:pt x="156743" y="178588"/>
                </a:lnTo>
                <a:lnTo>
                  <a:pt x="192881" y="178588"/>
                </a:lnTo>
                <a:cubicBezTo>
                  <a:pt x="200758" y="178588"/>
                  <a:pt x="207169" y="172177"/>
                  <a:pt x="207169" y="164300"/>
                </a:cubicBezTo>
                <a:lnTo>
                  <a:pt x="207169" y="130963"/>
                </a:lnTo>
                <a:lnTo>
                  <a:pt x="230981" y="130963"/>
                </a:lnTo>
                <a:cubicBezTo>
                  <a:pt x="232905" y="130963"/>
                  <a:pt x="234648" y="129800"/>
                  <a:pt x="235382" y="128019"/>
                </a:cubicBezTo>
                <a:cubicBezTo>
                  <a:pt x="236125" y="126238"/>
                  <a:pt x="235715" y="124190"/>
                  <a:pt x="234353" y="122828"/>
                </a:cubicBezTo>
                <a:close/>
                <a:moveTo>
                  <a:pt x="45244" y="211935"/>
                </a:moveTo>
                <a:cubicBezTo>
                  <a:pt x="45234" y="219802"/>
                  <a:pt x="38824" y="226213"/>
                  <a:pt x="30956" y="226213"/>
                </a:cubicBezTo>
                <a:cubicBezTo>
                  <a:pt x="23079" y="226213"/>
                  <a:pt x="16669" y="219802"/>
                  <a:pt x="16669" y="211925"/>
                </a:cubicBezTo>
                <a:cubicBezTo>
                  <a:pt x="16669" y="204048"/>
                  <a:pt x="23079" y="197638"/>
                  <a:pt x="30956" y="197638"/>
                </a:cubicBezTo>
                <a:cubicBezTo>
                  <a:pt x="38833" y="197638"/>
                  <a:pt x="45244" y="204048"/>
                  <a:pt x="45244" y="211925"/>
                </a:cubicBezTo>
                <a:cubicBezTo>
                  <a:pt x="45244" y="211925"/>
                  <a:pt x="45244" y="211925"/>
                  <a:pt x="45244" y="211935"/>
                </a:cubicBezTo>
                <a:close/>
                <a:moveTo>
                  <a:pt x="202406" y="197638"/>
                </a:moveTo>
                <a:cubicBezTo>
                  <a:pt x="210283" y="197638"/>
                  <a:pt x="216694" y="204048"/>
                  <a:pt x="216694" y="211925"/>
                </a:cubicBezTo>
                <a:cubicBezTo>
                  <a:pt x="216694" y="219802"/>
                  <a:pt x="210283" y="226213"/>
                  <a:pt x="202406" y="226213"/>
                </a:cubicBezTo>
                <a:cubicBezTo>
                  <a:pt x="194529" y="226213"/>
                  <a:pt x="188119" y="219802"/>
                  <a:pt x="188119" y="211925"/>
                </a:cubicBezTo>
                <a:cubicBezTo>
                  <a:pt x="188119" y="204048"/>
                  <a:pt x="194529" y="197638"/>
                  <a:pt x="202406" y="197638"/>
                </a:cubicBezTo>
                <a:close/>
                <a:moveTo>
                  <a:pt x="109128" y="92863"/>
                </a:moveTo>
                <a:lnTo>
                  <a:pt x="143275" y="92863"/>
                </a:lnTo>
                <a:lnTo>
                  <a:pt x="171850" y="121438"/>
                </a:lnTo>
                <a:lnTo>
                  <a:pt x="137703" y="121438"/>
                </a:lnTo>
                <a:lnTo>
                  <a:pt x="109128" y="92863"/>
                </a:lnTo>
                <a:close/>
                <a:moveTo>
                  <a:pt x="35719" y="35713"/>
                </a:moveTo>
                <a:lnTo>
                  <a:pt x="35719" y="17520"/>
                </a:lnTo>
                <a:lnTo>
                  <a:pt x="83344" y="25454"/>
                </a:lnTo>
                <a:lnTo>
                  <a:pt x="83344" y="35713"/>
                </a:lnTo>
                <a:lnTo>
                  <a:pt x="35719" y="35713"/>
                </a:lnTo>
                <a:close/>
                <a:moveTo>
                  <a:pt x="130969" y="211925"/>
                </a:moveTo>
                <a:cubicBezTo>
                  <a:pt x="130969" y="219802"/>
                  <a:pt x="124558" y="226213"/>
                  <a:pt x="116681" y="226213"/>
                </a:cubicBezTo>
                <a:cubicBezTo>
                  <a:pt x="108804" y="226213"/>
                  <a:pt x="102394" y="219802"/>
                  <a:pt x="102394" y="211925"/>
                </a:cubicBezTo>
                <a:cubicBezTo>
                  <a:pt x="102394" y="204048"/>
                  <a:pt x="108804" y="197638"/>
                  <a:pt x="116681" y="197638"/>
                </a:cubicBezTo>
                <a:cubicBezTo>
                  <a:pt x="124558" y="197638"/>
                  <a:pt x="130969" y="204048"/>
                  <a:pt x="130969" y="211925"/>
                </a:cubicBezTo>
                <a:close/>
                <a:moveTo>
                  <a:pt x="197644" y="164300"/>
                </a:moveTo>
                <a:cubicBezTo>
                  <a:pt x="197644" y="166929"/>
                  <a:pt x="195510" y="169063"/>
                  <a:pt x="192881" y="169063"/>
                </a:cubicBezTo>
                <a:lnTo>
                  <a:pt x="40481" y="169063"/>
                </a:lnTo>
                <a:cubicBezTo>
                  <a:pt x="37852" y="169063"/>
                  <a:pt x="35719" y="166929"/>
                  <a:pt x="35719" y="164300"/>
                </a:cubicBezTo>
                <a:lnTo>
                  <a:pt x="35719" y="126200"/>
                </a:lnTo>
                <a:cubicBezTo>
                  <a:pt x="35719" y="123571"/>
                  <a:pt x="37852" y="121438"/>
                  <a:pt x="40481" y="121438"/>
                </a:cubicBezTo>
                <a:lnTo>
                  <a:pt x="124225" y="121438"/>
                </a:lnTo>
                <a:lnTo>
                  <a:pt x="132359" y="129572"/>
                </a:lnTo>
                <a:cubicBezTo>
                  <a:pt x="133255" y="130458"/>
                  <a:pt x="134464" y="130963"/>
                  <a:pt x="135731" y="130963"/>
                </a:cubicBezTo>
                <a:lnTo>
                  <a:pt x="197644" y="130963"/>
                </a:lnTo>
                <a:lnTo>
                  <a:pt x="197644" y="164300"/>
                </a:lnTo>
                <a:close/>
                <a:moveTo>
                  <a:pt x="185318" y="121438"/>
                </a:moveTo>
                <a:lnTo>
                  <a:pt x="156743" y="92863"/>
                </a:lnTo>
                <a:lnTo>
                  <a:pt x="190910" y="92863"/>
                </a:lnTo>
                <a:lnTo>
                  <a:pt x="219485" y="121438"/>
                </a:lnTo>
                <a:lnTo>
                  <a:pt x="185318" y="121438"/>
                </a:lnTo>
                <a:close/>
                <a:moveTo>
                  <a:pt x="164306" y="159538"/>
                </a:moveTo>
                <a:cubicBezTo>
                  <a:pt x="166935" y="159538"/>
                  <a:pt x="169069" y="157404"/>
                  <a:pt x="169069" y="154775"/>
                </a:cubicBezTo>
                <a:lnTo>
                  <a:pt x="169069" y="145250"/>
                </a:lnTo>
                <a:cubicBezTo>
                  <a:pt x="169069" y="142621"/>
                  <a:pt x="166935" y="140488"/>
                  <a:pt x="164306" y="140488"/>
                </a:cubicBezTo>
                <a:cubicBezTo>
                  <a:pt x="161677" y="140488"/>
                  <a:pt x="159544" y="142621"/>
                  <a:pt x="159544" y="145250"/>
                </a:cubicBezTo>
                <a:lnTo>
                  <a:pt x="159544" y="154775"/>
                </a:lnTo>
                <a:cubicBezTo>
                  <a:pt x="159544" y="157404"/>
                  <a:pt x="161677" y="159538"/>
                  <a:pt x="164306" y="159538"/>
                </a:cubicBezTo>
                <a:close/>
                <a:moveTo>
                  <a:pt x="78581" y="130963"/>
                </a:moveTo>
                <a:lnTo>
                  <a:pt x="50006" y="130963"/>
                </a:lnTo>
                <a:cubicBezTo>
                  <a:pt x="47377" y="130963"/>
                  <a:pt x="45244" y="133096"/>
                  <a:pt x="45244" y="135725"/>
                </a:cubicBezTo>
                <a:lnTo>
                  <a:pt x="45244" y="154775"/>
                </a:lnTo>
                <a:cubicBezTo>
                  <a:pt x="45244" y="157404"/>
                  <a:pt x="47377" y="159538"/>
                  <a:pt x="50006" y="159538"/>
                </a:cubicBezTo>
                <a:lnTo>
                  <a:pt x="78581" y="159538"/>
                </a:lnTo>
                <a:cubicBezTo>
                  <a:pt x="81210" y="159538"/>
                  <a:pt x="83344" y="157404"/>
                  <a:pt x="83344" y="154775"/>
                </a:cubicBezTo>
                <a:lnTo>
                  <a:pt x="83344" y="135725"/>
                </a:lnTo>
                <a:cubicBezTo>
                  <a:pt x="83344" y="133096"/>
                  <a:pt x="81210" y="130963"/>
                  <a:pt x="78581" y="130963"/>
                </a:cubicBezTo>
                <a:close/>
                <a:moveTo>
                  <a:pt x="73819" y="150013"/>
                </a:moveTo>
                <a:lnTo>
                  <a:pt x="54769" y="150013"/>
                </a:lnTo>
                <a:lnTo>
                  <a:pt x="54769" y="140488"/>
                </a:lnTo>
                <a:lnTo>
                  <a:pt x="73819" y="140488"/>
                </a:lnTo>
                <a:lnTo>
                  <a:pt x="73819" y="150013"/>
                </a:lnTo>
                <a:close/>
                <a:moveTo>
                  <a:pt x="183356" y="159538"/>
                </a:moveTo>
                <a:cubicBezTo>
                  <a:pt x="185985" y="159538"/>
                  <a:pt x="188119" y="157404"/>
                  <a:pt x="188119" y="154775"/>
                </a:cubicBezTo>
                <a:lnTo>
                  <a:pt x="188119" y="145250"/>
                </a:lnTo>
                <a:cubicBezTo>
                  <a:pt x="188119" y="142621"/>
                  <a:pt x="185985" y="140488"/>
                  <a:pt x="183356" y="140488"/>
                </a:cubicBezTo>
                <a:cubicBezTo>
                  <a:pt x="180727" y="140488"/>
                  <a:pt x="178594" y="142621"/>
                  <a:pt x="178594" y="145250"/>
                </a:cubicBezTo>
                <a:lnTo>
                  <a:pt x="178594" y="154775"/>
                </a:lnTo>
                <a:cubicBezTo>
                  <a:pt x="178594" y="157404"/>
                  <a:pt x="180727" y="159538"/>
                  <a:pt x="183356" y="159538"/>
                </a:cubicBezTo>
                <a:close/>
              </a:path>
            </a:pathLst>
          </a:custGeom>
          <a:solidFill>
            <a:schemeClr val="bg1"/>
          </a:solidFill>
          <a:ln w="9525" cap="flat">
            <a:noFill/>
            <a:prstDash val="solid"/>
            <a:miter/>
          </a:ln>
        </p:spPr>
        <p:txBody>
          <a:bodyPr rtlCol="0" anchor="ctr"/>
          <a:lstStyle/>
          <a:p>
            <a:endParaRPr lang="en-US" dirty="0"/>
          </a:p>
        </p:txBody>
      </p:sp>
      <p:pic>
        <p:nvPicPr>
          <p:cNvPr id="9" name="Picture Placeholder 8" descr="Person in space suite in space ship">
            <a:extLst>
              <a:ext uri="{FF2B5EF4-FFF2-40B4-BE49-F238E27FC236}">
                <a16:creationId xmlns:a16="http://schemas.microsoft.com/office/drawing/2014/main" id="{02EAB7FB-AEBA-41BC-B1D7-A4B080684C82}"/>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a:xfrm>
            <a:off x="-11284" y="-28875"/>
            <a:ext cx="7815636" cy="6677022"/>
          </a:xfrm>
        </p:spPr>
      </p:pic>
    </p:spTree>
    <p:extLst>
      <p:ext uri="{BB962C8B-B14F-4D97-AF65-F5344CB8AC3E}">
        <p14:creationId xmlns:p14="http://schemas.microsoft.com/office/powerpoint/2010/main" val="473519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D002-7B9D-4732-8379-4110403BA73E}"/>
              </a:ext>
            </a:extLst>
          </p:cNvPr>
          <p:cNvSpPr>
            <a:spLocks noGrp="1"/>
          </p:cNvSpPr>
          <p:nvPr>
            <p:ph type="title"/>
          </p:nvPr>
        </p:nvSpPr>
        <p:spPr/>
        <p:txBody>
          <a:bodyPr/>
          <a:lstStyle/>
          <a:p>
            <a:r>
              <a:rPr lang="en-US" b="1" dirty="0"/>
              <a:t>2.Measures of Dispersion or Variability:</a:t>
            </a:r>
          </a:p>
        </p:txBody>
      </p:sp>
      <p:sp>
        <p:nvSpPr>
          <p:cNvPr id="12" name="Text Placeholder 11">
            <a:extLst>
              <a:ext uri="{FF2B5EF4-FFF2-40B4-BE49-F238E27FC236}">
                <a16:creationId xmlns:a16="http://schemas.microsoft.com/office/drawing/2014/main" id="{1C2E5FA1-0896-495B-938C-FB2732393E04}"/>
              </a:ext>
            </a:extLst>
          </p:cNvPr>
          <p:cNvSpPr>
            <a:spLocks noGrp="1"/>
          </p:cNvSpPr>
          <p:nvPr>
            <p:ph type="body" sz="quarter" idx="12"/>
          </p:nvPr>
        </p:nvSpPr>
        <p:spPr>
          <a:xfrm>
            <a:off x="360363" y="1079999"/>
            <a:ext cx="6992937" cy="1585709"/>
          </a:xfrm>
        </p:spPr>
        <p:txBody>
          <a:bodyPr/>
          <a:lstStyle/>
          <a:p>
            <a:pPr marL="342900" indent="-342900">
              <a:buFont typeface="Arial" panose="020B0604020202020204" pitchFamily="34" charset="0"/>
              <a:buChar char="•"/>
            </a:pPr>
            <a:r>
              <a:rPr lang="en-US" b="1" dirty="0"/>
              <a:t>Standard Deviation </a:t>
            </a:r>
            <a:r>
              <a:rPr lang="en-US" dirty="0"/>
              <a:t>It's the square root of the variance and provides a measure of the amount of variation or dispersion of a dataset's values. Using the previous example, the standard deviation would be the square root of the variance, which is √5 ≈ 2.24.</a:t>
            </a:r>
            <a:endParaRPr lang="en-PK" dirty="0"/>
          </a:p>
        </p:txBody>
      </p:sp>
      <p:sp>
        <p:nvSpPr>
          <p:cNvPr id="11" name="Content Placeholder 10">
            <a:extLst>
              <a:ext uri="{FF2B5EF4-FFF2-40B4-BE49-F238E27FC236}">
                <a16:creationId xmlns:a16="http://schemas.microsoft.com/office/drawing/2014/main" id="{031C633C-674B-4861-A9C1-E3F29A2D85C5}"/>
              </a:ext>
            </a:extLst>
          </p:cNvPr>
          <p:cNvSpPr>
            <a:spLocks noGrp="1"/>
          </p:cNvSpPr>
          <p:nvPr>
            <p:ph sz="half" idx="1"/>
          </p:nvPr>
        </p:nvSpPr>
        <p:spPr>
          <a:xfrm>
            <a:off x="360000" y="2665708"/>
            <a:ext cx="6992936" cy="3454292"/>
          </a:xfrm>
        </p:spPr>
        <p:txBody>
          <a:bodyPr/>
          <a:lstStyle/>
          <a:p>
            <a:r>
              <a:rPr lang="en-US" b="1" dirty="0"/>
              <a:t>Quartiles and Interquartile Range (IQR):</a:t>
            </a:r>
            <a:r>
              <a:rPr lang="en-US" dirty="0"/>
              <a:t> Quartiles divide a dataset into four equal parts, and the IQR is the range between the first (Q1) and third (Q3) quartiles. It's useful in identifying outliers and understanding the central spread of the middle 50% of the data.</a:t>
            </a:r>
          </a:p>
          <a:p>
            <a:pPr marL="0" indent="0">
              <a:buNone/>
            </a:pPr>
            <a:r>
              <a:rPr lang="en-US" b="1" dirty="0"/>
              <a:t>NOTE:</a:t>
            </a:r>
          </a:p>
          <a:p>
            <a:pPr marL="0" indent="0">
              <a:buNone/>
            </a:pPr>
            <a:r>
              <a:rPr lang="en-US" b="1" dirty="0"/>
              <a:t>Standard Deviation:</a:t>
            </a:r>
            <a:r>
              <a:rPr lang="en-US" dirty="0"/>
              <a:t> This is the square root of the variance. It gives a measure of the average distance of data points from the mean and is commonly used due to being in the same units as the original data.</a:t>
            </a:r>
          </a:p>
          <a:p>
            <a:pPr marL="0" indent="0">
              <a:buNone/>
            </a:pPr>
            <a:r>
              <a:rPr lang="en-US" b="1" dirty="0"/>
              <a:t>Quartiles and IQR:</a:t>
            </a:r>
            <a:r>
              <a:rPr lang="en-US" dirty="0"/>
              <a:t> They divide the dataset into four equal parts, allowing you to see how the middle 50% of the data is spread. IQR is less sensitive to outliers compared to range and standard deviation.</a:t>
            </a:r>
          </a:p>
          <a:p>
            <a:pPr marL="0" indent="0">
              <a:buNone/>
            </a:pPr>
            <a:endParaRPr lang="en-US" b="1" dirty="0"/>
          </a:p>
        </p:txBody>
      </p:sp>
      <p:sp>
        <p:nvSpPr>
          <p:cNvPr id="8" name="Slide Number Placeholder 7">
            <a:extLst>
              <a:ext uri="{FF2B5EF4-FFF2-40B4-BE49-F238E27FC236}">
                <a16:creationId xmlns:a16="http://schemas.microsoft.com/office/drawing/2014/main" id="{1E1E3352-862D-46A0-BEB3-A5135B8C1C88}"/>
              </a:ext>
            </a:extLst>
          </p:cNvPr>
          <p:cNvSpPr>
            <a:spLocks noGrp="1"/>
          </p:cNvSpPr>
          <p:nvPr>
            <p:ph type="sldNum" sz="quarter" idx="15"/>
          </p:nvPr>
        </p:nvSpPr>
        <p:spPr/>
        <p:txBody>
          <a:bodyPr/>
          <a:lstStyle/>
          <a:p>
            <a:fld id="{058DB212-BFA2-403F-85EF-DFD3FF6D973A}" type="slidenum">
              <a:rPr lang="en-US" smtClean="0"/>
              <a:pPr/>
              <a:t>10</a:t>
            </a:fld>
            <a:endParaRPr lang="en-US" dirty="0"/>
          </a:p>
        </p:txBody>
      </p:sp>
      <p:pic>
        <p:nvPicPr>
          <p:cNvPr id="19" name="Picture Placeholder 32" descr="hand writing on chalkbaord">
            <a:extLst>
              <a:ext uri="{FF2B5EF4-FFF2-40B4-BE49-F238E27FC236}">
                <a16:creationId xmlns:a16="http://schemas.microsoft.com/office/drawing/2014/main" id="{AD76076A-E43C-4814-84C0-6701CBE95C66}"/>
              </a:ext>
            </a:extLst>
          </p:cNvPr>
          <p:cNvPicPr>
            <a:picLocks noGrp="1" noChangeAspect="1"/>
          </p:cNvPicPr>
          <p:nvPr>
            <p:ph type="pic" sz="quarter" idx="19"/>
          </p:nvPr>
        </p:nvPicPr>
        <p:blipFill>
          <a:blip r:embed="rId2" cstate="screen">
            <a:extLst>
              <a:ext uri="{28A0092B-C50C-407E-A947-70E740481C1C}">
                <a14:useLocalDpi xmlns:a14="http://schemas.microsoft.com/office/drawing/2010/main"/>
              </a:ext>
            </a:extLst>
          </a:blip>
          <a:srcRect/>
          <a:stretch>
            <a:fillRect/>
          </a:stretch>
        </p:blipFill>
        <p:spPr>
          <a:xfrm>
            <a:off x="8128000" y="471488"/>
            <a:ext cx="1800225" cy="1800225"/>
          </a:xfrm>
        </p:spPr>
      </p:pic>
      <p:pic>
        <p:nvPicPr>
          <p:cNvPr id="20" name="Picture Placeholder 44" descr="can of pencils on a desk with chalkboard in background">
            <a:extLst>
              <a:ext uri="{FF2B5EF4-FFF2-40B4-BE49-F238E27FC236}">
                <a16:creationId xmlns:a16="http://schemas.microsoft.com/office/drawing/2014/main" id="{84F1603A-A567-41F1-8D4D-AABCB8B871EB}"/>
              </a:ext>
            </a:extLst>
          </p:cNvPr>
          <p:cNvPicPr>
            <a:picLocks noGrp="1" noChangeAspect="1"/>
          </p:cNvPicPr>
          <p:nvPr>
            <p:ph type="pic" sz="quarter" idx="20"/>
          </p:nvPr>
        </p:nvPicPr>
        <p:blipFill rotWithShape="1">
          <a:blip r:embed="rId3" cstate="screen">
            <a:extLst>
              <a:ext uri="{28A0092B-C50C-407E-A947-70E740481C1C}">
                <a14:useLocalDpi xmlns:a14="http://schemas.microsoft.com/office/drawing/2010/main"/>
              </a:ext>
            </a:extLst>
          </a:blip>
          <a:srcRect/>
          <a:stretch/>
        </p:blipFill>
        <p:spPr>
          <a:xfrm>
            <a:off x="10056813" y="471488"/>
            <a:ext cx="1800225" cy="1800225"/>
          </a:xfrm>
        </p:spPr>
      </p:pic>
      <p:pic>
        <p:nvPicPr>
          <p:cNvPr id="21" name="Picture Placeholder 36" descr="close up of pages of construction drawings">
            <a:extLst>
              <a:ext uri="{FF2B5EF4-FFF2-40B4-BE49-F238E27FC236}">
                <a16:creationId xmlns:a16="http://schemas.microsoft.com/office/drawing/2014/main" id="{519787D8-3849-491D-8A3B-9D4855F8BC7C}"/>
              </a:ext>
            </a:extLst>
          </p:cNvPr>
          <p:cNvPicPr>
            <a:picLocks noGrp="1" noChangeAspect="1"/>
          </p:cNvPicPr>
          <p:nvPr>
            <p:ph type="pic" sz="quarter" idx="17"/>
          </p:nvPr>
        </p:nvPicPr>
        <p:blipFill>
          <a:blip r:embed="rId4" cstate="screen">
            <a:extLst>
              <a:ext uri="{28A0092B-C50C-407E-A947-70E740481C1C}">
                <a14:useLocalDpi xmlns:a14="http://schemas.microsoft.com/office/drawing/2010/main"/>
              </a:ext>
            </a:extLst>
          </a:blip>
          <a:srcRect/>
          <a:stretch>
            <a:fillRect/>
          </a:stretch>
        </p:blipFill>
        <p:spPr>
          <a:xfrm>
            <a:off x="8128000" y="2395538"/>
            <a:ext cx="1800225" cy="1800225"/>
          </a:xfrm>
        </p:spPr>
      </p:pic>
      <p:pic>
        <p:nvPicPr>
          <p:cNvPr id="22" name="Picture Placeholder 24" descr="man in spacesuite in space ship">
            <a:extLst>
              <a:ext uri="{FF2B5EF4-FFF2-40B4-BE49-F238E27FC236}">
                <a16:creationId xmlns:a16="http://schemas.microsoft.com/office/drawing/2014/main" id="{C59ABF4C-639A-45B5-A3ED-1532D85766A3}"/>
              </a:ext>
            </a:extLst>
          </p:cNvPr>
          <p:cNvPicPr>
            <a:picLocks noGrp="1" noChangeAspect="1"/>
          </p:cNvPicPr>
          <p:nvPr>
            <p:ph type="pic" sz="quarter" idx="18"/>
          </p:nvPr>
        </p:nvPicPr>
        <p:blipFill>
          <a:blip r:embed="rId5" cstate="screen">
            <a:extLst>
              <a:ext uri="{28A0092B-C50C-407E-A947-70E740481C1C}">
                <a14:useLocalDpi xmlns:a14="http://schemas.microsoft.com/office/drawing/2010/main"/>
              </a:ext>
            </a:extLst>
          </a:blip>
          <a:srcRect/>
          <a:stretch>
            <a:fillRect/>
          </a:stretch>
        </p:blipFill>
        <p:spPr>
          <a:xfrm>
            <a:off x="10056813" y="2395538"/>
            <a:ext cx="1800225" cy="1800225"/>
          </a:xfrm>
        </p:spPr>
      </p:pic>
      <p:pic>
        <p:nvPicPr>
          <p:cNvPr id="24" name="Picture Placeholder 28" descr="books on a shelf with pages showing out">
            <a:extLst>
              <a:ext uri="{FF2B5EF4-FFF2-40B4-BE49-F238E27FC236}">
                <a16:creationId xmlns:a16="http://schemas.microsoft.com/office/drawing/2014/main" id="{D6B2528D-9BDE-43F7-BECB-4F91ADFE3ED0}"/>
              </a:ext>
            </a:extLst>
          </p:cNvPr>
          <p:cNvPicPr>
            <a:picLocks noGrp="1" noChangeAspect="1"/>
          </p:cNvPicPr>
          <p:nvPr>
            <p:ph type="pic" sz="quarter" idx="16"/>
          </p:nvPr>
        </p:nvPicPr>
        <p:blipFill>
          <a:blip r:embed="rId6" cstate="screen">
            <a:extLst>
              <a:ext uri="{28A0092B-C50C-407E-A947-70E740481C1C}">
                <a14:useLocalDpi xmlns:a14="http://schemas.microsoft.com/office/drawing/2010/main"/>
              </a:ext>
            </a:extLst>
          </a:blip>
          <a:srcRect/>
          <a:stretch>
            <a:fillRect/>
          </a:stretch>
        </p:blipFill>
        <p:spPr>
          <a:xfrm>
            <a:off x="10056813" y="4319588"/>
            <a:ext cx="1800225" cy="1800225"/>
          </a:xfrm>
        </p:spPr>
      </p:pic>
      <p:sp>
        <p:nvSpPr>
          <p:cNvPr id="4" name="Picture Placeholder 3">
            <a:extLst>
              <a:ext uri="{FF2B5EF4-FFF2-40B4-BE49-F238E27FC236}">
                <a16:creationId xmlns:a16="http://schemas.microsoft.com/office/drawing/2014/main" id="{4EF61C3F-FD3C-429F-9317-CD03F9A0B130}"/>
              </a:ext>
            </a:extLst>
          </p:cNvPr>
          <p:cNvSpPr>
            <a:spLocks noGrp="1"/>
          </p:cNvSpPr>
          <p:nvPr>
            <p:ph type="pic" sz="quarter" idx="13"/>
          </p:nvPr>
        </p:nvSpPr>
        <p:spPr/>
      </p:sp>
      <p:pic>
        <p:nvPicPr>
          <p:cNvPr id="14" name="Picture 13">
            <a:extLst>
              <a:ext uri="{FF2B5EF4-FFF2-40B4-BE49-F238E27FC236}">
                <a16:creationId xmlns:a16="http://schemas.microsoft.com/office/drawing/2014/main" id="{B3F93DEB-450B-4C31-A9BA-5C99B6ED31D4}"/>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8127527" y="4319588"/>
            <a:ext cx="1800225" cy="1800000"/>
          </a:xfrm>
          <a:prstGeom prst="rect">
            <a:avLst/>
          </a:prstGeom>
        </p:spPr>
      </p:pic>
    </p:spTree>
    <p:extLst>
      <p:ext uri="{BB962C8B-B14F-4D97-AF65-F5344CB8AC3E}">
        <p14:creationId xmlns:p14="http://schemas.microsoft.com/office/powerpoint/2010/main" val="2799451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 calcmode="lin" valueType="num">
                                      <p:cBhvr additive="base">
                                        <p:cTn id="1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1">
                                            <p:txEl>
                                              <p:pRg st="0" end="0"/>
                                            </p:txEl>
                                          </p:spTgt>
                                        </p:tgtEl>
                                        <p:attrNameLst>
                                          <p:attrName>style.visibility</p:attrName>
                                        </p:attrNameLst>
                                      </p:cBhvr>
                                      <p:to>
                                        <p:strVal val="visible"/>
                                      </p:to>
                                    </p:set>
                                    <p:anim calcmode="lin" valueType="num">
                                      <p:cBhvr additive="base">
                                        <p:cTn id="20"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11">
                                            <p:txEl>
                                              <p:pRg st="1" end="1"/>
                                            </p:txEl>
                                          </p:spTgt>
                                        </p:tgtEl>
                                        <p:attrNameLst>
                                          <p:attrName>style.visibility</p:attrName>
                                        </p:attrNameLst>
                                      </p:cBhvr>
                                      <p:to>
                                        <p:strVal val="visible"/>
                                      </p:to>
                                    </p:set>
                                    <p:animEffect transition="in" filter="barn(inVertical)">
                                      <p:cBhvr>
                                        <p:cTn id="26" dur="500"/>
                                        <p:tgtEl>
                                          <p:spTgt spid="11">
                                            <p:txEl>
                                              <p:pRg st="1" end="1"/>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11">
                                            <p:txEl>
                                              <p:pRg st="2" end="2"/>
                                            </p:txEl>
                                          </p:spTgt>
                                        </p:tgtEl>
                                        <p:attrNameLst>
                                          <p:attrName>style.visibility</p:attrName>
                                        </p:attrNameLst>
                                      </p:cBhvr>
                                      <p:to>
                                        <p:strVal val="visible"/>
                                      </p:to>
                                    </p:set>
                                    <p:animEffect transition="in" filter="barn(inVertical)">
                                      <p:cBhvr>
                                        <p:cTn id="29" dur="500"/>
                                        <p:tgtEl>
                                          <p:spTgt spid="11">
                                            <p:txEl>
                                              <p:pRg st="2" end="2"/>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11">
                                            <p:txEl>
                                              <p:pRg st="3" end="3"/>
                                            </p:txEl>
                                          </p:spTgt>
                                        </p:tgtEl>
                                        <p:attrNameLst>
                                          <p:attrName>style.visibility</p:attrName>
                                        </p:attrNameLst>
                                      </p:cBhvr>
                                      <p:to>
                                        <p:strVal val="visible"/>
                                      </p:to>
                                    </p:set>
                                    <p:animEffect transition="in" filter="barn(inVertical)">
                                      <p:cBhvr>
                                        <p:cTn id="3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D002-7B9D-4732-8379-4110403BA73E}"/>
              </a:ext>
            </a:extLst>
          </p:cNvPr>
          <p:cNvSpPr>
            <a:spLocks noGrp="1"/>
          </p:cNvSpPr>
          <p:nvPr>
            <p:ph type="title"/>
          </p:nvPr>
        </p:nvSpPr>
        <p:spPr/>
        <p:txBody>
          <a:bodyPr/>
          <a:lstStyle/>
          <a:p>
            <a:r>
              <a:rPr lang="en-US" b="1" dirty="0"/>
              <a:t>2.Measures of Dispersion or Variability:</a:t>
            </a:r>
          </a:p>
        </p:txBody>
      </p:sp>
      <p:sp>
        <p:nvSpPr>
          <p:cNvPr id="12" name="Text Placeholder 11">
            <a:extLst>
              <a:ext uri="{FF2B5EF4-FFF2-40B4-BE49-F238E27FC236}">
                <a16:creationId xmlns:a16="http://schemas.microsoft.com/office/drawing/2014/main" id="{1C2E5FA1-0896-495B-938C-FB2732393E04}"/>
              </a:ext>
            </a:extLst>
          </p:cNvPr>
          <p:cNvSpPr>
            <a:spLocks noGrp="1"/>
          </p:cNvSpPr>
          <p:nvPr>
            <p:ph type="body" sz="quarter" idx="12"/>
          </p:nvPr>
        </p:nvSpPr>
        <p:spPr>
          <a:xfrm>
            <a:off x="360363" y="1079999"/>
            <a:ext cx="6992937" cy="1800225"/>
          </a:xfrm>
        </p:spPr>
        <p:txBody>
          <a:bodyPr/>
          <a:lstStyle/>
          <a:p>
            <a:pPr marL="342900" indent="-342900">
              <a:buFont typeface="Arial" panose="020B0604020202020204" pitchFamily="34" charset="0"/>
              <a:buChar char="•"/>
            </a:pPr>
            <a:r>
              <a:rPr lang="en-US" b="1" dirty="0"/>
              <a:t>Mean Absolute Deviation: </a:t>
            </a:r>
            <a:r>
              <a:rPr lang="en-US" dirty="0"/>
              <a:t>MAD calculates the average of the absolute differences between each data point and the mean. It represents the average deviation of the values from the mean. For instance, for the set {5, 8, 10, 12}, the mean absolute deviation from the mean of 8.75 would be (|5-8.75| + |8-8.75| + |10-8.75| + |12-8.75|) / 4 = 2.75.</a:t>
            </a:r>
          </a:p>
          <a:p>
            <a:pPr marL="342900" indent="-342900">
              <a:buFont typeface="Arial" panose="020B0604020202020204" pitchFamily="34" charset="0"/>
              <a:buChar char="•"/>
            </a:pPr>
            <a:endParaRPr lang="en-PK" dirty="0"/>
          </a:p>
        </p:txBody>
      </p:sp>
      <p:sp>
        <p:nvSpPr>
          <p:cNvPr id="11" name="Content Placeholder 10">
            <a:extLst>
              <a:ext uri="{FF2B5EF4-FFF2-40B4-BE49-F238E27FC236}">
                <a16:creationId xmlns:a16="http://schemas.microsoft.com/office/drawing/2014/main" id="{031C633C-674B-4861-A9C1-E3F29A2D85C5}"/>
              </a:ext>
            </a:extLst>
          </p:cNvPr>
          <p:cNvSpPr>
            <a:spLocks noGrp="1"/>
          </p:cNvSpPr>
          <p:nvPr>
            <p:ph sz="half" idx="1"/>
          </p:nvPr>
        </p:nvSpPr>
        <p:spPr>
          <a:xfrm>
            <a:off x="360000" y="3060223"/>
            <a:ext cx="6992936" cy="3278583"/>
          </a:xfrm>
        </p:spPr>
        <p:txBody>
          <a:bodyPr/>
          <a:lstStyle/>
          <a:p>
            <a:r>
              <a:rPr lang="en-US" b="1" dirty="0"/>
              <a:t>Coefficient of Variation (CV):</a:t>
            </a:r>
            <a:r>
              <a:rPr lang="en-US" dirty="0"/>
              <a:t> It's the ratio of the standard deviation to the mean and is used to compare the variability of datasets with different scales or units. A higher CV indicates higher relative variability.</a:t>
            </a:r>
          </a:p>
          <a:p>
            <a:pPr marL="0" indent="0">
              <a:buNone/>
            </a:pPr>
            <a:r>
              <a:rPr lang="en-US" b="1" dirty="0"/>
              <a:t>NOTE:</a:t>
            </a:r>
          </a:p>
          <a:p>
            <a:pPr marL="0" indent="0">
              <a:buNone/>
            </a:pPr>
            <a:r>
              <a:rPr lang="en-US" b="1" dirty="0"/>
              <a:t>Mean Absolute Deviation:</a:t>
            </a:r>
            <a:r>
              <a:rPr lang="en-US" dirty="0"/>
              <a:t> It's more robust to outliers compared to variance or standard deviation since it uses absolute differences instead of squared differences.</a:t>
            </a:r>
          </a:p>
          <a:p>
            <a:pPr marL="0" indent="0">
              <a:buNone/>
            </a:pPr>
            <a:r>
              <a:rPr lang="en-US" b="1" dirty="0"/>
              <a:t>Coefficient of Variation:</a:t>
            </a:r>
            <a:r>
              <a:rPr lang="en-US" dirty="0"/>
              <a:t> It's the ratio of standard deviation to the mean, offering a relative measure of dispersion that allows comparison between datasets with different scales.</a:t>
            </a:r>
          </a:p>
          <a:p>
            <a:pPr marL="0" indent="0">
              <a:buNone/>
            </a:pPr>
            <a:endParaRPr lang="en-US" b="1" dirty="0"/>
          </a:p>
        </p:txBody>
      </p:sp>
      <p:sp>
        <p:nvSpPr>
          <p:cNvPr id="8" name="Slide Number Placeholder 7">
            <a:extLst>
              <a:ext uri="{FF2B5EF4-FFF2-40B4-BE49-F238E27FC236}">
                <a16:creationId xmlns:a16="http://schemas.microsoft.com/office/drawing/2014/main" id="{1E1E3352-862D-46A0-BEB3-A5135B8C1C88}"/>
              </a:ext>
            </a:extLst>
          </p:cNvPr>
          <p:cNvSpPr>
            <a:spLocks noGrp="1"/>
          </p:cNvSpPr>
          <p:nvPr>
            <p:ph type="sldNum" sz="quarter" idx="15"/>
          </p:nvPr>
        </p:nvSpPr>
        <p:spPr/>
        <p:txBody>
          <a:bodyPr/>
          <a:lstStyle/>
          <a:p>
            <a:fld id="{058DB212-BFA2-403F-85EF-DFD3FF6D973A}" type="slidenum">
              <a:rPr lang="en-US" smtClean="0"/>
              <a:pPr/>
              <a:t>11</a:t>
            </a:fld>
            <a:endParaRPr lang="en-US" dirty="0"/>
          </a:p>
        </p:txBody>
      </p:sp>
      <p:pic>
        <p:nvPicPr>
          <p:cNvPr id="19" name="Picture Placeholder 32" descr="hand writing on chalkbaord">
            <a:extLst>
              <a:ext uri="{FF2B5EF4-FFF2-40B4-BE49-F238E27FC236}">
                <a16:creationId xmlns:a16="http://schemas.microsoft.com/office/drawing/2014/main" id="{AD76076A-E43C-4814-84C0-6701CBE95C66}"/>
              </a:ext>
            </a:extLst>
          </p:cNvPr>
          <p:cNvPicPr>
            <a:picLocks noGrp="1" noChangeAspect="1"/>
          </p:cNvPicPr>
          <p:nvPr>
            <p:ph type="pic" sz="quarter" idx="19"/>
          </p:nvPr>
        </p:nvPicPr>
        <p:blipFill>
          <a:blip r:embed="rId2" cstate="screen">
            <a:extLst>
              <a:ext uri="{28A0092B-C50C-407E-A947-70E740481C1C}">
                <a14:useLocalDpi xmlns:a14="http://schemas.microsoft.com/office/drawing/2010/main"/>
              </a:ext>
            </a:extLst>
          </a:blip>
          <a:srcRect/>
          <a:stretch>
            <a:fillRect/>
          </a:stretch>
        </p:blipFill>
        <p:spPr>
          <a:xfrm>
            <a:off x="8128000" y="471488"/>
            <a:ext cx="1800225" cy="1800225"/>
          </a:xfrm>
        </p:spPr>
      </p:pic>
      <p:pic>
        <p:nvPicPr>
          <p:cNvPr id="20" name="Picture Placeholder 44" descr="can of pencils on a desk with chalkboard in background">
            <a:extLst>
              <a:ext uri="{FF2B5EF4-FFF2-40B4-BE49-F238E27FC236}">
                <a16:creationId xmlns:a16="http://schemas.microsoft.com/office/drawing/2014/main" id="{84F1603A-A567-41F1-8D4D-AABCB8B871EB}"/>
              </a:ext>
            </a:extLst>
          </p:cNvPr>
          <p:cNvPicPr>
            <a:picLocks noGrp="1" noChangeAspect="1"/>
          </p:cNvPicPr>
          <p:nvPr>
            <p:ph type="pic" sz="quarter" idx="20"/>
          </p:nvPr>
        </p:nvPicPr>
        <p:blipFill rotWithShape="1">
          <a:blip r:embed="rId3" cstate="screen">
            <a:extLst>
              <a:ext uri="{28A0092B-C50C-407E-A947-70E740481C1C}">
                <a14:useLocalDpi xmlns:a14="http://schemas.microsoft.com/office/drawing/2010/main"/>
              </a:ext>
            </a:extLst>
          </a:blip>
          <a:srcRect/>
          <a:stretch/>
        </p:blipFill>
        <p:spPr>
          <a:xfrm>
            <a:off x="10056813" y="471488"/>
            <a:ext cx="1800225" cy="1800225"/>
          </a:xfrm>
        </p:spPr>
      </p:pic>
      <p:pic>
        <p:nvPicPr>
          <p:cNvPr id="21" name="Picture Placeholder 36" descr="close up of pages of construction drawings">
            <a:extLst>
              <a:ext uri="{FF2B5EF4-FFF2-40B4-BE49-F238E27FC236}">
                <a16:creationId xmlns:a16="http://schemas.microsoft.com/office/drawing/2014/main" id="{519787D8-3849-491D-8A3B-9D4855F8BC7C}"/>
              </a:ext>
            </a:extLst>
          </p:cNvPr>
          <p:cNvPicPr>
            <a:picLocks noGrp="1" noChangeAspect="1"/>
          </p:cNvPicPr>
          <p:nvPr>
            <p:ph type="pic" sz="quarter" idx="17"/>
          </p:nvPr>
        </p:nvPicPr>
        <p:blipFill>
          <a:blip r:embed="rId4" cstate="screen">
            <a:extLst>
              <a:ext uri="{28A0092B-C50C-407E-A947-70E740481C1C}">
                <a14:useLocalDpi xmlns:a14="http://schemas.microsoft.com/office/drawing/2010/main"/>
              </a:ext>
            </a:extLst>
          </a:blip>
          <a:srcRect/>
          <a:stretch>
            <a:fillRect/>
          </a:stretch>
        </p:blipFill>
        <p:spPr>
          <a:xfrm>
            <a:off x="8128000" y="2395538"/>
            <a:ext cx="1800225" cy="1800225"/>
          </a:xfrm>
        </p:spPr>
      </p:pic>
      <p:pic>
        <p:nvPicPr>
          <p:cNvPr id="22" name="Picture Placeholder 24" descr="man in spacesuite in space ship">
            <a:extLst>
              <a:ext uri="{FF2B5EF4-FFF2-40B4-BE49-F238E27FC236}">
                <a16:creationId xmlns:a16="http://schemas.microsoft.com/office/drawing/2014/main" id="{C59ABF4C-639A-45B5-A3ED-1532D85766A3}"/>
              </a:ext>
            </a:extLst>
          </p:cNvPr>
          <p:cNvPicPr>
            <a:picLocks noGrp="1" noChangeAspect="1"/>
          </p:cNvPicPr>
          <p:nvPr>
            <p:ph type="pic" sz="quarter" idx="18"/>
          </p:nvPr>
        </p:nvPicPr>
        <p:blipFill>
          <a:blip r:embed="rId5" cstate="screen">
            <a:extLst>
              <a:ext uri="{28A0092B-C50C-407E-A947-70E740481C1C}">
                <a14:useLocalDpi xmlns:a14="http://schemas.microsoft.com/office/drawing/2010/main"/>
              </a:ext>
            </a:extLst>
          </a:blip>
          <a:srcRect/>
          <a:stretch>
            <a:fillRect/>
          </a:stretch>
        </p:blipFill>
        <p:spPr>
          <a:xfrm>
            <a:off x="10056813" y="2395538"/>
            <a:ext cx="1800225" cy="1800225"/>
          </a:xfrm>
        </p:spPr>
      </p:pic>
      <p:pic>
        <p:nvPicPr>
          <p:cNvPr id="24" name="Picture Placeholder 28" descr="books on a shelf with pages showing out">
            <a:extLst>
              <a:ext uri="{FF2B5EF4-FFF2-40B4-BE49-F238E27FC236}">
                <a16:creationId xmlns:a16="http://schemas.microsoft.com/office/drawing/2014/main" id="{D6B2528D-9BDE-43F7-BECB-4F91ADFE3ED0}"/>
              </a:ext>
            </a:extLst>
          </p:cNvPr>
          <p:cNvPicPr>
            <a:picLocks noGrp="1" noChangeAspect="1"/>
          </p:cNvPicPr>
          <p:nvPr>
            <p:ph type="pic" sz="quarter" idx="16"/>
          </p:nvPr>
        </p:nvPicPr>
        <p:blipFill>
          <a:blip r:embed="rId6" cstate="screen">
            <a:extLst>
              <a:ext uri="{28A0092B-C50C-407E-A947-70E740481C1C}">
                <a14:useLocalDpi xmlns:a14="http://schemas.microsoft.com/office/drawing/2010/main"/>
              </a:ext>
            </a:extLst>
          </a:blip>
          <a:srcRect/>
          <a:stretch>
            <a:fillRect/>
          </a:stretch>
        </p:blipFill>
        <p:spPr>
          <a:xfrm>
            <a:off x="10056813" y="4319588"/>
            <a:ext cx="1800225" cy="1800225"/>
          </a:xfrm>
        </p:spPr>
      </p:pic>
      <p:sp>
        <p:nvSpPr>
          <p:cNvPr id="4" name="Picture Placeholder 3">
            <a:extLst>
              <a:ext uri="{FF2B5EF4-FFF2-40B4-BE49-F238E27FC236}">
                <a16:creationId xmlns:a16="http://schemas.microsoft.com/office/drawing/2014/main" id="{5569F4FE-0400-435A-A39F-62E9FC6BDA63}"/>
              </a:ext>
            </a:extLst>
          </p:cNvPr>
          <p:cNvSpPr>
            <a:spLocks noGrp="1"/>
          </p:cNvSpPr>
          <p:nvPr>
            <p:ph type="pic" sz="quarter" idx="13"/>
          </p:nvPr>
        </p:nvSpPr>
        <p:spPr/>
      </p:sp>
      <p:pic>
        <p:nvPicPr>
          <p:cNvPr id="14" name="Picture 13">
            <a:extLst>
              <a:ext uri="{FF2B5EF4-FFF2-40B4-BE49-F238E27FC236}">
                <a16:creationId xmlns:a16="http://schemas.microsoft.com/office/drawing/2014/main" id="{0E14454C-D2B3-4DA2-87A4-5969F2B61A7D}"/>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8127527" y="4319588"/>
            <a:ext cx="1800225" cy="1800000"/>
          </a:xfrm>
          <a:prstGeom prst="rect">
            <a:avLst/>
          </a:prstGeom>
        </p:spPr>
      </p:pic>
    </p:spTree>
    <p:extLst>
      <p:ext uri="{BB962C8B-B14F-4D97-AF65-F5344CB8AC3E}">
        <p14:creationId xmlns:p14="http://schemas.microsoft.com/office/powerpoint/2010/main" val="30819267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 calcmode="lin" valueType="num">
                                      <p:cBhvr additive="base">
                                        <p:cTn id="1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1">
                                            <p:txEl>
                                              <p:pRg st="0" end="0"/>
                                            </p:txEl>
                                          </p:spTgt>
                                        </p:tgtEl>
                                        <p:attrNameLst>
                                          <p:attrName>style.visibility</p:attrName>
                                        </p:attrNameLst>
                                      </p:cBhvr>
                                      <p:to>
                                        <p:strVal val="visible"/>
                                      </p:to>
                                    </p:set>
                                    <p:anim calcmode="lin" valueType="num">
                                      <p:cBhvr additive="base">
                                        <p:cTn id="20"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11">
                                            <p:txEl>
                                              <p:pRg st="1" end="1"/>
                                            </p:txEl>
                                          </p:spTgt>
                                        </p:tgtEl>
                                        <p:attrNameLst>
                                          <p:attrName>style.visibility</p:attrName>
                                        </p:attrNameLst>
                                      </p:cBhvr>
                                      <p:to>
                                        <p:strVal val="visible"/>
                                      </p:to>
                                    </p:set>
                                    <p:animEffect transition="in" filter="barn(inVertical)">
                                      <p:cBhvr>
                                        <p:cTn id="26" dur="500"/>
                                        <p:tgtEl>
                                          <p:spTgt spid="11">
                                            <p:txEl>
                                              <p:pRg st="1" end="1"/>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11">
                                            <p:txEl>
                                              <p:pRg st="2" end="2"/>
                                            </p:txEl>
                                          </p:spTgt>
                                        </p:tgtEl>
                                        <p:attrNameLst>
                                          <p:attrName>style.visibility</p:attrName>
                                        </p:attrNameLst>
                                      </p:cBhvr>
                                      <p:to>
                                        <p:strVal val="visible"/>
                                      </p:to>
                                    </p:set>
                                    <p:animEffect transition="in" filter="barn(inVertical)">
                                      <p:cBhvr>
                                        <p:cTn id="29" dur="500"/>
                                        <p:tgtEl>
                                          <p:spTgt spid="11">
                                            <p:txEl>
                                              <p:pRg st="2" end="2"/>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11">
                                            <p:txEl>
                                              <p:pRg st="3" end="3"/>
                                            </p:txEl>
                                          </p:spTgt>
                                        </p:tgtEl>
                                        <p:attrNameLst>
                                          <p:attrName>style.visibility</p:attrName>
                                        </p:attrNameLst>
                                      </p:cBhvr>
                                      <p:to>
                                        <p:strVal val="visible"/>
                                      </p:to>
                                    </p:set>
                                    <p:animEffect transition="in" filter="barn(inVertical)">
                                      <p:cBhvr>
                                        <p:cTn id="3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D002-7B9D-4732-8379-4110403BA73E}"/>
              </a:ext>
            </a:extLst>
          </p:cNvPr>
          <p:cNvSpPr>
            <a:spLocks noGrp="1"/>
          </p:cNvSpPr>
          <p:nvPr>
            <p:ph type="title"/>
          </p:nvPr>
        </p:nvSpPr>
        <p:spPr/>
        <p:txBody>
          <a:bodyPr/>
          <a:lstStyle/>
          <a:p>
            <a:r>
              <a:rPr lang="en-US" b="1" dirty="0"/>
              <a:t>2.Measures of Dispersion or Variability:</a:t>
            </a:r>
          </a:p>
        </p:txBody>
      </p:sp>
      <p:sp>
        <p:nvSpPr>
          <p:cNvPr id="12" name="Text Placeholder 11">
            <a:extLst>
              <a:ext uri="{FF2B5EF4-FFF2-40B4-BE49-F238E27FC236}">
                <a16:creationId xmlns:a16="http://schemas.microsoft.com/office/drawing/2014/main" id="{1C2E5FA1-0896-495B-938C-FB2732393E04}"/>
              </a:ext>
            </a:extLst>
          </p:cNvPr>
          <p:cNvSpPr>
            <a:spLocks noGrp="1"/>
          </p:cNvSpPr>
          <p:nvPr>
            <p:ph type="body" sz="quarter" idx="12"/>
          </p:nvPr>
        </p:nvSpPr>
        <p:spPr>
          <a:xfrm>
            <a:off x="361925" y="1162609"/>
            <a:ext cx="11471275" cy="360362"/>
          </a:xfrm>
        </p:spPr>
        <p:txBody>
          <a:bodyPr/>
          <a:lstStyle/>
          <a:p>
            <a:r>
              <a:rPr lang="en-US" b="1" dirty="0"/>
              <a:t>Mean Absolute Deviation:</a:t>
            </a:r>
            <a:endParaRPr lang="en-PK" dirty="0"/>
          </a:p>
        </p:txBody>
      </p:sp>
      <p:sp>
        <p:nvSpPr>
          <p:cNvPr id="8" name="Slide Number Placeholder 7">
            <a:extLst>
              <a:ext uri="{FF2B5EF4-FFF2-40B4-BE49-F238E27FC236}">
                <a16:creationId xmlns:a16="http://schemas.microsoft.com/office/drawing/2014/main" id="{1E1E3352-862D-46A0-BEB3-A5135B8C1C88}"/>
              </a:ext>
            </a:extLst>
          </p:cNvPr>
          <p:cNvSpPr>
            <a:spLocks noGrp="1"/>
          </p:cNvSpPr>
          <p:nvPr>
            <p:ph type="sldNum" sz="quarter" idx="14"/>
          </p:nvPr>
        </p:nvSpPr>
        <p:spPr/>
        <p:txBody>
          <a:bodyPr/>
          <a:lstStyle/>
          <a:p>
            <a:fld id="{058DB212-BFA2-403F-85EF-DFD3FF6D973A}" type="slidenum">
              <a:rPr lang="en-US" smtClean="0"/>
              <a:pPr/>
              <a:t>12</a:t>
            </a:fld>
            <a:endParaRPr lang="en-US" dirty="0"/>
          </a:p>
        </p:txBody>
      </p:sp>
      <p:pic>
        <p:nvPicPr>
          <p:cNvPr id="9" name="Content Placeholder 8">
            <a:extLst>
              <a:ext uri="{FF2B5EF4-FFF2-40B4-BE49-F238E27FC236}">
                <a16:creationId xmlns:a16="http://schemas.microsoft.com/office/drawing/2014/main" id="{2B72F40F-0C0F-49DB-A834-6D59D8D2E017}"/>
              </a:ext>
            </a:extLst>
          </p:cNvPr>
          <p:cNvPicPr>
            <a:picLocks noGrp="1" noChangeAspect="1"/>
          </p:cNvPicPr>
          <p:nvPr>
            <p:ph idx="1"/>
          </p:nvPr>
        </p:nvPicPr>
        <p:blipFill>
          <a:blip r:embed="rId2"/>
          <a:stretch>
            <a:fillRect/>
          </a:stretch>
        </p:blipFill>
        <p:spPr>
          <a:xfrm>
            <a:off x="644893" y="1597794"/>
            <a:ext cx="10780294" cy="4900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0183187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 calcmode="lin" valueType="num">
                                      <p:cBhvr additive="base">
                                        <p:cTn id="1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D002-7B9D-4732-8379-4110403BA73E}"/>
              </a:ext>
            </a:extLst>
          </p:cNvPr>
          <p:cNvSpPr>
            <a:spLocks noGrp="1"/>
          </p:cNvSpPr>
          <p:nvPr>
            <p:ph type="title"/>
          </p:nvPr>
        </p:nvSpPr>
        <p:spPr/>
        <p:txBody>
          <a:bodyPr/>
          <a:lstStyle/>
          <a:p>
            <a:r>
              <a:rPr lang="en-US" b="1" dirty="0"/>
              <a:t>2.Measures of Dispersion or Variability:</a:t>
            </a:r>
          </a:p>
        </p:txBody>
      </p:sp>
      <p:sp>
        <p:nvSpPr>
          <p:cNvPr id="12" name="Text Placeholder 11">
            <a:extLst>
              <a:ext uri="{FF2B5EF4-FFF2-40B4-BE49-F238E27FC236}">
                <a16:creationId xmlns:a16="http://schemas.microsoft.com/office/drawing/2014/main" id="{1C2E5FA1-0896-495B-938C-FB2732393E04}"/>
              </a:ext>
            </a:extLst>
          </p:cNvPr>
          <p:cNvSpPr>
            <a:spLocks noGrp="1"/>
          </p:cNvSpPr>
          <p:nvPr>
            <p:ph type="body" sz="quarter" idx="12"/>
          </p:nvPr>
        </p:nvSpPr>
        <p:spPr>
          <a:xfrm>
            <a:off x="361925" y="1162609"/>
            <a:ext cx="11471275" cy="360362"/>
          </a:xfrm>
        </p:spPr>
        <p:txBody>
          <a:bodyPr/>
          <a:lstStyle/>
          <a:p>
            <a:r>
              <a:rPr lang="en-US" b="1" dirty="0"/>
              <a:t>Standard Deviation:</a:t>
            </a:r>
          </a:p>
          <a:p>
            <a:r>
              <a:rPr lang="en-US" dirty="0"/>
              <a:t>In this example we can’t use MAD we use SD.</a:t>
            </a:r>
            <a:endParaRPr lang="en-PK" dirty="0"/>
          </a:p>
        </p:txBody>
      </p:sp>
      <p:sp>
        <p:nvSpPr>
          <p:cNvPr id="8" name="Slide Number Placeholder 7">
            <a:extLst>
              <a:ext uri="{FF2B5EF4-FFF2-40B4-BE49-F238E27FC236}">
                <a16:creationId xmlns:a16="http://schemas.microsoft.com/office/drawing/2014/main" id="{1E1E3352-862D-46A0-BEB3-A5135B8C1C88}"/>
              </a:ext>
            </a:extLst>
          </p:cNvPr>
          <p:cNvSpPr>
            <a:spLocks noGrp="1"/>
          </p:cNvSpPr>
          <p:nvPr>
            <p:ph type="sldNum" sz="quarter" idx="14"/>
          </p:nvPr>
        </p:nvSpPr>
        <p:spPr/>
        <p:txBody>
          <a:bodyPr/>
          <a:lstStyle/>
          <a:p>
            <a:fld id="{058DB212-BFA2-403F-85EF-DFD3FF6D973A}" type="slidenum">
              <a:rPr lang="en-US" smtClean="0"/>
              <a:pPr/>
              <a:t>13</a:t>
            </a:fld>
            <a:endParaRPr lang="en-US" dirty="0"/>
          </a:p>
        </p:txBody>
      </p:sp>
      <p:pic>
        <p:nvPicPr>
          <p:cNvPr id="6" name="Content Placeholder 5">
            <a:extLst>
              <a:ext uri="{FF2B5EF4-FFF2-40B4-BE49-F238E27FC236}">
                <a16:creationId xmlns:a16="http://schemas.microsoft.com/office/drawing/2014/main" id="{142993BF-F336-463F-AD0D-23FC689C9733}"/>
              </a:ext>
            </a:extLst>
          </p:cNvPr>
          <p:cNvPicPr>
            <a:picLocks noGrp="1" noChangeAspect="1"/>
          </p:cNvPicPr>
          <p:nvPr>
            <p:ph idx="1"/>
          </p:nvPr>
        </p:nvPicPr>
        <p:blipFill>
          <a:blip r:embed="rId2"/>
          <a:stretch>
            <a:fillRect/>
          </a:stretch>
        </p:blipFill>
        <p:spPr>
          <a:xfrm>
            <a:off x="6381550" y="2004559"/>
            <a:ext cx="5688530" cy="356888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0" name="Picture 9">
            <a:extLst>
              <a:ext uri="{FF2B5EF4-FFF2-40B4-BE49-F238E27FC236}">
                <a16:creationId xmlns:a16="http://schemas.microsoft.com/office/drawing/2014/main" id="{874DF52E-23A0-4BB1-B201-3DFDA22A5178}"/>
              </a:ext>
            </a:extLst>
          </p:cNvPr>
          <p:cNvPicPr>
            <a:picLocks noChangeAspect="1"/>
          </p:cNvPicPr>
          <p:nvPr/>
        </p:nvPicPr>
        <p:blipFill>
          <a:blip r:embed="rId3"/>
          <a:stretch>
            <a:fillRect/>
          </a:stretch>
        </p:blipFill>
        <p:spPr>
          <a:xfrm>
            <a:off x="402366" y="2030748"/>
            <a:ext cx="5688531" cy="354269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43165876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 calcmode="lin" valueType="num">
                                      <p:cBhvr additive="base">
                                        <p:cTn id="1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1000"/>
                                        <p:tgtEl>
                                          <p:spTgt spid="10"/>
                                        </p:tgtEl>
                                      </p:cBhvr>
                                    </p:animEffect>
                                    <p:anim calcmode="lin" valueType="num">
                                      <p:cBhvr>
                                        <p:cTn id="21" dur="1000" fill="hold"/>
                                        <p:tgtEl>
                                          <p:spTgt spid="10"/>
                                        </p:tgtEl>
                                        <p:attrNameLst>
                                          <p:attrName>ppt_x</p:attrName>
                                        </p:attrNameLst>
                                      </p:cBhvr>
                                      <p:tavLst>
                                        <p:tav tm="0">
                                          <p:val>
                                            <p:strVal val="#ppt_x"/>
                                          </p:val>
                                        </p:tav>
                                        <p:tav tm="100000">
                                          <p:val>
                                            <p:strVal val="#ppt_x"/>
                                          </p:val>
                                        </p:tav>
                                      </p:tavLst>
                                    </p:anim>
                                    <p:anim calcmode="lin" valueType="num">
                                      <p:cBhvr>
                                        <p:cTn id="2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animEffect transition="in" filter="fade">
                                      <p:cBhvr>
                                        <p:cTn id="27" dur="1000"/>
                                        <p:tgtEl>
                                          <p:spTgt spid="12">
                                            <p:txEl>
                                              <p:pRg st="1" end="1"/>
                                            </p:txEl>
                                          </p:spTgt>
                                        </p:tgtEl>
                                      </p:cBhvr>
                                    </p:animEffect>
                                    <p:anim calcmode="lin" valueType="num">
                                      <p:cBhvr>
                                        <p:cTn id="28"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D002-7B9D-4732-8379-4110403BA73E}"/>
              </a:ext>
            </a:extLst>
          </p:cNvPr>
          <p:cNvSpPr>
            <a:spLocks noGrp="1"/>
          </p:cNvSpPr>
          <p:nvPr>
            <p:ph type="title"/>
          </p:nvPr>
        </p:nvSpPr>
        <p:spPr/>
        <p:txBody>
          <a:bodyPr/>
          <a:lstStyle/>
          <a:p>
            <a:r>
              <a:rPr lang="en-US" b="1" dirty="0"/>
              <a:t>3.Frequency Distribution</a:t>
            </a:r>
          </a:p>
        </p:txBody>
      </p:sp>
      <p:sp>
        <p:nvSpPr>
          <p:cNvPr id="12" name="Text Placeholder 11">
            <a:extLst>
              <a:ext uri="{FF2B5EF4-FFF2-40B4-BE49-F238E27FC236}">
                <a16:creationId xmlns:a16="http://schemas.microsoft.com/office/drawing/2014/main" id="{1C2E5FA1-0896-495B-938C-FB2732393E04}"/>
              </a:ext>
            </a:extLst>
          </p:cNvPr>
          <p:cNvSpPr>
            <a:spLocks noGrp="1"/>
          </p:cNvSpPr>
          <p:nvPr>
            <p:ph type="body" sz="quarter" idx="12"/>
          </p:nvPr>
        </p:nvSpPr>
        <p:spPr>
          <a:xfrm>
            <a:off x="360363" y="1079999"/>
            <a:ext cx="6992937" cy="1800225"/>
          </a:xfrm>
        </p:spPr>
        <p:txBody>
          <a:bodyPr/>
          <a:lstStyle/>
          <a:p>
            <a:r>
              <a:rPr lang="en-US" dirty="0"/>
              <a:t>Frequency distribution in data science refers to the tabulation or arrangement of data to display the number of times specific outcomes or values occur within a dataset. It's a way of summarizing the distribution of values or categories and understanding the pattern of occurrences within a dataset.</a:t>
            </a:r>
            <a:endParaRPr lang="en-PK" dirty="0"/>
          </a:p>
        </p:txBody>
      </p:sp>
      <p:sp>
        <p:nvSpPr>
          <p:cNvPr id="11" name="Content Placeholder 10">
            <a:extLst>
              <a:ext uri="{FF2B5EF4-FFF2-40B4-BE49-F238E27FC236}">
                <a16:creationId xmlns:a16="http://schemas.microsoft.com/office/drawing/2014/main" id="{031C633C-674B-4861-A9C1-E3F29A2D85C5}"/>
              </a:ext>
            </a:extLst>
          </p:cNvPr>
          <p:cNvSpPr>
            <a:spLocks noGrp="1"/>
          </p:cNvSpPr>
          <p:nvPr>
            <p:ph sz="half" idx="1"/>
          </p:nvPr>
        </p:nvSpPr>
        <p:spPr>
          <a:xfrm>
            <a:off x="360000" y="3060223"/>
            <a:ext cx="6992936" cy="3278583"/>
          </a:xfrm>
        </p:spPr>
        <p:txBody>
          <a:bodyPr/>
          <a:lstStyle/>
          <a:p>
            <a:r>
              <a:rPr lang="en-US" b="1" dirty="0"/>
              <a:t>Counting Occurrences</a:t>
            </a:r>
          </a:p>
          <a:p>
            <a:r>
              <a:rPr lang="en-US" b="1" dirty="0"/>
              <a:t>Organizing Data </a:t>
            </a:r>
          </a:p>
          <a:p>
            <a:r>
              <a:rPr lang="en-US" b="1" dirty="0"/>
              <a:t>Distribution </a:t>
            </a:r>
          </a:p>
          <a:p>
            <a:pPr marL="342900" indent="-342900">
              <a:buFont typeface="+mj-lt"/>
              <a:buAutoNum type="arabicPeriod"/>
            </a:pPr>
            <a:r>
              <a:rPr lang="en-US" b="1" dirty="0"/>
              <a:t>Discrete Frequency Distribution</a:t>
            </a:r>
          </a:p>
          <a:p>
            <a:pPr marL="342900" indent="-342900">
              <a:buFont typeface="+mj-lt"/>
              <a:buAutoNum type="arabicPeriod"/>
            </a:pPr>
            <a:r>
              <a:rPr lang="en-US" b="1" dirty="0"/>
              <a:t>Continuous Frequency Distribution</a:t>
            </a:r>
          </a:p>
          <a:p>
            <a:r>
              <a:rPr lang="en-US" b="1" dirty="0"/>
              <a:t>Representations</a:t>
            </a:r>
          </a:p>
          <a:p>
            <a:pPr marL="342900" indent="-342900">
              <a:buFont typeface="+mj-lt"/>
              <a:buAutoNum type="arabicPeriod"/>
            </a:pPr>
            <a:r>
              <a:rPr lang="en-US" b="1" dirty="0"/>
              <a:t>Frequency Tables</a:t>
            </a:r>
          </a:p>
          <a:p>
            <a:pPr marL="342900" indent="-342900">
              <a:buFont typeface="+mj-lt"/>
              <a:buAutoNum type="arabicPeriod"/>
            </a:pPr>
            <a:r>
              <a:rPr lang="en-US" b="1" dirty="0"/>
              <a:t>Histograms</a:t>
            </a:r>
          </a:p>
          <a:p>
            <a:r>
              <a:rPr lang="en-US" b="1" dirty="0"/>
              <a:t>Statistical Analysis</a:t>
            </a:r>
          </a:p>
        </p:txBody>
      </p:sp>
      <p:sp>
        <p:nvSpPr>
          <p:cNvPr id="8" name="Slide Number Placeholder 7">
            <a:extLst>
              <a:ext uri="{FF2B5EF4-FFF2-40B4-BE49-F238E27FC236}">
                <a16:creationId xmlns:a16="http://schemas.microsoft.com/office/drawing/2014/main" id="{1E1E3352-862D-46A0-BEB3-A5135B8C1C88}"/>
              </a:ext>
            </a:extLst>
          </p:cNvPr>
          <p:cNvSpPr>
            <a:spLocks noGrp="1"/>
          </p:cNvSpPr>
          <p:nvPr>
            <p:ph type="sldNum" sz="quarter" idx="15"/>
          </p:nvPr>
        </p:nvSpPr>
        <p:spPr/>
        <p:txBody>
          <a:bodyPr/>
          <a:lstStyle/>
          <a:p>
            <a:fld id="{058DB212-BFA2-403F-85EF-DFD3FF6D973A}" type="slidenum">
              <a:rPr lang="en-US" smtClean="0"/>
              <a:pPr/>
              <a:t>14</a:t>
            </a:fld>
            <a:endParaRPr lang="en-US" dirty="0"/>
          </a:p>
        </p:txBody>
      </p:sp>
      <p:pic>
        <p:nvPicPr>
          <p:cNvPr id="19" name="Picture Placeholder 32" descr="hand writing on chalkbaord">
            <a:extLst>
              <a:ext uri="{FF2B5EF4-FFF2-40B4-BE49-F238E27FC236}">
                <a16:creationId xmlns:a16="http://schemas.microsoft.com/office/drawing/2014/main" id="{AD76076A-E43C-4814-84C0-6701CBE95C66}"/>
              </a:ext>
            </a:extLst>
          </p:cNvPr>
          <p:cNvPicPr>
            <a:picLocks noGrp="1" noChangeAspect="1"/>
          </p:cNvPicPr>
          <p:nvPr>
            <p:ph type="pic" sz="quarter" idx="19"/>
          </p:nvPr>
        </p:nvPicPr>
        <p:blipFill>
          <a:blip r:embed="rId2" cstate="screen">
            <a:extLst>
              <a:ext uri="{28A0092B-C50C-407E-A947-70E740481C1C}">
                <a14:useLocalDpi xmlns:a14="http://schemas.microsoft.com/office/drawing/2010/main"/>
              </a:ext>
            </a:extLst>
          </a:blip>
          <a:srcRect/>
          <a:stretch>
            <a:fillRect/>
          </a:stretch>
        </p:blipFill>
        <p:spPr>
          <a:xfrm>
            <a:off x="8128000" y="471488"/>
            <a:ext cx="1800225" cy="1800225"/>
          </a:xfrm>
        </p:spPr>
      </p:pic>
      <p:pic>
        <p:nvPicPr>
          <p:cNvPr id="20" name="Picture Placeholder 44" descr="can of pencils on a desk with chalkboard in background">
            <a:extLst>
              <a:ext uri="{FF2B5EF4-FFF2-40B4-BE49-F238E27FC236}">
                <a16:creationId xmlns:a16="http://schemas.microsoft.com/office/drawing/2014/main" id="{84F1603A-A567-41F1-8D4D-AABCB8B871EB}"/>
              </a:ext>
            </a:extLst>
          </p:cNvPr>
          <p:cNvPicPr>
            <a:picLocks noGrp="1" noChangeAspect="1"/>
          </p:cNvPicPr>
          <p:nvPr>
            <p:ph type="pic" sz="quarter" idx="20"/>
          </p:nvPr>
        </p:nvPicPr>
        <p:blipFill rotWithShape="1">
          <a:blip r:embed="rId3" cstate="screen">
            <a:extLst>
              <a:ext uri="{28A0092B-C50C-407E-A947-70E740481C1C}">
                <a14:useLocalDpi xmlns:a14="http://schemas.microsoft.com/office/drawing/2010/main"/>
              </a:ext>
            </a:extLst>
          </a:blip>
          <a:srcRect/>
          <a:stretch/>
        </p:blipFill>
        <p:spPr>
          <a:xfrm>
            <a:off x="10056813" y="471488"/>
            <a:ext cx="1800225" cy="1800225"/>
          </a:xfrm>
        </p:spPr>
      </p:pic>
      <p:pic>
        <p:nvPicPr>
          <p:cNvPr id="21" name="Picture Placeholder 36" descr="close up of pages of construction drawings">
            <a:extLst>
              <a:ext uri="{FF2B5EF4-FFF2-40B4-BE49-F238E27FC236}">
                <a16:creationId xmlns:a16="http://schemas.microsoft.com/office/drawing/2014/main" id="{519787D8-3849-491D-8A3B-9D4855F8BC7C}"/>
              </a:ext>
            </a:extLst>
          </p:cNvPr>
          <p:cNvPicPr>
            <a:picLocks noGrp="1" noChangeAspect="1"/>
          </p:cNvPicPr>
          <p:nvPr>
            <p:ph type="pic" sz="quarter" idx="17"/>
          </p:nvPr>
        </p:nvPicPr>
        <p:blipFill>
          <a:blip r:embed="rId4" cstate="screen">
            <a:extLst>
              <a:ext uri="{28A0092B-C50C-407E-A947-70E740481C1C}">
                <a14:useLocalDpi xmlns:a14="http://schemas.microsoft.com/office/drawing/2010/main"/>
              </a:ext>
            </a:extLst>
          </a:blip>
          <a:srcRect/>
          <a:stretch>
            <a:fillRect/>
          </a:stretch>
        </p:blipFill>
        <p:spPr>
          <a:xfrm>
            <a:off x="8128000" y="2395538"/>
            <a:ext cx="1800225" cy="1800225"/>
          </a:xfrm>
        </p:spPr>
      </p:pic>
      <p:pic>
        <p:nvPicPr>
          <p:cNvPr id="22" name="Picture Placeholder 24" descr="man in spacesuite in space ship">
            <a:extLst>
              <a:ext uri="{FF2B5EF4-FFF2-40B4-BE49-F238E27FC236}">
                <a16:creationId xmlns:a16="http://schemas.microsoft.com/office/drawing/2014/main" id="{C59ABF4C-639A-45B5-A3ED-1532D85766A3}"/>
              </a:ext>
            </a:extLst>
          </p:cNvPr>
          <p:cNvPicPr>
            <a:picLocks noGrp="1" noChangeAspect="1"/>
          </p:cNvPicPr>
          <p:nvPr>
            <p:ph type="pic" sz="quarter" idx="18"/>
          </p:nvPr>
        </p:nvPicPr>
        <p:blipFill>
          <a:blip r:embed="rId5" cstate="screen">
            <a:extLst>
              <a:ext uri="{28A0092B-C50C-407E-A947-70E740481C1C}">
                <a14:useLocalDpi xmlns:a14="http://schemas.microsoft.com/office/drawing/2010/main"/>
              </a:ext>
            </a:extLst>
          </a:blip>
          <a:srcRect/>
          <a:stretch>
            <a:fillRect/>
          </a:stretch>
        </p:blipFill>
        <p:spPr>
          <a:xfrm>
            <a:off x="10056813" y="2395538"/>
            <a:ext cx="1800225" cy="1800225"/>
          </a:xfrm>
        </p:spPr>
      </p:pic>
      <p:pic>
        <p:nvPicPr>
          <p:cNvPr id="24" name="Picture Placeholder 28" descr="books on a shelf with pages showing out">
            <a:extLst>
              <a:ext uri="{FF2B5EF4-FFF2-40B4-BE49-F238E27FC236}">
                <a16:creationId xmlns:a16="http://schemas.microsoft.com/office/drawing/2014/main" id="{D6B2528D-9BDE-43F7-BECB-4F91ADFE3ED0}"/>
              </a:ext>
            </a:extLst>
          </p:cNvPr>
          <p:cNvPicPr>
            <a:picLocks noGrp="1" noChangeAspect="1"/>
          </p:cNvPicPr>
          <p:nvPr>
            <p:ph type="pic" sz="quarter" idx="16"/>
          </p:nvPr>
        </p:nvPicPr>
        <p:blipFill>
          <a:blip r:embed="rId6" cstate="screen">
            <a:extLst>
              <a:ext uri="{28A0092B-C50C-407E-A947-70E740481C1C}">
                <a14:useLocalDpi xmlns:a14="http://schemas.microsoft.com/office/drawing/2010/main"/>
              </a:ext>
            </a:extLst>
          </a:blip>
          <a:srcRect/>
          <a:stretch>
            <a:fillRect/>
          </a:stretch>
        </p:blipFill>
        <p:spPr>
          <a:xfrm>
            <a:off x="10056813" y="4319588"/>
            <a:ext cx="1800225" cy="1800225"/>
          </a:xfrm>
        </p:spPr>
      </p:pic>
      <p:sp>
        <p:nvSpPr>
          <p:cNvPr id="4" name="Picture Placeholder 3">
            <a:extLst>
              <a:ext uri="{FF2B5EF4-FFF2-40B4-BE49-F238E27FC236}">
                <a16:creationId xmlns:a16="http://schemas.microsoft.com/office/drawing/2014/main" id="{C4F9C062-FF9F-45EE-B174-C9786F05E661}"/>
              </a:ext>
            </a:extLst>
          </p:cNvPr>
          <p:cNvSpPr>
            <a:spLocks noGrp="1"/>
          </p:cNvSpPr>
          <p:nvPr>
            <p:ph type="pic" sz="quarter" idx="13"/>
          </p:nvPr>
        </p:nvSpPr>
        <p:spPr/>
      </p:sp>
      <p:pic>
        <p:nvPicPr>
          <p:cNvPr id="14" name="Picture 13">
            <a:extLst>
              <a:ext uri="{FF2B5EF4-FFF2-40B4-BE49-F238E27FC236}">
                <a16:creationId xmlns:a16="http://schemas.microsoft.com/office/drawing/2014/main" id="{B9730E4D-C228-4CF4-8ED8-6839D5278610}"/>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8127527" y="4319588"/>
            <a:ext cx="1800225" cy="1800000"/>
          </a:xfrm>
          <a:prstGeom prst="rect">
            <a:avLst/>
          </a:prstGeom>
        </p:spPr>
      </p:pic>
    </p:spTree>
    <p:extLst>
      <p:ext uri="{BB962C8B-B14F-4D97-AF65-F5344CB8AC3E}">
        <p14:creationId xmlns:p14="http://schemas.microsoft.com/office/powerpoint/2010/main" val="4546812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 calcmode="lin" valueType="num">
                                      <p:cBhvr additive="base">
                                        <p:cTn id="1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1">
                                            <p:txEl>
                                              <p:pRg st="0" end="0"/>
                                            </p:txEl>
                                          </p:spTgt>
                                        </p:tgtEl>
                                        <p:attrNameLst>
                                          <p:attrName>style.visibility</p:attrName>
                                        </p:attrNameLst>
                                      </p:cBhvr>
                                      <p:to>
                                        <p:strVal val="visible"/>
                                      </p:to>
                                    </p:set>
                                    <p:anim calcmode="lin" valueType="num">
                                      <p:cBhvr additive="base">
                                        <p:cTn id="20"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1">
                                            <p:txEl>
                                              <p:pRg st="1" end="1"/>
                                            </p:txEl>
                                          </p:spTgt>
                                        </p:tgtEl>
                                        <p:attrNameLst>
                                          <p:attrName>style.visibility</p:attrName>
                                        </p:attrNameLst>
                                      </p:cBhvr>
                                      <p:to>
                                        <p:strVal val="visible"/>
                                      </p:to>
                                    </p:set>
                                    <p:anim calcmode="lin" valueType="num">
                                      <p:cBhvr additive="base">
                                        <p:cTn id="26"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1">
                                            <p:txEl>
                                              <p:pRg st="2" end="2"/>
                                            </p:txEl>
                                          </p:spTgt>
                                        </p:tgtEl>
                                        <p:attrNameLst>
                                          <p:attrName>style.visibility</p:attrName>
                                        </p:attrNameLst>
                                      </p:cBhvr>
                                      <p:to>
                                        <p:strVal val="visible"/>
                                      </p:to>
                                    </p:set>
                                    <p:anim calcmode="lin" valueType="num">
                                      <p:cBhvr additive="base">
                                        <p:cTn id="32"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1">
                                            <p:txEl>
                                              <p:pRg st="3" end="3"/>
                                            </p:txEl>
                                          </p:spTgt>
                                        </p:tgtEl>
                                        <p:attrNameLst>
                                          <p:attrName>style.visibility</p:attrName>
                                        </p:attrNameLst>
                                      </p:cBhvr>
                                      <p:to>
                                        <p:strVal val="visible"/>
                                      </p:to>
                                    </p:set>
                                    <p:anim calcmode="lin" valueType="num">
                                      <p:cBhvr additive="base">
                                        <p:cTn id="38"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11">
                                            <p:txEl>
                                              <p:pRg st="4" end="4"/>
                                            </p:txEl>
                                          </p:spTgt>
                                        </p:tgtEl>
                                        <p:attrNameLst>
                                          <p:attrName>style.visibility</p:attrName>
                                        </p:attrNameLst>
                                      </p:cBhvr>
                                      <p:to>
                                        <p:strVal val="visible"/>
                                      </p:to>
                                    </p:set>
                                    <p:anim calcmode="lin" valueType="num">
                                      <p:cBhvr additive="base">
                                        <p:cTn id="44"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11">
                                            <p:txEl>
                                              <p:pRg st="5" end="5"/>
                                            </p:txEl>
                                          </p:spTgt>
                                        </p:tgtEl>
                                        <p:attrNameLst>
                                          <p:attrName>style.visibility</p:attrName>
                                        </p:attrNameLst>
                                      </p:cBhvr>
                                      <p:to>
                                        <p:strVal val="visible"/>
                                      </p:to>
                                    </p:set>
                                    <p:anim calcmode="lin" valueType="num">
                                      <p:cBhvr additive="base">
                                        <p:cTn id="50"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11">
                                            <p:txEl>
                                              <p:pRg st="6" end="6"/>
                                            </p:txEl>
                                          </p:spTgt>
                                        </p:tgtEl>
                                        <p:attrNameLst>
                                          <p:attrName>style.visibility</p:attrName>
                                        </p:attrNameLst>
                                      </p:cBhvr>
                                      <p:to>
                                        <p:strVal val="visible"/>
                                      </p:to>
                                    </p:set>
                                    <p:anim calcmode="lin" valueType="num">
                                      <p:cBhvr additive="base">
                                        <p:cTn id="56"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11">
                                            <p:txEl>
                                              <p:pRg st="7" end="7"/>
                                            </p:txEl>
                                          </p:spTgt>
                                        </p:tgtEl>
                                        <p:attrNameLst>
                                          <p:attrName>style.visibility</p:attrName>
                                        </p:attrNameLst>
                                      </p:cBhvr>
                                      <p:to>
                                        <p:strVal val="visible"/>
                                      </p:to>
                                    </p:set>
                                    <p:anim calcmode="lin" valueType="num">
                                      <p:cBhvr additive="base">
                                        <p:cTn id="62"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11">
                                            <p:txEl>
                                              <p:pRg st="8" end="8"/>
                                            </p:txEl>
                                          </p:spTgt>
                                        </p:tgtEl>
                                        <p:attrNameLst>
                                          <p:attrName>style.visibility</p:attrName>
                                        </p:attrNameLst>
                                      </p:cBhvr>
                                      <p:to>
                                        <p:strVal val="visible"/>
                                      </p:to>
                                    </p:set>
                                    <p:anim calcmode="lin" valueType="num">
                                      <p:cBhvr additive="base">
                                        <p:cTn id="68"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D002-7B9D-4732-8379-4110403BA73E}"/>
              </a:ext>
            </a:extLst>
          </p:cNvPr>
          <p:cNvSpPr>
            <a:spLocks noGrp="1"/>
          </p:cNvSpPr>
          <p:nvPr>
            <p:ph type="title"/>
          </p:nvPr>
        </p:nvSpPr>
        <p:spPr/>
        <p:txBody>
          <a:bodyPr/>
          <a:lstStyle/>
          <a:p>
            <a:r>
              <a:rPr lang="en-US" b="1" dirty="0"/>
              <a:t>2. Frequency Distribution</a:t>
            </a:r>
          </a:p>
        </p:txBody>
      </p:sp>
      <p:sp>
        <p:nvSpPr>
          <p:cNvPr id="12" name="Text Placeholder 11">
            <a:extLst>
              <a:ext uri="{FF2B5EF4-FFF2-40B4-BE49-F238E27FC236}">
                <a16:creationId xmlns:a16="http://schemas.microsoft.com/office/drawing/2014/main" id="{1C2E5FA1-0896-495B-938C-FB2732393E04}"/>
              </a:ext>
            </a:extLst>
          </p:cNvPr>
          <p:cNvSpPr>
            <a:spLocks noGrp="1"/>
          </p:cNvSpPr>
          <p:nvPr>
            <p:ph type="body" sz="quarter" idx="12"/>
          </p:nvPr>
        </p:nvSpPr>
        <p:spPr>
          <a:xfrm>
            <a:off x="360363" y="1079999"/>
            <a:ext cx="6992937" cy="1800225"/>
          </a:xfrm>
        </p:spPr>
        <p:txBody>
          <a:bodyPr/>
          <a:lstStyle/>
          <a:p>
            <a:r>
              <a:rPr lang="en-US" b="1" dirty="0"/>
              <a:t>Explain with help of example:</a:t>
            </a:r>
          </a:p>
          <a:p>
            <a:r>
              <a:rPr lang="en-US" dirty="0"/>
              <a:t>Suppose you work for an e-commerce company, and you're analyzing customer purchase amounts to understand spending patterns. You have a dataset containing the purchase amounts made by customers in the past month.</a:t>
            </a:r>
            <a:endParaRPr lang="en-PK" b="1" dirty="0"/>
          </a:p>
        </p:txBody>
      </p:sp>
      <p:sp>
        <p:nvSpPr>
          <p:cNvPr id="11" name="Content Placeholder 10">
            <a:extLst>
              <a:ext uri="{FF2B5EF4-FFF2-40B4-BE49-F238E27FC236}">
                <a16:creationId xmlns:a16="http://schemas.microsoft.com/office/drawing/2014/main" id="{031C633C-674B-4861-A9C1-E3F29A2D85C5}"/>
              </a:ext>
            </a:extLst>
          </p:cNvPr>
          <p:cNvSpPr>
            <a:spLocks noGrp="1"/>
          </p:cNvSpPr>
          <p:nvPr>
            <p:ph sz="half" idx="1"/>
          </p:nvPr>
        </p:nvSpPr>
        <p:spPr>
          <a:xfrm>
            <a:off x="360000" y="3060223"/>
            <a:ext cx="6992936" cy="3278583"/>
          </a:xfrm>
        </p:spPr>
        <p:txBody>
          <a:bodyPr/>
          <a:lstStyle/>
          <a:p>
            <a:pPr marL="342900" indent="-342900">
              <a:buFont typeface="+mj-lt"/>
              <a:buAutoNum type="arabicPeriod"/>
            </a:pPr>
            <a:r>
              <a:rPr lang="en-US" b="1" dirty="0"/>
              <a:t>Frequency Distribution:</a:t>
            </a:r>
            <a:endParaRPr lang="en-US" dirty="0"/>
          </a:p>
          <a:p>
            <a:r>
              <a:rPr lang="en-US" b="1" dirty="0"/>
              <a:t>Data Collection:</a:t>
            </a:r>
            <a:r>
              <a:rPr lang="en-US" dirty="0"/>
              <a:t> Gather the purchase amounts from the dataset.</a:t>
            </a:r>
          </a:p>
          <a:p>
            <a:r>
              <a:rPr lang="en-US" b="1" dirty="0"/>
              <a:t>Frequency Table:</a:t>
            </a:r>
            <a:r>
              <a:rPr lang="en-US" dirty="0"/>
              <a:t> Create a frequency table by binning the purchase amounts into ranges (e.g., $0-$10, $11-$20, $21-$30, and so on) and counting the number of occurrences in each bin.</a:t>
            </a:r>
          </a:p>
          <a:p>
            <a:pPr marL="0" indent="0">
              <a:buNone/>
            </a:pPr>
            <a:r>
              <a:rPr lang="en-US" b="1" dirty="0"/>
              <a:t>2.  Histogram:</a:t>
            </a:r>
            <a:endParaRPr lang="en-US" dirty="0"/>
          </a:p>
          <a:p>
            <a:r>
              <a:rPr lang="en-US" b="1" dirty="0"/>
              <a:t>Visual Representation:</a:t>
            </a:r>
            <a:r>
              <a:rPr lang="en-US" dirty="0"/>
              <a:t> Generate a histogram to visualize the distribution of purchase amounts. The x-axis represents the purchase amount ranges, while the y-axis shows the frequency (count) of customers falling into each range.</a:t>
            </a:r>
          </a:p>
          <a:p>
            <a:pPr marL="0" indent="0">
              <a:buNone/>
            </a:pPr>
            <a:endParaRPr lang="en-US" b="1" dirty="0"/>
          </a:p>
        </p:txBody>
      </p:sp>
      <p:sp>
        <p:nvSpPr>
          <p:cNvPr id="8" name="Slide Number Placeholder 7">
            <a:extLst>
              <a:ext uri="{FF2B5EF4-FFF2-40B4-BE49-F238E27FC236}">
                <a16:creationId xmlns:a16="http://schemas.microsoft.com/office/drawing/2014/main" id="{1E1E3352-862D-46A0-BEB3-A5135B8C1C88}"/>
              </a:ext>
            </a:extLst>
          </p:cNvPr>
          <p:cNvSpPr>
            <a:spLocks noGrp="1"/>
          </p:cNvSpPr>
          <p:nvPr>
            <p:ph type="sldNum" sz="quarter" idx="15"/>
          </p:nvPr>
        </p:nvSpPr>
        <p:spPr/>
        <p:txBody>
          <a:bodyPr/>
          <a:lstStyle/>
          <a:p>
            <a:fld id="{058DB212-BFA2-403F-85EF-DFD3FF6D973A}" type="slidenum">
              <a:rPr lang="en-US" smtClean="0"/>
              <a:pPr/>
              <a:t>15</a:t>
            </a:fld>
            <a:endParaRPr lang="en-US" dirty="0"/>
          </a:p>
        </p:txBody>
      </p:sp>
      <p:pic>
        <p:nvPicPr>
          <p:cNvPr id="19" name="Picture Placeholder 32" descr="hand writing on chalkbaord">
            <a:extLst>
              <a:ext uri="{FF2B5EF4-FFF2-40B4-BE49-F238E27FC236}">
                <a16:creationId xmlns:a16="http://schemas.microsoft.com/office/drawing/2014/main" id="{AD76076A-E43C-4814-84C0-6701CBE95C66}"/>
              </a:ext>
            </a:extLst>
          </p:cNvPr>
          <p:cNvPicPr>
            <a:picLocks noGrp="1" noChangeAspect="1"/>
          </p:cNvPicPr>
          <p:nvPr>
            <p:ph type="pic" sz="quarter" idx="19"/>
          </p:nvPr>
        </p:nvPicPr>
        <p:blipFill>
          <a:blip r:embed="rId2" cstate="screen">
            <a:extLst>
              <a:ext uri="{28A0092B-C50C-407E-A947-70E740481C1C}">
                <a14:useLocalDpi xmlns:a14="http://schemas.microsoft.com/office/drawing/2010/main"/>
              </a:ext>
            </a:extLst>
          </a:blip>
          <a:srcRect/>
          <a:stretch>
            <a:fillRect/>
          </a:stretch>
        </p:blipFill>
        <p:spPr>
          <a:xfrm>
            <a:off x="8128000" y="471488"/>
            <a:ext cx="1800225" cy="1800225"/>
          </a:xfrm>
        </p:spPr>
      </p:pic>
      <p:pic>
        <p:nvPicPr>
          <p:cNvPr id="20" name="Picture Placeholder 44" descr="can of pencils on a desk with chalkboard in background">
            <a:extLst>
              <a:ext uri="{FF2B5EF4-FFF2-40B4-BE49-F238E27FC236}">
                <a16:creationId xmlns:a16="http://schemas.microsoft.com/office/drawing/2014/main" id="{84F1603A-A567-41F1-8D4D-AABCB8B871EB}"/>
              </a:ext>
            </a:extLst>
          </p:cNvPr>
          <p:cNvPicPr>
            <a:picLocks noGrp="1" noChangeAspect="1"/>
          </p:cNvPicPr>
          <p:nvPr>
            <p:ph type="pic" sz="quarter" idx="20"/>
          </p:nvPr>
        </p:nvPicPr>
        <p:blipFill rotWithShape="1">
          <a:blip r:embed="rId3" cstate="screen">
            <a:extLst>
              <a:ext uri="{28A0092B-C50C-407E-A947-70E740481C1C}">
                <a14:useLocalDpi xmlns:a14="http://schemas.microsoft.com/office/drawing/2010/main"/>
              </a:ext>
            </a:extLst>
          </a:blip>
          <a:srcRect/>
          <a:stretch/>
        </p:blipFill>
        <p:spPr>
          <a:xfrm>
            <a:off x="10056813" y="471488"/>
            <a:ext cx="1800225" cy="1800225"/>
          </a:xfrm>
        </p:spPr>
      </p:pic>
      <p:pic>
        <p:nvPicPr>
          <p:cNvPr id="21" name="Picture Placeholder 36" descr="close up of pages of construction drawings">
            <a:extLst>
              <a:ext uri="{FF2B5EF4-FFF2-40B4-BE49-F238E27FC236}">
                <a16:creationId xmlns:a16="http://schemas.microsoft.com/office/drawing/2014/main" id="{519787D8-3849-491D-8A3B-9D4855F8BC7C}"/>
              </a:ext>
            </a:extLst>
          </p:cNvPr>
          <p:cNvPicPr>
            <a:picLocks noGrp="1" noChangeAspect="1"/>
          </p:cNvPicPr>
          <p:nvPr>
            <p:ph type="pic" sz="quarter" idx="17"/>
          </p:nvPr>
        </p:nvPicPr>
        <p:blipFill>
          <a:blip r:embed="rId4" cstate="screen">
            <a:extLst>
              <a:ext uri="{28A0092B-C50C-407E-A947-70E740481C1C}">
                <a14:useLocalDpi xmlns:a14="http://schemas.microsoft.com/office/drawing/2010/main"/>
              </a:ext>
            </a:extLst>
          </a:blip>
          <a:srcRect/>
          <a:stretch>
            <a:fillRect/>
          </a:stretch>
        </p:blipFill>
        <p:spPr>
          <a:xfrm>
            <a:off x="8128000" y="2395538"/>
            <a:ext cx="1800225" cy="1800225"/>
          </a:xfrm>
        </p:spPr>
      </p:pic>
      <p:pic>
        <p:nvPicPr>
          <p:cNvPr id="22" name="Picture Placeholder 24" descr="man in spacesuite in space ship">
            <a:extLst>
              <a:ext uri="{FF2B5EF4-FFF2-40B4-BE49-F238E27FC236}">
                <a16:creationId xmlns:a16="http://schemas.microsoft.com/office/drawing/2014/main" id="{C59ABF4C-639A-45B5-A3ED-1532D85766A3}"/>
              </a:ext>
            </a:extLst>
          </p:cNvPr>
          <p:cNvPicPr>
            <a:picLocks noGrp="1" noChangeAspect="1"/>
          </p:cNvPicPr>
          <p:nvPr>
            <p:ph type="pic" sz="quarter" idx="18"/>
          </p:nvPr>
        </p:nvPicPr>
        <p:blipFill>
          <a:blip r:embed="rId5" cstate="screen">
            <a:extLst>
              <a:ext uri="{28A0092B-C50C-407E-A947-70E740481C1C}">
                <a14:useLocalDpi xmlns:a14="http://schemas.microsoft.com/office/drawing/2010/main"/>
              </a:ext>
            </a:extLst>
          </a:blip>
          <a:srcRect/>
          <a:stretch>
            <a:fillRect/>
          </a:stretch>
        </p:blipFill>
        <p:spPr>
          <a:xfrm>
            <a:off x="10056813" y="2395538"/>
            <a:ext cx="1800225" cy="1800225"/>
          </a:xfrm>
        </p:spPr>
      </p:pic>
      <p:pic>
        <p:nvPicPr>
          <p:cNvPr id="24" name="Picture Placeholder 28" descr="books on a shelf with pages showing out">
            <a:extLst>
              <a:ext uri="{FF2B5EF4-FFF2-40B4-BE49-F238E27FC236}">
                <a16:creationId xmlns:a16="http://schemas.microsoft.com/office/drawing/2014/main" id="{D6B2528D-9BDE-43F7-BECB-4F91ADFE3ED0}"/>
              </a:ext>
            </a:extLst>
          </p:cNvPr>
          <p:cNvPicPr>
            <a:picLocks noGrp="1" noChangeAspect="1"/>
          </p:cNvPicPr>
          <p:nvPr>
            <p:ph type="pic" sz="quarter" idx="16"/>
          </p:nvPr>
        </p:nvPicPr>
        <p:blipFill>
          <a:blip r:embed="rId6" cstate="screen">
            <a:extLst>
              <a:ext uri="{28A0092B-C50C-407E-A947-70E740481C1C}">
                <a14:useLocalDpi xmlns:a14="http://schemas.microsoft.com/office/drawing/2010/main"/>
              </a:ext>
            </a:extLst>
          </a:blip>
          <a:srcRect/>
          <a:stretch>
            <a:fillRect/>
          </a:stretch>
        </p:blipFill>
        <p:spPr>
          <a:xfrm>
            <a:off x="10056813" y="4319588"/>
            <a:ext cx="1800225" cy="1800225"/>
          </a:xfrm>
        </p:spPr>
      </p:pic>
      <p:sp>
        <p:nvSpPr>
          <p:cNvPr id="4" name="Picture Placeholder 3">
            <a:extLst>
              <a:ext uri="{FF2B5EF4-FFF2-40B4-BE49-F238E27FC236}">
                <a16:creationId xmlns:a16="http://schemas.microsoft.com/office/drawing/2014/main" id="{D21C72C1-F02D-4A20-90B9-9B3A61034AC8}"/>
              </a:ext>
            </a:extLst>
          </p:cNvPr>
          <p:cNvSpPr>
            <a:spLocks noGrp="1"/>
          </p:cNvSpPr>
          <p:nvPr>
            <p:ph type="pic" sz="quarter" idx="13"/>
          </p:nvPr>
        </p:nvSpPr>
        <p:spPr/>
      </p:sp>
      <p:pic>
        <p:nvPicPr>
          <p:cNvPr id="14" name="Picture 13">
            <a:extLst>
              <a:ext uri="{FF2B5EF4-FFF2-40B4-BE49-F238E27FC236}">
                <a16:creationId xmlns:a16="http://schemas.microsoft.com/office/drawing/2014/main" id="{D3C5D192-8CDB-40BF-91A4-93F8DCC9FE3B}"/>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8127527" y="4319588"/>
            <a:ext cx="1800225" cy="1800000"/>
          </a:xfrm>
          <a:prstGeom prst="rect">
            <a:avLst/>
          </a:prstGeom>
        </p:spPr>
      </p:pic>
    </p:spTree>
    <p:extLst>
      <p:ext uri="{BB962C8B-B14F-4D97-AF65-F5344CB8AC3E}">
        <p14:creationId xmlns:p14="http://schemas.microsoft.com/office/powerpoint/2010/main" val="35217627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 calcmode="lin" valueType="num">
                                      <p:cBhvr additive="base">
                                        <p:cTn id="1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2">
                                            <p:txEl>
                                              <p:pRg st="1" end="1"/>
                                            </p:txEl>
                                          </p:spTgt>
                                        </p:tgtEl>
                                        <p:attrNameLst>
                                          <p:attrName>style.visibility</p:attrName>
                                        </p:attrNameLst>
                                      </p:cBhvr>
                                      <p:to>
                                        <p:strVal val="visible"/>
                                      </p:to>
                                    </p:set>
                                    <p:anim calcmode="lin" valueType="num">
                                      <p:cBhvr additive="base">
                                        <p:cTn id="20"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1">
                                            <p:txEl>
                                              <p:pRg st="0" end="0"/>
                                            </p:txEl>
                                          </p:spTgt>
                                        </p:tgtEl>
                                        <p:attrNameLst>
                                          <p:attrName>style.visibility</p:attrName>
                                        </p:attrNameLst>
                                      </p:cBhvr>
                                      <p:to>
                                        <p:strVal val="visible"/>
                                      </p:to>
                                    </p:set>
                                    <p:anim calcmode="lin" valueType="num">
                                      <p:cBhvr additive="base">
                                        <p:cTn id="26"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1">
                                            <p:txEl>
                                              <p:pRg st="1" end="1"/>
                                            </p:txEl>
                                          </p:spTgt>
                                        </p:tgtEl>
                                        <p:attrNameLst>
                                          <p:attrName>style.visibility</p:attrName>
                                        </p:attrNameLst>
                                      </p:cBhvr>
                                      <p:to>
                                        <p:strVal val="visible"/>
                                      </p:to>
                                    </p:set>
                                    <p:anim calcmode="lin" valueType="num">
                                      <p:cBhvr additive="base">
                                        <p:cTn id="32"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1">
                                            <p:txEl>
                                              <p:pRg st="2" end="2"/>
                                            </p:txEl>
                                          </p:spTgt>
                                        </p:tgtEl>
                                        <p:attrNameLst>
                                          <p:attrName>style.visibility</p:attrName>
                                        </p:attrNameLst>
                                      </p:cBhvr>
                                      <p:to>
                                        <p:strVal val="visible"/>
                                      </p:to>
                                    </p:set>
                                    <p:anim calcmode="lin" valueType="num">
                                      <p:cBhvr additive="base">
                                        <p:cTn id="38"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11">
                                            <p:txEl>
                                              <p:pRg st="3" end="3"/>
                                            </p:txEl>
                                          </p:spTgt>
                                        </p:tgtEl>
                                        <p:attrNameLst>
                                          <p:attrName>style.visibility</p:attrName>
                                        </p:attrNameLst>
                                      </p:cBhvr>
                                      <p:to>
                                        <p:strVal val="visible"/>
                                      </p:to>
                                    </p:set>
                                    <p:anim calcmode="lin" valueType="num">
                                      <p:cBhvr additive="base">
                                        <p:cTn id="44"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11">
                                            <p:txEl>
                                              <p:pRg st="4" end="4"/>
                                            </p:txEl>
                                          </p:spTgt>
                                        </p:tgtEl>
                                        <p:attrNameLst>
                                          <p:attrName>style.visibility</p:attrName>
                                        </p:attrNameLst>
                                      </p:cBhvr>
                                      <p:to>
                                        <p:strVal val="visible"/>
                                      </p:to>
                                    </p:set>
                                    <p:anim calcmode="lin" valueType="num">
                                      <p:cBhvr additive="base">
                                        <p:cTn id="50"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A3B119E-5237-49A7-935A-CF91254FF857}"/>
              </a:ext>
            </a:extLst>
          </p:cNvPr>
          <p:cNvSpPr>
            <a:spLocks noGrp="1"/>
          </p:cNvSpPr>
          <p:nvPr>
            <p:ph type="sldNum" sz="quarter" idx="11"/>
          </p:nvPr>
        </p:nvSpPr>
        <p:spPr/>
        <p:txBody>
          <a:bodyPr/>
          <a:lstStyle/>
          <a:p>
            <a:fld id="{058DB212-BFA2-403F-85EF-DFD3FF6D973A}" type="slidenum">
              <a:rPr lang="en-US" noProof="0" smtClean="0"/>
              <a:pPr/>
              <a:t>16</a:t>
            </a:fld>
            <a:endParaRPr lang="en-US" noProof="0"/>
          </a:p>
        </p:txBody>
      </p:sp>
      <p:sp>
        <p:nvSpPr>
          <p:cNvPr id="3" name="Rectangle 2">
            <a:extLst>
              <a:ext uri="{FF2B5EF4-FFF2-40B4-BE49-F238E27FC236}">
                <a16:creationId xmlns:a16="http://schemas.microsoft.com/office/drawing/2014/main" id="{8F1989A0-87A0-428D-9D19-68BD6DCCAC7C}"/>
              </a:ext>
            </a:extLst>
          </p:cNvPr>
          <p:cNvSpPr/>
          <p:nvPr/>
        </p:nvSpPr>
        <p:spPr>
          <a:xfrm>
            <a:off x="557939" y="356462"/>
            <a:ext cx="8586061" cy="5078313"/>
          </a:xfrm>
          <a:prstGeom prst="rect">
            <a:avLst/>
          </a:prstGeom>
        </p:spPr>
        <p:txBody>
          <a:bodyPr wrap="square">
            <a:spAutoFit/>
          </a:bodyPr>
          <a:lstStyle/>
          <a:p>
            <a:r>
              <a:rPr lang="en-US" dirty="0"/>
              <a:t>3.</a:t>
            </a:r>
            <a:r>
              <a:rPr lang="en-US" b="1" dirty="0"/>
              <a:t> </a:t>
            </a:r>
            <a:r>
              <a:rPr lang="en-US" b="1" dirty="0">
                <a:latin typeface="Arial Narrow" panose="020B0606020202030204" pitchFamily="34" charset="0"/>
              </a:rPr>
              <a:t>Measures of Central Tendency:</a:t>
            </a:r>
            <a:endParaRPr lang="en-US" dirty="0">
              <a:latin typeface="Arial Narrow" panose="020B0606020202030204" pitchFamily="34" charset="0"/>
            </a:endParaRPr>
          </a:p>
          <a:p>
            <a:r>
              <a:rPr lang="en-US" b="1" dirty="0">
                <a:latin typeface="Arial Narrow" panose="020B0606020202030204" pitchFamily="34" charset="0"/>
              </a:rPr>
              <a:t>Mean:</a:t>
            </a:r>
            <a:r>
              <a:rPr lang="en-US" dirty="0">
                <a:latin typeface="Arial Narrow" panose="020B0606020202030204" pitchFamily="34" charset="0"/>
              </a:rPr>
              <a:t> Calculate the average purchase amount across all customers.</a:t>
            </a:r>
          </a:p>
          <a:p>
            <a:r>
              <a:rPr lang="en-US" b="1" dirty="0">
                <a:latin typeface="Arial Narrow" panose="020B0606020202030204" pitchFamily="34" charset="0"/>
              </a:rPr>
              <a:t>Median:</a:t>
            </a:r>
            <a:r>
              <a:rPr lang="en-US" dirty="0">
                <a:latin typeface="Arial Narrow" panose="020B0606020202030204" pitchFamily="34" charset="0"/>
              </a:rPr>
              <a:t> Determine the middle value in the dataset when arranged in order.</a:t>
            </a:r>
          </a:p>
          <a:p>
            <a:r>
              <a:rPr lang="en-US" b="1" dirty="0">
                <a:latin typeface="Arial Narrow" panose="020B0606020202030204" pitchFamily="34" charset="0"/>
              </a:rPr>
              <a:t>Mode:</a:t>
            </a:r>
            <a:r>
              <a:rPr lang="en-US" dirty="0">
                <a:latin typeface="Arial Narrow" panose="020B0606020202030204" pitchFamily="34" charset="0"/>
              </a:rPr>
              <a:t> Identify the most frequent purchase amount.</a:t>
            </a:r>
          </a:p>
          <a:p>
            <a:endParaRPr lang="en-US" dirty="0"/>
          </a:p>
          <a:p>
            <a:r>
              <a:rPr lang="en-US" dirty="0"/>
              <a:t>4</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Skewness and Kurtosis:</a:t>
            </a:r>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Skewness:</a:t>
            </a:r>
            <a:r>
              <a:rPr lang="en-US" dirty="0">
                <a:latin typeface="Arial" panose="020B0604020202020204" pitchFamily="34" charset="0"/>
                <a:cs typeface="Arial" panose="020B0604020202020204" pitchFamily="34" charset="0"/>
              </a:rPr>
              <a:t> Analyze if the distribution is symmetric or skewed. A positively skewed distribution may indicate a few high-value purchases.</a:t>
            </a:r>
          </a:p>
          <a:p>
            <a:r>
              <a:rPr lang="en-US" b="1" dirty="0">
                <a:latin typeface="Arial" panose="020B0604020202020204" pitchFamily="34" charset="0"/>
                <a:cs typeface="Arial" panose="020B0604020202020204" pitchFamily="34" charset="0"/>
              </a:rPr>
              <a:t>Kurtosis:</a:t>
            </a:r>
            <a:r>
              <a:rPr lang="en-US" dirty="0">
                <a:latin typeface="Arial" panose="020B0604020202020204" pitchFamily="34" charset="0"/>
                <a:cs typeface="Arial" panose="020B0604020202020204" pitchFamily="34" charset="0"/>
              </a:rPr>
              <a:t> Check if the distribution has fat tails or is more peaked than a normal distribution. High kurtosis might suggest extreme values.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5. </a:t>
            </a:r>
            <a:r>
              <a:rPr lang="en-US" b="1" dirty="0">
                <a:latin typeface="Arial" panose="020B0604020202020204" pitchFamily="34" charset="0"/>
                <a:cs typeface="Arial" panose="020B0604020202020204" pitchFamily="34" charset="0"/>
              </a:rPr>
              <a:t>Business Insights:</a:t>
            </a:r>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Relative Frequency:</a:t>
            </a:r>
            <a:r>
              <a:rPr lang="en-US" dirty="0">
                <a:latin typeface="Arial" panose="020B0604020202020204" pitchFamily="34" charset="0"/>
                <a:cs typeface="Arial" panose="020B0604020202020204" pitchFamily="34" charset="0"/>
              </a:rPr>
              <a:t> Calculate the percentage of customers in different purchase amount ranges relative to the total number of customers.</a:t>
            </a:r>
          </a:p>
          <a:p>
            <a:r>
              <a:rPr lang="en-US" b="1" dirty="0">
                <a:latin typeface="Arial" panose="020B0604020202020204" pitchFamily="34" charset="0"/>
                <a:cs typeface="Arial" panose="020B0604020202020204" pitchFamily="34" charset="0"/>
              </a:rPr>
              <a:t>Cumulative Frequency:</a:t>
            </a:r>
            <a:r>
              <a:rPr lang="en-US" dirty="0">
                <a:latin typeface="Arial" panose="020B0604020202020204" pitchFamily="34" charset="0"/>
                <a:cs typeface="Arial" panose="020B0604020202020204" pitchFamily="34" charset="0"/>
              </a:rPr>
              <a:t> Determine how many customers account for a certain percentage of total sales.</a:t>
            </a:r>
          </a:p>
          <a:p>
            <a:endParaRPr lang="en-US" dirty="0">
              <a:latin typeface="Arial" panose="020B0604020202020204" pitchFamily="34" charset="0"/>
              <a:cs typeface="Arial" panose="020B0604020202020204" pitchFamily="34" charset="0"/>
            </a:endParaRPr>
          </a:p>
          <a:p>
            <a:endParaRPr lang="en-US" dirty="0"/>
          </a:p>
        </p:txBody>
      </p:sp>
      <p:pic>
        <p:nvPicPr>
          <p:cNvPr id="4" name="Picture Placeholder 32" descr="hand writing on chalkbaord">
            <a:extLst>
              <a:ext uri="{FF2B5EF4-FFF2-40B4-BE49-F238E27FC236}">
                <a16:creationId xmlns:a16="http://schemas.microsoft.com/office/drawing/2014/main" id="{3302E075-76DA-4ACD-A126-0B23F166B7B5}"/>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9144000" y="0"/>
            <a:ext cx="3048000" cy="2184935"/>
          </a:xfrm>
          <a:prstGeom prst="rect">
            <a:avLst/>
          </a:prstGeom>
        </p:spPr>
      </p:pic>
      <p:pic>
        <p:nvPicPr>
          <p:cNvPr id="5" name="Picture Placeholder 36" descr="close up of pages of construction drawings">
            <a:extLst>
              <a:ext uri="{FF2B5EF4-FFF2-40B4-BE49-F238E27FC236}">
                <a16:creationId xmlns:a16="http://schemas.microsoft.com/office/drawing/2014/main" id="{53BA26F9-C629-443F-9595-BF248BBFDE6F}"/>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9144000" y="2184936"/>
            <a:ext cx="3048000" cy="2134652"/>
          </a:xfrm>
          <a:prstGeom prst="rect">
            <a:avLst/>
          </a:prstGeom>
        </p:spPr>
      </p:pic>
      <p:pic>
        <p:nvPicPr>
          <p:cNvPr id="7" name="Picture 6">
            <a:extLst>
              <a:ext uri="{FF2B5EF4-FFF2-40B4-BE49-F238E27FC236}">
                <a16:creationId xmlns:a16="http://schemas.microsoft.com/office/drawing/2014/main" id="{69246FF2-01BE-4C59-A330-96830196E687}"/>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144000" y="4319588"/>
            <a:ext cx="3048000" cy="2358412"/>
          </a:xfrm>
          <a:prstGeom prst="rect">
            <a:avLst/>
          </a:prstGeom>
        </p:spPr>
      </p:pic>
    </p:spTree>
    <p:extLst>
      <p:ext uri="{BB962C8B-B14F-4D97-AF65-F5344CB8AC3E}">
        <p14:creationId xmlns:p14="http://schemas.microsoft.com/office/powerpoint/2010/main" val="274243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1000"/>
                                        <p:tgtEl>
                                          <p:spTgt spid="3">
                                            <p:txEl>
                                              <p:pRg st="7" end="7"/>
                                            </p:txEl>
                                          </p:spTgt>
                                        </p:tgtEl>
                                      </p:cBhvr>
                                    </p:animEffect>
                                    <p:anim calcmode="lin" valueType="num">
                                      <p:cBhvr>
                                        <p:cTn id="4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1000"/>
                                        <p:tgtEl>
                                          <p:spTgt spid="3">
                                            <p:txEl>
                                              <p:pRg st="9" end="9"/>
                                            </p:txEl>
                                          </p:spTgt>
                                        </p:tgtEl>
                                      </p:cBhvr>
                                    </p:animEffect>
                                    <p:anim calcmode="lin" valueType="num">
                                      <p:cBhvr>
                                        <p:cTn id="4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fade">
                                      <p:cBhvr>
                                        <p:cTn id="53" dur="1000"/>
                                        <p:tgtEl>
                                          <p:spTgt spid="3">
                                            <p:txEl>
                                              <p:pRg st="10" end="10"/>
                                            </p:txEl>
                                          </p:spTgt>
                                        </p:tgtEl>
                                      </p:cBhvr>
                                    </p:animEffect>
                                    <p:anim calcmode="lin" valueType="num">
                                      <p:cBhvr>
                                        <p:cTn id="5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
                                            <p:txEl>
                                              <p:pRg st="11" end="11"/>
                                            </p:txEl>
                                          </p:spTgt>
                                        </p:tgtEl>
                                        <p:attrNameLst>
                                          <p:attrName>style.visibility</p:attrName>
                                        </p:attrNameLst>
                                      </p:cBhvr>
                                      <p:to>
                                        <p:strVal val="visible"/>
                                      </p:to>
                                    </p:set>
                                    <p:animEffect transition="in" filter="fade">
                                      <p:cBhvr>
                                        <p:cTn id="58" dur="1000"/>
                                        <p:tgtEl>
                                          <p:spTgt spid="3">
                                            <p:txEl>
                                              <p:pRg st="11" end="11"/>
                                            </p:txEl>
                                          </p:spTgt>
                                        </p:tgtEl>
                                      </p:cBhvr>
                                    </p:animEffect>
                                    <p:anim calcmode="lin" valueType="num">
                                      <p:cBhvr>
                                        <p:cTn id="59"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4B20-EB93-48A7-8AFD-C27F42B3F9F3}"/>
              </a:ext>
            </a:extLst>
          </p:cNvPr>
          <p:cNvSpPr>
            <a:spLocks noGrp="1"/>
          </p:cNvSpPr>
          <p:nvPr>
            <p:ph type="title"/>
          </p:nvPr>
        </p:nvSpPr>
        <p:spPr/>
        <p:txBody>
          <a:bodyPr/>
          <a:lstStyle/>
          <a:p>
            <a:r>
              <a:rPr lang="en-US" b="1" dirty="0"/>
              <a:t>4.Percentiles and Quartiles:</a:t>
            </a:r>
            <a:br>
              <a:rPr lang="en-US" b="1" dirty="0"/>
            </a:br>
            <a:endParaRPr lang="en-PK" dirty="0"/>
          </a:p>
        </p:txBody>
      </p:sp>
      <p:sp>
        <p:nvSpPr>
          <p:cNvPr id="3" name="Text Placeholder 2">
            <a:extLst>
              <a:ext uri="{FF2B5EF4-FFF2-40B4-BE49-F238E27FC236}">
                <a16:creationId xmlns:a16="http://schemas.microsoft.com/office/drawing/2014/main" id="{B01E1B14-0E94-4F68-B62E-E4E8C095E725}"/>
              </a:ext>
            </a:extLst>
          </p:cNvPr>
          <p:cNvSpPr>
            <a:spLocks noGrp="1"/>
          </p:cNvSpPr>
          <p:nvPr>
            <p:ph type="body" sz="quarter" idx="12"/>
          </p:nvPr>
        </p:nvSpPr>
        <p:spPr>
          <a:xfrm>
            <a:off x="360363" y="1079999"/>
            <a:ext cx="11471275" cy="4473777"/>
          </a:xfrm>
        </p:spPr>
        <p:txBody>
          <a:bodyPr/>
          <a:lstStyle/>
          <a:p>
            <a:r>
              <a:rPr lang="en-US" b="1" dirty="0"/>
              <a:t>Percentiles</a:t>
            </a:r>
            <a:r>
              <a:rPr lang="en-US" dirty="0"/>
              <a:t>: These are values that divide a dataset into 100 equal parts. </a:t>
            </a:r>
          </a:p>
          <a:p>
            <a:r>
              <a:rPr lang="en-US" b="1" dirty="0"/>
              <a:t>Quartiles</a:t>
            </a:r>
            <a:r>
              <a:rPr lang="en-US" dirty="0"/>
              <a:t>: These divide a dataset into four equal parts. </a:t>
            </a:r>
          </a:p>
          <a:p>
            <a:pPr algn="ctr"/>
            <a:r>
              <a:rPr lang="en-US" sz="2800" b="1" dirty="0"/>
              <a:t>In data analysis:</a:t>
            </a:r>
          </a:p>
          <a:p>
            <a:r>
              <a:rPr lang="en-US" b="1" dirty="0"/>
              <a:t>Identifying Outliers</a:t>
            </a:r>
            <a:r>
              <a:rPr lang="en-US" dirty="0"/>
              <a:t>: Percentiles and quartiles help in identifying outliers in a dataset. Values that fall significantly below Q1 or above Q3 (outside the interquartile range, IQR = Q3 - Q1) are often considered outliers.</a:t>
            </a:r>
          </a:p>
          <a:p>
            <a:r>
              <a:rPr lang="en-US" b="1" dirty="0"/>
              <a:t>Measuring Spread</a:t>
            </a:r>
            <a:r>
              <a:rPr lang="en-US" dirty="0"/>
              <a:t>: They provide insights into the spread or dispersion of data. A wide spread between different percentiles indicates high variability, while a narrow spread implies more consistency.</a:t>
            </a:r>
          </a:p>
          <a:p>
            <a:r>
              <a:rPr lang="en-US" b="1" dirty="0"/>
              <a:t>Data Comparison</a:t>
            </a:r>
            <a:r>
              <a:rPr lang="en-US" dirty="0"/>
              <a:t>: Percentiles enable comparison between different parts of datasets or different datasets, allowing analysts to compare how certain values rank across multiple groups.</a:t>
            </a:r>
          </a:p>
          <a:p>
            <a:r>
              <a:rPr lang="en-US" b="1" dirty="0"/>
              <a:t>Data Normalization</a:t>
            </a:r>
            <a:r>
              <a:rPr lang="en-US" dirty="0"/>
              <a:t>: Percentiles are used in normalizing or standardizing data, making it easier to compare values from different distributions or datasets.</a:t>
            </a:r>
            <a:endParaRPr lang="en-PK" dirty="0"/>
          </a:p>
        </p:txBody>
      </p:sp>
      <p:sp>
        <p:nvSpPr>
          <p:cNvPr id="4" name="Slide Number Placeholder 3">
            <a:extLst>
              <a:ext uri="{FF2B5EF4-FFF2-40B4-BE49-F238E27FC236}">
                <a16:creationId xmlns:a16="http://schemas.microsoft.com/office/drawing/2014/main" id="{4FCB1750-408A-42B2-9525-D37C5EADECB3}"/>
              </a:ext>
            </a:extLst>
          </p:cNvPr>
          <p:cNvSpPr>
            <a:spLocks noGrp="1"/>
          </p:cNvSpPr>
          <p:nvPr>
            <p:ph type="sldNum" sz="quarter" idx="14"/>
          </p:nvPr>
        </p:nvSpPr>
        <p:spPr/>
        <p:txBody>
          <a:bodyPr/>
          <a:lstStyle/>
          <a:p>
            <a:fld id="{058DB212-BFA2-403F-85EF-DFD3FF6D973A}" type="slidenum">
              <a:rPr lang="en-US" noProof="0" smtClean="0"/>
              <a:pPr/>
              <a:t>17</a:t>
            </a:fld>
            <a:endParaRPr lang="en-US" noProof="0"/>
          </a:p>
        </p:txBody>
      </p:sp>
    </p:spTree>
    <p:extLst>
      <p:ext uri="{BB962C8B-B14F-4D97-AF65-F5344CB8AC3E}">
        <p14:creationId xmlns:p14="http://schemas.microsoft.com/office/powerpoint/2010/main" val="3478978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nodeType="clickEffect">
                                  <p:stCondLst>
                                    <p:cond delay="0"/>
                                  </p:stCondLst>
                                  <p:childTnLst>
                                    <p:animEffect transition="out" filter="fade">
                                      <p:cBhvr>
                                        <p:cTn id="24" dur="500" tmFilter="0, 0; .2, .5; .8, .5; 1, 0"/>
                                        <p:tgtEl>
                                          <p:spTgt spid="3">
                                            <p:txEl>
                                              <p:pRg st="2" end="2"/>
                                            </p:txEl>
                                          </p:spTgt>
                                        </p:tgtEl>
                                      </p:cBhvr>
                                    </p:animEffect>
                                    <p:animScale>
                                      <p:cBhvr>
                                        <p:cTn id="25" dur="250" autoRev="1" fill="hold"/>
                                        <p:tgtEl>
                                          <p:spTgt spid="3">
                                            <p:txEl>
                                              <p:pRg st="2" end="2"/>
                                            </p:txEl>
                                          </p:spTgt>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barn(inVertical)">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barn(inVertical)">
                                      <p:cBhvr>
                                        <p:cTn id="35" dur="5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barn(inVertical)">
                                      <p:cBhvr>
                                        <p:cTn id="40" dur="5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barn(inVertical)">
                                      <p:cBhvr>
                                        <p:cTn id="4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2D2A6-868D-45AF-AB6C-1FD462413970}"/>
              </a:ext>
            </a:extLst>
          </p:cNvPr>
          <p:cNvSpPr>
            <a:spLocks noGrp="1"/>
          </p:cNvSpPr>
          <p:nvPr>
            <p:ph type="title"/>
          </p:nvPr>
        </p:nvSpPr>
        <p:spPr/>
        <p:txBody>
          <a:bodyPr/>
          <a:lstStyle/>
          <a:p>
            <a:r>
              <a:rPr lang="en-US" dirty="0"/>
              <a:t>5. </a:t>
            </a:r>
            <a:r>
              <a:rPr lang="en-US" b="1" dirty="0"/>
              <a:t>Correlation and Covariance:</a:t>
            </a:r>
            <a:br>
              <a:rPr lang="en-US" b="1" dirty="0"/>
            </a:br>
            <a:endParaRPr lang="en-PK" dirty="0"/>
          </a:p>
        </p:txBody>
      </p:sp>
      <p:sp>
        <p:nvSpPr>
          <p:cNvPr id="3" name="Text Placeholder 2">
            <a:extLst>
              <a:ext uri="{FF2B5EF4-FFF2-40B4-BE49-F238E27FC236}">
                <a16:creationId xmlns:a16="http://schemas.microsoft.com/office/drawing/2014/main" id="{2C126F4B-213F-48A8-8E4D-2BAEBE1DBA47}"/>
              </a:ext>
            </a:extLst>
          </p:cNvPr>
          <p:cNvSpPr>
            <a:spLocks noGrp="1"/>
          </p:cNvSpPr>
          <p:nvPr>
            <p:ph type="body" sz="quarter" idx="12"/>
          </p:nvPr>
        </p:nvSpPr>
        <p:spPr>
          <a:xfrm>
            <a:off x="360363" y="1080000"/>
            <a:ext cx="11471275" cy="5003166"/>
          </a:xfrm>
        </p:spPr>
        <p:txBody>
          <a:bodyPr/>
          <a:lstStyle/>
          <a:p>
            <a:r>
              <a:rPr lang="en-US" b="1" dirty="0"/>
              <a:t>Covariance</a:t>
            </a:r>
            <a:r>
              <a:rPr lang="en-US" dirty="0"/>
              <a:t>: Covariance measures the degree to which two random variables vary together. It assesses how changes in one variable are associated with changes in another. A positive covariance indicates that two variables tend to increase or decrease together, while a negative covariance suggests that one variable increases as the other decreases. However, it doesn't indicate the strength or direction of the relationship.</a:t>
            </a:r>
          </a:p>
          <a:p>
            <a:endParaRPr lang="en-US" dirty="0"/>
          </a:p>
          <a:p>
            <a:endParaRPr lang="en-US" dirty="0"/>
          </a:p>
          <a:p>
            <a:endParaRPr lang="en-US" dirty="0"/>
          </a:p>
          <a:p>
            <a:r>
              <a:rPr lang="en-US" b="1" dirty="0"/>
              <a:t>Correlation</a:t>
            </a:r>
            <a:r>
              <a:rPr lang="en-US" dirty="0"/>
              <a:t>: Correlation, on the other hand, standardizes the measure of association between two variables. It provides a scaled measure, ranging from -1 to 1, that indicates both the strength and direction of the linear relationship between two variables. A correlation of 1 signifies a perfect positive linear relationship, -1 indicates a perfect negative linear relationship, and 0 suggests no linear relationship between the variables.</a:t>
            </a:r>
          </a:p>
          <a:p>
            <a:endParaRPr lang="en-PK" dirty="0"/>
          </a:p>
        </p:txBody>
      </p:sp>
      <p:sp>
        <p:nvSpPr>
          <p:cNvPr id="4" name="Slide Number Placeholder 3">
            <a:extLst>
              <a:ext uri="{FF2B5EF4-FFF2-40B4-BE49-F238E27FC236}">
                <a16:creationId xmlns:a16="http://schemas.microsoft.com/office/drawing/2014/main" id="{2500E037-F57A-478C-8740-3207A466B854}"/>
              </a:ext>
            </a:extLst>
          </p:cNvPr>
          <p:cNvSpPr>
            <a:spLocks noGrp="1"/>
          </p:cNvSpPr>
          <p:nvPr>
            <p:ph type="sldNum" sz="quarter" idx="14"/>
          </p:nvPr>
        </p:nvSpPr>
        <p:spPr/>
        <p:txBody>
          <a:bodyPr/>
          <a:lstStyle/>
          <a:p>
            <a:fld id="{058DB212-BFA2-403F-85EF-DFD3FF6D973A}" type="slidenum">
              <a:rPr lang="en-US" noProof="0" smtClean="0"/>
              <a:pPr/>
              <a:t>18</a:t>
            </a:fld>
            <a:endParaRPr lang="en-US" noProof="0"/>
          </a:p>
        </p:txBody>
      </p:sp>
    </p:spTree>
    <p:extLst>
      <p:ext uri="{BB962C8B-B14F-4D97-AF65-F5344CB8AC3E}">
        <p14:creationId xmlns:p14="http://schemas.microsoft.com/office/powerpoint/2010/main" val="3356708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1000"/>
                                        <p:tgtEl>
                                          <p:spTgt spid="3">
                                            <p:txEl>
                                              <p:pRg st="4" end="4"/>
                                            </p:txEl>
                                          </p:spTgt>
                                        </p:tgtEl>
                                      </p:cBhvr>
                                    </p:animEffect>
                                    <p:anim calcmode="lin" valueType="num">
                                      <p:cBhvr>
                                        <p:cTn id="2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A9FD9-9830-4A15-A732-3420E22350FF}"/>
              </a:ext>
            </a:extLst>
          </p:cNvPr>
          <p:cNvSpPr>
            <a:spLocks noGrp="1"/>
          </p:cNvSpPr>
          <p:nvPr>
            <p:ph type="title"/>
          </p:nvPr>
        </p:nvSpPr>
        <p:spPr/>
        <p:txBody>
          <a:bodyPr/>
          <a:lstStyle/>
          <a:p>
            <a:r>
              <a:rPr lang="en-US" dirty="0"/>
              <a:t>In data analysis:</a:t>
            </a:r>
            <a:endParaRPr lang="en-PK" dirty="0"/>
          </a:p>
        </p:txBody>
      </p:sp>
      <p:sp>
        <p:nvSpPr>
          <p:cNvPr id="3" name="Text Placeholder 2">
            <a:extLst>
              <a:ext uri="{FF2B5EF4-FFF2-40B4-BE49-F238E27FC236}">
                <a16:creationId xmlns:a16="http://schemas.microsoft.com/office/drawing/2014/main" id="{B638827A-5143-4AAC-9CD9-D2AE49543AF1}"/>
              </a:ext>
            </a:extLst>
          </p:cNvPr>
          <p:cNvSpPr>
            <a:spLocks noGrp="1"/>
          </p:cNvSpPr>
          <p:nvPr>
            <p:ph type="body" sz="quarter" idx="12"/>
          </p:nvPr>
        </p:nvSpPr>
        <p:spPr>
          <a:xfrm>
            <a:off x="360363" y="1080000"/>
            <a:ext cx="11471275" cy="5166796"/>
          </a:xfrm>
        </p:spPr>
        <p:txBody>
          <a:bodyPr/>
          <a:lstStyle/>
          <a:p>
            <a:r>
              <a:rPr lang="en-US" b="1" dirty="0"/>
              <a:t>Understanding Relationships</a:t>
            </a:r>
            <a:r>
              <a:rPr lang="en-US" dirty="0"/>
              <a:t>: Covariance and correlation help in understanding how changes in one variable are associated with changes in another. They provide insights into whether variables move together, move in opposite directions, or show no clear relationship.</a:t>
            </a:r>
          </a:p>
          <a:p>
            <a:endParaRPr lang="en-US" dirty="0"/>
          </a:p>
          <a:p>
            <a:r>
              <a:rPr lang="en-US" b="1" dirty="0"/>
              <a:t>Strength of Association</a:t>
            </a:r>
            <a:r>
              <a:rPr lang="en-US" dirty="0"/>
              <a:t>: Correlation specifically measures the strength of the relationship. A correlation closer to 1 or -1 indicates a stronger relationship, while a value closer to 0 suggests a weaker relationship.</a:t>
            </a:r>
          </a:p>
          <a:p>
            <a:endParaRPr lang="en-US" dirty="0"/>
          </a:p>
          <a:p>
            <a:r>
              <a:rPr lang="en-US" b="1" dirty="0"/>
              <a:t>Independence Assessment</a:t>
            </a:r>
            <a:r>
              <a:rPr lang="en-US" dirty="0"/>
              <a:t>: Covariance and correlation aid in assessing the independence of variables. If variables are uncorrelated (correlation close to 0), it doesn't necessarily mean they are independent, but independence implies zero correlation.</a:t>
            </a:r>
          </a:p>
          <a:p>
            <a:endParaRPr lang="en-US" dirty="0"/>
          </a:p>
          <a:p>
            <a:r>
              <a:rPr lang="en-US" b="1" dirty="0"/>
              <a:t>Data Analysis and Predictions</a:t>
            </a:r>
            <a:r>
              <a:rPr lang="en-US" dirty="0"/>
              <a:t>: They are used extensively in predictive modeling and data analysis. Understanding the relationships between variables helps in building models, predicting outcomes, and identifying key factors affecting a particular phenomenon.</a:t>
            </a:r>
          </a:p>
          <a:p>
            <a:endParaRPr lang="en-PK" dirty="0"/>
          </a:p>
        </p:txBody>
      </p:sp>
      <p:sp>
        <p:nvSpPr>
          <p:cNvPr id="4" name="Slide Number Placeholder 3">
            <a:extLst>
              <a:ext uri="{FF2B5EF4-FFF2-40B4-BE49-F238E27FC236}">
                <a16:creationId xmlns:a16="http://schemas.microsoft.com/office/drawing/2014/main" id="{487421A5-C0B4-45EA-8E7B-3103D0BB5026}"/>
              </a:ext>
            </a:extLst>
          </p:cNvPr>
          <p:cNvSpPr>
            <a:spLocks noGrp="1"/>
          </p:cNvSpPr>
          <p:nvPr>
            <p:ph type="sldNum" sz="quarter" idx="14"/>
          </p:nvPr>
        </p:nvSpPr>
        <p:spPr/>
        <p:txBody>
          <a:bodyPr/>
          <a:lstStyle/>
          <a:p>
            <a:fld id="{058DB212-BFA2-403F-85EF-DFD3FF6D973A}" type="slidenum">
              <a:rPr lang="en-US" noProof="0" smtClean="0"/>
              <a:pPr/>
              <a:t>19</a:t>
            </a:fld>
            <a:endParaRPr lang="en-US" noProof="0"/>
          </a:p>
        </p:txBody>
      </p:sp>
    </p:spTree>
    <p:extLst>
      <p:ext uri="{BB962C8B-B14F-4D97-AF65-F5344CB8AC3E}">
        <p14:creationId xmlns:p14="http://schemas.microsoft.com/office/powerpoint/2010/main" val="223719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a:xfrm>
            <a:off x="1138915" y="421844"/>
            <a:ext cx="3759807" cy="502691"/>
          </a:xfrm>
        </p:spPr>
        <p:txBody>
          <a:bodyPr/>
          <a:lstStyle/>
          <a:p>
            <a:r>
              <a:rPr lang="en-US" sz="3200" dirty="0"/>
              <a:t>Statistical Data Analysis:</a:t>
            </a:r>
          </a:p>
        </p:txBody>
      </p:sp>
      <p:sp>
        <p:nvSpPr>
          <p:cNvPr id="5" name="Subtitle 4">
            <a:extLst>
              <a:ext uri="{FF2B5EF4-FFF2-40B4-BE49-F238E27FC236}">
                <a16:creationId xmlns:a16="http://schemas.microsoft.com/office/drawing/2014/main" id="{1FF39718-6251-4A5A-AAC7-767229317836}"/>
              </a:ext>
            </a:extLst>
          </p:cNvPr>
          <p:cNvSpPr>
            <a:spLocks noGrp="1"/>
          </p:cNvSpPr>
          <p:nvPr>
            <p:ph type="subTitle" idx="1"/>
          </p:nvPr>
        </p:nvSpPr>
        <p:spPr>
          <a:xfrm>
            <a:off x="1138915" y="1030805"/>
            <a:ext cx="6044857" cy="4238997"/>
          </a:xfrm>
        </p:spPr>
        <p:txBody>
          <a:bodyPr/>
          <a:lstStyle/>
          <a:p>
            <a:pPr marL="342900" indent="-342900">
              <a:buFont typeface="+mj-lt"/>
              <a:buAutoNum type="arabicPeriod"/>
            </a:pPr>
            <a:r>
              <a:rPr lang="en-US" sz="1800" b="1" dirty="0"/>
              <a:t>Descriptive Statistics:</a:t>
            </a:r>
          </a:p>
          <a:p>
            <a:pPr marL="342900" indent="-342900">
              <a:buFont typeface="+mj-lt"/>
              <a:buAutoNum type="arabicPeriod"/>
            </a:pPr>
            <a:r>
              <a:rPr lang="en-US" sz="1800" b="1" dirty="0"/>
              <a:t>Inferential Statistics:</a:t>
            </a:r>
          </a:p>
          <a:p>
            <a:pPr marL="342900" indent="-342900">
              <a:buFont typeface="+mj-lt"/>
              <a:buAutoNum type="arabicPeriod"/>
            </a:pPr>
            <a:r>
              <a:rPr lang="en-US" sz="1800" b="1" dirty="0"/>
              <a:t>Predictive Modeling:</a:t>
            </a:r>
          </a:p>
          <a:p>
            <a:pPr marL="342900" indent="-342900">
              <a:buFont typeface="+mj-lt"/>
              <a:buAutoNum type="arabicPeriod"/>
            </a:pPr>
            <a:r>
              <a:rPr lang="en-US" sz="1800" b="1" dirty="0"/>
              <a:t>Exploratory Data Analysis (EDA):</a:t>
            </a:r>
          </a:p>
          <a:p>
            <a:pPr marL="342900" indent="-342900">
              <a:buFont typeface="+mj-lt"/>
              <a:buAutoNum type="arabicPeriod"/>
            </a:pPr>
            <a:r>
              <a:rPr lang="en-US" sz="1800" b="1" dirty="0"/>
              <a:t>Time Series Analysis:</a:t>
            </a:r>
          </a:p>
          <a:p>
            <a:pPr marL="342900" indent="-342900">
              <a:buFont typeface="+mj-lt"/>
              <a:buAutoNum type="arabicPeriod"/>
            </a:pPr>
            <a:r>
              <a:rPr lang="en-US" sz="1800" b="1" dirty="0"/>
              <a:t>Cluster Analysis:</a:t>
            </a:r>
          </a:p>
          <a:p>
            <a:pPr marL="342900" indent="-342900">
              <a:buFont typeface="+mj-lt"/>
              <a:buAutoNum type="arabicPeriod"/>
            </a:pPr>
            <a:r>
              <a:rPr lang="en-US" sz="1800" b="1" dirty="0"/>
              <a:t>Dimensionality Reduction:</a:t>
            </a:r>
          </a:p>
          <a:p>
            <a:pPr marL="342900" indent="-342900">
              <a:buFont typeface="+mj-lt"/>
              <a:buAutoNum type="arabicPeriod"/>
            </a:pPr>
            <a:r>
              <a:rPr lang="en-US" sz="1800" b="1" dirty="0"/>
              <a:t>Bayesian Statistics:</a:t>
            </a:r>
          </a:p>
          <a:p>
            <a:pPr marL="342900" indent="-342900">
              <a:buFont typeface="+mj-lt"/>
              <a:buAutoNum type="arabicPeriod"/>
            </a:pPr>
            <a:r>
              <a:rPr lang="en-US" sz="1800" b="1" dirty="0"/>
              <a:t>Survival Analysis:</a:t>
            </a:r>
          </a:p>
          <a:p>
            <a:pPr marL="342900" indent="-342900">
              <a:buFont typeface="+mj-lt"/>
              <a:buAutoNum type="arabicPeriod"/>
            </a:pPr>
            <a:r>
              <a:rPr lang="en-US" sz="1800" b="1" dirty="0"/>
              <a:t>Text Mining and Natural Language Processing (NLP):</a:t>
            </a:r>
            <a:r>
              <a:rPr lang="en-US" sz="1800" dirty="0"/>
              <a:t> </a:t>
            </a:r>
          </a:p>
          <a:p>
            <a:r>
              <a:rPr lang="en-US" noProof="1">
                <a:solidFill>
                  <a:schemeClr val="accent1">
                    <a:lumMod val="20000"/>
                    <a:lumOff val="80000"/>
                  </a:schemeClr>
                </a:solidFill>
              </a:rPr>
              <a:t>But in this week we study only Descriptive Statistics </a:t>
            </a:r>
          </a:p>
        </p:txBody>
      </p:sp>
      <p:grpSp>
        <p:nvGrpSpPr>
          <p:cNvPr id="6" name="Group 5">
            <a:extLst>
              <a:ext uri="{FF2B5EF4-FFF2-40B4-BE49-F238E27FC236}">
                <a16:creationId xmlns:a16="http://schemas.microsoft.com/office/drawing/2014/main" id="{25C384BA-0032-4FE7-AC29-2F9F931970D5}"/>
              </a:ext>
              <a:ext uri="{C183D7F6-B498-43B3-948B-1728B52AA6E4}">
                <adec:decorative xmlns:adec="http://schemas.microsoft.com/office/drawing/2017/decorative" val="1"/>
              </a:ext>
            </a:extLst>
          </p:cNvPr>
          <p:cNvGrpSpPr>
            <a:grpSpLocks noChangeAspect="1"/>
          </p:cNvGrpSpPr>
          <p:nvPr/>
        </p:nvGrpSpPr>
        <p:grpSpPr>
          <a:xfrm>
            <a:off x="2446471" y="5397727"/>
            <a:ext cx="253691" cy="277340"/>
            <a:chOff x="5698331" y="2974181"/>
            <a:chExt cx="781050" cy="853859"/>
          </a:xfrm>
          <a:solidFill>
            <a:schemeClr val="bg1"/>
          </a:solidFill>
        </p:grpSpPr>
        <p:sp>
          <p:nvSpPr>
            <p:cNvPr id="7" name="Freeform: Shape 6">
              <a:extLst>
                <a:ext uri="{FF2B5EF4-FFF2-40B4-BE49-F238E27FC236}">
                  <a16:creationId xmlns:a16="http://schemas.microsoft.com/office/drawing/2014/main" id="{D5C429C1-62E8-4B3E-A0C7-6003B138652C}"/>
                </a:ext>
              </a:extLst>
            </p:cNvPr>
            <p:cNvSpPr/>
            <p:nvPr/>
          </p:nvSpPr>
          <p:spPr>
            <a:xfrm>
              <a:off x="5707856" y="3370840"/>
              <a:ext cx="771525" cy="457200"/>
            </a:xfrm>
            <a:custGeom>
              <a:avLst/>
              <a:gdLst>
                <a:gd name="connsiteX0" fmla="*/ 502063 w 771525"/>
                <a:gd name="connsiteY0" fmla="*/ 35328 h 457200"/>
                <a:gd name="connsiteX1" fmla="*/ 496414 w 771525"/>
                <a:gd name="connsiteY1" fmla="*/ 7506 h 457200"/>
                <a:gd name="connsiteX2" fmla="*/ 472811 w 771525"/>
                <a:gd name="connsiteY2" fmla="*/ 23279 h 457200"/>
                <a:gd name="connsiteX3" fmla="*/ 388144 w 771525"/>
                <a:gd name="connsiteY3" fmla="*/ 48635 h 457200"/>
                <a:gd name="connsiteX4" fmla="*/ 303657 w 771525"/>
                <a:gd name="connsiteY4" fmla="*/ 23393 h 457200"/>
                <a:gd name="connsiteX5" fmla="*/ 279940 w 771525"/>
                <a:gd name="connsiteY5" fmla="*/ 7144 h 457200"/>
                <a:gd name="connsiteX6" fmla="*/ 274215 w 771525"/>
                <a:gd name="connsiteY6" fmla="*/ 35319 h 457200"/>
                <a:gd name="connsiteX7" fmla="*/ 7144 w 771525"/>
                <a:gd name="connsiteY7" fmla="*/ 420110 h 457200"/>
                <a:gd name="connsiteX8" fmla="*/ 7144 w 771525"/>
                <a:gd name="connsiteY8" fmla="*/ 458210 h 457200"/>
                <a:gd name="connsiteX9" fmla="*/ 305667 w 771525"/>
                <a:gd name="connsiteY9" fmla="*/ 68713 h 457200"/>
                <a:gd name="connsiteX10" fmla="*/ 388144 w 771525"/>
                <a:gd name="connsiteY10" fmla="*/ 86735 h 457200"/>
                <a:gd name="connsiteX11" fmla="*/ 470573 w 771525"/>
                <a:gd name="connsiteY11" fmla="*/ 68532 h 457200"/>
                <a:gd name="connsiteX12" fmla="*/ 769144 w 771525"/>
                <a:gd name="connsiteY12" fmla="*/ 458210 h 457200"/>
                <a:gd name="connsiteX13" fmla="*/ 769144 w 771525"/>
                <a:gd name="connsiteY13" fmla="*/ 420110 h 457200"/>
                <a:gd name="connsiteX14" fmla="*/ 502063 w 771525"/>
                <a:gd name="connsiteY14" fmla="*/ 35328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1525" h="457200">
                  <a:moveTo>
                    <a:pt x="502063" y="35328"/>
                  </a:moveTo>
                  <a:lnTo>
                    <a:pt x="496414" y="7506"/>
                  </a:lnTo>
                  <a:lnTo>
                    <a:pt x="472811" y="23279"/>
                  </a:lnTo>
                  <a:cubicBezTo>
                    <a:pt x="446199" y="41053"/>
                    <a:pt x="420881" y="48635"/>
                    <a:pt x="388144" y="48635"/>
                  </a:cubicBezTo>
                  <a:cubicBezTo>
                    <a:pt x="354749" y="48635"/>
                    <a:pt x="329479" y="41091"/>
                    <a:pt x="303657" y="23393"/>
                  </a:cubicBezTo>
                  <a:lnTo>
                    <a:pt x="279940" y="7144"/>
                  </a:lnTo>
                  <a:lnTo>
                    <a:pt x="274215" y="35319"/>
                  </a:lnTo>
                  <a:cubicBezTo>
                    <a:pt x="273444" y="39167"/>
                    <a:pt x="193900" y="420110"/>
                    <a:pt x="7144" y="420110"/>
                  </a:cubicBezTo>
                  <a:lnTo>
                    <a:pt x="7144" y="458210"/>
                  </a:lnTo>
                  <a:cubicBezTo>
                    <a:pt x="195491" y="458210"/>
                    <a:pt x="283188" y="160191"/>
                    <a:pt x="305667" y="68713"/>
                  </a:cubicBezTo>
                  <a:cubicBezTo>
                    <a:pt x="330622" y="81077"/>
                    <a:pt x="356968" y="86735"/>
                    <a:pt x="388144" y="86735"/>
                  </a:cubicBezTo>
                  <a:cubicBezTo>
                    <a:pt x="418910" y="86735"/>
                    <a:pt x="445208" y="81020"/>
                    <a:pt x="470573" y="68532"/>
                  </a:cubicBezTo>
                  <a:cubicBezTo>
                    <a:pt x="492985" y="159810"/>
                    <a:pt x="580673" y="458210"/>
                    <a:pt x="769144" y="458210"/>
                  </a:cubicBezTo>
                  <a:lnTo>
                    <a:pt x="769144" y="420110"/>
                  </a:lnTo>
                  <a:cubicBezTo>
                    <a:pt x="582387" y="420110"/>
                    <a:pt x="502844" y="39167"/>
                    <a:pt x="502063" y="35328"/>
                  </a:cubicBezTo>
                  <a:close/>
                </a:path>
              </a:pathLst>
            </a:custGeom>
            <a:grp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A4E105F6-D01D-4A16-9172-E05D1F34B154}"/>
                </a:ext>
              </a:extLst>
            </p:cNvPr>
            <p:cNvSpPr/>
            <p:nvPr/>
          </p:nvSpPr>
          <p:spPr>
            <a:xfrm>
              <a:off x="6317456" y="3164681"/>
              <a:ext cx="123825" cy="123825"/>
            </a:xfrm>
            <a:custGeom>
              <a:avLst/>
              <a:gdLst>
                <a:gd name="connsiteX0" fmla="*/ 7144 w 123825"/>
                <a:gd name="connsiteY0" fmla="*/ 64294 h 123825"/>
                <a:gd name="connsiteX1" fmla="*/ 64294 w 123825"/>
                <a:gd name="connsiteY1" fmla="*/ 121444 h 123825"/>
                <a:gd name="connsiteX2" fmla="*/ 121444 w 123825"/>
                <a:gd name="connsiteY2" fmla="*/ 64294 h 123825"/>
                <a:gd name="connsiteX3" fmla="*/ 64294 w 123825"/>
                <a:gd name="connsiteY3" fmla="*/ 7144 h 123825"/>
                <a:gd name="connsiteX4" fmla="*/ 7144 w 123825"/>
                <a:gd name="connsiteY4" fmla="*/ 64294 h 123825"/>
                <a:gd name="connsiteX5" fmla="*/ 83344 w 123825"/>
                <a:gd name="connsiteY5" fmla="*/ 64294 h 123825"/>
                <a:gd name="connsiteX6" fmla="*/ 64294 w 123825"/>
                <a:gd name="connsiteY6" fmla="*/ 83344 h 123825"/>
                <a:gd name="connsiteX7" fmla="*/ 45244 w 123825"/>
                <a:gd name="connsiteY7" fmla="*/ 64294 h 123825"/>
                <a:gd name="connsiteX8" fmla="*/ 64294 w 123825"/>
                <a:gd name="connsiteY8" fmla="*/ 45244 h 123825"/>
                <a:gd name="connsiteX9" fmla="*/ 83344 w 123825"/>
                <a:gd name="connsiteY9" fmla="*/ 6429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7144" y="64294"/>
                  </a:moveTo>
                  <a:cubicBezTo>
                    <a:pt x="7144" y="95812"/>
                    <a:pt x="32776" y="121444"/>
                    <a:pt x="64294" y="121444"/>
                  </a:cubicBezTo>
                  <a:cubicBezTo>
                    <a:pt x="95812" y="121444"/>
                    <a:pt x="121444" y="95812"/>
                    <a:pt x="121444" y="64294"/>
                  </a:cubicBezTo>
                  <a:cubicBezTo>
                    <a:pt x="121444" y="32776"/>
                    <a:pt x="95812" y="7144"/>
                    <a:pt x="64294" y="7144"/>
                  </a:cubicBezTo>
                  <a:cubicBezTo>
                    <a:pt x="32776" y="7144"/>
                    <a:pt x="7144" y="32776"/>
                    <a:pt x="7144" y="64294"/>
                  </a:cubicBezTo>
                  <a:close/>
                  <a:moveTo>
                    <a:pt x="83344" y="64294"/>
                  </a:moveTo>
                  <a:cubicBezTo>
                    <a:pt x="83344" y="74800"/>
                    <a:pt x="74800" y="83344"/>
                    <a:pt x="64294" y="83344"/>
                  </a:cubicBezTo>
                  <a:cubicBezTo>
                    <a:pt x="53788" y="83344"/>
                    <a:pt x="45244" y="74800"/>
                    <a:pt x="45244" y="64294"/>
                  </a:cubicBezTo>
                  <a:cubicBezTo>
                    <a:pt x="45244" y="53788"/>
                    <a:pt x="53788" y="45244"/>
                    <a:pt x="64294" y="45244"/>
                  </a:cubicBezTo>
                  <a:cubicBezTo>
                    <a:pt x="74800" y="45244"/>
                    <a:pt x="83344" y="53788"/>
                    <a:pt x="83344" y="64294"/>
                  </a:cubicBezTo>
                  <a:close/>
                </a:path>
              </a:pathLst>
            </a:custGeom>
            <a:grp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351DF594-8FA0-4AC6-B165-BBF1184B2997}"/>
                </a:ext>
              </a:extLst>
            </p:cNvPr>
            <p:cNvSpPr/>
            <p:nvPr/>
          </p:nvSpPr>
          <p:spPr>
            <a:xfrm>
              <a:off x="6298406" y="2974181"/>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5818DD9E-AD36-4BB3-9A58-F259F54EE1EB}"/>
                </a:ext>
              </a:extLst>
            </p:cNvPr>
            <p:cNvSpPr/>
            <p:nvPr/>
          </p:nvSpPr>
          <p:spPr>
            <a:xfrm>
              <a:off x="6126956" y="3212306"/>
              <a:ext cx="180975" cy="171450"/>
            </a:xfrm>
            <a:custGeom>
              <a:avLst/>
              <a:gdLst>
                <a:gd name="connsiteX0" fmla="*/ 7144 w 180975"/>
                <a:gd name="connsiteY0" fmla="*/ 149914 h 171450"/>
                <a:gd name="connsiteX1" fmla="*/ 26089 w 180975"/>
                <a:gd name="connsiteY1" fmla="*/ 169069 h 171450"/>
                <a:gd name="connsiteX2" fmla="*/ 26194 w 180975"/>
                <a:gd name="connsiteY2" fmla="*/ 169069 h 171450"/>
                <a:gd name="connsiteX3" fmla="*/ 45244 w 180975"/>
                <a:gd name="connsiteY3" fmla="*/ 150124 h 171450"/>
                <a:gd name="connsiteX4" fmla="*/ 159544 w 180975"/>
                <a:gd name="connsiteY4" fmla="*/ 45244 h 171450"/>
                <a:gd name="connsiteX5" fmla="*/ 178594 w 180975"/>
                <a:gd name="connsiteY5" fmla="*/ 26194 h 171450"/>
                <a:gd name="connsiteX6" fmla="*/ 159544 w 180975"/>
                <a:gd name="connsiteY6" fmla="*/ 7144 h 171450"/>
                <a:gd name="connsiteX7" fmla="*/ 7144 w 180975"/>
                <a:gd name="connsiteY7" fmla="*/ 14991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171450">
                  <a:moveTo>
                    <a:pt x="7144" y="149914"/>
                  </a:moveTo>
                  <a:cubicBezTo>
                    <a:pt x="7087" y="160430"/>
                    <a:pt x="15574" y="169012"/>
                    <a:pt x="26089" y="169069"/>
                  </a:cubicBezTo>
                  <a:cubicBezTo>
                    <a:pt x="26127" y="169069"/>
                    <a:pt x="26156" y="169069"/>
                    <a:pt x="26194" y="169069"/>
                  </a:cubicBezTo>
                  <a:cubicBezTo>
                    <a:pt x="36672" y="169069"/>
                    <a:pt x="45187" y="160601"/>
                    <a:pt x="45244" y="150124"/>
                  </a:cubicBezTo>
                  <a:cubicBezTo>
                    <a:pt x="45263" y="145837"/>
                    <a:pt x="47092" y="45244"/>
                    <a:pt x="159544" y="45244"/>
                  </a:cubicBezTo>
                  <a:cubicBezTo>
                    <a:pt x="170060" y="45244"/>
                    <a:pt x="178594" y="36709"/>
                    <a:pt x="178594" y="26194"/>
                  </a:cubicBezTo>
                  <a:cubicBezTo>
                    <a:pt x="178594" y="15678"/>
                    <a:pt x="170060" y="7144"/>
                    <a:pt x="159544" y="7144"/>
                  </a:cubicBezTo>
                  <a:cubicBezTo>
                    <a:pt x="9630" y="7144"/>
                    <a:pt x="7154" y="148485"/>
                    <a:pt x="7144" y="149914"/>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F5CBD23E-8804-44C0-AB72-94DBDD7B129F}"/>
                </a:ext>
              </a:extLst>
            </p:cNvPr>
            <p:cNvSpPr/>
            <p:nvPr/>
          </p:nvSpPr>
          <p:spPr>
            <a:xfrm>
              <a:off x="5698331" y="3117056"/>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706AAF1B-AA49-4254-BF37-5EB5EDF12E66}"/>
                </a:ext>
              </a:extLst>
            </p:cNvPr>
            <p:cNvSpPr/>
            <p:nvPr/>
          </p:nvSpPr>
          <p:spPr>
            <a:xfrm>
              <a:off x="5831681" y="3155156"/>
              <a:ext cx="219075" cy="228600"/>
            </a:xfrm>
            <a:custGeom>
              <a:avLst/>
              <a:gdLst>
                <a:gd name="connsiteX0" fmla="*/ 26194 w 219075"/>
                <a:gd name="connsiteY0" fmla="*/ 45244 h 228600"/>
                <a:gd name="connsiteX1" fmla="*/ 178594 w 219075"/>
                <a:gd name="connsiteY1" fmla="*/ 207274 h 228600"/>
                <a:gd name="connsiteX2" fmla="*/ 197644 w 219075"/>
                <a:gd name="connsiteY2" fmla="*/ 226219 h 228600"/>
                <a:gd name="connsiteX3" fmla="*/ 197729 w 219075"/>
                <a:gd name="connsiteY3" fmla="*/ 226219 h 228600"/>
                <a:gd name="connsiteX4" fmla="*/ 216694 w 219075"/>
                <a:gd name="connsiteY4" fmla="*/ 207083 h 228600"/>
                <a:gd name="connsiteX5" fmla="*/ 26194 w 219075"/>
                <a:gd name="connsiteY5" fmla="*/ 7144 h 228600"/>
                <a:gd name="connsiteX6" fmla="*/ 7144 w 219075"/>
                <a:gd name="connsiteY6" fmla="*/ 26194 h 228600"/>
                <a:gd name="connsiteX7" fmla="*/ 26194 w 219075"/>
                <a:gd name="connsiteY7" fmla="*/ 4524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228600">
                  <a:moveTo>
                    <a:pt x="26194" y="45244"/>
                  </a:moveTo>
                  <a:cubicBezTo>
                    <a:pt x="175298" y="45244"/>
                    <a:pt x="178527" y="200339"/>
                    <a:pt x="178594" y="207274"/>
                  </a:cubicBezTo>
                  <a:cubicBezTo>
                    <a:pt x="178651" y="217761"/>
                    <a:pt x="187166" y="226219"/>
                    <a:pt x="197644" y="226219"/>
                  </a:cubicBezTo>
                  <a:cubicBezTo>
                    <a:pt x="197672" y="226219"/>
                    <a:pt x="197701" y="226219"/>
                    <a:pt x="197729" y="226219"/>
                  </a:cubicBezTo>
                  <a:cubicBezTo>
                    <a:pt x="208245" y="226171"/>
                    <a:pt x="216741" y="217599"/>
                    <a:pt x="216694" y="207083"/>
                  </a:cubicBezTo>
                  <a:cubicBezTo>
                    <a:pt x="216370" y="137922"/>
                    <a:pt x="176136" y="7144"/>
                    <a:pt x="26194" y="7144"/>
                  </a:cubicBezTo>
                  <a:cubicBezTo>
                    <a:pt x="15678" y="7144"/>
                    <a:pt x="7144" y="15678"/>
                    <a:pt x="7144" y="26194"/>
                  </a:cubicBezTo>
                  <a:cubicBezTo>
                    <a:pt x="7144" y="36709"/>
                    <a:pt x="15678" y="45244"/>
                    <a:pt x="26194" y="45244"/>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24E9E9DD-9221-402A-971F-66BD33A0EB10}"/>
                </a:ext>
              </a:extLst>
            </p:cNvPr>
            <p:cNvSpPr/>
            <p:nvPr/>
          </p:nvSpPr>
          <p:spPr>
            <a:xfrm>
              <a:off x="6069806" y="3012284"/>
              <a:ext cx="219075" cy="371475"/>
            </a:xfrm>
            <a:custGeom>
              <a:avLst/>
              <a:gdLst>
                <a:gd name="connsiteX0" fmla="*/ 26194 w 219075"/>
                <a:gd name="connsiteY0" fmla="*/ 369091 h 371475"/>
                <a:gd name="connsiteX1" fmla="*/ 45244 w 219075"/>
                <a:gd name="connsiteY1" fmla="*/ 350041 h 371475"/>
                <a:gd name="connsiteX2" fmla="*/ 199006 w 219075"/>
                <a:gd name="connsiteY2" fmla="*/ 45193 h 371475"/>
                <a:gd name="connsiteX3" fmla="*/ 216656 w 219075"/>
                <a:gd name="connsiteY3" fmla="*/ 24962 h 371475"/>
                <a:gd name="connsiteX4" fmla="*/ 196415 w 219075"/>
                <a:gd name="connsiteY4" fmla="*/ 7179 h 371475"/>
                <a:gd name="connsiteX5" fmla="*/ 7144 w 219075"/>
                <a:gd name="connsiteY5" fmla="*/ 350041 h 371475"/>
                <a:gd name="connsiteX6" fmla="*/ 26194 w 219075"/>
                <a:gd name="connsiteY6" fmla="*/ 36909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075" h="371475">
                  <a:moveTo>
                    <a:pt x="26194" y="369091"/>
                  </a:moveTo>
                  <a:cubicBezTo>
                    <a:pt x="36709" y="369091"/>
                    <a:pt x="45244" y="360556"/>
                    <a:pt x="45244" y="350041"/>
                  </a:cubicBezTo>
                  <a:cubicBezTo>
                    <a:pt x="45244" y="61271"/>
                    <a:pt x="192443" y="45726"/>
                    <a:pt x="199006" y="45193"/>
                  </a:cubicBezTo>
                  <a:cubicBezTo>
                    <a:pt x="209445" y="44441"/>
                    <a:pt x="217332" y="35420"/>
                    <a:pt x="216656" y="24962"/>
                  </a:cubicBezTo>
                  <a:cubicBezTo>
                    <a:pt x="215979" y="14456"/>
                    <a:pt x="206883" y="6550"/>
                    <a:pt x="196415" y="7179"/>
                  </a:cubicBezTo>
                  <a:cubicBezTo>
                    <a:pt x="188690" y="7684"/>
                    <a:pt x="7144" y="23171"/>
                    <a:pt x="7144" y="350041"/>
                  </a:cubicBezTo>
                  <a:cubicBezTo>
                    <a:pt x="7144" y="360556"/>
                    <a:pt x="15678" y="369091"/>
                    <a:pt x="26194" y="369091"/>
                  </a:cubicBezTo>
                  <a:close/>
                </a:path>
              </a:pathLst>
            </a:custGeom>
            <a:grpFill/>
            <a:ln w="9525" cap="flat">
              <a:noFill/>
              <a:prstDash val="solid"/>
              <a:miter/>
            </a:ln>
          </p:spPr>
          <p:txBody>
            <a:bodyPr rtlCol="0" anchor="ctr"/>
            <a:lstStyle/>
            <a:p>
              <a:endParaRPr lang="en-US" dirty="0"/>
            </a:p>
          </p:txBody>
        </p:sp>
      </p:grpSp>
      <p:sp>
        <p:nvSpPr>
          <p:cNvPr id="2" name="Graphic 14" descr="dinosaur outline">
            <a:extLst>
              <a:ext uri="{FF2B5EF4-FFF2-40B4-BE49-F238E27FC236}">
                <a16:creationId xmlns:a16="http://schemas.microsoft.com/office/drawing/2014/main" id="{5D5220C7-9B33-41C8-B3CF-8E1B542EF301}"/>
              </a:ext>
            </a:extLst>
          </p:cNvPr>
          <p:cNvSpPr>
            <a:spLocks noChangeAspect="1"/>
          </p:cNvSpPr>
          <p:nvPr/>
        </p:nvSpPr>
        <p:spPr>
          <a:xfrm rot="20953316">
            <a:off x="4421659" y="5775325"/>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US" dirty="0"/>
          </a:p>
        </p:txBody>
      </p:sp>
      <p:cxnSp>
        <p:nvCxnSpPr>
          <p:cNvPr id="16" name="Straight Connector 15">
            <a:extLst>
              <a:ext uri="{FF2B5EF4-FFF2-40B4-BE49-F238E27FC236}">
                <a16:creationId xmlns:a16="http://schemas.microsoft.com/office/drawing/2014/main" id="{B029E30A-660C-4C6A-8C17-E7A3B2E1C4BD}"/>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A5F0145-EFD7-49DA-AD14-17BB0BE45561}"/>
              </a:ext>
            </a:extLst>
          </p:cNvPr>
          <p:cNvSpPr>
            <a:spLocks noGrp="1"/>
          </p:cNvSpPr>
          <p:nvPr>
            <p:ph type="sldNum" sz="quarter" idx="14"/>
          </p:nvPr>
        </p:nvSpPr>
        <p:spPr/>
        <p:txBody>
          <a:bodyPr/>
          <a:lstStyle/>
          <a:p>
            <a:fld id="{058DB212-BFA2-403F-85EF-DFD3FF6D973A}" type="slidenum">
              <a:rPr lang="en-US" smtClean="0"/>
              <a:pPr/>
              <a:t>2</a:t>
            </a:fld>
            <a:endParaRPr lang="en-US" dirty="0"/>
          </a:p>
        </p:txBody>
      </p:sp>
      <p:sp>
        <p:nvSpPr>
          <p:cNvPr id="15" name="Picture Placeholder 14">
            <a:extLst>
              <a:ext uri="{FF2B5EF4-FFF2-40B4-BE49-F238E27FC236}">
                <a16:creationId xmlns:a16="http://schemas.microsoft.com/office/drawing/2014/main" id="{5E9A92CC-7F8B-4669-81CF-1C695426583A}"/>
              </a:ext>
            </a:extLst>
          </p:cNvPr>
          <p:cNvSpPr>
            <a:spLocks noGrp="1"/>
          </p:cNvSpPr>
          <p:nvPr>
            <p:ph type="pic" sz="quarter" idx="10"/>
          </p:nvPr>
        </p:nvSpPr>
        <p:spPr/>
      </p:sp>
      <p:pic>
        <p:nvPicPr>
          <p:cNvPr id="19" name="Picture 18">
            <a:extLst>
              <a:ext uri="{FF2B5EF4-FFF2-40B4-BE49-F238E27FC236}">
                <a16:creationId xmlns:a16="http://schemas.microsoft.com/office/drawing/2014/main" id="{D966932B-CECC-4AA7-A3E0-84739EA7A0B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807608" y="-354"/>
            <a:ext cx="4382962" cy="2955309"/>
          </a:xfrm>
          <a:prstGeom prst="rect">
            <a:avLst/>
          </a:prstGeom>
        </p:spPr>
      </p:pic>
      <p:pic>
        <p:nvPicPr>
          <p:cNvPr id="20" name="Picture 19">
            <a:extLst>
              <a:ext uri="{FF2B5EF4-FFF2-40B4-BE49-F238E27FC236}">
                <a16:creationId xmlns:a16="http://schemas.microsoft.com/office/drawing/2014/main" id="{67EB9781-C035-4A1C-9D21-A1AE9B353AFD}"/>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7799669" y="2954955"/>
            <a:ext cx="4397410" cy="3722690"/>
          </a:xfrm>
          <a:prstGeom prst="rect">
            <a:avLst/>
          </a:prstGeom>
        </p:spPr>
      </p:pic>
    </p:spTree>
    <p:extLst>
      <p:ext uri="{BB962C8B-B14F-4D97-AF65-F5344CB8AC3E}">
        <p14:creationId xmlns:p14="http://schemas.microsoft.com/office/powerpoint/2010/main" val="2013043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 calcmode="lin" valueType="num">
                                      <p:cBhvr additive="base">
                                        <p:cTn id="1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 calcmode="lin" valueType="num">
                                      <p:cBhvr additive="base">
                                        <p:cTn id="3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 calcmode="lin" valueType="num">
                                      <p:cBhvr additive="base">
                                        <p:cTn id="3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 calcmode="lin" valueType="num">
                                      <p:cBhvr additive="base">
                                        <p:cTn id="4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 calcmode="lin" valueType="num">
                                      <p:cBhvr additive="base">
                                        <p:cTn id="47"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nodeType="clickEffect">
                                  <p:stCondLst>
                                    <p:cond delay="0"/>
                                  </p:stCondLst>
                                  <p:childTnLst>
                                    <p:set>
                                      <p:cBhvr>
                                        <p:cTn id="52" dur="1" fill="hold">
                                          <p:stCondLst>
                                            <p:cond delay="0"/>
                                          </p:stCondLst>
                                        </p:cTn>
                                        <p:tgtEl>
                                          <p:spTgt spid="5">
                                            <p:txEl>
                                              <p:pRg st="10" end="10"/>
                                            </p:txEl>
                                          </p:spTgt>
                                        </p:tgtEl>
                                        <p:attrNameLst>
                                          <p:attrName>style.visibility</p:attrName>
                                        </p:attrNameLst>
                                      </p:cBhvr>
                                      <p:to>
                                        <p:strVal val="visible"/>
                                      </p:to>
                                    </p:set>
                                    <p:animEffect transition="in" filter="barn(inVertical)">
                                      <p:cBhvr>
                                        <p:cTn id="53"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9C8CAF-97DF-4086-B081-EAFD83FAC05C}"/>
              </a:ext>
            </a:extLst>
          </p:cNvPr>
          <p:cNvSpPr>
            <a:spLocks noGrp="1"/>
          </p:cNvSpPr>
          <p:nvPr>
            <p:ph type="ctrTitle"/>
          </p:nvPr>
        </p:nvSpPr>
        <p:spPr/>
        <p:txBody>
          <a:bodyPr/>
          <a:lstStyle/>
          <a:p>
            <a:r>
              <a:rPr lang="en-US" dirty="0"/>
              <a:t>Thank You</a:t>
            </a:r>
          </a:p>
        </p:txBody>
      </p:sp>
      <p:sp>
        <p:nvSpPr>
          <p:cNvPr id="4" name="Text Placeholder 3">
            <a:extLst>
              <a:ext uri="{FF2B5EF4-FFF2-40B4-BE49-F238E27FC236}">
                <a16:creationId xmlns:a16="http://schemas.microsoft.com/office/drawing/2014/main" id="{72F23033-2528-4D88-8804-06C90619DF85}"/>
              </a:ext>
            </a:extLst>
          </p:cNvPr>
          <p:cNvSpPr>
            <a:spLocks noGrp="1"/>
          </p:cNvSpPr>
          <p:nvPr>
            <p:ph type="body" sz="quarter" idx="11"/>
          </p:nvPr>
        </p:nvSpPr>
        <p:spPr/>
        <p:txBody>
          <a:bodyPr/>
          <a:lstStyle/>
          <a:p>
            <a:r>
              <a:rPr lang="en-US" noProof="1"/>
              <a:t>Amir Aziz</a:t>
            </a:r>
          </a:p>
        </p:txBody>
      </p:sp>
      <p:pic>
        <p:nvPicPr>
          <p:cNvPr id="18" name="Graphic 17" descr="Envelope icon" title="Icon Presenter Email">
            <a:extLst>
              <a:ext uri="{FF2B5EF4-FFF2-40B4-BE49-F238E27FC236}">
                <a16:creationId xmlns:a16="http://schemas.microsoft.com/office/drawing/2014/main" id="{6D49048B-2AA4-42B7-9454-4E76924BCC57}"/>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80097" y="5158124"/>
            <a:ext cx="218900" cy="218900"/>
          </a:xfrm>
          <a:prstGeom prst="rect">
            <a:avLst/>
          </a:prstGeom>
        </p:spPr>
      </p:pic>
      <p:sp>
        <p:nvSpPr>
          <p:cNvPr id="5" name="Text Placeholder 4">
            <a:extLst>
              <a:ext uri="{FF2B5EF4-FFF2-40B4-BE49-F238E27FC236}">
                <a16:creationId xmlns:a16="http://schemas.microsoft.com/office/drawing/2014/main" id="{136F567F-B255-41F7-B5B6-1BEB6722D476}"/>
              </a:ext>
            </a:extLst>
          </p:cNvPr>
          <p:cNvSpPr>
            <a:spLocks noGrp="1"/>
          </p:cNvSpPr>
          <p:nvPr>
            <p:ph type="body" sz="quarter" idx="12"/>
          </p:nvPr>
        </p:nvSpPr>
        <p:spPr/>
        <p:txBody>
          <a:bodyPr/>
          <a:lstStyle/>
          <a:p>
            <a:r>
              <a:rPr lang="en-US" noProof="1"/>
              <a:t>Amiraziz.uet@gmail.com</a:t>
            </a:r>
          </a:p>
        </p:txBody>
      </p:sp>
      <p:grpSp>
        <p:nvGrpSpPr>
          <p:cNvPr id="25" name="Group 24">
            <a:extLst>
              <a:ext uri="{FF2B5EF4-FFF2-40B4-BE49-F238E27FC236}">
                <a16:creationId xmlns:a16="http://schemas.microsoft.com/office/drawing/2014/main" id="{F0F12597-AABE-455F-AE27-B788519B2040}"/>
              </a:ext>
              <a:ext uri="{C183D7F6-B498-43B3-948B-1728B52AA6E4}">
                <adec:decorative xmlns:adec="http://schemas.microsoft.com/office/drawing/2017/decorative" val="1"/>
              </a:ext>
            </a:extLst>
          </p:cNvPr>
          <p:cNvGrpSpPr>
            <a:grpSpLocks noChangeAspect="1"/>
          </p:cNvGrpSpPr>
          <p:nvPr/>
        </p:nvGrpSpPr>
        <p:grpSpPr>
          <a:xfrm flipH="1">
            <a:off x="489813" y="308601"/>
            <a:ext cx="445684" cy="444742"/>
            <a:chOff x="5660231" y="2993234"/>
            <a:chExt cx="868511" cy="866677"/>
          </a:xfrm>
        </p:grpSpPr>
        <p:sp>
          <p:nvSpPr>
            <p:cNvPr id="15" name="Freeform: Shape 14">
              <a:extLst>
                <a:ext uri="{FF2B5EF4-FFF2-40B4-BE49-F238E27FC236}">
                  <a16:creationId xmlns:a16="http://schemas.microsoft.com/office/drawing/2014/main" id="{559EE1F1-B897-408A-A84B-C550FFD08D48}"/>
                </a:ext>
              </a:extLst>
            </p:cNvPr>
            <p:cNvSpPr/>
            <p:nvPr/>
          </p:nvSpPr>
          <p:spPr>
            <a:xfrm>
              <a:off x="5660231" y="3288411"/>
              <a:ext cx="571500" cy="571500"/>
            </a:xfrm>
            <a:custGeom>
              <a:avLst/>
              <a:gdLst>
                <a:gd name="connsiteX0" fmla="*/ 288179 w 571500"/>
                <a:gd name="connsiteY0" fmla="*/ 7144 h 571500"/>
                <a:gd name="connsiteX1" fmla="*/ 7144 w 571500"/>
                <a:gd name="connsiteY1" fmla="*/ 288179 h 571500"/>
                <a:gd name="connsiteX2" fmla="*/ 288179 w 571500"/>
                <a:gd name="connsiteY2" fmla="*/ 569214 h 571500"/>
                <a:gd name="connsiteX3" fmla="*/ 569214 w 571500"/>
                <a:gd name="connsiteY3" fmla="*/ 288179 h 571500"/>
                <a:gd name="connsiteX4" fmla="*/ 288179 w 571500"/>
                <a:gd name="connsiteY4" fmla="*/ 7144 h 571500"/>
                <a:gd name="connsiteX5" fmla="*/ 288179 w 571500"/>
                <a:gd name="connsiteY5" fmla="*/ 531114 h 571500"/>
                <a:gd name="connsiteX6" fmla="*/ 45244 w 571500"/>
                <a:gd name="connsiteY6" fmla="*/ 288179 h 571500"/>
                <a:gd name="connsiteX7" fmla="*/ 288179 w 571500"/>
                <a:gd name="connsiteY7" fmla="*/ 45244 h 571500"/>
                <a:gd name="connsiteX8" fmla="*/ 531114 w 571500"/>
                <a:gd name="connsiteY8" fmla="*/ 288179 h 571500"/>
                <a:gd name="connsiteX9" fmla="*/ 288179 w 571500"/>
                <a:gd name="connsiteY9" fmla="*/ 53111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288179" y="7144"/>
                  </a:moveTo>
                  <a:cubicBezTo>
                    <a:pt x="133217" y="7144"/>
                    <a:pt x="7144" y="133217"/>
                    <a:pt x="7144" y="288179"/>
                  </a:cubicBezTo>
                  <a:cubicBezTo>
                    <a:pt x="7144" y="443141"/>
                    <a:pt x="133217" y="569214"/>
                    <a:pt x="288179" y="569214"/>
                  </a:cubicBezTo>
                  <a:cubicBezTo>
                    <a:pt x="443141" y="569214"/>
                    <a:pt x="569214" y="443151"/>
                    <a:pt x="569214" y="288179"/>
                  </a:cubicBezTo>
                  <a:cubicBezTo>
                    <a:pt x="569214" y="133207"/>
                    <a:pt x="443141" y="7144"/>
                    <a:pt x="288179" y="7144"/>
                  </a:cubicBezTo>
                  <a:close/>
                  <a:moveTo>
                    <a:pt x="288179" y="531114"/>
                  </a:moveTo>
                  <a:cubicBezTo>
                    <a:pt x="154219" y="531114"/>
                    <a:pt x="45244" y="422138"/>
                    <a:pt x="45244" y="288179"/>
                  </a:cubicBezTo>
                  <a:cubicBezTo>
                    <a:pt x="45244" y="154219"/>
                    <a:pt x="154219" y="45244"/>
                    <a:pt x="288179" y="45244"/>
                  </a:cubicBezTo>
                  <a:cubicBezTo>
                    <a:pt x="422138" y="45244"/>
                    <a:pt x="531114" y="154229"/>
                    <a:pt x="531114" y="288179"/>
                  </a:cubicBezTo>
                  <a:cubicBezTo>
                    <a:pt x="531114" y="422129"/>
                    <a:pt x="422129" y="531114"/>
                    <a:pt x="288179" y="531114"/>
                  </a:cubicBezTo>
                  <a:close/>
                </a:path>
              </a:pathLst>
            </a:custGeom>
            <a:solidFill>
              <a:schemeClr val="bg1"/>
            </a:solid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033469D8-D3DC-4362-8C73-DB3F504C5B01}"/>
                </a:ext>
              </a:extLst>
            </p:cNvPr>
            <p:cNvSpPr/>
            <p:nvPr/>
          </p:nvSpPr>
          <p:spPr>
            <a:xfrm>
              <a:off x="5778589" y="3406883"/>
              <a:ext cx="171450" cy="171450"/>
            </a:xfrm>
            <a:custGeom>
              <a:avLst/>
              <a:gdLst>
                <a:gd name="connsiteX0" fmla="*/ 47844 w 171450"/>
                <a:gd name="connsiteY0" fmla="*/ 101613 h 171450"/>
                <a:gd name="connsiteX1" fmla="*/ 45253 w 171450"/>
                <a:gd name="connsiteY1" fmla="*/ 87068 h 171450"/>
                <a:gd name="connsiteX2" fmla="*/ 87068 w 171450"/>
                <a:gd name="connsiteY2" fmla="*/ 45244 h 171450"/>
                <a:gd name="connsiteX3" fmla="*/ 128883 w 171450"/>
                <a:gd name="connsiteY3" fmla="*/ 87068 h 171450"/>
                <a:gd name="connsiteX4" fmla="*/ 87116 w 171450"/>
                <a:gd name="connsiteY4" fmla="*/ 128883 h 171450"/>
                <a:gd name="connsiteX5" fmla="*/ 68085 w 171450"/>
                <a:gd name="connsiteY5" fmla="*/ 147952 h 171450"/>
                <a:gd name="connsiteX6" fmla="*/ 87135 w 171450"/>
                <a:gd name="connsiteY6" fmla="*/ 166983 h 171450"/>
                <a:gd name="connsiteX7" fmla="*/ 87154 w 171450"/>
                <a:gd name="connsiteY7" fmla="*/ 166983 h 171450"/>
                <a:gd name="connsiteX8" fmla="*/ 166973 w 171450"/>
                <a:gd name="connsiteY8" fmla="*/ 87068 h 171450"/>
                <a:gd name="connsiteX9" fmla="*/ 87058 w 171450"/>
                <a:gd name="connsiteY9" fmla="*/ 7144 h 171450"/>
                <a:gd name="connsiteX10" fmla="*/ 7144 w 171450"/>
                <a:gd name="connsiteY10" fmla="*/ 87068 h 171450"/>
                <a:gd name="connsiteX11" fmla="*/ 12125 w 171450"/>
                <a:gd name="connsiteY11" fmla="*/ 114881 h 171450"/>
                <a:gd name="connsiteX12" fmla="*/ 36614 w 171450"/>
                <a:gd name="connsiteY12" fmla="*/ 126111 h 171450"/>
                <a:gd name="connsiteX13" fmla="*/ 47844 w 171450"/>
                <a:gd name="connsiteY13" fmla="*/ 101613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1450" h="171450">
                  <a:moveTo>
                    <a:pt x="47844" y="101613"/>
                  </a:moveTo>
                  <a:cubicBezTo>
                    <a:pt x="46120" y="96974"/>
                    <a:pt x="45253" y="92078"/>
                    <a:pt x="45253" y="87068"/>
                  </a:cubicBezTo>
                  <a:cubicBezTo>
                    <a:pt x="45253" y="64008"/>
                    <a:pt x="64008" y="45244"/>
                    <a:pt x="87068" y="45244"/>
                  </a:cubicBezTo>
                  <a:cubicBezTo>
                    <a:pt x="110128" y="45244"/>
                    <a:pt x="128883" y="64008"/>
                    <a:pt x="128883" y="87068"/>
                  </a:cubicBezTo>
                  <a:cubicBezTo>
                    <a:pt x="128883" y="110099"/>
                    <a:pt x="110147" y="128854"/>
                    <a:pt x="87116" y="128883"/>
                  </a:cubicBezTo>
                  <a:cubicBezTo>
                    <a:pt x="76600" y="128892"/>
                    <a:pt x="68075" y="137427"/>
                    <a:pt x="68085" y="147952"/>
                  </a:cubicBezTo>
                  <a:cubicBezTo>
                    <a:pt x="68094" y="158477"/>
                    <a:pt x="76619" y="166983"/>
                    <a:pt x="87135" y="166983"/>
                  </a:cubicBezTo>
                  <a:cubicBezTo>
                    <a:pt x="87135" y="166983"/>
                    <a:pt x="87144" y="166983"/>
                    <a:pt x="87154" y="166983"/>
                  </a:cubicBezTo>
                  <a:cubicBezTo>
                    <a:pt x="131169" y="166935"/>
                    <a:pt x="166973" y="131083"/>
                    <a:pt x="166973" y="87068"/>
                  </a:cubicBezTo>
                  <a:cubicBezTo>
                    <a:pt x="166973" y="42996"/>
                    <a:pt x="131121" y="7144"/>
                    <a:pt x="87058" y="7144"/>
                  </a:cubicBezTo>
                  <a:cubicBezTo>
                    <a:pt x="42996" y="7144"/>
                    <a:pt x="7144" y="42996"/>
                    <a:pt x="7144" y="87068"/>
                  </a:cubicBezTo>
                  <a:cubicBezTo>
                    <a:pt x="7144" y="96631"/>
                    <a:pt x="8820" y="105985"/>
                    <a:pt x="12125" y="114881"/>
                  </a:cubicBezTo>
                  <a:cubicBezTo>
                    <a:pt x="15783" y="124749"/>
                    <a:pt x="26737" y="129759"/>
                    <a:pt x="36614" y="126111"/>
                  </a:cubicBezTo>
                  <a:cubicBezTo>
                    <a:pt x="46492" y="122434"/>
                    <a:pt x="51511" y="111471"/>
                    <a:pt x="47844" y="101613"/>
                  </a:cubicBezTo>
                  <a:close/>
                </a:path>
              </a:pathLst>
            </a:custGeom>
            <a:solidFill>
              <a:schemeClr val="bg1"/>
            </a:solid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56D60673-90C1-4A3B-B705-02383760807C}"/>
                </a:ext>
              </a:extLst>
            </p:cNvPr>
            <p:cNvSpPr/>
            <p:nvPr/>
          </p:nvSpPr>
          <p:spPr>
            <a:xfrm>
              <a:off x="6007446" y="3504769"/>
              <a:ext cx="142875" cy="142875"/>
            </a:xfrm>
            <a:custGeom>
              <a:avLst/>
              <a:gdLst>
                <a:gd name="connsiteX0" fmla="*/ 97184 w 142875"/>
                <a:gd name="connsiteY0" fmla="*/ 61648 h 142875"/>
                <a:gd name="connsiteX1" fmla="*/ 99041 w 142875"/>
                <a:gd name="connsiteY1" fmla="*/ 71506 h 142875"/>
                <a:gd name="connsiteX2" fmla="*/ 72142 w 142875"/>
                <a:gd name="connsiteY2" fmla="*/ 98395 h 142875"/>
                <a:gd name="connsiteX3" fmla="*/ 45244 w 142875"/>
                <a:gd name="connsiteY3" fmla="*/ 71506 h 142875"/>
                <a:gd name="connsiteX4" fmla="*/ 67618 w 142875"/>
                <a:gd name="connsiteY4" fmla="*/ 44989 h 142875"/>
                <a:gd name="connsiteX5" fmla="*/ 83239 w 142875"/>
                <a:gd name="connsiteY5" fmla="*/ 23033 h 142875"/>
                <a:gd name="connsiteX6" fmla="*/ 61293 w 142875"/>
                <a:gd name="connsiteY6" fmla="*/ 7403 h 142875"/>
                <a:gd name="connsiteX7" fmla="*/ 7144 w 142875"/>
                <a:gd name="connsiteY7" fmla="*/ 71497 h 142875"/>
                <a:gd name="connsiteX8" fmla="*/ 72142 w 142875"/>
                <a:gd name="connsiteY8" fmla="*/ 136486 h 142875"/>
                <a:gd name="connsiteX9" fmla="*/ 137141 w 142875"/>
                <a:gd name="connsiteY9" fmla="*/ 71497 h 142875"/>
                <a:gd name="connsiteX10" fmla="*/ 132617 w 142875"/>
                <a:gd name="connsiteY10" fmla="*/ 47646 h 142875"/>
                <a:gd name="connsiteX11" fmla="*/ 107899 w 142875"/>
                <a:gd name="connsiteY11" fmla="*/ 36921 h 142875"/>
                <a:gd name="connsiteX12" fmla="*/ 97184 w 142875"/>
                <a:gd name="connsiteY12" fmla="*/ 61648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875" h="142875">
                  <a:moveTo>
                    <a:pt x="97184" y="61648"/>
                  </a:moveTo>
                  <a:cubicBezTo>
                    <a:pt x="98412" y="64772"/>
                    <a:pt x="99041" y="68096"/>
                    <a:pt x="99041" y="71506"/>
                  </a:cubicBezTo>
                  <a:cubicBezTo>
                    <a:pt x="99041" y="86337"/>
                    <a:pt x="86973" y="98395"/>
                    <a:pt x="72142" y="98395"/>
                  </a:cubicBezTo>
                  <a:cubicBezTo>
                    <a:pt x="57312" y="98395"/>
                    <a:pt x="45244" y="86327"/>
                    <a:pt x="45244" y="71506"/>
                  </a:cubicBezTo>
                  <a:cubicBezTo>
                    <a:pt x="45244" y="58314"/>
                    <a:pt x="54654" y="47160"/>
                    <a:pt x="67618" y="44989"/>
                  </a:cubicBezTo>
                  <a:cubicBezTo>
                    <a:pt x="77991" y="43236"/>
                    <a:pt x="84992" y="33406"/>
                    <a:pt x="83239" y="23033"/>
                  </a:cubicBezTo>
                  <a:cubicBezTo>
                    <a:pt x="81486" y="12661"/>
                    <a:pt x="71657" y="5688"/>
                    <a:pt x="61293" y="7403"/>
                  </a:cubicBezTo>
                  <a:cubicBezTo>
                    <a:pt x="29918" y="12689"/>
                    <a:pt x="7144" y="39645"/>
                    <a:pt x="7144" y="71497"/>
                  </a:cubicBezTo>
                  <a:cubicBezTo>
                    <a:pt x="7144" y="107339"/>
                    <a:pt x="36300" y="136486"/>
                    <a:pt x="72142" y="136486"/>
                  </a:cubicBezTo>
                  <a:cubicBezTo>
                    <a:pt x="107985" y="136486"/>
                    <a:pt x="137141" y="107330"/>
                    <a:pt x="137141" y="71497"/>
                  </a:cubicBezTo>
                  <a:cubicBezTo>
                    <a:pt x="137141" y="63277"/>
                    <a:pt x="135617" y="55247"/>
                    <a:pt x="132617" y="47646"/>
                  </a:cubicBezTo>
                  <a:cubicBezTo>
                    <a:pt x="128749" y="37864"/>
                    <a:pt x="117672" y="33073"/>
                    <a:pt x="107899" y="36921"/>
                  </a:cubicBezTo>
                  <a:cubicBezTo>
                    <a:pt x="98127" y="40788"/>
                    <a:pt x="93316" y="51856"/>
                    <a:pt x="97184" y="61648"/>
                  </a:cubicBezTo>
                  <a:close/>
                </a:path>
              </a:pathLst>
            </a:custGeom>
            <a:solidFill>
              <a:schemeClr val="bg1"/>
            </a:solid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941908B8-1FD7-4EE4-AE25-1C45D34F1498}"/>
                </a:ext>
              </a:extLst>
            </p:cNvPr>
            <p:cNvSpPr/>
            <p:nvPr/>
          </p:nvSpPr>
          <p:spPr>
            <a:xfrm>
              <a:off x="5819742" y="3637845"/>
              <a:ext cx="152400" cy="142875"/>
            </a:xfrm>
            <a:custGeom>
              <a:avLst/>
              <a:gdLst>
                <a:gd name="connsiteX0" fmla="*/ 77414 w 152400"/>
                <a:gd name="connsiteY0" fmla="*/ 7144 h 142875"/>
                <a:gd name="connsiteX1" fmla="*/ 27703 w 152400"/>
                <a:gd name="connsiteY1" fmla="*/ 27737 h 142875"/>
                <a:gd name="connsiteX2" fmla="*/ 27703 w 152400"/>
                <a:gd name="connsiteY2" fmla="*/ 127168 h 142875"/>
                <a:gd name="connsiteX3" fmla="*/ 49382 w 152400"/>
                <a:gd name="connsiteY3" fmla="*/ 141932 h 142875"/>
                <a:gd name="connsiteX4" fmla="*/ 56964 w 152400"/>
                <a:gd name="connsiteY4" fmla="*/ 143523 h 142875"/>
                <a:gd name="connsiteX5" fmla="*/ 74443 w 152400"/>
                <a:gd name="connsiteY5" fmla="*/ 132055 h 142875"/>
                <a:gd name="connsiteX6" fmla="*/ 64556 w 152400"/>
                <a:gd name="connsiteY6" fmla="*/ 106994 h 142875"/>
                <a:gd name="connsiteX7" fmla="*/ 54631 w 152400"/>
                <a:gd name="connsiteY7" fmla="*/ 100222 h 142875"/>
                <a:gd name="connsiteX8" fmla="*/ 54631 w 152400"/>
                <a:gd name="connsiteY8" fmla="*/ 54673 h 142875"/>
                <a:gd name="connsiteX9" fmla="*/ 100170 w 152400"/>
                <a:gd name="connsiteY9" fmla="*/ 54673 h 142875"/>
                <a:gd name="connsiteX10" fmla="*/ 103675 w 152400"/>
                <a:gd name="connsiteY10" fmla="*/ 96088 h 142875"/>
                <a:gd name="connsiteX11" fmla="*/ 108152 w 152400"/>
                <a:gd name="connsiteY11" fmla="*/ 122653 h 142875"/>
                <a:gd name="connsiteX12" fmla="*/ 134717 w 152400"/>
                <a:gd name="connsiteY12" fmla="*/ 118167 h 142875"/>
                <a:gd name="connsiteX13" fmla="*/ 127106 w 152400"/>
                <a:gd name="connsiteY13" fmla="*/ 27737 h 142875"/>
                <a:gd name="connsiteX14" fmla="*/ 77414 w 152400"/>
                <a:gd name="connsiteY14" fmla="*/ 714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400" h="142875">
                  <a:moveTo>
                    <a:pt x="77414" y="7144"/>
                  </a:moveTo>
                  <a:cubicBezTo>
                    <a:pt x="58631" y="7144"/>
                    <a:pt x="40981" y="14459"/>
                    <a:pt x="27703" y="27737"/>
                  </a:cubicBezTo>
                  <a:cubicBezTo>
                    <a:pt x="291" y="55150"/>
                    <a:pt x="291" y="99755"/>
                    <a:pt x="27703" y="127168"/>
                  </a:cubicBezTo>
                  <a:cubicBezTo>
                    <a:pt x="33990" y="133445"/>
                    <a:pt x="41286" y="138417"/>
                    <a:pt x="49382" y="141932"/>
                  </a:cubicBezTo>
                  <a:cubicBezTo>
                    <a:pt x="51859" y="143008"/>
                    <a:pt x="54431" y="143523"/>
                    <a:pt x="56964" y="143523"/>
                  </a:cubicBezTo>
                  <a:cubicBezTo>
                    <a:pt x="64318" y="143523"/>
                    <a:pt x="71328" y="139236"/>
                    <a:pt x="74443" y="132055"/>
                  </a:cubicBezTo>
                  <a:cubicBezTo>
                    <a:pt x="78634" y="122396"/>
                    <a:pt x="74214" y="111185"/>
                    <a:pt x="64556" y="106994"/>
                  </a:cubicBezTo>
                  <a:cubicBezTo>
                    <a:pt x="60850" y="105385"/>
                    <a:pt x="57517" y="103108"/>
                    <a:pt x="54631" y="100222"/>
                  </a:cubicBezTo>
                  <a:cubicBezTo>
                    <a:pt x="42077" y="87668"/>
                    <a:pt x="42077" y="67227"/>
                    <a:pt x="54631" y="54673"/>
                  </a:cubicBezTo>
                  <a:cubicBezTo>
                    <a:pt x="66785" y="42501"/>
                    <a:pt x="88006" y="42510"/>
                    <a:pt x="100170" y="54673"/>
                  </a:cubicBezTo>
                  <a:cubicBezTo>
                    <a:pt x="111333" y="65837"/>
                    <a:pt x="112809" y="83248"/>
                    <a:pt x="103675" y="96088"/>
                  </a:cubicBezTo>
                  <a:cubicBezTo>
                    <a:pt x="97569" y="104651"/>
                    <a:pt x="99579" y="116548"/>
                    <a:pt x="108152" y="122653"/>
                  </a:cubicBezTo>
                  <a:cubicBezTo>
                    <a:pt x="116715" y="128740"/>
                    <a:pt x="128611" y="126749"/>
                    <a:pt x="134717" y="118167"/>
                  </a:cubicBezTo>
                  <a:cubicBezTo>
                    <a:pt x="154672" y="90135"/>
                    <a:pt x="151471" y="52092"/>
                    <a:pt x="127106" y="27737"/>
                  </a:cubicBezTo>
                  <a:cubicBezTo>
                    <a:pt x="113848" y="14449"/>
                    <a:pt x="96188" y="7144"/>
                    <a:pt x="77414" y="7144"/>
                  </a:cubicBezTo>
                  <a:close/>
                </a:path>
              </a:pathLst>
            </a:custGeom>
            <a:solidFill>
              <a:schemeClr val="bg1"/>
            </a:solid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4B17393E-C1C4-43DA-A6B1-3ABA77082A89}"/>
                </a:ext>
              </a:extLst>
            </p:cNvPr>
            <p:cNvSpPr/>
            <p:nvPr/>
          </p:nvSpPr>
          <p:spPr>
            <a:xfrm>
              <a:off x="6170593" y="3013169"/>
              <a:ext cx="333375" cy="333375"/>
            </a:xfrm>
            <a:custGeom>
              <a:avLst/>
              <a:gdLst>
                <a:gd name="connsiteX0" fmla="*/ 12723 w 333375"/>
                <a:gd name="connsiteY0" fmla="*/ 328515 h 333375"/>
                <a:gd name="connsiteX1" fmla="*/ 26191 w 333375"/>
                <a:gd name="connsiteY1" fmla="*/ 334097 h 333375"/>
                <a:gd name="connsiteX2" fmla="*/ 39660 w 333375"/>
                <a:gd name="connsiteY2" fmla="*/ 328515 h 333375"/>
                <a:gd name="connsiteX3" fmla="*/ 328515 w 333375"/>
                <a:gd name="connsiteY3" fmla="*/ 39660 h 333375"/>
                <a:gd name="connsiteX4" fmla="*/ 328515 w 333375"/>
                <a:gd name="connsiteY4" fmla="*/ 12723 h 333375"/>
                <a:gd name="connsiteX5" fmla="*/ 301578 w 333375"/>
                <a:gd name="connsiteY5" fmla="*/ 12723 h 333375"/>
                <a:gd name="connsiteX6" fmla="*/ 12723 w 333375"/>
                <a:gd name="connsiteY6" fmla="*/ 301578 h 333375"/>
                <a:gd name="connsiteX7" fmla="*/ 12723 w 333375"/>
                <a:gd name="connsiteY7" fmla="*/ 328515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375" h="333375">
                  <a:moveTo>
                    <a:pt x="12723" y="328515"/>
                  </a:moveTo>
                  <a:cubicBezTo>
                    <a:pt x="16438" y="332239"/>
                    <a:pt x="21315" y="334097"/>
                    <a:pt x="26191" y="334097"/>
                  </a:cubicBezTo>
                  <a:cubicBezTo>
                    <a:pt x="31068" y="334097"/>
                    <a:pt x="35945" y="332239"/>
                    <a:pt x="39660" y="328515"/>
                  </a:cubicBezTo>
                  <a:lnTo>
                    <a:pt x="328515" y="39660"/>
                  </a:lnTo>
                  <a:cubicBezTo>
                    <a:pt x="335954" y="32221"/>
                    <a:pt x="335954" y="20162"/>
                    <a:pt x="328515" y="12723"/>
                  </a:cubicBezTo>
                  <a:cubicBezTo>
                    <a:pt x="321085" y="5284"/>
                    <a:pt x="309008" y="5284"/>
                    <a:pt x="301578" y="12723"/>
                  </a:cubicBezTo>
                  <a:lnTo>
                    <a:pt x="12723" y="301578"/>
                  </a:lnTo>
                  <a:cubicBezTo>
                    <a:pt x="5284" y="309017"/>
                    <a:pt x="5284" y="321076"/>
                    <a:pt x="12723" y="328515"/>
                  </a:cubicBezTo>
                  <a:close/>
                </a:path>
              </a:pathLst>
            </a:custGeom>
            <a:solidFill>
              <a:schemeClr val="bg1"/>
            </a:solid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2C0F054A-6FFE-4012-93EE-568C5B1B2A42}"/>
                </a:ext>
              </a:extLst>
            </p:cNvPr>
            <p:cNvSpPr/>
            <p:nvPr/>
          </p:nvSpPr>
          <p:spPr>
            <a:xfrm>
              <a:off x="6058150" y="2993234"/>
              <a:ext cx="285750" cy="285750"/>
            </a:xfrm>
            <a:custGeom>
              <a:avLst/>
              <a:gdLst>
                <a:gd name="connsiteX0" fmla="*/ 249114 w 285750"/>
                <a:gd name="connsiteY0" fmla="*/ 12723 h 285750"/>
                <a:gd name="connsiteX1" fmla="*/ 12723 w 285750"/>
                <a:gd name="connsiteY1" fmla="*/ 249114 h 285750"/>
                <a:gd name="connsiteX2" fmla="*/ 12723 w 285750"/>
                <a:gd name="connsiteY2" fmla="*/ 276051 h 285750"/>
                <a:gd name="connsiteX3" fmla="*/ 26191 w 285750"/>
                <a:gd name="connsiteY3" fmla="*/ 281633 h 285750"/>
                <a:gd name="connsiteX4" fmla="*/ 39660 w 285750"/>
                <a:gd name="connsiteY4" fmla="*/ 276051 h 285750"/>
                <a:gd name="connsiteX5" fmla="*/ 276051 w 285750"/>
                <a:gd name="connsiteY5" fmla="*/ 39660 h 285750"/>
                <a:gd name="connsiteX6" fmla="*/ 276051 w 285750"/>
                <a:gd name="connsiteY6" fmla="*/ 12723 h 285750"/>
                <a:gd name="connsiteX7" fmla="*/ 249114 w 285750"/>
                <a:gd name="connsiteY7" fmla="*/ 1272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49114" y="12723"/>
                  </a:moveTo>
                  <a:lnTo>
                    <a:pt x="12723" y="249114"/>
                  </a:lnTo>
                  <a:cubicBezTo>
                    <a:pt x="5284" y="256553"/>
                    <a:pt x="5284" y="268612"/>
                    <a:pt x="12723" y="276051"/>
                  </a:cubicBezTo>
                  <a:cubicBezTo>
                    <a:pt x="16438" y="279775"/>
                    <a:pt x="21315" y="281633"/>
                    <a:pt x="26191" y="281633"/>
                  </a:cubicBezTo>
                  <a:cubicBezTo>
                    <a:pt x="31068" y="281633"/>
                    <a:pt x="35945" y="279775"/>
                    <a:pt x="39660" y="276051"/>
                  </a:cubicBezTo>
                  <a:lnTo>
                    <a:pt x="276051" y="39660"/>
                  </a:lnTo>
                  <a:cubicBezTo>
                    <a:pt x="283490" y="32221"/>
                    <a:pt x="283490" y="20162"/>
                    <a:pt x="276051" y="12723"/>
                  </a:cubicBezTo>
                  <a:cubicBezTo>
                    <a:pt x="268622" y="5284"/>
                    <a:pt x="256544" y="5284"/>
                    <a:pt x="249114" y="12723"/>
                  </a:cubicBezTo>
                  <a:close/>
                </a:path>
              </a:pathLst>
            </a:custGeom>
            <a:solidFill>
              <a:schemeClr val="bg1"/>
            </a:solid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811AA75F-0393-4B2E-96E1-F088CC6A12EF}"/>
                </a:ext>
              </a:extLst>
            </p:cNvPr>
            <p:cNvSpPr/>
            <p:nvPr/>
          </p:nvSpPr>
          <p:spPr>
            <a:xfrm>
              <a:off x="6242992" y="3178076"/>
              <a:ext cx="285750" cy="285750"/>
            </a:xfrm>
            <a:custGeom>
              <a:avLst/>
              <a:gdLst>
                <a:gd name="connsiteX0" fmla="*/ 249114 w 285750"/>
                <a:gd name="connsiteY0" fmla="*/ 12723 h 285750"/>
                <a:gd name="connsiteX1" fmla="*/ 12723 w 285750"/>
                <a:gd name="connsiteY1" fmla="*/ 249124 h 285750"/>
                <a:gd name="connsiteX2" fmla="*/ 12723 w 285750"/>
                <a:gd name="connsiteY2" fmla="*/ 276061 h 285750"/>
                <a:gd name="connsiteX3" fmla="*/ 26191 w 285750"/>
                <a:gd name="connsiteY3" fmla="*/ 281642 h 285750"/>
                <a:gd name="connsiteX4" fmla="*/ 39660 w 285750"/>
                <a:gd name="connsiteY4" fmla="*/ 276061 h 285750"/>
                <a:gd name="connsiteX5" fmla="*/ 276051 w 285750"/>
                <a:gd name="connsiteY5" fmla="*/ 39660 h 285750"/>
                <a:gd name="connsiteX6" fmla="*/ 276051 w 285750"/>
                <a:gd name="connsiteY6" fmla="*/ 12723 h 285750"/>
                <a:gd name="connsiteX7" fmla="*/ 249114 w 285750"/>
                <a:gd name="connsiteY7" fmla="*/ 1272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49114" y="12723"/>
                  </a:moveTo>
                  <a:lnTo>
                    <a:pt x="12723" y="249124"/>
                  </a:lnTo>
                  <a:cubicBezTo>
                    <a:pt x="5284" y="256563"/>
                    <a:pt x="5284" y="268622"/>
                    <a:pt x="12723" y="276061"/>
                  </a:cubicBezTo>
                  <a:cubicBezTo>
                    <a:pt x="16438" y="279785"/>
                    <a:pt x="21315" y="281642"/>
                    <a:pt x="26191" y="281642"/>
                  </a:cubicBezTo>
                  <a:cubicBezTo>
                    <a:pt x="31068" y="281642"/>
                    <a:pt x="35945" y="279785"/>
                    <a:pt x="39660" y="276061"/>
                  </a:cubicBezTo>
                  <a:lnTo>
                    <a:pt x="276051" y="39660"/>
                  </a:lnTo>
                  <a:cubicBezTo>
                    <a:pt x="283490" y="32221"/>
                    <a:pt x="283490" y="20162"/>
                    <a:pt x="276051" y="12723"/>
                  </a:cubicBezTo>
                  <a:cubicBezTo>
                    <a:pt x="268622" y="5284"/>
                    <a:pt x="256544" y="5284"/>
                    <a:pt x="249114" y="12723"/>
                  </a:cubicBezTo>
                  <a:close/>
                </a:path>
              </a:pathLst>
            </a:custGeom>
            <a:solidFill>
              <a:schemeClr val="bg1"/>
            </a:solidFill>
            <a:ln w="9525" cap="flat">
              <a:noFill/>
              <a:prstDash val="solid"/>
              <a:miter/>
            </a:ln>
          </p:spPr>
          <p:txBody>
            <a:bodyPr rtlCol="0" anchor="ctr"/>
            <a:lstStyle/>
            <a:p>
              <a:endParaRPr lang="en-US" dirty="0"/>
            </a:p>
          </p:txBody>
        </p:sp>
      </p:grpSp>
      <p:sp>
        <p:nvSpPr>
          <p:cNvPr id="9" name="Graphic 14" descr="dinosaur outline">
            <a:extLst>
              <a:ext uri="{FF2B5EF4-FFF2-40B4-BE49-F238E27FC236}">
                <a16:creationId xmlns:a16="http://schemas.microsoft.com/office/drawing/2014/main" id="{0DE3B922-950A-4A58-AAB9-38FDAD1D42F5}"/>
              </a:ext>
            </a:extLst>
          </p:cNvPr>
          <p:cNvSpPr>
            <a:spLocks noChangeAspect="1"/>
          </p:cNvSpPr>
          <p:nvPr/>
        </p:nvSpPr>
        <p:spPr>
          <a:xfrm>
            <a:off x="4946994" y="5307571"/>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61DCE69A-183E-4D92-928A-CEE76B9E5241}"/>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gradFill>
              <a:gsLst>
                <a:gs pos="0">
                  <a:schemeClr val="accent1"/>
                </a:gs>
                <a:gs pos="100000">
                  <a:schemeClr val="accent5"/>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8" name="Picture Placeholder 7" descr="girl with pigtails raising her hand with chalkboard in background">
            <a:extLst>
              <a:ext uri="{FF2B5EF4-FFF2-40B4-BE49-F238E27FC236}">
                <a16:creationId xmlns:a16="http://schemas.microsoft.com/office/drawing/2014/main" id="{A8A29F18-9B4E-4798-8043-A88568C47F1E}"/>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a:ext>
            </a:extLst>
          </a:blip>
          <a:srcRect/>
          <a:stretch/>
        </p:blipFill>
        <p:spPr>
          <a:xfrm flipH="1">
            <a:off x="7801097" y="1"/>
            <a:ext cx="4389475" cy="6677644"/>
          </a:xfrm>
        </p:spPr>
      </p:pic>
    </p:spTree>
    <p:extLst>
      <p:ext uri="{BB962C8B-B14F-4D97-AF65-F5344CB8AC3E}">
        <p14:creationId xmlns:p14="http://schemas.microsoft.com/office/powerpoint/2010/main" val="268675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p:cTn id="15"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p:txBody>
          <a:bodyPr/>
          <a:lstStyle/>
          <a:p>
            <a:pPr marL="342900" indent="-342900">
              <a:buFont typeface="+mj-lt"/>
              <a:buAutoNum type="arabicPeriod"/>
            </a:pPr>
            <a:r>
              <a:rPr lang="en-US" b="1" dirty="0"/>
              <a:t>Descriptive Statistics:</a:t>
            </a:r>
          </a:p>
        </p:txBody>
      </p:sp>
      <p:sp>
        <p:nvSpPr>
          <p:cNvPr id="3" name="Text Placeholder 2">
            <a:extLst>
              <a:ext uri="{FF2B5EF4-FFF2-40B4-BE49-F238E27FC236}">
                <a16:creationId xmlns:a16="http://schemas.microsoft.com/office/drawing/2014/main" id="{348A36BD-3D0C-42D5-A5D3-CE11F484185A}"/>
              </a:ext>
            </a:extLst>
          </p:cNvPr>
          <p:cNvSpPr>
            <a:spLocks noGrp="1"/>
          </p:cNvSpPr>
          <p:nvPr>
            <p:ph type="body" sz="quarter" idx="12"/>
          </p:nvPr>
        </p:nvSpPr>
        <p:spPr/>
        <p:txBody>
          <a:bodyPr/>
          <a:lstStyle/>
          <a:p>
            <a:r>
              <a:rPr lang="en-US" dirty="0"/>
              <a:t>Descriptive statistics in data science involve the use of numerical and graphical methods to summarize and present key features of a dataset. These statistics help in understanding the main characteristics, patterns, and distribution of the data.</a:t>
            </a:r>
            <a:endParaRPr lang="en-US" noProof="1"/>
          </a:p>
        </p:txBody>
      </p:sp>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a:xfrm>
            <a:off x="360000" y="2406316"/>
            <a:ext cx="6992936" cy="3713683"/>
          </a:xfrm>
        </p:spPr>
        <p:txBody>
          <a:bodyPr/>
          <a:lstStyle/>
          <a:p>
            <a:pPr marL="0" indent="0">
              <a:buNone/>
            </a:pPr>
            <a:r>
              <a:rPr lang="en-US" sz="2000" b="1" dirty="0"/>
              <a:t>TOPICS:</a:t>
            </a:r>
          </a:p>
          <a:p>
            <a:pPr marL="342900" indent="-342900">
              <a:buFont typeface="+mj-lt"/>
              <a:buAutoNum type="arabicPeriod"/>
            </a:pPr>
            <a:r>
              <a:rPr lang="en-US" b="1" dirty="0"/>
              <a:t>Measures of Central Tendency:</a:t>
            </a:r>
          </a:p>
          <a:p>
            <a:pPr marL="342900" indent="-342900">
              <a:buFont typeface="+mj-lt"/>
              <a:buAutoNum type="arabicPeriod"/>
            </a:pPr>
            <a:r>
              <a:rPr lang="en-US" b="1" dirty="0"/>
              <a:t>Measures of Dispersion or Variability:</a:t>
            </a:r>
          </a:p>
          <a:p>
            <a:pPr marL="342900" indent="-342900">
              <a:buFont typeface="+mj-lt"/>
              <a:buAutoNum type="arabicPeriod"/>
            </a:pPr>
            <a:r>
              <a:rPr lang="en-US" b="1" dirty="0"/>
              <a:t>Frequency Distribution:</a:t>
            </a:r>
          </a:p>
          <a:p>
            <a:pPr marL="342900" indent="-342900">
              <a:buFont typeface="+mj-lt"/>
              <a:buAutoNum type="arabicPeriod"/>
            </a:pPr>
            <a:r>
              <a:rPr lang="en-US" b="1" dirty="0"/>
              <a:t>Percentiles and Quartiles:</a:t>
            </a:r>
          </a:p>
          <a:p>
            <a:pPr marL="342900" indent="-342900">
              <a:buFont typeface="+mj-lt"/>
              <a:buAutoNum type="arabicPeriod"/>
            </a:pPr>
            <a:r>
              <a:rPr lang="en-US" b="1" dirty="0"/>
              <a:t>Correlation and Covariance:</a:t>
            </a:r>
          </a:p>
          <a:p>
            <a:pPr marL="342900" indent="-342900">
              <a:buFont typeface="+mj-lt"/>
              <a:buAutoNum type="arabicPeriod"/>
            </a:pPr>
            <a:r>
              <a:rPr lang="en-US" b="1" dirty="0"/>
              <a:t>Data Visualization Techniques:</a:t>
            </a:r>
          </a:p>
          <a:p>
            <a:pPr marL="342900" indent="-342900">
              <a:buFont typeface="+mj-lt"/>
              <a:buAutoNum type="arabicPeriod"/>
            </a:pPr>
            <a:r>
              <a:rPr lang="en-US" b="1" dirty="0"/>
              <a:t>Skewness and Kurtosis:</a:t>
            </a:r>
          </a:p>
          <a:p>
            <a:pPr marL="342900" indent="-342900">
              <a:buFont typeface="+mj-lt"/>
              <a:buAutoNum type="arabicPeriod"/>
            </a:pPr>
            <a:r>
              <a:rPr lang="en-US" b="1" dirty="0"/>
              <a:t>Data Cleaning and Handling Missing Values:</a:t>
            </a:r>
          </a:p>
          <a:p>
            <a:pPr marL="342900" indent="-342900">
              <a:buFont typeface="+mj-lt"/>
              <a:buAutoNum type="arabicPeriod"/>
            </a:pPr>
            <a:r>
              <a:rPr lang="en-US" b="1" dirty="0"/>
              <a:t>Interpreting and Presenting Results:</a:t>
            </a:r>
            <a:endParaRPr lang="en-US" sz="2000" b="1" dirty="0"/>
          </a:p>
          <a:p>
            <a:pPr marL="0" indent="0">
              <a:buNone/>
            </a:pPr>
            <a:endParaRPr lang="en-US" dirty="0"/>
          </a:p>
        </p:txBody>
      </p:sp>
      <p:cxnSp>
        <p:nvCxnSpPr>
          <p:cNvPr id="7" name="Straight Connector 6">
            <a:extLst>
              <a:ext uri="{FF2B5EF4-FFF2-40B4-BE49-F238E27FC236}">
                <a16:creationId xmlns:a16="http://schemas.microsoft.com/office/drawing/2014/main" id="{4B51536B-93ED-432A-BBEA-AF185E2233AE}"/>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3</a:t>
            </a:fld>
            <a:endParaRPr lang="en-US" dirty="0"/>
          </a:p>
        </p:txBody>
      </p:sp>
      <p:sp>
        <p:nvSpPr>
          <p:cNvPr id="13" name="Picture Placeholder 12">
            <a:extLst>
              <a:ext uri="{FF2B5EF4-FFF2-40B4-BE49-F238E27FC236}">
                <a16:creationId xmlns:a16="http://schemas.microsoft.com/office/drawing/2014/main" id="{479062F0-9DFE-46AE-B2D9-15E21543D577}"/>
              </a:ext>
            </a:extLst>
          </p:cNvPr>
          <p:cNvSpPr>
            <a:spLocks noGrp="1"/>
          </p:cNvSpPr>
          <p:nvPr>
            <p:ph type="pic" sz="quarter" idx="13"/>
          </p:nvPr>
        </p:nvSpPr>
        <p:spPr/>
      </p:sp>
      <p:pic>
        <p:nvPicPr>
          <p:cNvPr id="12" name="Picture 11">
            <a:extLst>
              <a:ext uri="{FF2B5EF4-FFF2-40B4-BE49-F238E27FC236}">
                <a16:creationId xmlns:a16="http://schemas.microsoft.com/office/drawing/2014/main" id="{7F7B8AF7-1E92-427E-944F-26853EBEA46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804149" y="0"/>
            <a:ext cx="4387845" cy="3503596"/>
          </a:xfrm>
          <a:prstGeom prst="rect">
            <a:avLst/>
          </a:prstGeom>
        </p:spPr>
      </p:pic>
      <p:pic>
        <p:nvPicPr>
          <p:cNvPr id="14" name="Picture 13">
            <a:extLst>
              <a:ext uri="{FF2B5EF4-FFF2-40B4-BE49-F238E27FC236}">
                <a16:creationId xmlns:a16="http://schemas.microsoft.com/office/drawing/2014/main" id="{F6396C48-7AE2-4F90-A0CC-74D9C0B334D5}"/>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7804149" y="3503596"/>
            <a:ext cx="4387845" cy="3318404"/>
          </a:xfrm>
          <a:prstGeom prst="rect">
            <a:avLst/>
          </a:prstGeom>
        </p:spPr>
      </p:pic>
    </p:spTree>
    <p:extLst>
      <p:ext uri="{BB962C8B-B14F-4D97-AF65-F5344CB8AC3E}">
        <p14:creationId xmlns:p14="http://schemas.microsoft.com/office/powerpoint/2010/main" val="85197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1000"/>
                                        <p:tgtEl>
                                          <p:spTgt spid="4">
                                            <p:txEl>
                                              <p:pRg st="1" end="1"/>
                                            </p:txEl>
                                          </p:spTgt>
                                        </p:tgtEl>
                                      </p:cBhvr>
                                    </p:animEffect>
                                    <p:anim calcmode="lin" valueType="num">
                                      <p:cBhvr>
                                        <p:cTn id="2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anim calcmode="lin" valueType="num">
                                      <p:cBhvr additive="base">
                                        <p:cTn id="2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 calcmode="lin" valueType="num">
                                      <p:cBhvr additive="base">
                                        <p:cTn id="3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anim calcmode="lin" valueType="num">
                                      <p:cBhvr additive="base">
                                        <p:cTn id="4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 calcmode="lin" valueType="num">
                                      <p:cBhvr additive="base">
                                        <p:cTn id="4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4">
                                            <p:txEl>
                                              <p:pRg st="6" end="6"/>
                                            </p:txEl>
                                          </p:spTgt>
                                        </p:tgtEl>
                                        <p:attrNameLst>
                                          <p:attrName>style.visibility</p:attrName>
                                        </p:attrNameLst>
                                      </p:cBhvr>
                                      <p:to>
                                        <p:strVal val="visible"/>
                                      </p:to>
                                    </p:set>
                                    <p:anim calcmode="lin" valueType="num">
                                      <p:cBhvr additive="base">
                                        <p:cTn id="5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4">
                                            <p:txEl>
                                              <p:pRg st="7" end="7"/>
                                            </p:txEl>
                                          </p:spTgt>
                                        </p:tgtEl>
                                        <p:attrNameLst>
                                          <p:attrName>style.visibility</p:attrName>
                                        </p:attrNameLst>
                                      </p:cBhvr>
                                      <p:to>
                                        <p:strVal val="visible"/>
                                      </p:to>
                                    </p:set>
                                    <p:anim calcmode="lin" valueType="num">
                                      <p:cBhvr additive="base">
                                        <p:cTn id="5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4">
                                            <p:txEl>
                                              <p:pRg st="8" end="8"/>
                                            </p:txEl>
                                          </p:spTgt>
                                        </p:tgtEl>
                                        <p:attrNameLst>
                                          <p:attrName>style.visibility</p:attrName>
                                        </p:attrNameLst>
                                      </p:cBhvr>
                                      <p:to>
                                        <p:strVal val="visible"/>
                                      </p:to>
                                    </p:set>
                                    <p:anim calcmode="lin" valueType="num">
                                      <p:cBhvr additive="base">
                                        <p:cTn id="6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4">
                                            <p:txEl>
                                              <p:pRg st="9" end="9"/>
                                            </p:txEl>
                                          </p:spTgt>
                                        </p:tgtEl>
                                        <p:attrNameLst>
                                          <p:attrName>style.visibility</p:attrName>
                                        </p:attrNameLst>
                                      </p:cBhvr>
                                      <p:to>
                                        <p:strVal val="visible"/>
                                      </p:to>
                                    </p:set>
                                    <p:anim calcmode="lin" valueType="num">
                                      <p:cBhvr additive="base">
                                        <p:cTn id="7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a:xfrm>
            <a:off x="360000" y="360000"/>
            <a:ext cx="6993300" cy="540000"/>
          </a:xfrm>
        </p:spPr>
        <p:txBody>
          <a:bodyPr/>
          <a:lstStyle/>
          <a:p>
            <a:r>
              <a:rPr lang="en-US" b="1" dirty="0"/>
              <a:t>1.Measures of Central Tendency:</a:t>
            </a:r>
            <a:endParaRPr lang="en-US" dirty="0"/>
          </a:p>
        </p:txBody>
      </p:sp>
      <p:sp>
        <p:nvSpPr>
          <p:cNvPr id="3" name="Text Placeholder 2">
            <a:extLst>
              <a:ext uri="{FF2B5EF4-FFF2-40B4-BE49-F238E27FC236}">
                <a16:creationId xmlns:a16="http://schemas.microsoft.com/office/drawing/2014/main" id="{348A36BD-3D0C-42D5-A5D3-CE11F484185A}"/>
              </a:ext>
            </a:extLst>
          </p:cNvPr>
          <p:cNvSpPr>
            <a:spLocks noGrp="1"/>
          </p:cNvSpPr>
          <p:nvPr>
            <p:ph type="body" sz="quarter" idx="12"/>
          </p:nvPr>
        </p:nvSpPr>
        <p:spPr/>
        <p:txBody>
          <a:bodyPr/>
          <a:lstStyle/>
          <a:p>
            <a:r>
              <a:rPr lang="en-US" sz="2400" b="1" noProof="1"/>
              <a:t>TOPICS:</a:t>
            </a:r>
          </a:p>
        </p:txBody>
      </p:sp>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p:txBody>
          <a:bodyPr/>
          <a:lstStyle/>
          <a:p>
            <a:pPr marL="342900" indent="-342900">
              <a:buFont typeface="+mj-lt"/>
              <a:buAutoNum type="arabicPeriod"/>
            </a:pPr>
            <a:r>
              <a:rPr lang="en-US" b="1" dirty="0"/>
              <a:t>Mean</a:t>
            </a:r>
            <a:r>
              <a:rPr lang="en-US" dirty="0"/>
              <a:t> is sensitive to extreme values (outliers). If your dataset has extreme values, they can heavily influence the mean. For instance, in a dataset of salaries, a few extremely high salaries can significantly increase the mean.</a:t>
            </a:r>
          </a:p>
          <a:p>
            <a:pPr marL="0" indent="0">
              <a:buNone/>
            </a:pPr>
            <a:r>
              <a:rPr lang="en-US" dirty="0"/>
              <a:t>Example: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in this example we can find average income of the people in city</a:t>
            </a:r>
          </a:p>
          <a:p>
            <a:pPr marL="0" indent="0">
              <a:buNone/>
            </a:pPr>
            <a:r>
              <a:rPr lang="en-US" dirty="0"/>
              <a:t>            </a:t>
            </a:r>
          </a:p>
        </p:txBody>
      </p:sp>
      <p:pic>
        <p:nvPicPr>
          <p:cNvPr id="37" name="Picture Placeholder 36" descr="close up of pages of construction drawings">
            <a:extLst>
              <a:ext uri="{FF2B5EF4-FFF2-40B4-BE49-F238E27FC236}">
                <a16:creationId xmlns:a16="http://schemas.microsoft.com/office/drawing/2014/main" id="{1AB95479-A4F7-471B-9357-D4668C8CEF29}"/>
              </a:ext>
            </a:extLst>
          </p:cNvPr>
          <p:cNvPicPr>
            <a:picLocks noGrp="1" noChangeAspect="1"/>
          </p:cNvPicPr>
          <p:nvPr>
            <p:ph type="pic" sz="quarter" idx="17"/>
          </p:nvPr>
        </p:nvPicPr>
        <p:blipFill>
          <a:blip r:embed="rId2" cstate="screen">
            <a:extLst>
              <a:ext uri="{28A0092B-C50C-407E-A947-70E740481C1C}">
                <a14:useLocalDpi xmlns:a14="http://schemas.microsoft.com/office/drawing/2010/main"/>
              </a:ext>
            </a:extLst>
          </a:blip>
          <a:srcRect/>
          <a:stretch>
            <a:fillRect/>
          </a:stretch>
        </p:blipFill>
        <p:spPr/>
      </p:pic>
      <p:pic>
        <p:nvPicPr>
          <p:cNvPr id="45" name="Picture Placeholder 44" descr="can of pencils on a desk with chalkboard in background">
            <a:extLst>
              <a:ext uri="{FF2B5EF4-FFF2-40B4-BE49-F238E27FC236}">
                <a16:creationId xmlns:a16="http://schemas.microsoft.com/office/drawing/2014/main" id="{F549E3AE-1C00-4A91-8F97-0AA9F7DDDB39}"/>
              </a:ext>
            </a:extLst>
          </p:cNvPr>
          <p:cNvPicPr>
            <a:picLocks noGrp="1" noChangeAspect="1"/>
          </p:cNvPicPr>
          <p:nvPr>
            <p:ph type="pic" sz="quarter" idx="20"/>
          </p:nvPr>
        </p:nvPicPr>
        <p:blipFill rotWithShape="1">
          <a:blip r:embed="rId3" cstate="screen">
            <a:extLst>
              <a:ext uri="{28A0092B-C50C-407E-A947-70E740481C1C}">
                <a14:useLocalDpi xmlns:a14="http://schemas.microsoft.com/office/drawing/2010/main"/>
              </a:ext>
            </a:extLst>
          </a:blip>
          <a:srcRect/>
          <a:stretch/>
        </p:blipFill>
        <p:spPr>
          <a:xfrm>
            <a:off x="10057037" y="471129"/>
            <a:ext cx="1800000" cy="1800000"/>
          </a:xfrm>
        </p:spPr>
      </p:pic>
      <p:pic>
        <p:nvPicPr>
          <p:cNvPr id="33" name="Picture Placeholder 32" descr="hand writing on chalkbaord">
            <a:extLst>
              <a:ext uri="{FF2B5EF4-FFF2-40B4-BE49-F238E27FC236}">
                <a16:creationId xmlns:a16="http://schemas.microsoft.com/office/drawing/2014/main" id="{054A552F-EE01-456D-A7B3-001845F280A9}"/>
              </a:ext>
            </a:extLst>
          </p:cNvPr>
          <p:cNvPicPr>
            <a:picLocks noGrp="1" noChangeAspect="1"/>
          </p:cNvPicPr>
          <p:nvPr>
            <p:ph type="pic" sz="quarter" idx="13"/>
          </p:nvPr>
        </p:nvPicPr>
        <p:blipFill>
          <a:blip r:embed="rId4" cstate="screen">
            <a:extLst>
              <a:ext uri="{28A0092B-C50C-407E-A947-70E740481C1C}">
                <a14:useLocalDpi xmlns:a14="http://schemas.microsoft.com/office/drawing/2010/main"/>
              </a:ext>
            </a:extLst>
          </a:blip>
          <a:srcRect/>
          <a:stretch>
            <a:fillRect/>
          </a:stretch>
        </p:blipFill>
        <p:spPr>
          <a:xfrm>
            <a:off x="8127752" y="474777"/>
            <a:ext cx="1800000" cy="1800000"/>
          </a:xfrm>
        </p:spPr>
      </p:pic>
      <p:pic>
        <p:nvPicPr>
          <p:cNvPr id="29" name="Picture Placeholder 28" descr="books on a shelf with pages showing out">
            <a:extLst>
              <a:ext uri="{FF2B5EF4-FFF2-40B4-BE49-F238E27FC236}">
                <a16:creationId xmlns:a16="http://schemas.microsoft.com/office/drawing/2014/main" id="{D17DFC89-66E1-4464-9B01-5D12136D4E80}"/>
              </a:ext>
            </a:extLst>
          </p:cNvPr>
          <p:cNvPicPr>
            <a:picLocks noGrp="1" noChangeAspect="1"/>
          </p:cNvPicPr>
          <p:nvPr>
            <p:ph type="pic" sz="quarter" idx="16"/>
          </p:nvPr>
        </p:nvPicPr>
        <p:blipFill>
          <a:blip r:embed="rId5" cstate="screen">
            <a:extLst>
              <a:ext uri="{28A0092B-C50C-407E-A947-70E740481C1C}">
                <a14:useLocalDpi xmlns:a14="http://schemas.microsoft.com/office/drawing/2010/main"/>
              </a:ext>
            </a:extLst>
          </a:blip>
          <a:srcRect/>
          <a:stretch>
            <a:fillRect/>
          </a:stretch>
        </p:blipFill>
        <p:spPr/>
      </p:pic>
      <p:pic>
        <p:nvPicPr>
          <p:cNvPr id="25" name="Picture Placeholder 24" descr="man in spacesuite in space ship">
            <a:extLst>
              <a:ext uri="{FF2B5EF4-FFF2-40B4-BE49-F238E27FC236}">
                <a16:creationId xmlns:a16="http://schemas.microsoft.com/office/drawing/2014/main" id="{487E0117-9812-4B62-894B-1DDFACC39D16}"/>
              </a:ext>
            </a:extLst>
          </p:cNvPr>
          <p:cNvPicPr>
            <a:picLocks noGrp="1" noChangeAspect="1"/>
          </p:cNvPicPr>
          <p:nvPr>
            <p:ph type="pic" sz="quarter" idx="18"/>
          </p:nvPr>
        </p:nvPicPr>
        <p:blipFill>
          <a:blip r:embed="rId6" cstate="screen">
            <a:extLst>
              <a:ext uri="{28A0092B-C50C-407E-A947-70E740481C1C}">
                <a14:useLocalDpi xmlns:a14="http://schemas.microsoft.com/office/drawing/2010/main"/>
              </a:ext>
            </a:extLst>
          </a:blip>
          <a:srcRect/>
          <a:stretch>
            <a:fillRect/>
          </a:stretch>
        </p:blipFill>
        <p:spPr/>
      </p:pic>
      <p:sp>
        <p:nvSpPr>
          <p:cNvPr id="6" name="Rectangle 5">
            <a:extLst>
              <a:ext uri="{FF2B5EF4-FFF2-40B4-BE49-F238E27FC236}">
                <a16:creationId xmlns:a16="http://schemas.microsoft.com/office/drawing/2014/main" id="{F29E86F8-E6A6-4F75-BBFB-E30020E7484F}"/>
              </a:ext>
            </a:extLst>
          </p:cNvPr>
          <p:cNvSpPr/>
          <p:nvPr/>
        </p:nvSpPr>
        <p:spPr>
          <a:xfrm>
            <a:off x="9584852" y="1928229"/>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1</a:t>
            </a:r>
            <a:endParaRPr lang="en-US" sz="1200" dirty="0">
              <a:solidFill>
                <a:schemeClr val="bg1"/>
              </a:solidFill>
            </a:endParaRPr>
          </a:p>
        </p:txBody>
      </p:sp>
      <p:sp>
        <p:nvSpPr>
          <p:cNvPr id="13" name="Rectangle 12">
            <a:extLst>
              <a:ext uri="{FF2B5EF4-FFF2-40B4-BE49-F238E27FC236}">
                <a16:creationId xmlns:a16="http://schemas.microsoft.com/office/drawing/2014/main" id="{C79A7DEF-3806-4A57-B3C4-7FC8ACF595B1}"/>
              </a:ext>
            </a:extLst>
          </p:cNvPr>
          <p:cNvSpPr/>
          <p:nvPr/>
        </p:nvSpPr>
        <p:spPr>
          <a:xfrm>
            <a:off x="11514137" y="1928229"/>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2</a:t>
            </a:r>
            <a:endParaRPr lang="en-US" sz="1200" dirty="0">
              <a:solidFill>
                <a:schemeClr val="bg1"/>
              </a:solidFill>
            </a:endParaRPr>
          </a:p>
        </p:txBody>
      </p:sp>
      <p:sp>
        <p:nvSpPr>
          <p:cNvPr id="15" name="Rectangle 14">
            <a:extLst>
              <a:ext uri="{FF2B5EF4-FFF2-40B4-BE49-F238E27FC236}">
                <a16:creationId xmlns:a16="http://schemas.microsoft.com/office/drawing/2014/main" id="{17F05EBD-50EA-48CB-9AE6-40CD5930A311}"/>
              </a:ext>
            </a:extLst>
          </p:cNvPr>
          <p:cNvSpPr/>
          <p:nvPr/>
        </p:nvSpPr>
        <p:spPr>
          <a:xfrm>
            <a:off x="9584852" y="3852665"/>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3</a:t>
            </a:r>
            <a:endParaRPr lang="en-US" sz="1200" dirty="0">
              <a:solidFill>
                <a:schemeClr val="bg1"/>
              </a:solidFill>
            </a:endParaRPr>
          </a:p>
        </p:txBody>
      </p:sp>
      <p:sp>
        <p:nvSpPr>
          <p:cNvPr id="17" name="Rectangle 16">
            <a:extLst>
              <a:ext uri="{FF2B5EF4-FFF2-40B4-BE49-F238E27FC236}">
                <a16:creationId xmlns:a16="http://schemas.microsoft.com/office/drawing/2014/main" id="{B72B525E-A13B-417B-B649-7936E2328174}"/>
              </a:ext>
            </a:extLst>
          </p:cNvPr>
          <p:cNvSpPr/>
          <p:nvPr/>
        </p:nvSpPr>
        <p:spPr>
          <a:xfrm>
            <a:off x="11514137" y="3852665"/>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4</a:t>
            </a:r>
            <a:endParaRPr lang="en-US" sz="1200" dirty="0">
              <a:solidFill>
                <a:schemeClr val="bg1"/>
              </a:solidFill>
            </a:endParaRPr>
          </a:p>
        </p:txBody>
      </p:sp>
      <p:sp>
        <p:nvSpPr>
          <p:cNvPr id="19" name="Rectangle 18">
            <a:extLst>
              <a:ext uri="{FF2B5EF4-FFF2-40B4-BE49-F238E27FC236}">
                <a16:creationId xmlns:a16="http://schemas.microsoft.com/office/drawing/2014/main" id="{0BEBEB84-4475-45FD-9B79-0C76D2710B47}"/>
              </a:ext>
            </a:extLst>
          </p:cNvPr>
          <p:cNvSpPr/>
          <p:nvPr/>
        </p:nvSpPr>
        <p:spPr>
          <a:xfrm>
            <a:off x="9584852" y="5777100"/>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5</a:t>
            </a:r>
            <a:endParaRPr lang="en-US" sz="1200" dirty="0">
              <a:solidFill>
                <a:schemeClr val="bg1"/>
              </a:solidFill>
            </a:endParaRPr>
          </a:p>
        </p:txBody>
      </p:sp>
      <p:sp>
        <p:nvSpPr>
          <p:cNvPr id="21" name="Rectangle 20">
            <a:extLst>
              <a:ext uri="{FF2B5EF4-FFF2-40B4-BE49-F238E27FC236}">
                <a16:creationId xmlns:a16="http://schemas.microsoft.com/office/drawing/2014/main" id="{F7B2D47A-4B32-4F2E-8760-D6361CF0059C}"/>
              </a:ext>
            </a:extLst>
          </p:cNvPr>
          <p:cNvSpPr/>
          <p:nvPr/>
        </p:nvSpPr>
        <p:spPr>
          <a:xfrm>
            <a:off x="11514137" y="5777100"/>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6</a:t>
            </a:r>
            <a:endParaRPr lang="en-US" sz="1200" dirty="0">
              <a:solidFill>
                <a:schemeClr val="bg1"/>
              </a:solidFill>
            </a:endParaRPr>
          </a:p>
        </p:txBody>
      </p:sp>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t>4</a:t>
            </a:fld>
            <a:endParaRPr lang="en-US" dirty="0"/>
          </a:p>
        </p:txBody>
      </p:sp>
      <p:graphicFrame>
        <p:nvGraphicFramePr>
          <p:cNvPr id="7" name="Table 7">
            <a:extLst>
              <a:ext uri="{FF2B5EF4-FFF2-40B4-BE49-F238E27FC236}">
                <a16:creationId xmlns:a16="http://schemas.microsoft.com/office/drawing/2014/main" id="{FD19D28D-F852-4DD2-97C7-9E75862E4875}"/>
              </a:ext>
            </a:extLst>
          </p:cNvPr>
          <p:cNvGraphicFramePr>
            <a:graphicFrameLocks noGrp="1"/>
          </p:cNvGraphicFramePr>
          <p:nvPr>
            <p:extLst>
              <p:ext uri="{D42A27DB-BD31-4B8C-83A1-F6EECF244321}">
                <p14:modId xmlns:p14="http://schemas.microsoft.com/office/powerpoint/2010/main" val="2762477300"/>
              </p:ext>
            </p:extLst>
          </p:nvPr>
        </p:nvGraphicFramePr>
        <p:xfrm>
          <a:off x="1357162" y="2921588"/>
          <a:ext cx="2165686" cy="2316412"/>
        </p:xfrm>
        <a:graphic>
          <a:graphicData uri="http://schemas.openxmlformats.org/drawingml/2006/table">
            <a:tbl>
              <a:tblPr firstRow="1" bandRow="1">
                <a:tableStyleId>{5C22544A-7EE6-4342-B048-85BDC9FD1C3A}</a:tableStyleId>
              </a:tblPr>
              <a:tblGrid>
                <a:gridCol w="1154445">
                  <a:extLst>
                    <a:ext uri="{9D8B030D-6E8A-4147-A177-3AD203B41FA5}">
                      <a16:colId xmlns:a16="http://schemas.microsoft.com/office/drawing/2014/main" val="10717249"/>
                    </a:ext>
                  </a:extLst>
                </a:gridCol>
                <a:gridCol w="1011241">
                  <a:extLst>
                    <a:ext uri="{9D8B030D-6E8A-4147-A177-3AD203B41FA5}">
                      <a16:colId xmlns:a16="http://schemas.microsoft.com/office/drawing/2014/main" val="108981029"/>
                    </a:ext>
                  </a:extLst>
                </a:gridCol>
              </a:tblGrid>
              <a:tr h="158467">
                <a:tc>
                  <a:txBody>
                    <a:bodyPr/>
                    <a:lstStyle/>
                    <a:p>
                      <a:pPr algn="l" rtl="0" fontAlgn="ctr"/>
                      <a:r>
                        <a:rPr lang="en-US" sz="1100" b="1" i="0" u="none" strike="noStrike">
                          <a:solidFill>
                            <a:srgbClr val="FFFFFF"/>
                          </a:solidFill>
                          <a:effectLst/>
                          <a:latin typeface="Lucida Sans Typewriter" panose="020B0509030504030204" pitchFamily="49" charset="0"/>
                        </a:rPr>
                        <a:t>Name </a:t>
                      </a:r>
                    </a:p>
                  </a:txBody>
                  <a:tcPr marL="6350" marR="6350" marT="6350" marB="0" anchor="ctr"/>
                </a:tc>
                <a:tc>
                  <a:txBody>
                    <a:bodyPr/>
                    <a:lstStyle/>
                    <a:p>
                      <a:pPr algn="l" rtl="0" fontAlgn="ctr"/>
                      <a:r>
                        <a:rPr lang="en-US" sz="1100" b="1" i="0" u="none" strike="noStrike">
                          <a:solidFill>
                            <a:srgbClr val="FFFFFF"/>
                          </a:solidFill>
                          <a:effectLst/>
                          <a:latin typeface="Lucida Sans Typewriter" panose="020B0509030504030204" pitchFamily="49" charset="0"/>
                        </a:rPr>
                        <a:t>Income</a:t>
                      </a:r>
                    </a:p>
                  </a:txBody>
                  <a:tcPr marL="6350" marR="6350" marT="6350" marB="0" anchor="ctr"/>
                </a:tc>
                <a:extLst>
                  <a:ext uri="{0D108BD9-81ED-4DB2-BD59-A6C34878D82A}">
                    <a16:rowId xmlns:a16="http://schemas.microsoft.com/office/drawing/2014/main" val="2988625137"/>
                  </a:ext>
                </a:extLst>
              </a:tr>
              <a:tr h="300132">
                <a:tc>
                  <a:txBody>
                    <a:bodyPr/>
                    <a:lstStyle/>
                    <a:p>
                      <a:pPr algn="l" rtl="0" fontAlgn="ctr"/>
                      <a:r>
                        <a:rPr lang="en-US" sz="1100" b="0" i="0" u="none" strike="noStrike">
                          <a:solidFill>
                            <a:srgbClr val="000000"/>
                          </a:solidFill>
                          <a:effectLst/>
                          <a:latin typeface="Lucida Sans Typewriter" panose="020B0509030504030204" pitchFamily="49" charset="0"/>
                        </a:rPr>
                        <a:t>Ali</a:t>
                      </a:r>
                    </a:p>
                  </a:txBody>
                  <a:tcPr marL="6350" marR="6350" marT="6350" marB="0" anchor="ctr"/>
                </a:tc>
                <a:tc>
                  <a:txBody>
                    <a:bodyPr/>
                    <a:lstStyle/>
                    <a:p>
                      <a:pPr algn="ctr" rtl="0" fontAlgn="ctr"/>
                      <a:r>
                        <a:rPr lang="en-PK" sz="1100" b="0" i="0" u="none" strike="noStrike">
                          <a:solidFill>
                            <a:srgbClr val="000000"/>
                          </a:solidFill>
                          <a:effectLst/>
                          <a:latin typeface="Lucida Sans Typewriter" panose="020B0509030504030204" pitchFamily="49" charset="0"/>
                        </a:rPr>
                        <a:t>5000</a:t>
                      </a:r>
                    </a:p>
                  </a:txBody>
                  <a:tcPr marL="6350" marR="6350" marT="6350" marB="0" anchor="ctr"/>
                </a:tc>
                <a:extLst>
                  <a:ext uri="{0D108BD9-81ED-4DB2-BD59-A6C34878D82A}">
                    <a16:rowId xmlns:a16="http://schemas.microsoft.com/office/drawing/2014/main" val="2886875255"/>
                  </a:ext>
                </a:extLst>
              </a:tr>
              <a:tr h="300132">
                <a:tc>
                  <a:txBody>
                    <a:bodyPr/>
                    <a:lstStyle/>
                    <a:p>
                      <a:pPr algn="l" rtl="0" fontAlgn="ctr"/>
                      <a:r>
                        <a:rPr lang="en-US" sz="1100" b="0" i="0" u="none" strike="noStrike">
                          <a:solidFill>
                            <a:srgbClr val="000000"/>
                          </a:solidFill>
                          <a:effectLst/>
                          <a:latin typeface="Lucida Sans Typewriter" panose="020B0509030504030204" pitchFamily="49" charset="0"/>
                        </a:rPr>
                        <a:t>Wahid </a:t>
                      </a:r>
                    </a:p>
                  </a:txBody>
                  <a:tcPr marL="6350" marR="6350" marT="6350" marB="0" anchor="ctr"/>
                </a:tc>
                <a:tc>
                  <a:txBody>
                    <a:bodyPr/>
                    <a:lstStyle/>
                    <a:p>
                      <a:pPr algn="ctr" rtl="0" fontAlgn="ctr"/>
                      <a:r>
                        <a:rPr lang="en-PK" sz="1100" b="0" i="0" u="none" strike="noStrike">
                          <a:solidFill>
                            <a:srgbClr val="000000"/>
                          </a:solidFill>
                          <a:effectLst/>
                          <a:latin typeface="Lucida Sans Typewriter" panose="020B0509030504030204" pitchFamily="49" charset="0"/>
                        </a:rPr>
                        <a:t>3000</a:t>
                      </a:r>
                    </a:p>
                  </a:txBody>
                  <a:tcPr marL="6350" marR="6350" marT="6350" marB="0" anchor="ctr"/>
                </a:tc>
                <a:extLst>
                  <a:ext uri="{0D108BD9-81ED-4DB2-BD59-A6C34878D82A}">
                    <a16:rowId xmlns:a16="http://schemas.microsoft.com/office/drawing/2014/main" val="3973192739"/>
                  </a:ext>
                </a:extLst>
              </a:tr>
              <a:tr h="300132">
                <a:tc>
                  <a:txBody>
                    <a:bodyPr/>
                    <a:lstStyle/>
                    <a:p>
                      <a:pPr algn="l" rtl="0" fontAlgn="ctr"/>
                      <a:r>
                        <a:rPr lang="en-US" sz="1100" b="0" i="0" u="none" strike="noStrike" dirty="0">
                          <a:solidFill>
                            <a:srgbClr val="000000"/>
                          </a:solidFill>
                          <a:effectLst/>
                          <a:latin typeface="Lucida Sans Typewriter" panose="020B0509030504030204" pitchFamily="49" charset="0"/>
                        </a:rPr>
                        <a:t>Atif </a:t>
                      </a:r>
                    </a:p>
                  </a:txBody>
                  <a:tcPr marL="6350" marR="6350" marT="6350" marB="0" anchor="ctr"/>
                </a:tc>
                <a:tc>
                  <a:txBody>
                    <a:bodyPr/>
                    <a:lstStyle/>
                    <a:p>
                      <a:pPr algn="ctr" rtl="0" fontAlgn="ctr"/>
                      <a:r>
                        <a:rPr lang="en-PK" sz="1100" b="0" i="0" u="none" strike="noStrike">
                          <a:solidFill>
                            <a:srgbClr val="000000"/>
                          </a:solidFill>
                          <a:effectLst/>
                          <a:latin typeface="Lucida Sans Typewriter" panose="020B0509030504030204" pitchFamily="49" charset="0"/>
                        </a:rPr>
                        <a:t>2300</a:t>
                      </a:r>
                    </a:p>
                  </a:txBody>
                  <a:tcPr marL="6350" marR="6350" marT="6350" marB="0" anchor="ctr"/>
                </a:tc>
                <a:extLst>
                  <a:ext uri="{0D108BD9-81ED-4DB2-BD59-A6C34878D82A}">
                    <a16:rowId xmlns:a16="http://schemas.microsoft.com/office/drawing/2014/main" val="278858514"/>
                  </a:ext>
                </a:extLst>
              </a:tr>
              <a:tr h="300132">
                <a:tc>
                  <a:txBody>
                    <a:bodyPr/>
                    <a:lstStyle/>
                    <a:p>
                      <a:pPr algn="l" rtl="0" fontAlgn="ctr"/>
                      <a:r>
                        <a:rPr lang="en-US" sz="1100" b="0" i="0" u="none" strike="noStrike">
                          <a:solidFill>
                            <a:srgbClr val="000000"/>
                          </a:solidFill>
                          <a:effectLst/>
                          <a:latin typeface="Lucida Sans Typewriter" panose="020B0509030504030204" pitchFamily="49" charset="0"/>
                        </a:rPr>
                        <a:t>Kashif </a:t>
                      </a:r>
                    </a:p>
                  </a:txBody>
                  <a:tcPr marL="6350" marR="6350" marT="6350" marB="0" anchor="ctr"/>
                </a:tc>
                <a:tc>
                  <a:txBody>
                    <a:bodyPr/>
                    <a:lstStyle/>
                    <a:p>
                      <a:pPr algn="ctr" rtl="0" fontAlgn="ctr"/>
                      <a:r>
                        <a:rPr lang="en-PK" sz="1100" b="0" i="0" u="none" strike="noStrike">
                          <a:solidFill>
                            <a:srgbClr val="000000"/>
                          </a:solidFill>
                          <a:effectLst/>
                          <a:latin typeface="Lucida Sans Typewriter" panose="020B0509030504030204" pitchFamily="49" charset="0"/>
                        </a:rPr>
                        <a:t>3245</a:t>
                      </a:r>
                    </a:p>
                  </a:txBody>
                  <a:tcPr marL="6350" marR="6350" marT="6350" marB="0" anchor="ctr"/>
                </a:tc>
                <a:extLst>
                  <a:ext uri="{0D108BD9-81ED-4DB2-BD59-A6C34878D82A}">
                    <a16:rowId xmlns:a16="http://schemas.microsoft.com/office/drawing/2014/main" val="3168358178"/>
                  </a:ext>
                </a:extLst>
              </a:tr>
              <a:tr h="300132">
                <a:tc>
                  <a:txBody>
                    <a:bodyPr/>
                    <a:lstStyle/>
                    <a:p>
                      <a:pPr algn="l" rtl="0" fontAlgn="ctr"/>
                      <a:r>
                        <a:rPr lang="en-US" sz="1100" b="0" i="0" u="none" strike="noStrike">
                          <a:solidFill>
                            <a:srgbClr val="000000"/>
                          </a:solidFill>
                          <a:effectLst/>
                          <a:latin typeface="Lucida Sans Typewriter" panose="020B0509030504030204" pitchFamily="49" charset="0"/>
                        </a:rPr>
                        <a:t>Khan </a:t>
                      </a:r>
                    </a:p>
                  </a:txBody>
                  <a:tcPr marL="6350" marR="6350" marT="6350" marB="0" anchor="ctr"/>
                </a:tc>
                <a:tc>
                  <a:txBody>
                    <a:bodyPr/>
                    <a:lstStyle/>
                    <a:p>
                      <a:pPr algn="ctr" rtl="0" fontAlgn="ctr"/>
                      <a:r>
                        <a:rPr lang="en-PK" sz="1100" b="0" i="0" u="none" strike="noStrike">
                          <a:solidFill>
                            <a:srgbClr val="000000"/>
                          </a:solidFill>
                          <a:effectLst/>
                          <a:latin typeface="Lucida Sans Typewriter" panose="020B0509030504030204" pitchFamily="49" charset="0"/>
                        </a:rPr>
                        <a:t>3456</a:t>
                      </a:r>
                    </a:p>
                  </a:txBody>
                  <a:tcPr marL="6350" marR="6350" marT="6350" marB="0" anchor="ctr"/>
                </a:tc>
                <a:extLst>
                  <a:ext uri="{0D108BD9-81ED-4DB2-BD59-A6C34878D82A}">
                    <a16:rowId xmlns:a16="http://schemas.microsoft.com/office/drawing/2014/main" val="1861124742"/>
                  </a:ext>
                </a:extLst>
              </a:tr>
              <a:tr h="300132">
                <a:tc>
                  <a:txBody>
                    <a:bodyPr/>
                    <a:lstStyle/>
                    <a:p>
                      <a:pPr algn="l" rtl="0" fontAlgn="ctr"/>
                      <a:r>
                        <a:rPr lang="en-US" sz="1100" b="0" i="0" u="none" strike="noStrike">
                          <a:solidFill>
                            <a:srgbClr val="000000"/>
                          </a:solidFill>
                          <a:effectLst/>
                          <a:latin typeface="Lucida Sans Typewriter" panose="020B0509030504030204" pitchFamily="49" charset="0"/>
                        </a:rPr>
                        <a:t>Amir </a:t>
                      </a:r>
                    </a:p>
                  </a:txBody>
                  <a:tcPr marL="6350" marR="6350" marT="6350" marB="0" anchor="ctr"/>
                </a:tc>
                <a:tc>
                  <a:txBody>
                    <a:bodyPr/>
                    <a:lstStyle/>
                    <a:p>
                      <a:pPr algn="ctr" rtl="0" fontAlgn="ctr"/>
                      <a:r>
                        <a:rPr lang="en-PK" sz="1100" b="0" i="0" u="none" strike="noStrike">
                          <a:solidFill>
                            <a:srgbClr val="000000"/>
                          </a:solidFill>
                          <a:effectLst/>
                          <a:latin typeface="Lucida Sans Typewriter" panose="020B0509030504030204" pitchFamily="49" charset="0"/>
                        </a:rPr>
                        <a:t>2223</a:t>
                      </a:r>
                    </a:p>
                  </a:txBody>
                  <a:tcPr marL="6350" marR="6350" marT="6350" marB="0" anchor="ctr"/>
                </a:tc>
                <a:extLst>
                  <a:ext uri="{0D108BD9-81ED-4DB2-BD59-A6C34878D82A}">
                    <a16:rowId xmlns:a16="http://schemas.microsoft.com/office/drawing/2014/main" val="4097230995"/>
                  </a:ext>
                </a:extLst>
              </a:tr>
              <a:tr h="311151">
                <a:tc>
                  <a:txBody>
                    <a:bodyPr/>
                    <a:lstStyle/>
                    <a:p>
                      <a:pPr algn="l" rtl="0" fontAlgn="ctr"/>
                      <a:r>
                        <a:rPr lang="en-US" sz="1100" b="1" i="0" u="none" strike="noStrike" dirty="0">
                          <a:solidFill>
                            <a:srgbClr val="000000"/>
                          </a:solidFill>
                          <a:effectLst/>
                          <a:latin typeface="Lucida Sans Typewriter" panose="020B0509030504030204" pitchFamily="49" charset="0"/>
                        </a:rPr>
                        <a:t>Average</a:t>
                      </a:r>
                      <a:r>
                        <a:rPr lang="en-US" sz="1100" b="1" i="0" u="none" strike="noStrike" dirty="0">
                          <a:solidFill>
                            <a:srgbClr val="FFFFFF"/>
                          </a:solidFill>
                          <a:effectLst/>
                          <a:latin typeface="Lucida Sans Typewriter" panose="020B0509030504030204" pitchFamily="49" charset="0"/>
                        </a:rPr>
                        <a:t>  </a:t>
                      </a:r>
                    </a:p>
                  </a:txBody>
                  <a:tcPr marL="6350" marR="6350" marT="6350" marB="0" anchor="ctr"/>
                </a:tc>
                <a:tc>
                  <a:txBody>
                    <a:bodyPr/>
                    <a:lstStyle/>
                    <a:p>
                      <a:pPr algn="l" rtl="0" fontAlgn="ctr"/>
                      <a:r>
                        <a:rPr lang="en-US" sz="1100" b="1" i="0" u="none" strike="noStrike" dirty="0">
                          <a:solidFill>
                            <a:srgbClr val="FFFFFF"/>
                          </a:solidFill>
                          <a:effectLst/>
                          <a:latin typeface="Lucida Sans Typewriter" panose="020B0509030504030204" pitchFamily="49" charset="0"/>
                        </a:rPr>
                        <a:t>        </a:t>
                      </a:r>
                      <a:r>
                        <a:rPr lang="en-PK" sz="1100" b="1" i="0" u="none" strike="noStrike" dirty="0">
                          <a:solidFill>
                            <a:srgbClr val="000000"/>
                          </a:solidFill>
                          <a:effectLst/>
                          <a:latin typeface="Lucida Sans Typewriter" panose="020B0509030504030204" pitchFamily="49" charset="0"/>
                        </a:rPr>
                        <a:t>3204</a:t>
                      </a:r>
                    </a:p>
                  </a:txBody>
                  <a:tcPr marL="6350" marR="6350" marT="6350" marB="0" anchor="ctr"/>
                </a:tc>
                <a:extLst>
                  <a:ext uri="{0D108BD9-81ED-4DB2-BD59-A6C34878D82A}">
                    <a16:rowId xmlns:a16="http://schemas.microsoft.com/office/drawing/2014/main" val="4096710897"/>
                  </a:ext>
                </a:extLst>
              </a:tr>
            </a:tbl>
          </a:graphicData>
        </a:graphic>
      </p:graphicFrame>
      <p:pic>
        <p:nvPicPr>
          <p:cNvPr id="22" name="Picture 21">
            <a:extLst>
              <a:ext uri="{FF2B5EF4-FFF2-40B4-BE49-F238E27FC236}">
                <a16:creationId xmlns:a16="http://schemas.microsoft.com/office/drawing/2014/main" id="{26E20010-F6CE-4770-BED8-2BCA1CE00772}"/>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8127527" y="4319588"/>
            <a:ext cx="1800225" cy="1800000"/>
          </a:xfrm>
          <a:prstGeom prst="rect">
            <a:avLst/>
          </a:prstGeom>
        </p:spPr>
      </p:pic>
      <p:pic>
        <p:nvPicPr>
          <p:cNvPr id="23" name="Picture Placeholder 22">
            <a:extLst>
              <a:ext uri="{FF2B5EF4-FFF2-40B4-BE49-F238E27FC236}">
                <a16:creationId xmlns:a16="http://schemas.microsoft.com/office/drawing/2014/main" id="{86F6FEEA-081F-4A1E-A390-A2A95A987DD3}"/>
              </a:ext>
            </a:extLst>
          </p:cNvPr>
          <p:cNvPicPr>
            <a:picLocks noGrp="1" noChangeAspect="1"/>
          </p:cNvPicPr>
          <p:nvPr>
            <p:ph type="pic" sz="quarter" idx="19"/>
          </p:nvPr>
        </p:nvPicPr>
        <p:blipFill>
          <a:blip r:embed="rId7">
            <a:extLst>
              <a:ext uri="{837473B0-CC2E-450A-ABE3-18F120FF3D39}">
                <a1611:picAttrSrcUrl xmlns:a1611="http://schemas.microsoft.com/office/drawing/2016/11/main" r:id="rId8"/>
              </a:ext>
            </a:extLst>
          </a:blip>
          <a:srcRect l="5837" r="5837"/>
          <a:stretch>
            <a:fillRect/>
          </a:stretch>
        </p:blipFill>
        <p:spPr>
          <a:xfrm>
            <a:off x="8128000" y="471488"/>
            <a:ext cx="1800225" cy="1800225"/>
          </a:xfrm>
          <a:prstGeom prst="rect">
            <a:avLst/>
          </a:prstGeom>
        </p:spPr>
      </p:pic>
    </p:spTree>
    <p:extLst>
      <p:ext uri="{BB962C8B-B14F-4D97-AF65-F5344CB8AC3E}">
        <p14:creationId xmlns:p14="http://schemas.microsoft.com/office/powerpoint/2010/main" val="3482574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anim calcmode="lin" valueType="num">
                                      <p:cBhvr>
                                        <p:cTn id="17" dur="500" fill="hold"/>
                                        <p:tgtEl>
                                          <p:spTgt spid="4">
                                            <p:txEl>
                                              <p:pRg st="8" end="8"/>
                                            </p:txEl>
                                          </p:spTgt>
                                        </p:tgtEl>
                                        <p:attrNameLst>
                                          <p:attrName>ppt_w</p:attrName>
                                        </p:attrNameLst>
                                      </p:cBhvr>
                                      <p:tavLst>
                                        <p:tav tm="0">
                                          <p:val>
                                            <p:fltVal val="0"/>
                                          </p:val>
                                        </p:tav>
                                        <p:tav tm="100000">
                                          <p:val>
                                            <p:strVal val="#ppt_w"/>
                                          </p:val>
                                        </p:tav>
                                      </p:tavLst>
                                    </p:anim>
                                    <p:anim calcmode="lin" valueType="num">
                                      <p:cBhvr>
                                        <p:cTn id="18" dur="500" fill="hold"/>
                                        <p:tgtEl>
                                          <p:spTgt spid="4">
                                            <p:txEl>
                                              <p:pRg st="8" end="8"/>
                                            </p:txEl>
                                          </p:spTgt>
                                        </p:tgtEl>
                                        <p:attrNameLst>
                                          <p:attrName>ppt_h</p:attrName>
                                        </p:attrNameLst>
                                      </p:cBhvr>
                                      <p:tavLst>
                                        <p:tav tm="0">
                                          <p:val>
                                            <p:fltVal val="0"/>
                                          </p:val>
                                        </p:tav>
                                        <p:tav tm="100000">
                                          <p:val>
                                            <p:strVal val="#ppt_h"/>
                                          </p:val>
                                        </p:tav>
                                      </p:tavLst>
                                    </p:anim>
                                    <p:animEffect transition="in" filter="fade">
                                      <p:cBhvr>
                                        <p:cTn id="19" dur="500"/>
                                        <p:tgtEl>
                                          <p:spTgt spid="4">
                                            <p:txEl>
                                              <p:pRg st="8" end="8"/>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 calcmode="lin" valueType="num">
                                      <p:cBhvr>
                                        <p:cTn id="22" dur="500" fill="hold"/>
                                        <p:tgtEl>
                                          <p:spTgt spid="4">
                                            <p:txEl>
                                              <p:pRg st="9" end="9"/>
                                            </p:txEl>
                                          </p:spTgt>
                                        </p:tgtEl>
                                        <p:attrNameLst>
                                          <p:attrName>ppt_w</p:attrName>
                                        </p:attrNameLst>
                                      </p:cBhvr>
                                      <p:tavLst>
                                        <p:tav tm="0">
                                          <p:val>
                                            <p:fltVal val="0"/>
                                          </p:val>
                                        </p:tav>
                                        <p:tav tm="100000">
                                          <p:val>
                                            <p:strVal val="#ppt_w"/>
                                          </p:val>
                                        </p:tav>
                                      </p:tavLst>
                                    </p:anim>
                                    <p:anim calcmode="lin" valueType="num">
                                      <p:cBhvr>
                                        <p:cTn id="23" dur="500" fill="hold"/>
                                        <p:tgtEl>
                                          <p:spTgt spid="4">
                                            <p:txEl>
                                              <p:pRg st="9" end="9"/>
                                            </p:txEl>
                                          </p:spTgt>
                                        </p:tgtEl>
                                        <p:attrNameLst>
                                          <p:attrName>ppt_h</p:attrName>
                                        </p:attrNameLst>
                                      </p:cBhvr>
                                      <p:tavLst>
                                        <p:tav tm="0">
                                          <p:val>
                                            <p:fltVal val="0"/>
                                          </p:val>
                                        </p:tav>
                                        <p:tav tm="100000">
                                          <p:val>
                                            <p:strVal val="#ppt_h"/>
                                          </p:val>
                                        </p:tav>
                                      </p:tavLst>
                                    </p:anim>
                                    <p:animEffect transition="in" filter="fade">
                                      <p:cBhvr>
                                        <p:cTn id="24" dur="500"/>
                                        <p:tgtEl>
                                          <p:spTgt spid="4">
                                            <p:txEl>
                                              <p:pRg st="9" end="9"/>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a:xfrm>
            <a:off x="360000" y="360000"/>
            <a:ext cx="6993300" cy="540000"/>
          </a:xfrm>
        </p:spPr>
        <p:txBody>
          <a:bodyPr/>
          <a:lstStyle/>
          <a:p>
            <a:r>
              <a:rPr lang="en-US" b="1" dirty="0"/>
              <a:t>1.Measures of Central Tendency:</a:t>
            </a:r>
            <a:endParaRPr lang="en-US" dirty="0"/>
          </a:p>
        </p:txBody>
      </p:sp>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p:txBody>
          <a:bodyPr/>
          <a:lstStyle/>
          <a:p>
            <a:pPr marL="0" indent="0">
              <a:buNone/>
            </a:pPr>
            <a:r>
              <a:rPr lang="en-US" b="1" dirty="0">
                <a:latin typeface="Arial" panose="020B0604020202020204" pitchFamily="34" charset="0"/>
                <a:cs typeface="Arial" panose="020B0604020202020204" pitchFamily="34" charset="0"/>
              </a:rPr>
              <a:t>2  Median</a:t>
            </a:r>
            <a:r>
              <a:rPr lang="en-US" dirty="0">
                <a:latin typeface="Arial" panose="020B0604020202020204" pitchFamily="34" charset="0"/>
                <a:cs typeface="Arial" panose="020B0604020202020204" pitchFamily="34" charset="0"/>
              </a:rPr>
              <a:t> is less affected by outliers since it focuses on the middle value. It's useful when dealing with skewed distributions or when outliers might distort the average.</a:t>
            </a:r>
          </a:p>
          <a:p>
            <a:r>
              <a:rPr lang="en-US" b="1" dirty="0">
                <a:latin typeface="Arial" panose="020B0604020202020204" pitchFamily="34" charset="0"/>
                <a:cs typeface="Arial" panose="020B0604020202020204" pitchFamily="34" charset="0"/>
              </a:rPr>
              <a:t>Example :</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 this example we can not use mean because of outliers  that why we can use median instead of mean.</a:t>
            </a:r>
          </a:p>
        </p:txBody>
      </p:sp>
      <p:pic>
        <p:nvPicPr>
          <p:cNvPr id="37" name="Picture Placeholder 36" descr="close up of pages of construction drawings">
            <a:extLst>
              <a:ext uri="{FF2B5EF4-FFF2-40B4-BE49-F238E27FC236}">
                <a16:creationId xmlns:a16="http://schemas.microsoft.com/office/drawing/2014/main" id="{1AB95479-A4F7-471B-9357-D4668C8CEF29}"/>
              </a:ext>
            </a:extLst>
          </p:cNvPr>
          <p:cNvPicPr>
            <a:picLocks noGrp="1" noChangeAspect="1"/>
          </p:cNvPicPr>
          <p:nvPr>
            <p:ph type="pic" sz="quarter" idx="17"/>
          </p:nvPr>
        </p:nvPicPr>
        <p:blipFill>
          <a:blip r:embed="rId2" cstate="screen">
            <a:extLst>
              <a:ext uri="{28A0092B-C50C-407E-A947-70E740481C1C}">
                <a14:useLocalDpi xmlns:a14="http://schemas.microsoft.com/office/drawing/2010/main"/>
              </a:ext>
            </a:extLst>
          </a:blip>
          <a:srcRect/>
          <a:stretch>
            <a:fillRect/>
          </a:stretch>
        </p:blipFill>
        <p:spPr/>
      </p:pic>
      <p:pic>
        <p:nvPicPr>
          <p:cNvPr id="45" name="Picture Placeholder 44" descr="can of pencils on a desk with chalkboard in background">
            <a:extLst>
              <a:ext uri="{FF2B5EF4-FFF2-40B4-BE49-F238E27FC236}">
                <a16:creationId xmlns:a16="http://schemas.microsoft.com/office/drawing/2014/main" id="{F549E3AE-1C00-4A91-8F97-0AA9F7DDDB39}"/>
              </a:ext>
            </a:extLst>
          </p:cNvPr>
          <p:cNvPicPr>
            <a:picLocks noGrp="1" noChangeAspect="1"/>
          </p:cNvPicPr>
          <p:nvPr>
            <p:ph type="pic" sz="quarter" idx="20"/>
          </p:nvPr>
        </p:nvPicPr>
        <p:blipFill rotWithShape="1">
          <a:blip r:embed="rId3" cstate="screen">
            <a:extLst>
              <a:ext uri="{28A0092B-C50C-407E-A947-70E740481C1C}">
                <a14:useLocalDpi xmlns:a14="http://schemas.microsoft.com/office/drawing/2010/main"/>
              </a:ext>
            </a:extLst>
          </a:blip>
          <a:srcRect/>
          <a:stretch/>
        </p:blipFill>
        <p:spPr>
          <a:xfrm>
            <a:off x="10057037" y="471129"/>
            <a:ext cx="1800000" cy="1800000"/>
          </a:xfrm>
        </p:spPr>
      </p:pic>
      <p:pic>
        <p:nvPicPr>
          <p:cNvPr id="33" name="Picture Placeholder 32" descr="hand writing on chalkbaord">
            <a:extLst>
              <a:ext uri="{FF2B5EF4-FFF2-40B4-BE49-F238E27FC236}">
                <a16:creationId xmlns:a16="http://schemas.microsoft.com/office/drawing/2014/main" id="{054A552F-EE01-456D-A7B3-001845F280A9}"/>
              </a:ext>
            </a:extLst>
          </p:cNvPr>
          <p:cNvPicPr>
            <a:picLocks noGrp="1" noChangeAspect="1"/>
          </p:cNvPicPr>
          <p:nvPr>
            <p:ph type="pic" sz="quarter" idx="13"/>
          </p:nvPr>
        </p:nvPicPr>
        <p:blipFill>
          <a:blip r:embed="rId4" cstate="screen">
            <a:extLst>
              <a:ext uri="{28A0092B-C50C-407E-A947-70E740481C1C}">
                <a14:useLocalDpi xmlns:a14="http://schemas.microsoft.com/office/drawing/2010/main"/>
              </a:ext>
            </a:extLst>
          </a:blip>
          <a:srcRect/>
          <a:stretch>
            <a:fillRect/>
          </a:stretch>
        </p:blipFill>
        <p:spPr>
          <a:xfrm>
            <a:off x="8127752" y="474777"/>
            <a:ext cx="1800000" cy="1800000"/>
          </a:xfrm>
        </p:spPr>
      </p:pic>
      <p:pic>
        <p:nvPicPr>
          <p:cNvPr id="29" name="Picture Placeholder 28" descr="books on a shelf with pages showing out">
            <a:extLst>
              <a:ext uri="{FF2B5EF4-FFF2-40B4-BE49-F238E27FC236}">
                <a16:creationId xmlns:a16="http://schemas.microsoft.com/office/drawing/2014/main" id="{D17DFC89-66E1-4464-9B01-5D12136D4E80}"/>
              </a:ext>
            </a:extLst>
          </p:cNvPr>
          <p:cNvPicPr>
            <a:picLocks noGrp="1" noChangeAspect="1"/>
          </p:cNvPicPr>
          <p:nvPr>
            <p:ph type="pic" sz="quarter" idx="16"/>
          </p:nvPr>
        </p:nvPicPr>
        <p:blipFill>
          <a:blip r:embed="rId5" cstate="screen">
            <a:extLst>
              <a:ext uri="{28A0092B-C50C-407E-A947-70E740481C1C}">
                <a14:useLocalDpi xmlns:a14="http://schemas.microsoft.com/office/drawing/2010/main"/>
              </a:ext>
            </a:extLst>
          </a:blip>
          <a:srcRect/>
          <a:stretch>
            <a:fillRect/>
          </a:stretch>
        </p:blipFill>
        <p:spPr/>
      </p:pic>
      <p:pic>
        <p:nvPicPr>
          <p:cNvPr id="25" name="Picture Placeholder 24" descr="man in spacesuite in space ship">
            <a:extLst>
              <a:ext uri="{FF2B5EF4-FFF2-40B4-BE49-F238E27FC236}">
                <a16:creationId xmlns:a16="http://schemas.microsoft.com/office/drawing/2014/main" id="{487E0117-9812-4B62-894B-1DDFACC39D16}"/>
              </a:ext>
            </a:extLst>
          </p:cNvPr>
          <p:cNvPicPr>
            <a:picLocks noGrp="1" noChangeAspect="1"/>
          </p:cNvPicPr>
          <p:nvPr>
            <p:ph type="pic" sz="quarter" idx="18"/>
          </p:nvPr>
        </p:nvPicPr>
        <p:blipFill>
          <a:blip r:embed="rId6" cstate="screen">
            <a:extLst>
              <a:ext uri="{28A0092B-C50C-407E-A947-70E740481C1C}">
                <a14:useLocalDpi xmlns:a14="http://schemas.microsoft.com/office/drawing/2010/main"/>
              </a:ext>
            </a:extLst>
          </a:blip>
          <a:srcRect/>
          <a:stretch>
            <a:fillRect/>
          </a:stretch>
        </p:blipFill>
        <p:spPr/>
      </p:pic>
      <p:sp>
        <p:nvSpPr>
          <p:cNvPr id="6" name="Rectangle 5">
            <a:extLst>
              <a:ext uri="{FF2B5EF4-FFF2-40B4-BE49-F238E27FC236}">
                <a16:creationId xmlns:a16="http://schemas.microsoft.com/office/drawing/2014/main" id="{F29E86F8-E6A6-4F75-BBFB-E30020E7484F}"/>
              </a:ext>
            </a:extLst>
          </p:cNvPr>
          <p:cNvSpPr/>
          <p:nvPr/>
        </p:nvSpPr>
        <p:spPr>
          <a:xfrm>
            <a:off x="9584852" y="1928229"/>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1</a:t>
            </a:r>
            <a:endParaRPr lang="en-US" sz="1200" dirty="0">
              <a:solidFill>
                <a:schemeClr val="bg1"/>
              </a:solidFill>
            </a:endParaRPr>
          </a:p>
        </p:txBody>
      </p:sp>
      <p:sp>
        <p:nvSpPr>
          <p:cNvPr id="13" name="Rectangle 12">
            <a:extLst>
              <a:ext uri="{FF2B5EF4-FFF2-40B4-BE49-F238E27FC236}">
                <a16:creationId xmlns:a16="http://schemas.microsoft.com/office/drawing/2014/main" id="{C79A7DEF-3806-4A57-B3C4-7FC8ACF595B1}"/>
              </a:ext>
            </a:extLst>
          </p:cNvPr>
          <p:cNvSpPr/>
          <p:nvPr/>
        </p:nvSpPr>
        <p:spPr>
          <a:xfrm>
            <a:off x="11514137" y="1928229"/>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2</a:t>
            </a:r>
            <a:endParaRPr lang="en-US" sz="1200" dirty="0">
              <a:solidFill>
                <a:schemeClr val="bg1"/>
              </a:solidFill>
            </a:endParaRPr>
          </a:p>
        </p:txBody>
      </p:sp>
      <p:sp>
        <p:nvSpPr>
          <p:cNvPr id="15" name="Rectangle 14">
            <a:extLst>
              <a:ext uri="{FF2B5EF4-FFF2-40B4-BE49-F238E27FC236}">
                <a16:creationId xmlns:a16="http://schemas.microsoft.com/office/drawing/2014/main" id="{17F05EBD-50EA-48CB-9AE6-40CD5930A311}"/>
              </a:ext>
            </a:extLst>
          </p:cNvPr>
          <p:cNvSpPr/>
          <p:nvPr/>
        </p:nvSpPr>
        <p:spPr>
          <a:xfrm>
            <a:off x="9584852" y="3852665"/>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3</a:t>
            </a:r>
            <a:endParaRPr lang="en-US" sz="1200" dirty="0">
              <a:solidFill>
                <a:schemeClr val="bg1"/>
              </a:solidFill>
            </a:endParaRPr>
          </a:p>
        </p:txBody>
      </p:sp>
      <p:sp>
        <p:nvSpPr>
          <p:cNvPr id="17" name="Rectangle 16">
            <a:extLst>
              <a:ext uri="{FF2B5EF4-FFF2-40B4-BE49-F238E27FC236}">
                <a16:creationId xmlns:a16="http://schemas.microsoft.com/office/drawing/2014/main" id="{B72B525E-A13B-417B-B649-7936E2328174}"/>
              </a:ext>
            </a:extLst>
          </p:cNvPr>
          <p:cNvSpPr/>
          <p:nvPr/>
        </p:nvSpPr>
        <p:spPr>
          <a:xfrm>
            <a:off x="11514137" y="3852665"/>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4</a:t>
            </a:r>
            <a:endParaRPr lang="en-US" sz="1200" dirty="0">
              <a:solidFill>
                <a:schemeClr val="bg1"/>
              </a:solidFill>
            </a:endParaRPr>
          </a:p>
        </p:txBody>
      </p:sp>
      <p:sp>
        <p:nvSpPr>
          <p:cNvPr id="19" name="Rectangle 18">
            <a:extLst>
              <a:ext uri="{FF2B5EF4-FFF2-40B4-BE49-F238E27FC236}">
                <a16:creationId xmlns:a16="http://schemas.microsoft.com/office/drawing/2014/main" id="{0BEBEB84-4475-45FD-9B79-0C76D2710B47}"/>
              </a:ext>
            </a:extLst>
          </p:cNvPr>
          <p:cNvSpPr/>
          <p:nvPr/>
        </p:nvSpPr>
        <p:spPr>
          <a:xfrm>
            <a:off x="9584852" y="5777100"/>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5</a:t>
            </a:r>
            <a:endParaRPr lang="en-US" sz="1200" dirty="0">
              <a:solidFill>
                <a:schemeClr val="bg1"/>
              </a:solidFill>
            </a:endParaRPr>
          </a:p>
        </p:txBody>
      </p:sp>
      <p:sp>
        <p:nvSpPr>
          <p:cNvPr id="21" name="Rectangle 20">
            <a:extLst>
              <a:ext uri="{FF2B5EF4-FFF2-40B4-BE49-F238E27FC236}">
                <a16:creationId xmlns:a16="http://schemas.microsoft.com/office/drawing/2014/main" id="{F7B2D47A-4B32-4F2E-8760-D6361CF0059C}"/>
              </a:ext>
            </a:extLst>
          </p:cNvPr>
          <p:cNvSpPr/>
          <p:nvPr/>
        </p:nvSpPr>
        <p:spPr>
          <a:xfrm>
            <a:off x="11514137" y="5777100"/>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6</a:t>
            </a:r>
            <a:endParaRPr lang="en-US" sz="1200" dirty="0">
              <a:solidFill>
                <a:schemeClr val="bg1"/>
              </a:solidFill>
            </a:endParaRPr>
          </a:p>
        </p:txBody>
      </p:sp>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t>5</a:t>
            </a:fld>
            <a:endParaRPr lang="en-US" dirty="0"/>
          </a:p>
        </p:txBody>
      </p:sp>
      <p:graphicFrame>
        <p:nvGraphicFramePr>
          <p:cNvPr id="20" name="Table 19">
            <a:extLst>
              <a:ext uri="{FF2B5EF4-FFF2-40B4-BE49-F238E27FC236}">
                <a16:creationId xmlns:a16="http://schemas.microsoft.com/office/drawing/2014/main" id="{3BEEF91E-A5A0-452C-AA75-899DD60F72EB}"/>
              </a:ext>
            </a:extLst>
          </p:cNvPr>
          <p:cNvGraphicFramePr>
            <a:graphicFrameLocks noGrp="1"/>
          </p:cNvGraphicFramePr>
          <p:nvPr>
            <p:extLst>
              <p:ext uri="{D42A27DB-BD31-4B8C-83A1-F6EECF244321}">
                <p14:modId xmlns:p14="http://schemas.microsoft.com/office/powerpoint/2010/main" val="1105719833"/>
              </p:ext>
            </p:extLst>
          </p:nvPr>
        </p:nvGraphicFramePr>
        <p:xfrm>
          <a:off x="4598588" y="2681888"/>
          <a:ext cx="2309681" cy="1835528"/>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892375759"/>
                    </a:ext>
                  </a:extLst>
                </a:gridCol>
                <a:gridCol w="1623881">
                  <a:extLst>
                    <a:ext uri="{9D8B030D-6E8A-4147-A177-3AD203B41FA5}">
                      <a16:colId xmlns:a16="http://schemas.microsoft.com/office/drawing/2014/main" val="178809078"/>
                    </a:ext>
                  </a:extLst>
                </a:gridCol>
              </a:tblGrid>
              <a:tr h="229441">
                <a:tc>
                  <a:txBody>
                    <a:bodyPr/>
                    <a:lstStyle/>
                    <a:p>
                      <a:pPr algn="l" rtl="0" fontAlgn="ctr"/>
                      <a:r>
                        <a:rPr lang="en-US" sz="1100" b="1" i="0" u="none" strike="noStrike" dirty="0">
                          <a:solidFill>
                            <a:srgbClr val="000000"/>
                          </a:solidFill>
                          <a:effectLst/>
                          <a:latin typeface="Lucida Sans Typewriter" panose="020B0509030504030204" pitchFamily="49" charset="0"/>
                        </a:rPr>
                        <a:t>Name </a:t>
                      </a:r>
                    </a:p>
                  </a:txBody>
                  <a:tcPr marL="6350" marR="6350" marT="6350" marB="0" anchor="ctr"/>
                </a:tc>
                <a:tc>
                  <a:txBody>
                    <a:bodyPr/>
                    <a:lstStyle/>
                    <a:p>
                      <a:pPr algn="l" rtl="0" fontAlgn="ctr"/>
                      <a:r>
                        <a:rPr lang="en-US" sz="1100" b="1" i="0" u="none" strike="noStrike">
                          <a:solidFill>
                            <a:srgbClr val="000000"/>
                          </a:solidFill>
                          <a:effectLst/>
                          <a:latin typeface="Lucida Sans Typewriter" panose="020B0509030504030204" pitchFamily="49" charset="0"/>
                        </a:rPr>
                        <a:t>Income</a:t>
                      </a:r>
                    </a:p>
                  </a:txBody>
                  <a:tcPr marL="6350" marR="6350" marT="6350" marB="0" anchor="ctr"/>
                </a:tc>
                <a:extLst>
                  <a:ext uri="{0D108BD9-81ED-4DB2-BD59-A6C34878D82A}">
                    <a16:rowId xmlns:a16="http://schemas.microsoft.com/office/drawing/2014/main" val="935776868"/>
                  </a:ext>
                </a:extLst>
              </a:tr>
              <a:tr h="229441">
                <a:tc>
                  <a:txBody>
                    <a:bodyPr/>
                    <a:lstStyle/>
                    <a:p>
                      <a:pPr algn="l" rtl="0" fontAlgn="ctr"/>
                      <a:r>
                        <a:rPr lang="en-US" sz="1100" b="0" i="0" u="none" strike="noStrike" dirty="0">
                          <a:solidFill>
                            <a:srgbClr val="000000"/>
                          </a:solidFill>
                          <a:effectLst/>
                          <a:latin typeface="Lucida Sans Typewriter" panose="020B0509030504030204" pitchFamily="49" charset="0"/>
                        </a:rPr>
                        <a:t>Ali</a:t>
                      </a:r>
                    </a:p>
                  </a:txBody>
                  <a:tcPr marL="6350" marR="6350" marT="6350" marB="0" anchor="ctr"/>
                </a:tc>
                <a:tc>
                  <a:txBody>
                    <a:bodyPr/>
                    <a:lstStyle/>
                    <a:p>
                      <a:pPr algn="ctr" rtl="0" fontAlgn="ctr"/>
                      <a:r>
                        <a:rPr lang="en-PK" sz="1100" b="0" i="0" u="none" strike="noStrike" dirty="0">
                          <a:solidFill>
                            <a:srgbClr val="000000"/>
                          </a:solidFill>
                          <a:effectLst/>
                          <a:latin typeface="Lucida Sans Typewriter" panose="020B0509030504030204" pitchFamily="49" charset="0"/>
                        </a:rPr>
                        <a:t>5000</a:t>
                      </a:r>
                    </a:p>
                  </a:txBody>
                  <a:tcPr marL="6350" marR="6350" marT="6350" marB="0" anchor="ctr"/>
                </a:tc>
                <a:extLst>
                  <a:ext uri="{0D108BD9-81ED-4DB2-BD59-A6C34878D82A}">
                    <a16:rowId xmlns:a16="http://schemas.microsoft.com/office/drawing/2014/main" val="279379186"/>
                  </a:ext>
                </a:extLst>
              </a:tr>
              <a:tr h="229441">
                <a:tc>
                  <a:txBody>
                    <a:bodyPr/>
                    <a:lstStyle/>
                    <a:p>
                      <a:pPr algn="l" rtl="0" fontAlgn="ctr"/>
                      <a:r>
                        <a:rPr lang="en-US" sz="1100" b="0" i="0" u="none" strike="noStrike" dirty="0">
                          <a:solidFill>
                            <a:srgbClr val="000000"/>
                          </a:solidFill>
                          <a:effectLst/>
                          <a:latin typeface="Lucida Sans Typewriter" panose="020B0509030504030204" pitchFamily="49" charset="0"/>
                        </a:rPr>
                        <a:t>Wahid </a:t>
                      </a:r>
                    </a:p>
                  </a:txBody>
                  <a:tcPr marL="6350" marR="6350" marT="6350" marB="0" anchor="ctr"/>
                </a:tc>
                <a:tc>
                  <a:txBody>
                    <a:bodyPr/>
                    <a:lstStyle/>
                    <a:p>
                      <a:pPr algn="ctr" rtl="0" fontAlgn="ctr"/>
                      <a:r>
                        <a:rPr lang="en-PK" sz="1100" b="0" i="0" u="none" strike="noStrike">
                          <a:solidFill>
                            <a:srgbClr val="000000"/>
                          </a:solidFill>
                          <a:effectLst/>
                          <a:latin typeface="Lucida Sans Typewriter" panose="020B0509030504030204" pitchFamily="49" charset="0"/>
                        </a:rPr>
                        <a:t>3000</a:t>
                      </a:r>
                    </a:p>
                  </a:txBody>
                  <a:tcPr marL="6350" marR="6350" marT="6350" marB="0" anchor="ctr"/>
                </a:tc>
                <a:extLst>
                  <a:ext uri="{0D108BD9-81ED-4DB2-BD59-A6C34878D82A}">
                    <a16:rowId xmlns:a16="http://schemas.microsoft.com/office/drawing/2014/main" val="1381785572"/>
                  </a:ext>
                </a:extLst>
              </a:tr>
              <a:tr h="229441">
                <a:tc>
                  <a:txBody>
                    <a:bodyPr/>
                    <a:lstStyle/>
                    <a:p>
                      <a:pPr algn="l" rtl="0" fontAlgn="ctr"/>
                      <a:r>
                        <a:rPr lang="en-US" sz="1100" b="0" i="0" u="none" strike="noStrike" dirty="0">
                          <a:solidFill>
                            <a:srgbClr val="000000"/>
                          </a:solidFill>
                          <a:effectLst/>
                          <a:latin typeface="Lucida Sans Typewriter" panose="020B0509030504030204" pitchFamily="49" charset="0"/>
                        </a:rPr>
                        <a:t>Atif </a:t>
                      </a:r>
                    </a:p>
                  </a:txBody>
                  <a:tcPr marL="6350" marR="6350" marT="6350" marB="0" anchor="ctr"/>
                </a:tc>
                <a:tc>
                  <a:txBody>
                    <a:bodyPr/>
                    <a:lstStyle/>
                    <a:p>
                      <a:pPr algn="ctr" rtl="0" fontAlgn="ctr"/>
                      <a:r>
                        <a:rPr lang="en-PK" sz="1100" b="0" i="0" u="none" strike="noStrike">
                          <a:solidFill>
                            <a:srgbClr val="000000"/>
                          </a:solidFill>
                          <a:effectLst/>
                          <a:latin typeface="Lucida Sans Typewriter" panose="020B0509030504030204" pitchFamily="49" charset="0"/>
                        </a:rPr>
                        <a:t>2300</a:t>
                      </a:r>
                    </a:p>
                  </a:txBody>
                  <a:tcPr marL="6350" marR="6350" marT="6350" marB="0" anchor="ctr"/>
                </a:tc>
                <a:extLst>
                  <a:ext uri="{0D108BD9-81ED-4DB2-BD59-A6C34878D82A}">
                    <a16:rowId xmlns:a16="http://schemas.microsoft.com/office/drawing/2014/main" val="3990196863"/>
                  </a:ext>
                </a:extLst>
              </a:tr>
              <a:tr h="229441">
                <a:tc>
                  <a:txBody>
                    <a:bodyPr/>
                    <a:lstStyle/>
                    <a:p>
                      <a:pPr algn="l" rtl="0" fontAlgn="ctr"/>
                      <a:r>
                        <a:rPr lang="en-US" sz="1100" b="0" i="0" u="none" strike="noStrike" dirty="0">
                          <a:solidFill>
                            <a:srgbClr val="000000"/>
                          </a:solidFill>
                          <a:effectLst/>
                          <a:latin typeface="Lucida Sans Typewriter" panose="020B0509030504030204" pitchFamily="49" charset="0"/>
                        </a:rPr>
                        <a:t>Kashif </a:t>
                      </a:r>
                    </a:p>
                  </a:txBody>
                  <a:tcPr marL="6350" marR="6350" marT="6350" marB="0" anchor="ctr"/>
                </a:tc>
                <a:tc>
                  <a:txBody>
                    <a:bodyPr/>
                    <a:lstStyle/>
                    <a:p>
                      <a:pPr algn="ctr" rtl="0" fontAlgn="ctr"/>
                      <a:r>
                        <a:rPr lang="en-PK" sz="1100" b="0" i="0" u="none" strike="noStrike" dirty="0">
                          <a:solidFill>
                            <a:srgbClr val="000000"/>
                          </a:solidFill>
                          <a:effectLst/>
                          <a:latin typeface="Lucida Sans Typewriter" panose="020B0509030504030204" pitchFamily="49" charset="0"/>
                        </a:rPr>
                        <a:t>3245</a:t>
                      </a:r>
                    </a:p>
                  </a:txBody>
                  <a:tcPr marL="6350" marR="6350" marT="6350" marB="0" anchor="ctr"/>
                </a:tc>
                <a:extLst>
                  <a:ext uri="{0D108BD9-81ED-4DB2-BD59-A6C34878D82A}">
                    <a16:rowId xmlns:a16="http://schemas.microsoft.com/office/drawing/2014/main" val="1489745302"/>
                  </a:ext>
                </a:extLst>
              </a:tr>
              <a:tr h="229441">
                <a:tc>
                  <a:txBody>
                    <a:bodyPr/>
                    <a:lstStyle/>
                    <a:p>
                      <a:pPr algn="l" rtl="0" fontAlgn="ctr"/>
                      <a:r>
                        <a:rPr lang="en-US" sz="1100" b="0" i="0" u="none" strike="noStrike" dirty="0">
                          <a:solidFill>
                            <a:srgbClr val="000000"/>
                          </a:solidFill>
                          <a:effectLst/>
                          <a:latin typeface="Lucida Sans Typewriter" panose="020B0509030504030204" pitchFamily="49" charset="0"/>
                        </a:rPr>
                        <a:t>Khan </a:t>
                      </a:r>
                    </a:p>
                  </a:txBody>
                  <a:tcPr marL="6350" marR="6350" marT="6350" marB="0" anchor="ctr"/>
                </a:tc>
                <a:tc>
                  <a:txBody>
                    <a:bodyPr/>
                    <a:lstStyle/>
                    <a:p>
                      <a:pPr algn="ctr" rtl="0" fontAlgn="ctr"/>
                      <a:r>
                        <a:rPr lang="en-PK" sz="1100" b="0" i="0" u="none" strike="noStrike" dirty="0">
                          <a:solidFill>
                            <a:srgbClr val="000000"/>
                          </a:solidFill>
                          <a:effectLst/>
                          <a:latin typeface="Lucida Sans Typewriter" panose="020B0509030504030204" pitchFamily="49" charset="0"/>
                        </a:rPr>
                        <a:t>3456</a:t>
                      </a:r>
                    </a:p>
                  </a:txBody>
                  <a:tcPr marL="6350" marR="6350" marT="6350" marB="0" anchor="ctr"/>
                </a:tc>
                <a:extLst>
                  <a:ext uri="{0D108BD9-81ED-4DB2-BD59-A6C34878D82A}">
                    <a16:rowId xmlns:a16="http://schemas.microsoft.com/office/drawing/2014/main" val="1894310617"/>
                  </a:ext>
                </a:extLst>
              </a:tr>
              <a:tr h="229441">
                <a:tc>
                  <a:txBody>
                    <a:bodyPr/>
                    <a:lstStyle/>
                    <a:p>
                      <a:pPr algn="l" rtl="0" fontAlgn="ctr"/>
                      <a:r>
                        <a:rPr lang="en-US" sz="1100" b="0" i="0" u="none" strike="noStrike" dirty="0">
                          <a:solidFill>
                            <a:srgbClr val="000000"/>
                          </a:solidFill>
                          <a:effectLst/>
                          <a:latin typeface="Lucida Sans Typewriter" panose="020B0509030504030204" pitchFamily="49" charset="0"/>
                        </a:rPr>
                        <a:t>Amir </a:t>
                      </a:r>
                    </a:p>
                  </a:txBody>
                  <a:tcPr marL="6350" marR="6350" marT="6350" marB="0" anchor="ctr"/>
                </a:tc>
                <a:tc>
                  <a:txBody>
                    <a:bodyPr/>
                    <a:lstStyle/>
                    <a:p>
                      <a:pPr algn="ctr" rtl="0" fontAlgn="ctr"/>
                      <a:r>
                        <a:rPr lang="en-PK" sz="1100" b="0" i="0" u="none" strike="noStrike" dirty="0">
                          <a:solidFill>
                            <a:srgbClr val="000000"/>
                          </a:solidFill>
                          <a:effectLst/>
                          <a:latin typeface="Lucida Sans Typewriter" panose="020B0509030504030204" pitchFamily="49" charset="0"/>
                        </a:rPr>
                        <a:t>100000000</a:t>
                      </a:r>
                    </a:p>
                  </a:txBody>
                  <a:tcPr marL="6350" marR="6350" marT="6350" marB="0" anchor="ctr"/>
                </a:tc>
                <a:extLst>
                  <a:ext uri="{0D108BD9-81ED-4DB2-BD59-A6C34878D82A}">
                    <a16:rowId xmlns:a16="http://schemas.microsoft.com/office/drawing/2014/main" val="2854095440"/>
                  </a:ext>
                </a:extLst>
              </a:tr>
              <a:tr h="229441">
                <a:tc>
                  <a:txBody>
                    <a:bodyPr/>
                    <a:lstStyle/>
                    <a:p>
                      <a:pPr algn="l" rtl="0" fontAlgn="ctr"/>
                      <a:r>
                        <a:rPr lang="en-US" sz="1100" b="1" i="0" u="none" strike="noStrike" dirty="0">
                          <a:solidFill>
                            <a:srgbClr val="000000"/>
                          </a:solidFill>
                          <a:effectLst/>
                          <a:latin typeface="Lucida Sans Typewriter" panose="020B0509030504030204" pitchFamily="49" charset="0"/>
                        </a:rPr>
                        <a:t>Median </a:t>
                      </a:r>
                    </a:p>
                  </a:txBody>
                  <a:tcPr marL="6350" marR="6350" marT="6350" marB="0" anchor="ctr"/>
                </a:tc>
                <a:tc>
                  <a:txBody>
                    <a:bodyPr/>
                    <a:lstStyle/>
                    <a:p>
                      <a:pPr algn="ctr" rtl="0" fontAlgn="ctr"/>
                      <a:r>
                        <a:rPr lang="en-PK" sz="1100" b="1" i="0" u="none" strike="noStrike" dirty="0">
                          <a:solidFill>
                            <a:srgbClr val="000000"/>
                          </a:solidFill>
                          <a:effectLst/>
                          <a:latin typeface="Lucida Sans Typewriter" panose="020B0509030504030204" pitchFamily="49" charset="0"/>
                        </a:rPr>
                        <a:t>3350.5</a:t>
                      </a:r>
                    </a:p>
                  </a:txBody>
                  <a:tcPr marL="6350" marR="6350" marT="6350" marB="0" anchor="ctr"/>
                </a:tc>
                <a:extLst>
                  <a:ext uri="{0D108BD9-81ED-4DB2-BD59-A6C34878D82A}">
                    <a16:rowId xmlns:a16="http://schemas.microsoft.com/office/drawing/2014/main" val="1784208967"/>
                  </a:ext>
                </a:extLst>
              </a:tr>
            </a:tbl>
          </a:graphicData>
        </a:graphic>
      </p:graphicFrame>
      <p:sp>
        <p:nvSpPr>
          <p:cNvPr id="9" name="Text Placeholder 8">
            <a:extLst>
              <a:ext uri="{FF2B5EF4-FFF2-40B4-BE49-F238E27FC236}">
                <a16:creationId xmlns:a16="http://schemas.microsoft.com/office/drawing/2014/main" id="{1734AB3A-7AD0-4E0D-8E52-A8E6416D85BA}"/>
              </a:ext>
            </a:extLst>
          </p:cNvPr>
          <p:cNvSpPr>
            <a:spLocks noGrp="1"/>
          </p:cNvSpPr>
          <p:nvPr>
            <p:ph type="body" sz="quarter" idx="12"/>
          </p:nvPr>
        </p:nvSpPr>
        <p:spPr/>
        <p:txBody>
          <a:bodyPr/>
          <a:lstStyle/>
          <a:p>
            <a:endParaRPr lang="en-PK"/>
          </a:p>
        </p:txBody>
      </p:sp>
      <p:graphicFrame>
        <p:nvGraphicFramePr>
          <p:cNvPr id="10" name="Table 9">
            <a:extLst>
              <a:ext uri="{FF2B5EF4-FFF2-40B4-BE49-F238E27FC236}">
                <a16:creationId xmlns:a16="http://schemas.microsoft.com/office/drawing/2014/main" id="{E54987EC-FCA4-4410-87BB-565DBE882BF4}"/>
              </a:ext>
            </a:extLst>
          </p:cNvPr>
          <p:cNvGraphicFramePr>
            <a:graphicFrameLocks noGrp="1"/>
          </p:cNvGraphicFramePr>
          <p:nvPr>
            <p:extLst>
              <p:ext uri="{D42A27DB-BD31-4B8C-83A1-F6EECF244321}">
                <p14:modId xmlns:p14="http://schemas.microsoft.com/office/powerpoint/2010/main" val="3279449966"/>
              </p:ext>
            </p:extLst>
          </p:nvPr>
        </p:nvGraphicFramePr>
        <p:xfrm>
          <a:off x="1673352" y="2681888"/>
          <a:ext cx="2480569" cy="1835528"/>
        </p:xfrm>
        <a:graphic>
          <a:graphicData uri="http://schemas.openxmlformats.org/drawingml/2006/table">
            <a:tbl>
              <a:tblPr firstRow="1" bandRow="1">
                <a:tableStyleId>{5C22544A-7EE6-4342-B048-85BDC9FD1C3A}</a:tableStyleId>
              </a:tblPr>
              <a:tblGrid>
                <a:gridCol w="1181223">
                  <a:extLst>
                    <a:ext uri="{9D8B030D-6E8A-4147-A177-3AD203B41FA5}">
                      <a16:colId xmlns:a16="http://schemas.microsoft.com/office/drawing/2014/main" val="1837601996"/>
                    </a:ext>
                  </a:extLst>
                </a:gridCol>
                <a:gridCol w="1299346">
                  <a:extLst>
                    <a:ext uri="{9D8B030D-6E8A-4147-A177-3AD203B41FA5}">
                      <a16:colId xmlns:a16="http://schemas.microsoft.com/office/drawing/2014/main" val="960474130"/>
                    </a:ext>
                  </a:extLst>
                </a:gridCol>
              </a:tblGrid>
              <a:tr h="228489">
                <a:tc>
                  <a:txBody>
                    <a:bodyPr/>
                    <a:lstStyle/>
                    <a:p>
                      <a:pPr algn="ctr" rtl="0" fontAlgn="ctr"/>
                      <a:r>
                        <a:rPr lang="en-US" sz="1100" u="none" strike="noStrike">
                          <a:effectLst/>
                        </a:rPr>
                        <a:t>Name </a:t>
                      </a:r>
                      <a:endParaRPr lang="en-US" sz="1100" b="1" i="0" u="none" strike="noStrike">
                        <a:solidFill>
                          <a:srgbClr val="000000"/>
                        </a:solidFill>
                        <a:effectLst/>
                        <a:latin typeface="Lucida Sans Typewriter" panose="020B0509030504030204" pitchFamily="49" charset="0"/>
                      </a:endParaRPr>
                    </a:p>
                  </a:txBody>
                  <a:tcPr marL="6350" marR="6350" marT="6350" marB="0" anchor="ctr"/>
                </a:tc>
                <a:tc>
                  <a:txBody>
                    <a:bodyPr/>
                    <a:lstStyle/>
                    <a:p>
                      <a:pPr algn="ctr" rtl="0" fontAlgn="ctr"/>
                      <a:r>
                        <a:rPr lang="en-US" sz="1100" u="none" strike="noStrike">
                          <a:effectLst/>
                        </a:rPr>
                        <a:t>Income</a:t>
                      </a:r>
                      <a:endParaRPr lang="en-US" sz="1100" b="1" i="0" u="none" strike="noStrike">
                        <a:solidFill>
                          <a:srgbClr val="000000"/>
                        </a:solidFill>
                        <a:effectLst/>
                        <a:latin typeface="Lucida Sans Typewriter" panose="020B0509030504030204" pitchFamily="49" charset="0"/>
                      </a:endParaRPr>
                    </a:p>
                  </a:txBody>
                  <a:tcPr marL="6350" marR="6350" marT="6350" marB="0" anchor="ctr"/>
                </a:tc>
                <a:extLst>
                  <a:ext uri="{0D108BD9-81ED-4DB2-BD59-A6C34878D82A}">
                    <a16:rowId xmlns:a16="http://schemas.microsoft.com/office/drawing/2014/main" val="3073337177"/>
                  </a:ext>
                </a:extLst>
              </a:tr>
              <a:tr h="236105">
                <a:tc>
                  <a:txBody>
                    <a:bodyPr/>
                    <a:lstStyle/>
                    <a:p>
                      <a:pPr algn="ctr" rtl="0" fontAlgn="ctr"/>
                      <a:r>
                        <a:rPr lang="en-US" sz="1100" u="none" strike="noStrike">
                          <a:effectLst/>
                        </a:rPr>
                        <a:t>Ali</a:t>
                      </a:r>
                      <a:endParaRPr lang="en-US" sz="1100" b="0" i="0" u="none" strike="noStrike">
                        <a:solidFill>
                          <a:srgbClr val="000000"/>
                        </a:solidFill>
                        <a:effectLst/>
                        <a:latin typeface="Lucida Sans Typewriter" panose="020B0509030504030204" pitchFamily="49" charset="0"/>
                      </a:endParaRPr>
                    </a:p>
                  </a:txBody>
                  <a:tcPr marL="6350" marR="6350" marT="6350" marB="0" anchor="ctr"/>
                </a:tc>
                <a:tc>
                  <a:txBody>
                    <a:bodyPr/>
                    <a:lstStyle/>
                    <a:p>
                      <a:pPr algn="ctr" rtl="0" fontAlgn="ctr"/>
                      <a:r>
                        <a:rPr lang="en-PK" sz="1100" u="none" strike="noStrike">
                          <a:effectLst/>
                        </a:rPr>
                        <a:t>5000</a:t>
                      </a:r>
                      <a:endParaRPr lang="en-PK" sz="1100" b="0" i="0" u="none" strike="noStrike">
                        <a:solidFill>
                          <a:srgbClr val="000000"/>
                        </a:solidFill>
                        <a:effectLst/>
                        <a:latin typeface="Lucida Sans Typewriter" panose="020B0509030504030204" pitchFamily="49" charset="0"/>
                      </a:endParaRPr>
                    </a:p>
                  </a:txBody>
                  <a:tcPr marL="6350" marR="6350" marT="6350" marB="0" anchor="ctr"/>
                </a:tc>
                <a:extLst>
                  <a:ext uri="{0D108BD9-81ED-4DB2-BD59-A6C34878D82A}">
                    <a16:rowId xmlns:a16="http://schemas.microsoft.com/office/drawing/2014/main" val="1282099832"/>
                  </a:ext>
                </a:extLst>
              </a:tr>
              <a:tr h="228489">
                <a:tc>
                  <a:txBody>
                    <a:bodyPr/>
                    <a:lstStyle/>
                    <a:p>
                      <a:pPr algn="ctr" rtl="0" fontAlgn="ctr"/>
                      <a:r>
                        <a:rPr lang="en-US" sz="1100" u="none" strike="noStrike">
                          <a:effectLst/>
                        </a:rPr>
                        <a:t>Wahid </a:t>
                      </a:r>
                      <a:endParaRPr lang="en-US" sz="1100" b="0" i="0" u="none" strike="noStrike">
                        <a:solidFill>
                          <a:srgbClr val="000000"/>
                        </a:solidFill>
                        <a:effectLst/>
                        <a:latin typeface="Lucida Sans Typewriter" panose="020B0509030504030204" pitchFamily="49" charset="0"/>
                      </a:endParaRPr>
                    </a:p>
                  </a:txBody>
                  <a:tcPr marL="6350" marR="6350" marT="6350" marB="0" anchor="ctr"/>
                </a:tc>
                <a:tc>
                  <a:txBody>
                    <a:bodyPr/>
                    <a:lstStyle/>
                    <a:p>
                      <a:pPr algn="ctr" rtl="0" fontAlgn="ctr"/>
                      <a:r>
                        <a:rPr lang="en-PK" sz="1100" u="none" strike="noStrike">
                          <a:effectLst/>
                        </a:rPr>
                        <a:t>3000</a:t>
                      </a:r>
                      <a:endParaRPr lang="en-PK" sz="1100" b="0" i="0" u="none" strike="noStrike">
                        <a:solidFill>
                          <a:srgbClr val="000000"/>
                        </a:solidFill>
                        <a:effectLst/>
                        <a:latin typeface="Lucida Sans Typewriter" panose="020B0509030504030204" pitchFamily="49" charset="0"/>
                      </a:endParaRPr>
                    </a:p>
                  </a:txBody>
                  <a:tcPr marL="6350" marR="6350" marT="6350" marB="0" anchor="ctr"/>
                </a:tc>
                <a:extLst>
                  <a:ext uri="{0D108BD9-81ED-4DB2-BD59-A6C34878D82A}">
                    <a16:rowId xmlns:a16="http://schemas.microsoft.com/office/drawing/2014/main" val="557322733"/>
                  </a:ext>
                </a:extLst>
              </a:tr>
              <a:tr h="228489">
                <a:tc>
                  <a:txBody>
                    <a:bodyPr/>
                    <a:lstStyle/>
                    <a:p>
                      <a:pPr algn="ctr" rtl="0" fontAlgn="ctr"/>
                      <a:r>
                        <a:rPr lang="en-US" sz="1100" u="none" strike="noStrike">
                          <a:effectLst/>
                        </a:rPr>
                        <a:t>Atif </a:t>
                      </a:r>
                      <a:endParaRPr lang="en-US" sz="1100" b="0" i="0" u="none" strike="noStrike">
                        <a:solidFill>
                          <a:srgbClr val="000000"/>
                        </a:solidFill>
                        <a:effectLst/>
                        <a:latin typeface="Lucida Sans Typewriter" panose="020B0509030504030204" pitchFamily="49" charset="0"/>
                      </a:endParaRPr>
                    </a:p>
                  </a:txBody>
                  <a:tcPr marL="6350" marR="6350" marT="6350" marB="0" anchor="ctr"/>
                </a:tc>
                <a:tc>
                  <a:txBody>
                    <a:bodyPr/>
                    <a:lstStyle/>
                    <a:p>
                      <a:pPr algn="ctr" rtl="0" fontAlgn="ctr"/>
                      <a:r>
                        <a:rPr lang="en-PK" sz="1100" u="none" strike="noStrike">
                          <a:effectLst/>
                        </a:rPr>
                        <a:t>2300</a:t>
                      </a:r>
                      <a:endParaRPr lang="en-PK" sz="1100" b="0" i="0" u="none" strike="noStrike">
                        <a:solidFill>
                          <a:srgbClr val="000000"/>
                        </a:solidFill>
                        <a:effectLst/>
                        <a:latin typeface="Lucida Sans Typewriter" panose="020B0509030504030204" pitchFamily="49" charset="0"/>
                      </a:endParaRPr>
                    </a:p>
                  </a:txBody>
                  <a:tcPr marL="6350" marR="6350" marT="6350" marB="0" anchor="ctr"/>
                </a:tc>
                <a:extLst>
                  <a:ext uri="{0D108BD9-81ED-4DB2-BD59-A6C34878D82A}">
                    <a16:rowId xmlns:a16="http://schemas.microsoft.com/office/drawing/2014/main" val="2910832994"/>
                  </a:ext>
                </a:extLst>
              </a:tr>
              <a:tr h="228489">
                <a:tc>
                  <a:txBody>
                    <a:bodyPr/>
                    <a:lstStyle/>
                    <a:p>
                      <a:pPr algn="ctr" rtl="0" fontAlgn="ctr"/>
                      <a:r>
                        <a:rPr lang="en-US" sz="1100" u="none" strike="noStrike">
                          <a:effectLst/>
                        </a:rPr>
                        <a:t>Kashif </a:t>
                      </a:r>
                      <a:endParaRPr lang="en-US" sz="1100" b="0" i="0" u="none" strike="noStrike">
                        <a:solidFill>
                          <a:srgbClr val="000000"/>
                        </a:solidFill>
                        <a:effectLst/>
                        <a:latin typeface="Lucida Sans Typewriter" panose="020B0509030504030204" pitchFamily="49" charset="0"/>
                      </a:endParaRPr>
                    </a:p>
                  </a:txBody>
                  <a:tcPr marL="6350" marR="6350" marT="6350" marB="0" anchor="ctr"/>
                </a:tc>
                <a:tc>
                  <a:txBody>
                    <a:bodyPr/>
                    <a:lstStyle/>
                    <a:p>
                      <a:pPr algn="ctr" rtl="0" fontAlgn="ctr"/>
                      <a:r>
                        <a:rPr lang="en-PK" sz="1100" u="none" strike="noStrike">
                          <a:effectLst/>
                        </a:rPr>
                        <a:t>3245</a:t>
                      </a:r>
                      <a:endParaRPr lang="en-PK" sz="1100" b="0" i="0" u="none" strike="noStrike">
                        <a:solidFill>
                          <a:srgbClr val="000000"/>
                        </a:solidFill>
                        <a:effectLst/>
                        <a:latin typeface="Lucida Sans Typewriter" panose="020B0509030504030204" pitchFamily="49" charset="0"/>
                      </a:endParaRPr>
                    </a:p>
                  </a:txBody>
                  <a:tcPr marL="6350" marR="6350" marT="6350" marB="0" anchor="ctr"/>
                </a:tc>
                <a:extLst>
                  <a:ext uri="{0D108BD9-81ED-4DB2-BD59-A6C34878D82A}">
                    <a16:rowId xmlns:a16="http://schemas.microsoft.com/office/drawing/2014/main" val="3641538201"/>
                  </a:ext>
                </a:extLst>
              </a:tr>
              <a:tr h="228489">
                <a:tc>
                  <a:txBody>
                    <a:bodyPr/>
                    <a:lstStyle/>
                    <a:p>
                      <a:pPr algn="ctr" rtl="0" fontAlgn="ctr"/>
                      <a:r>
                        <a:rPr lang="en-US" sz="1100" u="none" strike="noStrike">
                          <a:effectLst/>
                        </a:rPr>
                        <a:t>Khan </a:t>
                      </a:r>
                      <a:endParaRPr lang="en-US" sz="1100" b="0" i="0" u="none" strike="noStrike">
                        <a:solidFill>
                          <a:srgbClr val="000000"/>
                        </a:solidFill>
                        <a:effectLst/>
                        <a:latin typeface="Lucida Sans Typewriter" panose="020B0509030504030204" pitchFamily="49" charset="0"/>
                      </a:endParaRPr>
                    </a:p>
                  </a:txBody>
                  <a:tcPr marL="6350" marR="6350" marT="6350" marB="0" anchor="ctr"/>
                </a:tc>
                <a:tc>
                  <a:txBody>
                    <a:bodyPr/>
                    <a:lstStyle/>
                    <a:p>
                      <a:pPr algn="ctr" rtl="0" fontAlgn="ctr"/>
                      <a:r>
                        <a:rPr lang="en-PK" sz="1100" u="none" strike="noStrike" dirty="0">
                          <a:effectLst/>
                        </a:rPr>
                        <a:t>3456</a:t>
                      </a:r>
                      <a:endParaRPr lang="en-PK" sz="1100" b="0" i="0" u="none" strike="noStrike" dirty="0">
                        <a:solidFill>
                          <a:srgbClr val="000000"/>
                        </a:solidFill>
                        <a:effectLst/>
                        <a:latin typeface="Lucida Sans Typewriter" panose="020B0509030504030204" pitchFamily="49" charset="0"/>
                      </a:endParaRPr>
                    </a:p>
                  </a:txBody>
                  <a:tcPr marL="6350" marR="6350" marT="6350" marB="0" anchor="ctr"/>
                </a:tc>
                <a:extLst>
                  <a:ext uri="{0D108BD9-81ED-4DB2-BD59-A6C34878D82A}">
                    <a16:rowId xmlns:a16="http://schemas.microsoft.com/office/drawing/2014/main" val="2545386478"/>
                  </a:ext>
                </a:extLst>
              </a:tr>
              <a:tr h="228489">
                <a:tc>
                  <a:txBody>
                    <a:bodyPr/>
                    <a:lstStyle/>
                    <a:p>
                      <a:pPr algn="ctr" rtl="0" fontAlgn="ctr"/>
                      <a:r>
                        <a:rPr lang="en-US" sz="1100" u="none" strike="noStrike">
                          <a:effectLst/>
                        </a:rPr>
                        <a:t>Amir </a:t>
                      </a:r>
                      <a:endParaRPr lang="en-US" sz="1100" b="0" i="0" u="none" strike="noStrike">
                        <a:solidFill>
                          <a:srgbClr val="000000"/>
                        </a:solidFill>
                        <a:effectLst/>
                        <a:latin typeface="Lucida Sans Typewriter" panose="020B0509030504030204" pitchFamily="49" charset="0"/>
                      </a:endParaRPr>
                    </a:p>
                  </a:txBody>
                  <a:tcPr marL="6350" marR="6350" marT="6350" marB="0" anchor="ctr"/>
                </a:tc>
                <a:tc>
                  <a:txBody>
                    <a:bodyPr/>
                    <a:lstStyle/>
                    <a:p>
                      <a:pPr algn="ctr" rtl="0" fontAlgn="ctr"/>
                      <a:r>
                        <a:rPr lang="en-PK" sz="1100" u="none" strike="noStrike">
                          <a:effectLst/>
                        </a:rPr>
                        <a:t>100000000</a:t>
                      </a:r>
                      <a:endParaRPr lang="en-PK" sz="1100" b="0" i="0" u="none" strike="noStrike">
                        <a:solidFill>
                          <a:srgbClr val="000000"/>
                        </a:solidFill>
                        <a:effectLst/>
                        <a:latin typeface="Lucida Sans Typewriter" panose="020B0509030504030204" pitchFamily="49" charset="0"/>
                      </a:endParaRPr>
                    </a:p>
                  </a:txBody>
                  <a:tcPr marL="6350" marR="6350" marT="6350" marB="0" anchor="ctr"/>
                </a:tc>
                <a:extLst>
                  <a:ext uri="{0D108BD9-81ED-4DB2-BD59-A6C34878D82A}">
                    <a16:rowId xmlns:a16="http://schemas.microsoft.com/office/drawing/2014/main" val="993764872"/>
                  </a:ext>
                </a:extLst>
              </a:tr>
              <a:tr h="228489">
                <a:tc>
                  <a:txBody>
                    <a:bodyPr/>
                    <a:lstStyle/>
                    <a:p>
                      <a:pPr algn="ctr" rtl="0" fontAlgn="ctr"/>
                      <a:r>
                        <a:rPr lang="en-US" sz="1100" u="none" strike="noStrike">
                          <a:effectLst/>
                        </a:rPr>
                        <a:t>Mean</a:t>
                      </a:r>
                      <a:endParaRPr lang="en-US" sz="1100" b="1" i="0" u="none" strike="noStrike">
                        <a:solidFill>
                          <a:srgbClr val="000000"/>
                        </a:solidFill>
                        <a:effectLst/>
                        <a:latin typeface="Lucida Sans Typewriter" panose="020B0509030504030204" pitchFamily="49" charset="0"/>
                      </a:endParaRPr>
                    </a:p>
                  </a:txBody>
                  <a:tcPr marL="6350" marR="6350" marT="6350" marB="0" anchor="ctr"/>
                </a:tc>
                <a:tc>
                  <a:txBody>
                    <a:bodyPr/>
                    <a:lstStyle/>
                    <a:p>
                      <a:pPr algn="ctr" rtl="0" fontAlgn="ctr"/>
                      <a:r>
                        <a:rPr lang="en-PK" sz="1100" u="none" strike="noStrike" dirty="0">
                          <a:effectLst/>
                        </a:rPr>
                        <a:t>16669500.17</a:t>
                      </a:r>
                      <a:endParaRPr lang="en-PK" sz="1100" b="1" i="0" u="none" strike="noStrike" dirty="0">
                        <a:solidFill>
                          <a:srgbClr val="000000"/>
                        </a:solidFill>
                        <a:effectLst/>
                        <a:latin typeface="Lucida Sans Typewriter" panose="020B0509030504030204" pitchFamily="49" charset="0"/>
                      </a:endParaRPr>
                    </a:p>
                  </a:txBody>
                  <a:tcPr marL="6350" marR="6350" marT="6350" marB="0" anchor="ctr"/>
                </a:tc>
                <a:extLst>
                  <a:ext uri="{0D108BD9-81ED-4DB2-BD59-A6C34878D82A}">
                    <a16:rowId xmlns:a16="http://schemas.microsoft.com/office/drawing/2014/main" val="4021329021"/>
                  </a:ext>
                </a:extLst>
              </a:tr>
            </a:tbl>
          </a:graphicData>
        </a:graphic>
      </p:graphicFrame>
      <p:pic>
        <p:nvPicPr>
          <p:cNvPr id="22" name="Picture 21">
            <a:extLst>
              <a:ext uri="{FF2B5EF4-FFF2-40B4-BE49-F238E27FC236}">
                <a16:creationId xmlns:a16="http://schemas.microsoft.com/office/drawing/2014/main" id="{6A1A9284-D9AA-4AE6-9770-00945EAC43E2}"/>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8127527" y="4319588"/>
            <a:ext cx="1800225" cy="1800000"/>
          </a:xfrm>
          <a:prstGeom prst="rect">
            <a:avLst/>
          </a:prstGeom>
        </p:spPr>
      </p:pic>
      <p:pic>
        <p:nvPicPr>
          <p:cNvPr id="23" name="Picture Placeholder 22">
            <a:extLst>
              <a:ext uri="{FF2B5EF4-FFF2-40B4-BE49-F238E27FC236}">
                <a16:creationId xmlns:a16="http://schemas.microsoft.com/office/drawing/2014/main" id="{00227F95-B34E-45AF-82E2-4827EF027740}"/>
              </a:ext>
            </a:extLst>
          </p:cNvPr>
          <p:cNvPicPr>
            <a:picLocks noGrp="1" noChangeAspect="1"/>
          </p:cNvPicPr>
          <p:nvPr>
            <p:ph type="pic" sz="quarter" idx="19"/>
          </p:nvPr>
        </p:nvPicPr>
        <p:blipFill>
          <a:blip r:embed="rId7">
            <a:extLst>
              <a:ext uri="{837473B0-CC2E-450A-ABE3-18F120FF3D39}">
                <a1611:picAttrSrcUrl xmlns:a1611="http://schemas.microsoft.com/office/drawing/2016/11/main" r:id="rId8"/>
              </a:ext>
            </a:extLst>
          </a:blip>
          <a:srcRect l="5837" r="5837"/>
          <a:stretch>
            <a:fillRect/>
          </a:stretch>
        </p:blipFill>
        <p:spPr>
          <a:xfrm>
            <a:off x="8128000" y="471488"/>
            <a:ext cx="1800225" cy="1800225"/>
          </a:xfrm>
          <a:prstGeom prst="rect">
            <a:avLst/>
          </a:prstGeom>
        </p:spPr>
      </p:pic>
    </p:spTree>
    <p:extLst>
      <p:ext uri="{BB962C8B-B14F-4D97-AF65-F5344CB8AC3E}">
        <p14:creationId xmlns:p14="http://schemas.microsoft.com/office/powerpoint/2010/main" val="1049248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additive="base">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 calcmode="lin" valueType="num">
                                      <p:cBhvr additive="base">
                                        <p:cTn id="1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ppt_x"/>
                                          </p:val>
                                        </p:tav>
                                        <p:tav tm="100000">
                                          <p:val>
                                            <p:strVal val="#ppt_x"/>
                                          </p:val>
                                        </p:tav>
                                      </p:tavLst>
                                    </p:anim>
                                    <p:anim calcmode="lin" valueType="num">
                                      <p:cBhvr additive="base">
                                        <p:cTn id="3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4">
                                            <p:txEl>
                                              <p:pRg st="8" end="8"/>
                                            </p:txEl>
                                          </p:spTgt>
                                        </p:tgtEl>
                                        <p:attrNameLst>
                                          <p:attrName>style.visibility</p:attrName>
                                        </p:attrNameLst>
                                      </p:cBhvr>
                                      <p:to>
                                        <p:strVal val="visible"/>
                                      </p:to>
                                    </p:set>
                                    <p:anim calcmode="lin" valueType="num">
                                      <p:cBhvr>
                                        <p:cTn id="36" dur="500" fill="hold"/>
                                        <p:tgtEl>
                                          <p:spTgt spid="4">
                                            <p:txEl>
                                              <p:pRg st="8" end="8"/>
                                            </p:txEl>
                                          </p:spTgt>
                                        </p:tgtEl>
                                        <p:attrNameLst>
                                          <p:attrName>ppt_w</p:attrName>
                                        </p:attrNameLst>
                                      </p:cBhvr>
                                      <p:tavLst>
                                        <p:tav tm="0">
                                          <p:val>
                                            <p:fltVal val="0"/>
                                          </p:val>
                                        </p:tav>
                                        <p:tav tm="100000">
                                          <p:val>
                                            <p:strVal val="#ppt_w"/>
                                          </p:val>
                                        </p:tav>
                                      </p:tavLst>
                                    </p:anim>
                                    <p:anim calcmode="lin" valueType="num">
                                      <p:cBhvr>
                                        <p:cTn id="37" dur="500" fill="hold"/>
                                        <p:tgtEl>
                                          <p:spTgt spid="4">
                                            <p:txEl>
                                              <p:pRg st="8" end="8"/>
                                            </p:txEl>
                                          </p:spTgt>
                                        </p:tgtEl>
                                        <p:attrNameLst>
                                          <p:attrName>ppt_h</p:attrName>
                                        </p:attrNameLst>
                                      </p:cBhvr>
                                      <p:tavLst>
                                        <p:tav tm="0">
                                          <p:val>
                                            <p:fltVal val="0"/>
                                          </p:val>
                                        </p:tav>
                                        <p:tav tm="100000">
                                          <p:val>
                                            <p:strVal val="#ppt_h"/>
                                          </p:val>
                                        </p:tav>
                                      </p:tavLst>
                                    </p:anim>
                                    <p:animEffect transition="in" filter="fade">
                                      <p:cBhvr>
                                        <p:cTn id="38"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CD72DA8-1E5A-47FC-BC9F-79952B7BD2E8}"/>
              </a:ext>
            </a:extLst>
          </p:cNvPr>
          <p:cNvSpPr>
            <a:spLocks noGrp="1"/>
          </p:cNvSpPr>
          <p:nvPr>
            <p:ph type="title"/>
          </p:nvPr>
        </p:nvSpPr>
        <p:spPr>
          <a:xfrm>
            <a:off x="382035" y="323424"/>
            <a:ext cx="4733208" cy="540000"/>
          </a:xfrm>
        </p:spPr>
        <p:txBody>
          <a:bodyPr/>
          <a:lstStyle/>
          <a:p>
            <a:r>
              <a:rPr lang="en-US" dirty="0"/>
              <a:t>Example:</a:t>
            </a:r>
            <a:endParaRPr lang="en-PK" dirty="0"/>
          </a:p>
        </p:txBody>
      </p:sp>
      <p:sp>
        <p:nvSpPr>
          <p:cNvPr id="9" name="Text Placeholder 8">
            <a:extLst>
              <a:ext uri="{FF2B5EF4-FFF2-40B4-BE49-F238E27FC236}">
                <a16:creationId xmlns:a16="http://schemas.microsoft.com/office/drawing/2014/main" id="{C80BB320-BC47-42EB-BC05-C59DDF884600}"/>
              </a:ext>
            </a:extLst>
          </p:cNvPr>
          <p:cNvSpPr>
            <a:spLocks noGrp="1"/>
          </p:cNvSpPr>
          <p:nvPr>
            <p:ph type="body" sz="quarter" idx="12"/>
          </p:nvPr>
        </p:nvSpPr>
        <p:spPr>
          <a:xfrm>
            <a:off x="360363" y="1197682"/>
            <a:ext cx="4732845" cy="1682678"/>
          </a:xfrm>
        </p:spPr>
        <p:txBody>
          <a:bodyPr/>
          <a:lstStyle/>
          <a:p>
            <a:r>
              <a:rPr lang="en-US" dirty="0"/>
              <a:t>In this example we can not use mean for </a:t>
            </a:r>
          </a:p>
          <a:p>
            <a:r>
              <a:rPr lang="en-US" dirty="0"/>
              <a:t>Finding the missing value.</a:t>
            </a:r>
          </a:p>
          <a:p>
            <a:r>
              <a:rPr lang="en-US" dirty="0"/>
              <a:t>That’s why we use median for finding the mean value</a:t>
            </a:r>
            <a:endParaRPr lang="en-PK" dirty="0"/>
          </a:p>
        </p:txBody>
      </p:sp>
      <p:sp>
        <p:nvSpPr>
          <p:cNvPr id="3" name="Slide Number Placeholder 2">
            <a:extLst>
              <a:ext uri="{FF2B5EF4-FFF2-40B4-BE49-F238E27FC236}">
                <a16:creationId xmlns:a16="http://schemas.microsoft.com/office/drawing/2014/main" id="{B6DAD4A6-30DC-4512-9C62-793E17C35340}"/>
              </a:ext>
            </a:extLst>
          </p:cNvPr>
          <p:cNvSpPr>
            <a:spLocks noGrp="1"/>
          </p:cNvSpPr>
          <p:nvPr>
            <p:ph type="sldNum" sz="quarter" idx="14"/>
          </p:nvPr>
        </p:nvSpPr>
        <p:spPr/>
        <p:txBody>
          <a:bodyPr/>
          <a:lstStyle/>
          <a:p>
            <a:fld id="{058DB212-BFA2-403F-85EF-DFD3FF6D973A}" type="slidenum">
              <a:rPr lang="en-US" noProof="0" smtClean="0"/>
              <a:pPr/>
              <a:t>6</a:t>
            </a:fld>
            <a:endParaRPr lang="en-US" noProof="0"/>
          </a:p>
        </p:txBody>
      </p:sp>
      <p:graphicFrame>
        <p:nvGraphicFramePr>
          <p:cNvPr id="7" name="Table 6">
            <a:extLst>
              <a:ext uri="{FF2B5EF4-FFF2-40B4-BE49-F238E27FC236}">
                <a16:creationId xmlns:a16="http://schemas.microsoft.com/office/drawing/2014/main" id="{FACD253F-91AF-4733-AB11-68BD875F0994}"/>
              </a:ext>
            </a:extLst>
          </p:cNvPr>
          <p:cNvGraphicFramePr>
            <a:graphicFrameLocks noGrp="1"/>
          </p:cNvGraphicFramePr>
          <p:nvPr>
            <p:extLst>
              <p:ext uri="{D42A27DB-BD31-4B8C-83A1-F6EECF244321}">
                <p14:modId xmlns:p14="http://schemas.microsoft.com/office/powerpoint/2010/main" val="2291990973"/>
              </p:ext>
            </p:extLst>
          </p:nvPr>
        </p:nvGraphicFramePr>
        <p:xfrm>
          <a:off x="6903720" y="484632"/>
          <a:ext cx="3703319" cy="2770632"/>
        </p:xfrm>
        <a:graphic>
          <a:graphicData uri="http://schemas.openxmlformats.org/drawingml/2006/table">
            <a:tbl>
              <a:tblPr firstRow="1" bandRow="1">
                <a:tableStyleId>{5C22544A-7EE6-4342-B048-85BDC9FD1C3A}</a:tableStyleId>
              </a:tblPr>
              <a:tblGrid>
                <a:gridCol w="1763486">
                  <a:extLst>
                    <a:ext uri="{9D8B030D-6E8A-4147-A177-3AD203B41FA5}">
                      <a16:colId xmlns:a16="http://schemas.microsoft.com/office/drawing/2014/main" val="1965478932"/>
                    </a:ext>
                  </a:extLst>
                </a:gridCol>
                <a:gridCol w="1939833">
                  <a:extLst>
                    <a:ext uri="{9D8B030D-6E8A-4147-A177-3AD203B41FA5}">
                      <a16:colId xmlns:a16="http://schemas.microsoft.com/office/drawing/2014/main" val="3133374996"/>
                    </a:ext>
                  </a:extLst>
                </a:gridCol>
              </a:tblGrid>
              <a:tr h="344892">
                <a:tc>
                  <a:txBody>
                    <a:bodyPr/>
                    <a:lstStyle/>
                    <a:p>
                      <a:pPr algn="ctr" rtl="0" fontAlgn="ctr"/>
                      <a:r>
                        <a:rPr lang="en-US" sz="1100" b="1" i="0" u="none" strike="noStrike">
                          <a:solidFill>
                            <a:srgbClr val="000000"/>
                          </a:solidFill>
                          <a:effectLst/>
                          <a:latin typeface="Lucida Sans Typewriter" panose="020B0509030504030204" pitchFamily="49" charset="0"/>
                        </a:rPr>
                        <a:t>Name </a:t>
                      </a:r>
                    </a:p>
                  </a:txBody>
                  <a:tcPr marL="6350" marR="6350" marT="6350" marB="0" anchor="ctr"/>
                </a:tc>
                <a:tc>
                  <a:txBody>
                    <a:bodyPr/>
                    <a:lstStyle/>
                    <a:p>
                      <a:pPr algn="ctr" rtl="0" fontAlgn="ctr"/>
                      <a:r>
                        <a:rPr lang="en-US" sz="1100" b="1" i="0" u="none" strike="noStrike">
                          <a:solidFill>
                            <a:srgbClr val="000000"/>
                          </a:solidFill>
                          <a:effectLst/>
                          <a:latin typeface="Lucida Sans Typewriter" panose="020B0509030504030204" pitchFamily="49" charset="0"/>
                        </a:rPr>
                        <a:t>Income</a:t>
                      </a:r>
                    </a:p>
                  </a:txBody>
                  <a:tcPr marL="6350" marR="6350" marT="6350" marB="0" anchor="ctr"/>
                </a:tc>
                <a:extLst>
                  <a:ext uri="{0D108BD9-81ED-4DB2-BD59-A6C34878D82A}">
                    <a16:rowId xmlns:a16="http://schemas.microsoft.com/office/drawing/2014/main" val="48883782"/>
                  </a:ext>
                </a:extLst>
              </a:tr>
              <a:tr h="356388">
                <a:tc>
                  <a:txBody>
                    <a:bodyPr/>
                    <a:lstStyle/>
                    <a:p>
                      <a:pPr algn="ctr" rtl="0" fontAlgn="ctr"/>
                      <a:r>
                        <a:rPr lang="en-US" sz="1100" b="0" i="0" u="none" strike="noStrike">
                          <a:solidFill>
                            <a:srgbClr val="000000"/>
                          </a:solidFill>
                          <a:effectLst/>
                          <a:latin typeface="Lucida Sans Typewriter" panose="020B0509030504030204" pitchFamily="49" charset="0"/>
                        </a:rPr>
                        <a:t>Ali</a:t>
                      </a:r>
                    </a:p>
                  </a:txBody>
                  <a:tcPr marL="6350" marR="6350" marT="6350" marB="0" anchor="ctr"/>
                </a:tc>
                <a:tc>
                  <a:txBody>
                    <a:bodyPr/>
                    <a:lstStyle/>
                    <a:p>
                      <a:pPr algn="ctr" rtl="0" fontAlgn="ctr"/>
                      <a:r>
                        <a:rPr lang="en-PK" sz="1100" b="0" i="0" u="none" strike="noStrike">
                          <a:solidFill>
                            <a:srgbClr val="000000"/>
                          </a:solidFill>
                          <a:effectLst/>
                          <a:latin typeface="Lucida Sans Typewriter" panose="020B0509030504030204" pitchFamily="49" charset="0"/>
                        </a:rPr>
                        <a:t>5000</a:t>
                      </a:r>
                    </a:p>
                  </a:txBody>
                  <a:tcPr marL="6350" marR="6350" marT="6350" marB="0" anchor="ctr"/>
                </a:tc>
                <a:extLst>
                  <a:ext uri="{0D108BD9-81ED-4DB2-BD59-A6C34878D82A}">
                    <a16:rowId xmlns:a16="http://schemas.microsoft.com/office/drawing/2014/main" val="630167099"/>
                  </a:ext>
                </a:extLst>
              </a:tr>
              <a:tr h="344892">
                <a:tc>
                  <a:txBody>
                    <a:bodyPr/>
                    <a:lstStyle/>
                    <a:p>
                      <a:pPr algn="ctr" rtl="0" fontAlgn="ctr"/>
                      <a:r>
                        <a:rPr lang="en-US" sz="1100" b="0" i="0" u="none" strike="noStrike">
                          <a:solidFill>
                            <a:srgbClr val="000000"/>
                          </a:solidFill>
                          <a:effectLst/>
                          <a:latin typeface="Lucida Sans Typewriter" panose="020B0509030504030204" pitchFamily="49" charset="0"/>
                        </a:rPr>
                        <a:t>Wahid </a:t>
                      </a:r>
                    </a:p>
                  </a:txBody>
                  <a:tcPr marL="6350" marR="6350" marT="6350" marB="0" anchor="ctr"/>
                </a:tc>
                <a:tc>
                  <a:txBody>
                    <a:bodyPr/>
                    <a:lstStyle/>
                    <a:p>
                      <a:pPr algn="ctr" rtl="0" fontAlgn="ctr"/>
                      <a:r>
                        <a:rPr lang="en-PK" sz="1100" b="0" i="0" u="none" strike="noStrike">
                          <a:solidFill>
                            <a:srgbClr val="000000"/>
                          </a:solidFill>
                          <a:effectLst/>
                          <a:latin typeface="Lucida Sans Typewriter" panose="020B0509030504030204" pitchFamily="49" charset="0"/>
                        </a:rPr>
                        <a:t>3000</a:t>
                      </a:r>
                    </a:p>
                  </a:txBody>
                  <a:tcPr marL="6350" marR="6350" marT="6350" marB="0" anchor="ctr"/>
                </a:tc>
                <a:extLst>
                  <a:ext uri="{0D108BD9-81ED-4DB2-BD59-A6C34878D82A}">
                    <a16:rowId xmlns:a16="http://schemas.microsoft.com/office/drawing/2014/main" val="1839203054"/>
                  </a:ext>
                </a:extLst>
              </a:tr>
              <a:tr h="344892">
                <a:tc>
                  <a:txBody>
                    <a:bodyPr/>
                    <a:lstStyle/>
                    <a:p>
                      <a:pPr algn="ctr" rtl="0" fontAlgn="ctr"/>
                      <a:r>
                        <a:rPr lang="en-US" sz="1100" b="0" i="0" u="none" strike="noStrike" dirty="0">
                          <a:solidFill>
                            <a:srgbClr val="000000"/>
                          </a:solidFill>
                          <a:effectLst/>
                          <a:latin typeface="Lucida Sans Typewriter" panose="020B0509030504030204" pitchFamily="49" charset="0"/>
                        </a:rPr>
                        <a:t>Atif </a:t>
                      </a:r>
                    </a:p>
                  </a:txBody>
                  <a:tcPr marL="6350" marR="6350" marT="6350" marB="0" anchor="ctr"/>
                </a:tc>
                <a:tc>
                  <a:txBody>
                    <a:bodyPr/>
                    <a:lstStyle/>
                    <a:p>
                      <a:pPr algn="ctr" rtl="0" fontAlgn="ctr"/>
                      <a:r>
                        <a:rPr lang="en-US" sz="1100" b="0" i="0" u="none" strike="noStrike" dirty="0">
                          <a:solidFill>
                            <a:srgbClr val="000000"/>
                          </a:solidFill>
                          <a:effectLst/>
                          <a:latin typeface="Lucida Sans Typewriter" panose="020B0509030504030204" pitchFamily="49" charset="0"/>
                        </a:rPr>
                        <a:t>??</a:t>
                      </a:r>
                      <a:endParaRPr lang="en-PK" sz="1100" b="0" i="0" u="none" strike="noStrike" dirty="0">
                        <a:solidFill>
                          <a:srgbClr val="000000"/>
                        </a:solidFill>
                        <a:effectLst/>
                        <a:latin typeface="Lucida Sans Typewriter" panose="020B0509030504030204" pitchFamily="49" charset="0"/>
                      </a:endParaRPr>
                    </a:p>
                  </a:txBody>
                  <a:tcPr marL="6350" marR="6350" marT="6350" marB="0" anchor="ctr"/>
                </a:tc>
                <a:extLst>
                  <a:ext uri="{0D108BD9-81ED-4DB2-BD59-A6C34878D82A}">
                    <a16:rowId xmlns:a16="http://schemas.microsoft.com/office/drawing/2014/main" val="2844291954"/>
                  </a:ext>
                </a:extLst>
              </a:tr>
              <a:tr h="344892">
                <a:tc>
                  <a:txBody>
                    <a:bodyPr/>
                    <a:lstStyle/>
                    <a:p>
                      <a:pPr algn="ctr" rtl="0" fontAlgn="ctr"/>
                      <a:r>
                        <a:rPr lang="en-US" sz="1100" b="0" i="0" u="none" strike="noStrike">
                          <a:solidFill>
                            <a:srgbClr val="000000"/>
                          </a:solidFill>
                          <a:effectLst/>
                          <a:latin typeface="Lucida Sans Typewriter" panose="020B0509030504030204" pitchFamily="49" charset="0"/>
                        </a:rPr>
                        <a:t>Kashif </a:t>
                      </a:r>
                    </a:p>
                  </a:txBody>
                  <a:tcPr marL="6350" marR="6350" marT="6350" marB="0" anchor="ctr"/>
                </a:tc>
                <a:tc>
                  <a:txBody>
                    <a:bodyPr/>
                    <a:lstStyle/>
                    <a:p>
                      <a:pPr algn="ctr" rtl="0" fontAlgn="ctr"/>
                      <a:r>
                        <a:rPr lang="en-PK" sz="1100" b="0" i="0" u="none" strike="noStrike">
                          <a:solidFill>
                            <a:srgbClr val="000000"/>
                          </a:solidFill>
                          <a:effectLst/>
                          <a:latin typeface="Lucida Sans Typewriter" panose="020B0509030504030204" pitchFamily="49" charset="0"/>
                        </a:rPr>
                        <a:t>3245</a:t>
                      </a:r>
                    </a:p>
                  </a:txBody>
                  <a:tcPr marL="6350" marR="6350" marT="6350" marB="0" anchor="ctr"/>
                </a:tc>
                <a:extLst>
                  <a:ext uri="{0D108BD9-81ED-4DB2-BD59-A6C34878D82A}">
                    <a16:rowId xmlns:a16="http://schemas.microsoft.com/office/drawing/2014/main" val="2894698329"/>
                  </a:ext>
                </a:extLst>
              </a:tr>
              <a:tr h="344892">
                <a:tc>
                  <a:txBody>
                    <a:bodyPr/>
                    <a:lstStyle/>
                    <a:p>
                      <a:pPr algn="ctr" rtl="0" fontAlgn="ctr"/>
                      <a:r>
                        <a:rPr lang="en-US" sz="1100" b="0" i="0" u="none" strike="noStrike">
                          <a:solidFill>
                            <a:srgbClr val="000000"/>
                          </a:solidFill>
                          <a:effectLst/>
                          <a:latin typeface="Lucida Sans Typewriter" panose="020B0509030504030204" pitchFamily="49" charset="0"/>
                        </a:rPr>
                        <a:t>Khan </a:t>
                      </a:r>
                    </a:p>
                  </a:txBody>
                  <a:tcPr marL="6350" marR="6350" marT="6350" marB="0" anchor="ctr"/>
                </a:tc>
                <a:tc>
                  <a:txBody>
                    <a:bodyPr/>
                    <a:lstStyle/>
                    <a:p>
                      <a:pPr algn="ctr" rtl="0" fontAlgn="ctr"/>
                      <a:r>
                        <a:rPr lang="en-PK" sz="1100" b="0" i="0" u="none" strike="noStrike">
                          <a:solidFill>
                            <a:srgbClr val="000000"/>
                          </a:solidFill>
                          <a:effectLst/>
                          <a:latin typeface="Lucida Sans Typewriter" panose="020B0509030504030204" pitchFamily="49" charset="0"/>
                        </a:rPr>
                        <a:t>3456</a:t>
                      </a:r>
                    </a:p>
                  </a:txBody>
                  <a:tcPr marL="6350" marR="6350" marT="6350" marB="0" anchor="ctr"/>
                </a:tc>
                <a:extLst>
                  <a:ext uri="{0D108BD9-81ED-4DB2-BD59-A6C34878D82A}">
                    <a16:rowId xmlns:a16="http://schemas.microsoft.com/office/drawing/2014/main" val="2795278481"/>
                  </a:ext>
                </a:extLst>
              </a:tr>
              <a:tr h="344892">
                <a:tc>
                  <a:txBody>
                    <a:bodyPr/>
                    <a:lstStyle/>
                    <a:p>
                      <a:pPr algn="ctr" rtl="0" fontAlgn="ctr"/>
                      <a:r>
                        <a:rPr lang="en-US" sz="1100" b="0" i="0" u="none" strike="noStrike">
                          <a:solidFill>
                            <a:srgbClr val="000000"/>
                          </a:solidFill>
                          <a:effectLst/>
                          <a:latin typeface="Lucida Sans Typewriter" panose="020B0509030504030204" pitchFamily="49" charset="0"/>
                        </a:rPr>
                        <a:t>Amir </a:t>
                      </a:r>
                    </a:p>
                  </a:txBody>
                  <a:tcPr marL="6350" marR="6350" marT="6350" marB="0" anchor="ctr"/>
                </a:tc>
                <a:tc>
                  <a:txBody>
                    <a:bodyPr/>
                    <a:lstStyle/>
                    <a:p>
                      <a:pPr algn="ctr" rtl="0" fontAlgn="ctr"/>
                      <a:r>
                        <a:rPr lang="en-PK" sz="1100" b="0" i="0" u="none" strike="noStrike">
                          <a:solidFill>
                            <a:srgbClr val="000000"/>
                          </a:solidFill>
                          <a:effectLst/>
                          <a:latin typeface="Lucida Sans Typewriter" panose="020B0509030504030204" pitchFamily="49" charset="0"/>
                        </a:rPr>
                        <a:t>100000000</a:t>
                      </a:r>
                    </a:p>
                  </a:txBody>
                  <a:tcPr marL="6350" marR="6350" marT="6350" marB="0" anchor="ctr"/>
                </a:tc>
                <a:extLst>
                  <a:ext uri="{0D108BD9-81ED-4DB2-BD59-A6C34878D82A}">
                    <a16:rowId xmlns:a16="http://schemas.microsoft.com/office/drawing/2014/main" val="2505382644"/>
                  </a:ext>
                </a:extLst>
              </a:tr>
              <a:tr h="344892">
                <a:tc>
                  <a:txBody>
                    <a:bodyPr/>
                    <a:lstStyle/>
                    <a:p>
                      <a:pPr algn="ctr" rtl="0" fontAlgn="ctr"/>
                      <a:r>
                        <a:rPr lang="en-US" sz="1100" b="1" i="0" u="none" strike="noStrike">
                          <a:solidFill>
                            <a:srgbClr val="000000"/>
                          </a:solidFill>
                          <a:effectLst/>
                          <a:latin typeface="Lucida Sans Typewriter" panose="020B0509030504030204" pitchFamily="49" charset="0"/>
                        </a:rPr>
                        <a:t>Mean</a:t>
                      </a:r>
                    </a:p>
                  </a:txBody>
                  <a:tcPr marL="6350" marR="6350" marT="6350" marB="0" anchor="ctr"/>
                </a:tc>
                <a:tc>
                  <a:txBody>
                    <a:bodyPr/>
                    <a:lstStyle/>
                    <a:p>
                      <a:pPr algn="ctr" rtl="0" fontAlgn="ctr"/>
                      <a:r>
                        <a:rPr lang="en-PK" sz="1100" b="1" i="0" u="none" strike="noStrike" dirty="0">
                          <a:solidFill>
                            <a:srgbClr val="000000"/>
                          </a:solidFill>
                          <a:effectLst/>
                          <a:latin typeface="Lucida Sans Typewriter" panose="020B0509030504030204" pitchFamily="49" charset="0"/>
                        </a:rPr>
                        <a:t>16669500.17</a:t>
                      </a:r>
                    </a:p>
                  </a:txBody>
                  <a:tcPr marL="6350" marR="6350" marT="6350" marB="0" anchor="ctr"/>
                </a:tc>
                <a:extLst>
                  <a:ext uri="{0D108BD9-81ED-4DB2-BD59-A6C34878D82A}">
                    <a16:rowId xmlns:a16="http://schemas.microsoft.com/office/drawing/2014/main" val="4294709788"/>
                  </a:ext>
                </a:extLst>
              </a:tr>
            </a:tbl>
          </a:graphicData>
        </a:graphic>
      </p:graphicFrame>
    </p:spTree>
    <p:extLst>
      <p:ext uri="{BB962C8B-B14F-4D97-AF65-F5344CB8AC3E}">
        <p14:creationId xmlns:p14="http://schemas.microsoft.com/office/powerpoint/2010/main" val="177228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barn(inVertical)">
                                      <p:cBhvr>
                                        <p:cTn id="19" dur="500"/>
                                        <p:tgtEl>
                                          <p:spTgt spid="9">
                                            <p:txEl>
                                              <p:pRg st="0" end="0"/>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barn(inVertical)">
                                      <p:cBhvr>
                                        <p:cTn id="22" dur="500"/>
                                        <p:tgtEl>
                                          <p:spTgt spid="9">
                                            <p:txEl>
                                              <p:pRg st="1" end="1"/>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animEffect transition="in" filter="barn(inVertical)">
                                      <p:cBhvr>
                                        <p:cTn id="25"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a:xfrm>
            <a:off x="360000" y="360000"/>
            <a:ext cx="6993300" cy="540000"/>
          </a:xfrm>
        </p:spPr>
        <p:txBody>
          <a:bodyPr/>
          <a:lstStyle/>
          <a:p>
            <a:r>
              <a:rPr lang="en-US" b="1" dirty="0"/>
              <a:t>1.Measures of Central Tendency:</a:t>
            </a:r>
            <a:endParaRPr lang="en-US" dirty="0"/>
          </a:p>
        </p:txBody>
      </p:sp>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p:txBody>
          <a:bodyPr/>
          <a:lstStyle/>
          <a:p>
            <a:pPr marL="342900" indent="-342900">
              <a:buAutoNum type="arabicPlain" startAt="2"/>
            </a:pPr>
            <a:r>
              <a:rPr lang="en-US" b="1" dirty="0">
                <a:latin typeface="Arial" panose="020B0604020202020204" pitchFamily="34" charset="0"/>
                <a:cs typeface="Arial" panose="020B0604020202020204" pitchFamily="34" charset="0"/>
              </a:rPr>
              <a:t>Mode</a:t>
            </a:r>
            <a:r>
              <a:rPr lang="en-US" dirty="0"/>
              <a:t>  means most frequently occurring value in a dataset.</a:t>
            </a:r>
          </a:p>
          <a:p>
            <a:r>
              <a:rPr lang="en-US" dirty="0"/>
              <a:t>it’s helps to understand the most common or popular value in a set of observations.</a:t>
            </a:r>
            <a:endParaRPr lang="en-US" b="1" dirty="0">
              <a:latin typeface="Arial" panose="020B0604020202020204" pitchFamily="34" charset="0"/>
              <a:cs typeface="Arial" panose="020B0604020202020204" pitchFamily="34" charset="0"/>
            </a:endParaRPr>
          </a:p>
          <a:p>
            <a:pPr marL="0" indent="0">
              <a:buNone/>
            </a:pPr>
            <a:r>
              <a:rPr lang="en-US" b="1" dirty="0">
                <a:latin typeface="Arial" panose="020B0604020202020204" pitchFamily="34" charset="0"/>
                <a:cs typeface="Arial" panose="020B0604020202020204" pitchFamily="34" charset="0"/>
              </a:rPr>
              <a:t>Example :</a:t>
            </a:r>
          </a:p>
          <a:p>
            <a:pPr marL="0" indent="0">
              <a:buNone/>
            </a:pPr>
            <a:endParaRPr lang="en-US" b="1"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pic>
        <p:nvPicPr>
          <p:cNvPr id="37" name="Picture Placeholder 36" descr="close up of pages of construction drawings">
            <a:extLst>
              <a:ext uri="{FF2B5EF4-FFF2-40B4-BE49-F238E27FC236}">
                <a16:creationId xmlns:a16="http://schemas.microsoft.com/office/drawing/2014/main" id="{1AB95479-A4F7-471B-9357-D4668C8CEF29}"/>
              </a:ext>
            </a:extLst>
          </p:cNvPr>
          <p:cNvPicPr>
            <a:picLocks noGrp="1" noChangeAspect="1"/>
          </p:cNvPicPr>
          <p:nvPr>
            <p:ph type="pic" sz="quarter" idx="17"/>
          </p:nvPr>
        </p:nvPicPr>
        <p:blipFill>
          <a:blip r:embed="rId2" cstate="screen">
            <a:extLst>
              <a:ext uri="{28A0092B-C50C-407E-A947-70E740481C1C}">
                <a14:useLocalDpi xmlns:a14="http://schemas.microsoft.com/office/drawing/2010/main"/>
              </a:ext>
            </a:extLst>
          </a:blip>
          <a:srcRect/>
          <a:stretch>
            <a:fillRect/>
          </a:stretch>
        </p:blipFill>
        <p:spPr/>
      </p:pic>
      <p:pic>
        <p:nvPicPr>
          <p:cNvPr id="45" name="Picture Placeholder 44" descr="can of pencils on a desk with chalkboard in background">
            <a:extLst>
              <a:ext uri="{FF2B5EF4-FFF2-40B4-BE49-F238E27FC236}">
                <a16:creationId xmlns:a16="http://schemas.microsoft.com/office/drawing/2014/main" id="{F549E3AE-1C00-4A91-8F97-0AA9F7DDDB39}"/>
              </a:ext>
            </a:extLst>
          </p:cNvPr>
          <p:cNvPicPr>
            <a:picLocks noGrp="1" noChangeAspect="1"/>
          </p:cNvPicPr>
          <p:nvPr>
            <p:ph type="pic" sz="quarter" idx="20"/>
          </p:nvPr>
        </p:nvPicPr>
        <p:blipFill rotWithShape="1">
          <a:blip r:embed="rId3" cstate="screen">
            <a:extLst>
              <a:ext uri="{28A0092B-C50C-407E-A947-70E740481C1C}">
                <a14:useLocalDpi xmlns:a14="http://schemas.microsoft.com/office/drawing/2010/main"/>
              </a:ext>
            </a:extLst>
          </a:blip>
          <a:srcRect/>
          <a:stretch/>
        </p:blipFill>
        <p:spPr>
          <a:xfrm>
            <a:off x="10057037" y="471129"/>
            <a:ext cx="1800000" cy="1800000"/>
          </a:xfrm>
        </p:spPr>
      </p:pic>
      <p:pic>
        <p:nvPicPr>
          <p:cNvPr id="33" name="Picture Placeholder 32" descr="hand writing on chalkbaord">
            <a:extLst>
              <a:ext uri="{FF2B5EF4-FFF2-40B4-BE49-F238E27FC236}">
                <a16:creationId xmlns:a16="http://schemas.microsoft.com/office/drawing/2014/main" id="{054A552F-EE01-456D-A7B3-001845F280A9}"/>
              </a:ext>
            </a:extLst>
          </p:cNvPr>
          <p:cNvPicPr>
            <a:picLocks noGrp="1" noChangeAspect="1"/>
          </p:cNvPicPr>
          <p:nvPr>
            <p:ph type="pic" sz="quarter" idx="13"/>
          </p:nvPr>
        </p:nvPicPr>
        <p:blipFill>
          <a:blip r:embed="rId4" cstate="screen">
            <a:extLst>
              <a:ext uri="{28A0092B-C50C-407E-A947-70E740481C1C}">
                <a14:useLocalDpi xmlns:a14="http://schemas.microsoft.com/office/drawing/2010/main"/>
              </a:ext>
            </a:extLst>
          </a:blip>
          <a:srcRect/>
          <a:stretch>
            <a:fillRect/>
          </a:stretch>
        </p:blipFill>
        <p:spPr>
          <a:xfrm>
            <a:off x="8127752" y="474777"/>
            <a:ext cx="1800000" cy="1800000"/>
          </a:xfrm>
        </p:spPr>
      </p:pic>
      <p:pic>
        <p:nvPicPr>
          <p:cNvPr id="29" name="Picture Placeholder 28" descr="books on a shelf with pages showing out">
            <a:extLst>
              <a:ext uri="{FF2B5EF4-FFF2-40B4-BE49-F238E27FC236}">
                <a16:creationId xmlns:a16="http://schemas.microsoft.com/office/drawing/2014/main" id="{D17DFC89-66E1-4464-9B01-5D12136D4E80}"/>
              </a:ext>
            </a:extLst>
          </p:cNvPr>
          <p:cNvPicPr>
            <a:picLocks noGrp="1" noChangeAspect="1"/>
          </p:cNvPicPr>
          <p:nvPr>
            <p:ph type="pic" sz="quarter" idx="16"/>
          </p:nvPr>
        </p:nvPicPr>
        <p:blipFill>
          <a:blip r:embed="rId5" cstate="screen">
            <a:extLst>
              <a:ext uri="{28A0092B-C50C-407E-A947-70E740481C1C}">
                <a14:useLocalDpi xmlns:a14="http://schemas.microsoft.com/office/drawing/2010/main"/>
              </a:ext>
            </a:extLst>
          </a:blip>
          <a:srcRect/>
          <a:stretch>
            <a:fillRect/>
          </a:stretch>
        </p:blipFill>
        <p:spPr/>
      </p:pic>
      <p:pic>
        <p:nvPicPr>
          <p:cNvPr id="25" name="Picture Placeholder 24" descr="man in spacesuite in space ship">
            <a:extLst>
              <a:ext uri="{FF2B5EF4-FFF2-40B4-BE49-F238E27FC236}">
                <a16:creationId xmlns:a16="http://schemas.microsoft.com/office/drawing/2014/main" id="{487E0117-9812-4B62-894B-1DDFACC39D16}"/>
              </a:ext>
            </a:extLst>
          </p:cNvPr>
          <p:cNvPicPr>
            <a:picLocks noGrp="1" noChangeAspect="1"/>
          </p:cNvPicPr>
          <p:nvPr>
            <p:ph type="pic" sz="quarter" idx="18"/>
          </p:nvPr>
        </p:nvPicPr>
        <p:blipFill>
          <a:blip r:embed="rId6" cstate="screen">
            <a:extLst>
              <a:ext uri="{28A0092B-C50C-407E-A947-70E740481C1C}">
                <a14:useLocalDpi xmlns:a14="http://schemas.microsoft.com/office/drawing/2010/main"/>
              </a:ext>
            </a:extLst>
          </a:blip>
          <a:srcRect/>
          <a:stretch>
            <a:fillRect/>
          </a:stretch>
        </p:blipFill>
        <p:spPr/>
      </p:pic>
      <p:sp>
        <p:nvSpPr>
          <p:cNvPr id="6" name="Rectangle 5">
            <a:extLst>
              <a:ext uri="{FF2B5EF4-FFF2-40B4-BE49-F238E27FC236}">
                <a16:creationId xmlns:a16="http://schemas.microsoft.com/office/drawing/2014/main" id="{F29E86F8-E6A6-4F75-BBFB-E30020E7484F}"/>
              </a:ext>
            </a:extLst>
          </p:cNvPr>
          <p:cNvSpPr/>
          <p:nvPr/>
        </p:nvSpPr>
        <p:spPr>
          <a:xfrm>
            <a:off x="9584852" y="1928229"/>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1</a:t>
            </a:r>
            <a:endParaRPr lang="en-US" sz="1200" dirty="0">
              <a:solidFill>
                <a:schemeClr val="bg1"/>
              </a:solidFill>
            </a:endParaRPr>
          </a:p>
        </p:txBody>
      </p:sp>
      <p:sp>
        <p:nvSpPr>
          <p:cNvPr id="13" name="Rectangle 12">
            <a:extLst>
              <a:ext uri="{FF2B5EF4-FFF2-40B4-BE49-F238E27FC236}">
                <a16:creationId xmlns:a16="http://schemas.microsoft.com/office/drawing/2014/main" id="{C79A7DEF-3806-4A57-B3C4-7FC8ACF595B1}"/>
              </a:ext>
            </a:extLst>
          </p:cNvPr>
          <p:cNvSpPr/>
          <p:nvPr/>
        </p:nvSpPr>
        <p:spPr>
          <a:xfrm>
            <a:off x="11514137" y="1928229"/>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2</a:t>
            </a:r>
            <a:endParaRPr lang="en-US" sz="1200" dirty="0">
              <a:solidFill>
                <a:schemeClr val="bg1"/>
              </a:solidFill>
            </a:endParaRPr>
          </a:p>
        </p:txBody>
      </p:sp>
      <p:sp>
        <p:nvSpPr>
          <p:cNvPr id="15" name="Rectangle 14">
            <a:extLst>
              <a:ext uri="{FF2B5EF4-FFF2-40B4-BE49-F238E27FC236}">
                <a16:creationId xmlns:a16="http://schemas.microsoft.com/office/drawing/2014/main" id="{17F05EBD-50EA-48CB-9AE6-40CD5930A311}"/>
              </a:ext>
            </a:extLst>
          </p:cNvPr>
          <p:cNvSpPr/>
          <p:nvPr/>
        </p:nvSpPr>
        <p:spPr>
          <a:xfrm>
            <a:off x="9584852" y="3852665"/>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3</a:t>
            </a:r>
            <a:endParaRPr lang="en-US" sz="1200" dirty="0">
              <a:solidFill>
                <a:schemeClr val="bg1"/>
              </a:solidFill>
            </a:endParaRPr>
          </a:p>
        </p:txBody>
      </p:sp>
      <p:sp>
        <p:nvSpPr>
          <p:cNvPr id="17" name="Rectangle 16">
            <a:extLst>
              <a:ext uri="{FF2B5EF4-FFF2-40B4-BE49-F238E27FC236}">
                <a16:creationId xmlns:a16="http://schemas.microsoft.com/office/drawing/2014/main" id="{B72B525E-A13B-417B-B649-7936E2328174}"/>
              </a:ext>
            </a:extLst>
          </p:cNvPr>
          <p:cNvSpPr/>
          <p:nvPr/>
        </p:nvSpPr>
        <p:spPr>
          <a:xfrm>
            <a:off x="11514137" y="3852665"/>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4</a:t>
            </a:r>
            <a:endParaRPr lang="en-US" sz="1200" dirty="0">
              <a:solidFill>
                <a:schemeClr val="bg1"/>
              </a:solidFill>
            </a:endParaRPr>
          </a:p>
        </p:txBody>
      </p:sp>
      <p:sp>
        <p:nvSpPr>
          <p:cNvPr id="19" name="Rectangle 18">
            <a:extLst>
              <a:ext uri="{FF2B5EF4-FFF2-40B4-BE49-F238E27FC236}">
                <a16:creationId xmlns:a16="http://schemas.microsoft.com/office/drawing/2014/main" id="{0BEBEB84-4475-45FD-9B79-0C76D2710B47}"/>
              </a:ext>
            </a:extLst>
          </p:cNvPr>
          <p:cNvSpPr/>
          <p:nvPr/>
        </p:nvSpPr>
        <p:spPr>
          <a:xfrm>
            <a:off x="9584852" y="5777100"/>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5</a:t>
            </a:r>
            <a:endParaRPr lang="en-US" sz="1200" dirty="0">
              <a:solidFill>
                <a:schemeClr val="bg1"/>
              </a:solidFill>
            </a:endParaRPr>
          </a:p>
        </p:txBody>
      </p:sp>
      <p:sp>
        <p:nvSpPr>
          <p:cNvPr id="21" name="Rectangle 20">
            <a:extLst>
              <a:ext uri="{FF2B5EF4-FFF2-40B4-BE49-F238E27FC236}">
                <a16:creationId xmlns:a16="http://schemas.microsoft.com/office/drawing/2014/main" id="{F7B2D47A-4B32-4F2E-8760-D6361CF0059C}"/>
              </a:ext>
            </a:extLst>
          </p:cNvPr>
          <p:cNvSpPr/>
          <p:nvPr/>
        </p:nvSpPr>
        <p:spPr>
          <a:xfrm>
            <a:off x="11514137" y="5777100"/>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6</a:t>
            </a:r>
            <a:endParaRPr lang="en-US" sz="1200" dirty="0">
              <a:solidFill>
                <a:schemeClr val="bg1"/>
              </a:solidFill>
            </a:endParaRPr>
          </a:p>
        </p:txBody>
      </p:sp>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t>7</a:t>
            </a:fld>
            <a:endParaRPr lang="en-US" dirty="0"/>
          </a:p>
        </p:txBody>
      </p:sp>
      <p:sp>
        <p:nvSpPr>
          <p:cNvPr id="9" name="Text Placeholder 8">
            <a:extLst>
              <a:ext uri="{FF2B5EF4-FFF2-40B4-BE49-F238E27FC236}">
                <a16:creationId xmlns:a16="http://schemas.microsoft.com/office/drawing/2014/main" id="{1734AB3A-7AD0-4E0D-8E52-A8E6416D85BA}"/>
              </a:ext>
            </a:extLst>
          </p:cNvPr>
          <p:cNvSpPr>
            <a:spLocks noGrp="1"/>
          </p:cNvSpPr>
          <p:nvPr>
            <p:ph type="body" sz="quarter" idx="12"/>
          </p:nvPr>
        </p:nvSpPr>
        <p:spPr/>
        <p:txBody>
          <a:bodyPr/>
          <a:lstStyle/>
          <a:p>
            <a:endParaRPr lang="en-PK"/>
          </a:p>
        </p:txBody>
      </p:sp>
      <p:graphicFrame>
        <p:nvGraphicFramePr>
          <p:cNvPr id="3" name="Table 2">
            <a:extLst>
              <a:ext uri="{FF2B5EF4-FFF2-40B4-BE49-F238E27FC236}">
                <a16:creationId xmlns:a16="http://schemas.microsoft.com/office/drawing/2014/main" id="{2960EBA5-657F-4D47-8BAA-90EDCFD97791}"/>
              </a:ext>
            </a:extLst>
          </p:cNvPr>
          <p:cNvGraphicFramePr>
            <a:graphicFrameLocks noGrp="1"/>
          </p:cNvGraphicFramePr>
          <p:nvPr>
            <p:extLst>
              <p:ext uri="{D42A27DB-BD31-4B8C-83A1-F6EECF244321}">
                <p14:modId xmlns:p14="http://schemas.microsoft.com/office/powerpoint/2010/main" val="969371548"/>
              </p:ext>
            </p:extLst>
          </p:nvPr>
        </p:nvGraphicFramePr>
        <p:xfrm>
          <a:off x="2423160" y="2706624"/>
          <a:ext cx="2532888" cy="2531373"/>
        </p:xfrm>
        <a:graphic>
          <a:graphicData uri="http://schemas.openxmlformats.org/drawingml/2006/table">
            <a:tbl>
              <a:tblPr firstRow="1" bandRow="1">
                <a:tableStyleId>{5C22544A-7EE6-4342-B048-85BDC9FD1C3A}</a:tableStyleId>
              </a:tblPr>
              <a:tblGrid>
                <a:gridCol w="1188720">
                  <a:extLst>
                    <a:ext uri="{9D8B030D-6E8A-4147-A177-3AD203B41FA5}">
                      <a16:colId xmlns:a16="http://schemas.microsoft.com/office/drawing/2014/main" val="427724778"/>
                    </a:ext>
                  </a:extLst>
                </a:gridCol>
                <a:gridCol w="1344168">
                  <a:extLst>
                    <a:ext uri="{9D8B030D-6E8A-4147-A177-3AD203B41FA5}">
                      <a16:colId xmlns:a16="http://schemas.microsoft.com/office/drawing/2014/main" val="1274157668"/>
                    </a:ext>
                  </a:extLst>
                </a:gridCol>
              </a:tblGrid>
              <a:tr h="359911">
                <a:tc>
                  <a:txBody>
                    <a:bodyPr/>
                    <a:lstStyle/>
                    <a:p>
                      <a:pPr algn="ctr" rtl="0" fontAlgn="ctr"/>
                      <a:r>
                        <a:rPr lang="en-US" sz="1100" u="none" strike="noStrike">
                          <a:effectLst/>
                        </a:rPr>
                        <a:t>Name </a:t>
                      </a:r>
                      <a:endParaRPr lang="en-US" sz="1100" b="1" i="0" u="none" strike="noStrike">
                        <a:solidFill>
                          <a:srgbClr val="000000"/>
                        </a:solidFill>
                        <a:effectLst/>
                        <a:latin typeface="Lucida Sans Typewriter" panose="020B0509030504030204" pitchFamily="49" charset="0"/>
                      </a:endParaRPr>
                    </a:p>
                  </a:txBody>
                  <a:tcPr marL="6350" marR="6350" marT="6350" marB="0" anchor="ctr"/>
                </a:tc>
                <a:tc>
                  <a:txBody>
                    <a:bodyPr/>
                    <a:lstStyle/>
                    <a:p>
                      <a:pPr algn="ctr" rtl="0" fontAlgn="ctr"/>
                      <a:r>
                        <a:rPr lang="en-US" sz="1100" u="none" strike="noStrike">
                          <a:effectLst/>
                        </a:rPr>
                        <a:t>vote</a:t>
                      </a:r>
                      <a:endParaRPr lang="en-US" sz="1100" b="1" i="0" u="none" strike="noStrike">
                        <a:solidFill>
                          <a:srgbClr val="000000"/>
                        </a:solidFill>
                        <a:effectLst/>
                        <a:latin typeface="Lucida Sans Typewriter" panose="020B0509030504030204" pitchFamily="49" charset="0"/>
                      </a:endParaRPr>
                    </a:p>
                  </a:txBody>
                  <a:tcPr marL="6350" marR="6350" marT="6350" marB="0" anchor="ctr"/>
                </a:tc>
                <a:extLst>
                  <a:ext uri="{0D108BD9-81ED-4DB2-BD59-A6C34878D82A}">
                    <a16:rowId xmlns:a16="http://schemas.microsoft.com/office/drawing/2014/main" val="3876222353"/>
                  </a:ext>
                </a:extLst>
              </a:tr>
              <a:tr h="371907">
                <a:tc>
                  <a:txBody>
                    <a:bodyPr/>
                    <a:lstStyle/>
                    <a:p>
                      <a:pPr algn="ctr" rtl="0" fontAlgn="ctr"/>
                      <a:r>
                        <a:rPr lang="en-US" sz="1100" u="none" strike="noStrike">
                          <a:effectLst/>
                        </a:rPr>
                        <a:t>Ali</a:t>
                      </a:r>
                      <a:endParaRPr lang="en-US" sz="1100" b="0" i="0" u="none" strike="noStrike">
                        <a:solidFill>
                          <a:srgbClr val="000000"/>
                        </a:solidFill>
                        <a:effectLst/>
                        <a:latin typeface="Lucida Sans Typewriter" panose="020B0509030504030204" pitchFamily="49" charset="0"/>
                      </a:endParaRPr>
                    </a:p>
                  </a:txBody>
                  <a:tcPr marL="6350" marR="6350" marT="6350" marB="0" anchor="ctr"/>
                </a:tc>
                <a:tc>
                  <a:txBody>
                    <a:bodyPr/>
                    <a:lstStyle/>
                    <a:p>
                      <a:pPr algn="l" fontAlgn="b"/>
                      <a:r>
                        <a:rPr lang="en-US" sz="1100" u="none" strike="noStrike" dirty="0">
                          <a:effectLst/>
                        </a:rPr>
                        <a:t>pti</a:t>
                      </a:r>
                      <a:endParaRPr lang="en-US" sz="1100" b="0" i="0" u="none" strike="noStrike" dirty="0">
                        <a:solidFill>
                          <a:srgbClr val="9C57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08529396"/>
                  </a:ext>
                </a:extLst>
              </a:tr>
              <a:tr h="359911">
                <a:tc>
                  <a:txBody>
                    <a:bodyPr/>
                    <a:lstStyle/>
                    <a:p>
                      <a:pPr algn="ctr" rtl="0" fontAlgn="ctr"/>
                      <a:r>
                        <a:rPr lang="en-US" sz="1100" u="none" strike="noStrike" dirty="0">
                          <a:effectLst/>
                        </a:rPr>
                        <a:t>Wahid </a:t>
                      </a:r>
                      <a:endParaRPr lang="en-US" sz="1100" b="0" i="0" u="none" strike="noStrike" dirty="0">
                        <a:solidFill>
                          <a:srgbClr val="000000"/>
                        </a:solidFill>
                        <a:effectLst/>
                        <a:latin typeface="Lucida Sans Typewriter" panose="020B0509030504030204" pitchFamily="49" charset="0"/>
                      </a:endParaRPr>
                    </a:p>
                  </a:txBody>
                  <a:tcPr marL="6350" marR="6350" marT="6350" marB="0" anchor="ctr"/>
                </a:tc>
                <a:tc>
                  <a:txBody>
                    <a:bodyPr/>
                    <a:lstStyle/>
                    <a:p>
                      <a:pPr algn="l" fontAlgn="b"/>
                      <a:r>
                        <a:rPr lang="en-US" sz="1100" u="none" strike="noStrike">
                          <a:effectLst/>
                        </a:rPr>
                        <a:t>anp</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70765019"/>
                  </a:ext>
                </a:extLst>
              </a:tr>
              <a:tr h="359911">
                <a:tc>
                  <a:txBody>
                    <a:bodyPr/>
                    <a:lstStyle/>
                    <a:p>
                      <a:pPr algn="ctr" rtl="0" fontAlgn="ctr"/>
                      <a:r>
                        <a:rPr lang="en-US" sz="1100" u="none" strike="noStrike">
                          <a:effectLst/>
                        </a:rPr>
                        <a:t>Atif </a:t>
                      </a:r>
                      <a:endParaRPr lang="en-US" sz="1100" b="0" i="0" u="none" strike="noStrike">
                        <a:solidFill>
                          <a:srgbClr val="000000"/>
                        </a:solidFill>
                        <a:effectLst/>
                        <a:latin typeface="Lucida Sans Typewriter" panose="020B0509030504030204" pitchFamily="49" charset="0"/>
                      </a:endParaRPr>
                    </a:p>
                  </a:txBody>
                  <a:tcPr marL="6350" marR="6350" marT="6350" marB="0" anchor="ctr"/>
                </a:tc>
                <a:tc>
                  <a:txBody>
                    <a:bodyPr/>
                    <a:lstStyle/>
                    <a:p>
                      <a:pPr algn="l" fontAlgn="b"/>
                      <a:r>
                        <a:rPr lang="en-US" sz="1100" u="none" strike="noStrike" dirty="0">
                          <a:effectLst/>
                        </a:rPr>
                        <a:t>pti</a:t>
                      </a:r>
                      <a:endParaRPr lang="en-US" sz="1100" b="0" i="0" u="none" strike="noStrike" dirty="0">
                        <a:solidFill>
                          <a:srgbClr val="9C57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85488990"/>
                  </a:ext>
                </a:extLst>
              </a:tr>
              <a:tr h="359911">
                <a:tc>
                  <a:txBody>
                    <a:bodyPr/>
                    <a:lstStyle/>
                    <a:p>
                      <a:pPr algn="ctr" rtl="0" fontAlgn="ctr"/>
                      <a:r>
                        <a:rPr lang="en-US" sz="1100" u="none" strike="noStrike">
                          <a:effectLst/>
                        </a:rPr>
                        <a:t>Kashif </a:t>
                      </a:r>
                      <a:endParaRPr lang="en-US" sz="1100" b="0" i="0" u="none" strike="noStrike">
                        <a:solidFill>
                          <a:srgbClr val="000000"/>
                        </a:solidFill>
                        <a:effectLst/>
                        <a:latin typeface="Lucida Sans Typewriter" panose="020B0509030504030204" pitchFamily="49" charset="0"/>
                      </a:endParaRPr>
                    </a:p>
                  </a:txBody>
                  <a:tcPr marL="6350" marR="6350" marT="6350" marB="0" anchor="ctr"/>
                </a:tc>
                <a:tc>
                  <a:txBody>
                    <a:bodyPr/>
                    <a:lstStyle/>
                    <a:p>
                      <a:pPr algn="l" fontAlgn="b"/>
                      <a:r>
                        <a:rPr lang="en-US" sz="1100" u="none" strike="noStrike">
                          <a:effectLst/>
                        </a:rPr>
                        <a:t>pmln</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70528452"/>
                  </a:ext>
                </a:extLst>
              </a:tr>
              <a:tr h="359911">
                <a:tc>
                  <a:txBody>
                    <a:bodyPr/>
                    <a:lstStyle/>
                    <a:p>
                      <a:pPr algn="ctr" rtl="0" fontAlgn="ctr"/>
                      <a:r>
                        <a:rPr lang="en-US" sz="1100" u="none" strike="noStrike">
                          <a:effectLst/>
                        </a:rPr>
                        <a:t>Khan </a:t>
                      </a:r>
                      <a:endParaRPr lang="en-US" sz="1100" b="0" i="0" u="none" strike="noStrike">
                        <a:solidFill>
                          <a:srgbClr val="000000"/>
                        </a:solidFill>
                        <a:effectLst/>
                        <a:latin typeface="Lucida Sans Typewriter" panose="020B0509030504030204" pitchFamily="49" charset="0"/>
                      </a:endParaRPr>
                    </a:p>
                  </a:txBody>
                  <a:tcPr marL="6350" marR="6350" marT="6350" marB="0" anchor="ctr"/>
                </a:tc>
                <a:tc>
                  <a:txBody>
                    <a:bodyPr/>
                    <a:lstStyle/>
                    <a:p>
                      <a:pPr algn="l" fontAlgn="b"/>
                      <a:r>
                        <a:rPr lang="en-US" sz="1100" u="none" strike="noStrike">
                          <a:effectLst/>
                        </a:rPr>
                        <a:t>jui</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67302911"/>
                  </a:ext>
                </a:extLst>
              </a:tr>
              <a:tr h="359911">
                <a:tc>
                  <a:txBody>
                    <a:bodyPr/>
                    <a:lstStyle/>
                    <a:p>
                      <a:pPr algn="ctr" rtl="0" fontAlgn="ctr"/>
                      <a:r>
                        <a:rPr lang="en-US" sz="1100" u="none" strike="noStrike">
                          <a:effectLst/>
                        </a:rPr>
                        <a:t>Amir </a:t>
                      </a:r>
                      <a:endParaRPr lang="en-US" sz="1100" b="0" i="0" u="none" strike="noStrike">
                        <a:solidFill>
                          <a:srgbClr val="000000"/>
                        </a:solidFill>
                        <a:effectLst/>
                        <a:latin typeface="Lucida Sans Typewriter" panose="020B0509030504030204" pitchFamily="49" charset="0"/>
                      </a:endParaRPr>
                    </a:p>
                  </a:txBody>
                  <a:tcPr marL="6350" marR="6350" marT="6350" marB="0" anchor="ctr"/>
                </a:tc>
                <a:tc>
                  <a:txBody>
                    <a:bodyPr/>
                    <a:lstStyle/>
                    <a:p>
                      <a:pPr algn="l" fontAlgn="b"/>
                      <a:r>
                        <a:rPr lang="en-US" sz="1100" u="none" strike="noStrike" dirty="0">
                          <a:effectLst/>
                        </a:rPr>
                        <a:t>pti</a:t>
                      </a:r>
                      <a:endParaRPr lang="en-US" sz="1100" b="0" i="0" u="none" strike="noStrike" dirty="0">
                        <a:solidFill>
                          <a:srgbClr val="9C57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14567131"/>
                  </a:ext>
                </a:extLst>
              </a:tr>
            </a:tbl>
          </a:graphicData>
        </a:graphic>
      </p:graphicFrame>
      <p:pic>
        <p:nvPicPr>
          <p:cNvPr id="22" name="Picture 21">
            <a:extLst>
              <a:ext uri="{FF2B5EF4-FFF2-40B4-BE49-F238E27FC236}">
                <a16:creationId xmlns:a16="http://schemas.microsoft.com/office/drawing/2014/main" id="{282DA420-D5C2-41E4-81E3-F58FC95C9B92}"/>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8127527" y="4319588"/>
            <a:ext cx="1800225" cy="1800000"/>
          </a:xfrm>
          <a:prstGeom prst="rect">
            <a:avLst/>
          </a:prstGeom>
        </p:spPr>
      </p:pic>
      <p:pic>
        <p:nvPicPr>
          <p:cNvPr id="23" name="Picture Placeholder 32" descr="hand writing on chalkbaord">
            <a:extLst>
              <a:ext uri="{FF2B5EF4-FFF2-40B4-BE49-F238E27FC236}">
                <a16:creationId xmlns:a16="http://schemas.microsoft.com/office/drawing/2014/main" id="{D4CA95C3-DBB0-4231-B033-609BF130ABBB}"/>
              </a:ext>
            </a:extLst>
          </p:cNvPr>
          <p:cNvPicPr>
            <a:picLocks noGrp="1" noChangeAspect="1"/>
          </p:cNvPicPr>
          <p:nvPr>
            <p:ph type="pic" sz="quarter" idx="19"/>
          </p:nvPr>
        </p:nvPicPr>
        <p:blipFill>
          <a:blip r:embed="rId4" cstate="screen">
            <a:extLst>
              <a:ext uri="{28A0092B-C50C-407E-A947-70E740481C1C}">
                <a14:useLocalDpi xmlns:a14="http://schemas.microsoft.com/office/drawing/2010/main"/>
              </a:ext>
            </a:extLst>
          </a:blip>
          <a:srcRect/>
          <a:stretch>
            <a:fillRect/>
          </a:stretch>
        </p:blipFill>
        <p:spPr>
          <a:xfrm>
            <a:off x="8128000" y="471488"/>
            <a:ext cx="1800225" cy="1800225"/>
          </a:xfrm>
        </p:spPr>
      </p:pic>
    </p:spTree>
    <p:extLst>
      <p:ext uri="{BB962C8B-B14F-4D97-AF65-F5344CB8AC3E}">
        <p14:creationId xmlns:p14="http://schemas.microsoft.com/office/powerpoint/2010/main" val="344193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D002-7B9D-4732-8379-4110403BA73E}"/>
              </a:ext>
            </a:extLst>
          </p:cNvPr>
          <p:cNvSpPr>
            <a:spLocks noGrp="1"/>
          </p:cNvSpPr>
          <p:nvPr>
            <p:ph type="title"/>
          </p:nvPr>
        </p:nvSpPr>
        <p:spPr/>
        <p:txBody>
          <a:bodyPr/>
          <a:lstStyle/>
          <a:p>
            <a:r>
              <a:rPr lang="en-US" b="1" dirty="0"/>
              <a:t>2.Measures of Dispersion or Variability:</a:t>
            </a:r>
          </a:p>
        </p:txBody>
      </p:sp>
      <p:sp>
        <p:nvSpPr>
          <p:cNvPr id="12" name="Text Placeholder 11">
            <a:extLst>
              <a:ext uri="{FF2B5EF4-FFF2-40B4-BE49-F238E27FC236}">
                <a16:creationId xmlns:a16="http://schemas.microsoft.com/office/drawing/2014/main" id="{1C2E5FA1-0896-495B-938C-FB2732393E04}"/>
              </a:ext>
            </a:extLst>
          </p:cNvPr>
          <p:cNvSpPr>
            <a:spLocks noGrp="1"/>
          </p:cNvSpPr>
          <p:nvPr>
            <p:ph type="body" sz="quarter" idx="12"/>
          </p:nvPr>
        </p:nvSpPr>
        <p:spPr>
          <a:xfrm>
            <a:off x="360363" y="1080000"/>
            <a:ext cx="6992937" cy="1315538"/>
          </a:xfrm>
        </p:spPr>
        <p:txBody>
          <a:bodyPr/>
          <a:lstStyle/>
          <a:p>
            <a:pPr marL="342900" indent="-342900">
              <a:buFont typeface="Arial" panose="020B0604020202020204" pitchFamily="34" charset="0"/>
              <a:buChar char="•"/>
            </a:pPr>
            <a:r>
              <a:rPr lang="en-US" dirty="0"/>
              <a:t>Understanding variability </a:t>
            </a:r>
          </a:p>
          <a:p>
            <a:pPr marL="342900" indent="-342900">
              <a:buFont typeface="Arial" panose="020B0604020202020204" pitchFamily="34" charset="0"/>
              <a:buChar char="•"/>
            </a:pPr>
            <a:r>
              <a:rPr lang="en-US" dirty="0"/>
              <a:t>Identifying outliers</a:t>
            </a:r>
          </a:p>
          <a:p>
            <a:pPr marL="342900" indent="-342900">
              <a:buFont typeface="Arial" panose="020B0604020202020204" pitchFamily="34" charset="0"/>
              <a:buChar char="•"/>
            </a:pPr>
            <a:r>
              <a:rPr lang="en-US" dirty="0"/>
              <a:t>Comparing Datasets</a:t>
            </a:r>
          </a:p>
          <a:p>
            <a:pPr marL="342900" indent="-342900">
              <a:buFont typeface="Arial" panose="020B0604020202020204" pitchFamily="34" charset="0"/>
              <a:buChar char="•"/>
            </a:pPr>
            <a:endParaRPr lang="en-PK" dirty="0"/>
          </a:p>
        </p:txBody>
      </p:sp>
      <p:sp>
        <p:nvSpPr>
          <p:cNvPr id="11" name="Content Placeholder 10">
            <a:extLst>
              <a:ext uri="{FF2B5EF4-FFF2-40B4-BE49-F238E27FC236}">
                <a16:creationId xmlns:a16="http://schemas.microsoft.com/office/drawing/2014/main" id="{031C633C-674B-4861-A9C1-E3F29A2D85C5}"/>
              </a:ext>
            </a:extLst>
          </p:cNvPr>
          <p:cNvSpPr>
            <a:spLocks noGrp="1"/>
          </p:cNvSpPr>
          <p:nvPr>
            <p:ph sz="half" idx="1"/>
          </p:nvPr>
        </p:nvSpPr>
        <p:spPr>
          <a:xfrm>
            <a:off x="360000" y="2395538"/>
            <a:ext cx="6992936" cy="3724462"/>
          </a:xfrm>
        </p:spPr>
        <p:txBody>
          <a:bodyPr/>
          <a:lstStyle/>
          <a:p>
            <a:pPr marL="0" indent="0">
              <a:buNone/>
            </a:pPr>
            <a:r>
              <a:rPr lang="en-US" b="1" dirty="0"/>
              <a:t>TOPICS:</a:t>
            </a:r>
          </a:p>
          <a:p>
            <a:r>
              <a:rPr lang="en-US" b="1" dirty="0"/>
              <a:t>Range </a:t>
            </a:r>
          </a:p>
          <a:p>
            <a:r>
              <a:rPr lang="en-US" b="1" dirty="0"/>
              <a:t>Variance </a:t>
            </a:r>
          </a:p>
          <a:p>
            <a:r>
              <a:rPr lang="en-US" b="1" dirty="0"/>
              <a:t>Standard Deviation </a:t>
            </a:r>
          </a:p>
          <a:p>
            <a:r>
              <a:rPr lang="en-US" b="1" dirty="0"/>
              <a:t>Quartiles and IQR</a:t>
            </a:r>
          </a:p>
          <a:p>
            <a:r>
              <a:rPr lang="en-US" b="1" dirty="0"/>
              <a:t>Mean Absolute Deviation</a:t>
            </a:r>
          </a:p>
          <a:p>
            <a:r>
              <a:rPr lang="en-US" b="1" dirty="0"/>
              <a:t>Coefficient of Variation</a:t>
            </a:r>
            <a:endParaRPr lang="en-PK" b="1" dirty="0"/>
          </a:p>
        </p:txBody>
      </p:sp>
      <p:sp>
        <p:nvSpPr>
          <p:cNvPr id="8" name="Slide Number Placeholder 7">
            <a:extLst>
              <a:ext uri="{FF2B5EF4-FFF2-40B4-BE49-F238E27FC236}">
                <a16:creationId xmlns:a16="http://schemas.microsoft.com/office/drawing/2014/main" id="{1E1E3352-862D-46A0-BEB3-A5135B8C1C88}"/>
              </a:ext>
            </a:extLst>
          </p:cNvPr>
          <p:cNvSpPr>
            <a:spLocks noGrp="1"/>
          </p:cNvSpPr>
          <p:nvPr>
            <p:ph type="sldNum" sz="quarter" idx="15"/>
          </p:nvPr>
        </p:nvSpPr>
        <p:spPr/>
        <p:txBody>
          <a:bodyPr/>
          <a:lstStyle/>
          <a:p>
            <a:fld id="{058DB212-BFA2-403F-85EF-DFD3FF6D973A}" type="slidenum">
              <a:rPr lang="en-US" smtClean="0"/>
              <a:pPr/>
              <a:t>8</a:t>
            </a:fld>
            <a:endParaRPr lang="en-US" dirty="0"/>
          </a:p>
        </p:txBody>
      </p:sp>
      <p:pic>
        <p:nvPicPr>
          <p:cNvPr id="19" name="Picture Placeholder 32" descr="hand writing on chalkbaord">
            <a:extLst>
              <a:ext uri="{FF2B5EF4-FFF2-40B4-BE49-F238E27FC236}">
                <a16:creationId xmlns:a16="http://schemas.microsoft.com/office/drawing/2014/main" id="{AD76076A-E43C-4814-84C0-6701CBE95C66}"/>
              </a:ext>
            </a:extLst>
          </p:cNvPr>
          <p:cNvPicPr>
            <a:picLocks noGrp="1" noChangeAspect="1"/>
          </p:cNvPicPr>
          <p:nvPr>
            <p:ph type="pic" sz="quarter" idx="19"/>
          </p:nvPr>
        </p:nvPicPr>
        <p:blipFill>
          <a:blip r:embed="rId2" cstate="screen">
            <a:extLst>
              <a:ext uri="{28A0092B-C50C-407E-A947-70E740481C1C}">
                <a14:useLocalDpi xmlns:a14="http://schemas.microsoft.com/office/drawing/2010/main"/>
              </a:ext>
            </a:extLst>
          </a:blip>
          <a:srcRect/>
          <a:stretch>
            <a:fillRect/>
          </a:stretch>
        </p:blipFill>
        <p:spPr>
          <a:xfrm>
            <a:off x="8128000" y="471488"/>
            <a:ext cx="1800225" cy="1800225"/>
          </a:xfrm>
        </p:spPr>
      </p:pic>
      <p:pic>
        <p:nvPicPr>
          <p:cNvPr id="20" name="Picture Placeholder 44" descr="can of pencils on a desk with chalkboard in background">
            <a:extLst>
              <a:ext uri="{FF2B5EF4-FFF2-40B4-BE49-F238E27FC236}">
                <a16:creationId xmlns:a16="http://schemas.microsoft.com/office/drawing/2014/main" id="{84F1603A-A567-41F1-8D4D-AABCB8B871EB}"/>
              </a:ext>
            </a:extLst>
          </p:cNvPr>
          <p:cNvPicPr>
            <a:picLocks noGrp="1" noChangeAspect="1"/>
          </p:cNvPicPr>
          <p:nvPr>
            <p:ph type="pic" sz="quarter" idx="20"/>
          </p:nvPr>
        </p:nvPicPr>
        <p:blipFill rotWithShape="1">
          <a:blip r:embed="rId3" cstate="screen">
            <a:extLst>
              <a:ext uri="{28A0092B-C50C-407E-A947-70E740481C1C}">
                <a14:useLocalDpi xmlns:a14="http://schemas.microsoft.com/office/drawing/2010/main"/>
              </a:ext>
            </a:extLst>
          </a:blip>
          <a:srcRect/>
          <a:stretch/>
        </p:blipFill>
        <p:spPr>
          <a:xfrm>
            <a:off x="10056813" y="471488"/>
            <a:ext cx="1800225" cy="1800225"/>
          </a:xfrm>
        </p:spPr>
      </p:pic>
      <p:pic>
        <p:nvPicPr>
          <p:cNvPr id="21" name="Picture Placeholder 36" descr="close up of pages of construction drawings">
            <a:extLst>
              <a:ext uri="{FF2B5EF4-FFF2-40B4-BE49-F238E27FC236}">
                <a16:creationId xmlns:a16="http://schemas.microsoft.com/office/drawing/2014/main" id="{519787D8-3849-491D-8A3B-9D4855F8BC7C}"/>
              </a:ext>
            </a:extLst>
          </p:cNvPr>
          <p:cNvPicPr>
            <a:picLocks noGrp="1" noChangeAspect="1"/>
          </p:cNvPicPr>
          <p:nvPr>
            <p:ph type="pic" sz="quarter" idx="17"/>
          </p:nvPr>
        </p:nvPicPr>
        <p:blipFill>
          <a:blip r:embed="rId4" cstate="screen">
            <a:extLst>
              <a:ext uri="{28A0092B-C50C-407E-A947-70E740481C1C}">
                <a14:useLocalDpi xmlns:a14="http://schemas.microsoft.com/office/drawing/2010/main"/>
              </a:ext>
            </a:extLst>
          </a:blip>
          <a:srcRect/>
          <a:stretch>
            <a:fillRect/>
          </a:stretch>
        </p:blipFill>
        <p:spPr>
          <a:xfrm>
            <a:off x="8128000" y="2395538"/>
            <a:ext cx="1800225" cy="1800225"/>
          </a:xfrm>
        </p:spPr>
      </p:pic>
      <p:pic>
        <p:nvPicPr>
          <p:cNvPr id="22" name="Picture Placeholder 24" descr="man in spacesuite in space ship">
            <a:extLst>
              <a:ext uri="{FF2B5EF4-FFF2-40B4-BE49-F238E27FC236}">
                <a16:creationId xmlns:a16="http://schemas.microsoft.com/office/drawing/2014/main" id="{C59ABF4C-639A-45B5-A3ED-1532D85766A3}"/>
              </a:ext>
            </a:extLst>
          </p:cNvPr>
          <p:cNvPicPr>
            <a:picLocks noGrp="1" noChangeAspect="1"/>
          </p:cNvPicPr>
          <p:nvPr>
            <p:ph type="pic" sz="quarter" idx="18"/>
          </p:nvPr>
        </p:nvPicPr>
        <p:blipFill>
          <a:blip r:embed="rId5" cstate="screen">
            <a:extLst>
              <a:ext uri="{28A0092B-C50C-407E-A947-70E740481C1C}">
                <a14:useLocalDpi xmlns:a14="http://schemas.microsoft.com/office/drawing/2010/main"/>
              </a:ext>
            </a:extLst>
          </a:blip>
          <a:srcRect/>
          <a:stretch>
            <a:fillRect/>
          </a:stretch>
        </p:blipFill>
        <p:spPr>
          <a:xfrm>
            <a:off x="10056813" y="2395538"/>
            <a:ext cx="1800225" cy="1800225"/>
          </a:xfrm>
        </p:spPr>
      </p:pic>
      <p:pic>
        <p:nvPicPr>
          <p:cNvPr id="24" name="Picture Placeholder 28" descr="books on a shelf with pages showing out">
            <a:extLst>
              <a:ext uri="{FF2B5EF4-FFF2-40B4-BE49-F238E27FC236}">
                <a16:creationId xmlns:a16="http://schemas.microsoft.com/office/drawing/2014/main" id="{D6B2528D-9BDE-43F7-BECB-4F91ADFE3ED0}"/>
              </a:ext>
            </a:extLst>
          </p:cNvPr>
          <p:cNvPicPr>
            <a:picLocks noGrp="1" noChangeAspect="1"/>
          </p:cNvPicPr>
          <p:nvPr>
            <p:ph type="pic" sz="quarter" idx="16"/>
          </p:nvPr>
        </p:nvPicPr>
        <p:blipFill>
          <a:blip r:embed="rId6" cstate="screen">
            <a:extLst>
              <a:ext uri="{28A0092B-C50C-407E-A947-70E740481C1C}">
                <a14:useLocalDpi xmlns:a14="http://schemas.microsoft.com/office/drawing/2010/main"/>
              </a:ext>
            </a:extLst>
          </a:blip>
          <a:srcRect/>
          <a:stretch>
            <a:fillRect/>
          </a:stretch>
        </p:blipFill>
        <p:spPr>
          <a:xfrm>
            <a:off x="10056813" y="4319588"/>
            <a:ext cx="1800225" cy="1800225"/>
          </a:xfrm>
        </p:spPr>
      </p:pic>
      <p:sp>
        <p:nvSpPr>
          <p:cNvPr id="4" name="Picture Placeholder 3">
            <a:extLst>
              <a:ext uri="{FF2B5EF4-FFF2-40B4-BE49-F238E27FC236}">
                <a16:creationId xmlns:a16="http://schemas.microsoft.com/office/drawing/2014/main" id="{0CF0A07A-F838-49C4-A19C-B6674A9846ED}"/>
              </a:ext>
            </a:extLst>
          </p:cNvPr>
          <p:cNvSpPr>
            <a:spLocks noGrp="1"/>
          </p:cNvSpPr>
          <p:nvPr>
            <p:ph type="pic" sz="quarter" idx="13"/>
          </p:nvPr>
        </p:nvSpPr>
        <p:spPr/>
      </p:sp>
      <p:pic>
        <p:nvPicPr>
          <p:cNvPr id="14" name="Picture 13">
            <a:extLst>
              <a:ext uri="{FF2B5EF4-FFF2-40B4-BE49-F238E27FC236}">
                <a16:creationId xmlns:a16="http://schemas.microsoft.com/office/drawing/2014/main" id="{770C98CF-FA90-4B3D-82F7-4DB3DFD39FE3}"/>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8127527" y="4319588"/>
            <a:ext cx="1800225" cy="1800000"/>
          </a:xfrm>
          <a:prstGeom prst="rect">
            <a:avLst/>
          </a:prstGeom>
        </p:spPr>
      </p:pic>
    </p:spTree>
    <p:extLst>
      <p:ext uri="{BB962C8B-B14F-4D97-AF65-F5344CB8AC3E}">
        <p14:creationId xmlns:p14="http://schemas.microsoft.com/office/powerpoint/2010/main" val="1858038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wipe(down)">
                                      <p:cBhvr>
                                        <p:cTn id="13" dur="500"/>
                                        <p:tgtEl>
                                          <p:spTgt spid="12">
                                            <p:txEl>
                                              <p:pRg st="0" end="0"/>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12">
                                            <p:txEl>
                                              <p:pRg st="1" end="1"/>
                                            </p:txEl>
                                          </p:spTgt>
                                        </p:tgtEl>
                                        <p:attrNameLst>
                                          <p:attrName>style.visibility</p:attrName>
                                        </p:attrNameLst>
                                      </p:cBhvr>
                                      <p:to>
                                        <p:strVal val="visible"/>
                                      </p:to>
                                    </p:set>
                                    <p:animEffect transition="in" filter="wipe(down)">
                                      <p:cBhvr>
                                        <p:cTn id="16" dur="500"/>
                                        <p:tgtEl>
                                          <p:spTgt spid="12">
                                            <p:txEl>
                                              <p:pRg st="1" end="1"/>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Effect transition="in" filter="wipe(down)">
                                      <p:cBhvr>
                                        <p:cTn id="19" dur="500"/>
                                        <p:tgtEl>
                                          <p:spTgt spid="12">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1">
                                            <p:txEl>
                                              <p:pRg st="0" end="0"/>
                                            </p:txEl>
                                          </p:spTgt>
                                        </p:tgtEl>
                                        <p:attrNameLst>
                                          <p:attrName>style.visibility</p:attrName>
                                        </p:attrNameLst>
                                      </p:cBhvr>
                                      <p:to>
                                        <p:strVal val="visible"/>
                                      </p:to>
                                    </p:set>
                                    <p:animEffect transition="in" filter="fade">
                                      <p:cBhvr>
                                        <p:cTn id="24" dur="500"/>
                                        <p:tgtEl>
                                          <p:spTgt spid="11">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
                                            <p:txEl>
                                              <p:pRg st="1" end="1"/>
                                            </p:txEl>
                                          </p:spTgt>
                                        </p:tgtEl>
                                        <p:attrNameLst>
                                          <p:attrName>style.visibility</p:attrName>
                                        </p:attrNameLst>
                                      </p:cBhvr>
                                      <p:to>
                                        <p:strVal val="visible"/>
                                      </p:to>
                                    </p:set>
                                    <p:anim calcmode="lin" valueType="num">
                                      <p:cBhvr additive="base">
                                        <p:cTn id="29"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1">
                                            <p:txEl>
                                              <p:pRg st="2" end="2"/>
                                            </p:txEl>
                                          </p:spTgt>
                                        </p:tgtEl>
                                        <p:attrNameLst>
                                          <p:attrName>style.visibility</p:attrName>
                                        </p:attrNameLst>
                                      </p:cBhvr>
                                      <p:to>
                                        <p:strVal val="visible"/>
                                      </p:to>
                                    </p:set>
                                    <p:anim calcmode="lin" valueType="num">
                                      <p:cBhvr additive="base">
                                        <p:cTn id="3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1">
                                            <p:txEl>
                                              <p:pRg st="3" end="3"/>
                                            </p:txEl>
                                          </p:spTgt>
                                        </p:tgtEl>
                                        <p:attrNameLst>
                                          <p:attrName>style.visibility</p:attrName>
                                        </p:attrNameLst>
                                      </p:cBhvr>
                                      <p:to>
                                        <p:strVal val="visible"/>
                                      </p:to>
                                    </p:set>
                                    <p:anim calcmode="lin" valueType="num">
                                      <p:cBhvr additive="base">
                                        <p:cTn id="37"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1">
                                            <p:txEl>
                                              <p:pRg st="4" end="4"/>
                                            </p:txEl>
                                          </p:spTgt>
                                        </p:tgtEl>
                                        <p:attrNameLst>
                                          <p:attrName>style.visibility</p:attrName>
                                        </p:attrNameLst>
                                      </p:cBhvr>
                                      <p:to>
                                        <p:strVal val="visible"/>
                                      </p:to>
                                    </p:set>
                                    <p:anim calcmode="lin" valueType="num">
                                      <p:cBhvr additive="base">
                                        <p:cTn id="4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1">
                                            <p:txEl>
                                              <p:pRg st="5" end="5"/>
                                            </p:txEl>
                                          </p:spTgt>
                                        </p:tgtEl>
                                        <p:attrNameLst>
                                          <p:attrName>style.visibility</p:attrName>
                                        </p:attrNameLst>
                                      </p:cBhvr>
                                      <p:to>
                                        <p:strVal val="visible"/>
                                      </p:to>
                                    </p:set>
                                    <p:anim calcmode="lin" valueType="num">
                                      <p:cBhvr additive="base">
                                        <p:cTn id="45"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1">
                                            <p:txEl>
                                              <p:pRg st="6" end="6"/>
                                            </p:txEl>
                                          </p:spTgt>
                                        </p:tgtEl>
                                        <p:attrNameLst>
                                          <p:attrName>style.visibility</p:attrName>
                                        </p:attrNameLst>
                                      </p:cBhvr>
                                      <p:to>
                                        <p:strVal val="visible"/>
                                      </p:to>
                                    </p:set>
                                    <p:anim calcmode="lin" valueType="num">
                                      <p:cBhvr additive="base">
                                        <p:cTn id="49"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D002-7B9D-4732-8379-4110403BA73E}"/>
              </a:ext>
            </a:extLst>
          </p:cNvPr>
          <p:cNvSpPr>
            <a:spLocks noGrp="1"/>
          </p:cNvSpPr>
          <p:nvPr>
            <p:ph type="title"/>
          </p:nvPr>
        </p:nvSpPr>
        <p:spPr/>
        <p:txBody>
          <a:bodyPr/>
          <a:lstStyle/>
          <a:p>
            <a:r>
              <a:rPr lang="en-US" b="1" dirty="0"/>
              <a:t>2.Measures of Dispersion or Variability:</a:t>
            </a:r>
          </a:p>
        </p:txBody>
      </p:sp>
      <p:sp>
        <p:nvSpPr>
          <p:cNvPr id="12" name="Text Placeholder 11">
            <a:extLst>
              <a:ext uri="{FF2B5EF4-FFF2-40B4-BE49-F238E27FC236}">
                <a16:creationId xmlns:a16="http://schemas.microsoft.com/office/drawing/2014/main" id="{1C2E5FA1-0896-495B-938C-FB2732393E04}"/>
              </a:ext>
            </a:extLst>
          </p:cNvPr>
          <p:cNvSpPr>
            <a:spLocks noGrp="1"/>
          </p:cNvSpPr>
          <p:nvPr>
            <p:ph type="body" sz="quarter" idx="12"/>
          </p:nvPr>
        </p:nvSpPr>
        <p:spPr>
          <a:xfrm>
            <a:off x="360363" y="1080000"/>
            <a:ext cx="6992937" cy="1315538"/>
          </a:xfrm>
        </p:spPr>
        <p:txBody>
          <a:bodyPr/>
          <a:lstStyle/>
          <a:p>
            <a:pPr marL="342900" indent="-342900">
              <a:buFont typeface="Arial" panose="020B0604020202020204" pitchFamily="34" charset="0"/>
              <a:buChar char="•"/>
            </a:pPr>
            <a:r>
              <a:rPr lang="en-US" b="1" dirty="0"/>
              <a:t>Range </a:t>
            </a:r>
            <a:r>
              <a:rPr lang="en-US" dirty="0"/>
              <a:t>It's the simplest measure of dispersion and indicates the difference between the maximum and minimum values in a dataset. For example, in a set of test scores {65, 70, 75, 80, 85}, the range would be 85 - 65 = 20.</a:t>
            </a:r>
            <a:endParaRPr lang="en-PK" dirty="0"/>
          </a:p>
        </p:txBody>
      </p:sp>
      <p:sp>
        <p:nvSpPr>
          <p:cNvPr id="11" name="Content Placeholder 10">
            <a:extLst>
              <a:ext uri="{FF2B5EF4-FFF2-40B4-BE49-F238E27FC236}">
                <a16:creationId xmlns:a16="http://schemas.microsoft.com/office/drawing/2014/main" id="{031C633C-674B-4861-A9C1-E3F29A2D85C5}"/>
              </a:ext>
            </a:extLst>
          </p:cNvPr>
          <p:cNvSpPr>
            <a:spLocks noGrp="1"/>
          </p:cNvSpPr>
          <p:nvPr>
            <p:ph sz="half" idx="1"/>
          </p:nvPr>
        </p:nvSpPr>
        <p:spPr>
          <a:xfrm>
            <a:off x="360000" y="2464230"/>
            <a:ext cx="6992936" cy="3655769"/>
          </a:xfrm>
        </p:spPr>
        <p:txBody>
          <a:bodyPr/>
          <a:lstStyle/>
          <a:p>
            <a:r>
              <a:rPr lang="en-US" b="1" dirty="0"/>
              <a:t>Variance  </a:t>
            </a:r>
            <a:r>
              <a:rPr lang="en-US" dirty="0"/>
              <a:t>It’s measures how much the values in a dataset deviate from the mean (average). It's calculated by averaging the squared differences of each value from the mean. Higher variance indicates greater dispersion. For instance, in a set of data {4, 6, 8, 10}, the variance would be calculated as [(4-7)^2 + (6-7)^2 + (8-7)^2 + (10-7)^2] / 4 = 5.</a:t>
            </a:r>
          </a:p>
          <a:p>
            <a:r>
              <a:rPr lang="en-US" b="1" dirty="0"/>
              <a:t>NOTE:</a:t>
            </a:r>
          </a:p>
          <a:p>
            <a:pPr marL="0" indent="0">
              <a:buNone/>
            </a:pPr>
            <a:r>
              <a:rPr lang="en-US" b="1" dirty="0"/>
              <a:t> Range:</a:t>
            </a:r>
            <a:r>
              <a:rPr lang="en-US" dirty="0"/>
              <a:t> It's the simplest measure, indicating the difference between the maximum and minimum values. However, it doesn't consider the entire dataset, making it sensitive to outliers.</a:t>
            </a:r>
          </a:p>
          <a:p>
            <a:pPr marL="0" indent="0">
              <a:buNone/>
            </a:pPr>
            <a:r>
              <a:rPr lang="en-US" b="1" dirty="0"/>
              <a:t>Variance:</a:t>
            </a:r>
            <a:r>
              <a:rPr lang="en-US" dirty="0"/>
              <a:t> It measures the average of squared deviations from the mean. It gives a comprehensive view of how each data point varies from the mean but is affected by outliers due to squaring differences.</a:t>
            </a:r>
          </a:p>
        </p:txBody>
      </p:sp>
      <p:sp>
        <p:nvSpPr>
          <p:cNvPr id="8" name="Slide Number Placeholder 7">
            <a:extLst>
              <a:ext uri="{FF2B5EF4-FFF2-40B4-BE49-F238E27FC236}">
                <a16:creationId xmlns:a16="http://schemas.microsoft.com/office/drawing/2014/main" id="{1E1E3352-862D-46A0-BEB3-A5135B8C1C88}"/>
              </a:ext>
            </a:extLst>
          </p:cNvPr>
          <p:cNvSpPr>
            <a:spLocks noGrp="1"/>
          </p:cNvSpPr>
          <p:nvPr>
            <p:ph type="sldNum" sz="quarter" idx="15"/>
          </p:nvPr>
        </p:nvSpPr>
        <p:spPr/>
        <p:txBody>
          <a:bodyPr/>
          <a:lstStyle/>
          <a:p>
            <a:fld id="{058DB212-BFA2-403F-85EF-DFD3FF6D973A}" type="slidenum">
              <a:rPr lang="en-US" smtClean="0"/>
              <a:pPr/>
              <a:t>9</a:t>
            </a:fld>
            <a:endParaRPr lang="en-US" dirty="0"/>
          </a:p>
        </p:txBody>
      </p:sp>
      <p:pic>
        <p:nvPicPr>
          <p:cNvPr id="19" name="Picture Placeholder 32" descr="hand writing on chalkbaord">
            <a:extLst>
              <a:ext uri="{FF2B5EF4-FFF2-40B4-BE49-F238E27FC236}">
                <a16:creationId xmlns:a16="http://schemas.microsoft.com/office/drawing/2014/main" id="{AD76076A-E43C-4814-84C0-6701CBE95C66}"/>
              </a:ext>
            </a:extLst>
          </p:cNvPr>
          <p:cNvPicPr>
            <a:picLocks noGrp="1" noChangeAspect="1"/>
          </p:cNvPicPr>
          <p:nvPr>
            <p:ph type="pic" sz="quarter" idx="19"/>
          </p:nvPr>
        </p:nvPicPr>
        <p:blipFill>
          <a:blip r:embed="rId2" cstate="screen">
            <a:extLst>
              <a:ext uri="{28A0092B-C50C-407E-A947-70E740481C1C}">
                <a14:useLocalDpi xmlns:a14="http://schemas.microsoft.com/office/drawing/2010/main"/>
              </a:ext>
            </a:extLst>
          </a:blip>
          <a:srcRect/>
          <a:stretch>
            <a:fillRect/>
          </a:stretch>
        </p:blipFill>
        <p:spPr>
          <a:xfrm>
            <a:off x="8128000" y="471488"/>
            <a:ext cx="1800225" cy="1800225"/>
          </a:xfrm>
        </p:spPr>
      </p:pic>
      <p:pic>
        <p:nvPicPr>
          <p:cNvPr id="20" name="Picture Placeholder 44" descr="can of pencils on a desk with chalkboard in background">
            <a:extLst>
              <a:ext uri="{FF2B5EF4-FFF2-40B4-BE49-F238E27FC236}">
                <a16:creationId xmlns:a16="http://schemas.microsoft.com/office/drawing/2014/main" id="{84F1603A-A567-41F1-8D4D-AABCB8B871EB}"/>
              </a:ext>
            </a:extLst>
          </p:cNvPr>
          <p:cNvPicPr>
            <a:picLocks noGrp="1" noChangeAspect="1"/>
          </p:cNvPicPr>
          <p:nvPr>
            <p:ph type="pic" sz="quarter" idx="20"/>
          </p:nvPr>
        </p:nvPicPr>
        <p:blipFill rotWithShape="1">
          <a:blip r:embed="rId3" cstate="screen">
            <a:extLst>
              <a:ext uri="{28A0092B-C50C-407E-A947-70E740481C1C}">
                <a14:useLocalDpi xmlns:a14="http://schemas.microsoft.com/office/drawing/2010/main"/>
              </a:ext>
            </a:extLst>
          </a:blip>
          <a:srcRect/>
          <a:stretch/>
        </p:blipFill>
        <p:spPr>
          <a:xfrm>
            <a:off x="10056813" y="471488"/>
            <a:ext cx="1800225" cy="1800225"/>
          </a:xfrm>
        </p:spPr>
      </p:pic>
      <p:pic>
        <p:nvPicPr>
          <p:cNvPr id="21" name="Picture Placeholder 36" descr="close up of pages of construction drawings">
            <a:extLst>
              <a:ext uri="{FF2B5EF4-FFF2-40B4-BE49-F238E27FC236}">
                <a16:creationId xmlns:a16="http://schemas.microsoft.com/office/drawing/2014/main" id="{519787D8-3849-491D-8A3B-9D4855F8BC7C}"/>
              </a:ext>
            </a:extLst>
          </p:cNvPr>
          <p:cNvPicPr>
            <a:picLocks noGrp="1" noChangeAspect="1"/>
          </p:cNvPicPr>
          <p:nvPr>
            <p:ph type="pic" sz="quarter" idx="17"/>
          </p:nvPr>
        </p:nvPicPr>
        <p:blipFill>
          <a:blip r:embed="rId4" cstate="screen">
            <a:extLst>
              <a:ext uri="{28A0092B-C50C-407E-A947-70E740481C1C}">
                <a14:useLocalDpi xmlns:a14="http://schemas.microsoft.com/office/drawing/2010/main"/>
              </a:ext>
            </a:extLst>
          </a:blip>
          <a:srcRect/>
          <a:stretch>
            <a:fillRect/>
          </a:stretch>
        </p:blipFill>
        <p:spPr>
          <a:xfrm>
            <a:off x="8128000" y="2395538"/>
            <a:ext cx="1800225" cy="1800225"/>
          </a:xfrm>
        </p:spPr>
      </p:pic>
      <p:pic>
        <p:nvPicPr>
          <p:cNvPr id="22" name="Picture Placeholder 24" descr="man in spacesuite in space ship">
            <a:extLst>
              <a:ext uri="{FF2B5EF4-FFF2-40B4-BE49-F238E27FC236}">
                <a16:creationId xmlns:a16="http://schemas.microsoft.com/office/drawing/2014/main" id="{C59ABF4C-639A-45B5-A3ED-1532D85766A3}"/>
              </a:ext>
            </a:extLst>
          </p:cNvPr>
          <p:cNvPicPr>
            <a:picLocks noGrp="1" noChangeAspect="1"/>
          </p:cNvPicPr>
          <p:nvPr>
            <p:ph type="pic" sz="quarter" idx="18"/>
          </p:nvPr>
        </p:nvPicPr>
        <p:blipFill>
          <a:blip r:embed="rId5" cstate="screen">
            <a:extLst>
              <a:ext uri="{28A0092B-C50C-407E-A947-70E740481C1C}">
                <a14:useLocalDpi xmlns:a14="http://schemas.microsoft.com/office/drawing/2010/main"/>
              </a:ext>
            </a:extLst>
          </a:blip>
          <a:srcRect/>
          <a:stretch>
            <a:fillRect/>
          </a:stretch>
        </p:blipFill>
        <p:spPr>
          <a:xfrm>
            <a:off x="10056813" y="2395538"/>
            <a:ext cx="1800225" cy="1800225"/>
          </a:xfrm>
        </p:spPr>
      </p:pic>
      <p:pic>
        <p:nvPicPr>
          <p:cNvPr id="24" name="Picture Placeholder 28" descr="books on a shelf with pages showing out">
            <a:extLst>
              <a:ext uri="{FF2B5EF4-FFF2-40B4-BE49-F238E27FC236}">
                <a16:creationId xmlns:a16="http://schemas.microsoft.com/office/drawing/2014/main" id="{D6B2528D-9BDE-43F7-BECB-4F91ADFE3ED0}"/>
              </a:ext>
            </a:extLst>
          </p:cNvPr>
          <p:cNvPicPr>
            <a:picLocks noGrp="1" noChangeAspect="1"/>
          </p:cNvPicPr>
          <p:nvPr>
            <p:ph type="pic" sz="quarter" idx="16"/>
          </p:nvPr>
        </p:nvPicPr>
        <p:blipFill>
          <a:blip r:embed="rId6" cstate="screen">
            <a:extLst>
              <a:ext uri="{28A0092B-C50C-407E-A947-70E740481C1C}">
                <a14:useLocalDpi xmlns:a14="http://schemas.microsoft.com/office/drawing/2010/main"/>
              </a:ext>
            </a:extLst>
          </a:blip>
          <a:srcRect/>
          <a:stretch>
            <a:fillRect/>
          </a:stretch>
        </p:blipFill>
        <p:spPr>
          <a:xfrm>
            <a:off x="10056813" y="4319588"/>
            <a:ext cx="1800225" cy="1800225"/>
          </a:xfrm>
        </p:spPr>
      </p:pic>
      <p:sp>
        <p:nvSpPr>
          <p:cNvPr id="4" name="Picture Placeholder 3">
            <a:extLst>
              <a:ext uri="{FF2B5EF4-FFF2-40B4-BE49-F238E27FC236}">
                <a16:creationId xmlns:a16="http://schemas.microsoft.com/office/drawing/2014/main" id="{E7D79500-8149-4FD4-8122-4E53124DB918}"/>
              </a:ext>
            </a:extLst>
          </p:cNvPr>
          <p:cNvSpPr>
            <a:spLocks noGrp="1"/>
          </p:cNvSpPr>
          <p:nvPr>
            <p:ph type="pic" sz="quarter" idx="13"/>
          </p:nvPr>
        </p:nvSpPr>
        <p:spPr/>
      </p:sp>
      <p:pic>
        <p:nvPicPr>
          <p:cNvPr id="14" name="Picture 13">
            <a:extLst>
              <a:ext uri="{FF2B5EF4-FFF2-40B4-BE49-F238E27FC236}">
                <a16:creationId xmlns:a16="http://schemas.microsoft.com/office/drawing/2014/main" id="{DFDA22F7-B753-4604-B9D6-6CB0E025922E}"/>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8127527" y="4319588"/>
            <a:ext cx="1800225" cy="1800000"/>
          </a:xfrm>
          <a:prstGeom prst="rect">
            <a:avLst/>
          </a:prstGeom>
        </p:spPr>
      </p:pic>
    </p:spTree>
    <p:extLst>
      <p:ext uri="{BB962C8B-B14F-4D97-AF65-F5344CB8AC3E}">
        <p14:creationId xmlns:p14="http://schemas.microsoft.com/office/powerpoint/2010/main" val="2645346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1000"/>
                                        <p:tgtEl>
                                          <p:spTgt spid="12">
                                            <p:txEl>
                                              <p:pRg st="0" end="0"/>
                                            </p:txEl>
                                          </p:spTgt>
                                        </p:tgtEl>
                                      </p:cBhvr>
                                    </p:animEffect>
                                    <p:anim calcmode="lin" valueType="num">
                                      <p:cBhvr>
                                        <p:cTn id="15"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animEffect transition="in" filter="fade">
                                      <p:cBhvr>
                                        <p:cTn id="21" dur="1000"/>
                                        <p:tgtEl>
                                          <p:spTgt spid="11">
                                            <p:txEl>
                                              <p:pRg st="0" end="0"/>
                                            </p:txEl>
                                          </p:spTgt>
                                        </p:tgtEl>
                                      </p:cBhvr>
                                    </p:animEffect>
                                    <p:anim calcmode="lin" valueType="num">
                                      <p:cBhvr>
                                        <p:cTn id="22"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1">
                                            <p:txEl>
                                              <p:pRg st="1" end="1"/>
                                            </p:txEl>
                                          </p:spTgt>
                                        </p:tgtEl>
                                        <p:attrNameLst>
                                          <p:attrName>style.visibility</p:attrName>
                                        </p:attrNameLst>
                                      </p:cBhvr>
                                      <p:to>
                                        <p:strVal val="visible"/>
                                      </p:to>
                                    </p:set>
                                    <p:animEffect transition="in" filter="barn(inVertical)">
                                      <p:cBhvr>
                                        <p:cTn id="28" dur="500"/>
                                        <p:tgtEl>
                                          <p:spTgt spid="11">
                                            <p:txEl>
                                              <p:pRg st="1" end="1"/>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animEffect transition="in" filter="barn(inVertical)">
                                      <p:cBhvr>
                                        <p:cTn id="31" dur="500"/>
                                        <p:tgtEl>
                                          <p:spTgt spid="11">
                                            <p:txEl>
                                              <p:pRg st="2" end="2"/>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11">
                                            <p:txEl>
                                              <p:pRg st="3" end="3"/>
                                            </p:txEl>
                                          </p:spTgt>
                                        </p:tgtEl>
                                        <p:attrNameLst>
                                          <p:attrName>style.visibility</p:attrName>
                                        </p:attrNameLst>
                                      </p:cBhvr>
                                      <p:to>
                                        <p:strVal val="visible"/>
                                      </p:to>
                                    </p:set>
                                    <p:animEffect transition="in" filter="barn(inVertical)">
                                      <p:cBhvr>
                                        <p:cTn id="34"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Custom 153">
      <a:dk1>
        <a:sysClr val="windowText" lastClr="000000"/>
      </a:dk1>
      <a:lt1>
        <a:sysClr val="window" lastClr="FFFFFF"/>
      </a:lt1>
      <a:dk2>
        <a:srgbClr val="44546A"/>
      </a:dk2>
      <a:lt2>
        <a:srgbClr val="E7E6E6"/>
      </a:lt2>
      <a:accent1>
        <a:srgbClr val="00B0F0"/>
      </a:accent1>
      <a:accent2>
        <a:srgbClr val="0B6CD9"/>
      </a:accent2>
      <a:accent3>
        <a:srgbClr val="0C3DF8"/>
      </a:accent3>
      <a:accent4>
        <a:srgbClr val="F2194A"/>
      </a:accent4>
      <a:accent5>
        <a:srgbClr val="0CF8B6"/>
      </a:accent5>
      <a:accent6>
        <a:srgbClr val="BDB313"/>
      </a:accent6>
      <a:hlink>
        <a:srgbClr val="00B0F0"/>
      </a:hlink>
      <a:folHlink>
        <a:srgbClr val="00B0F0"/>
      </a:folHlink>
    </a:clrScheme>
    <a:fontScheme name="Custom 162">
      <a:majorFont>
        <a:latin typeface="Tw Cen MT"/>
        <a:ea typeface=""/>
        <a:cs typeface=""/>
      </a:majorFont>
      <a:minorFont>
        <a:latin typeface="Lucida Sans Typewri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78043420_Science fair presentation_RVA_v3.potx" id="{29D4BD8F-7488-49D9-BFBB-7DF8C2B0292D}" vid="{799E8309-D02B-4451-A1B1-915D5FF07E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342</TotalTime>
  <Words>1942</Words>
  <Application>Microsoft Office PowerPoint</Application>
  <PresentationFormat>Widescreen</PresentationFormat>
  <Paragraphs>260</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 Narrow</vt:lpstr>
      <vt:lpstr>Calibri</vt:lpstr>
      <vt:lpstr>Lucida Sans Typewriter</vt:lpstr>
      <vt:lpstr>Times New Roman</vt:lpstr>
      <vt:lpstr>Tw Cen MT</vt:lpstr>
      <vt:lpstr>Office Theme</vt:lpstr>
      <vt:lpstr>Statistical Data Analysis for data science </vt:lpstr>
      <vt:lpstr>Statistical Data Analysis:</vt:lpstr>
      <vt:lpstr>Descriptive Statistics:</vt:lpstr>
      <vt:lpstr>1.Measures of Central Tendency:</vt:lpstr>
      <vt:lpstr>1.Measures of Central Tendency:</vt:lpstr>
      <vt:lpstr>Example:</vt:lpstr>
      <vt:lpstr>1.Measures of Central Tendency:</vt:lpstr>
      <vt:lpstr>2.Measures of Dispersion or Variability:</vt:lpstr>
      <vt:lpstr>2.Measures of Dispersion or Variability:</vt:lpstr>
      <vt:lpstr>2.Measures of Dispersion or Variability:</vt:lpstr>
      <vt:lpstr>2.Measures of Dispersion or Variability:</vt:lpstr>
      <vt:lpstr>2.Measures of Dispersion or Variability:</vt:lpstr>
      <vt:lpstr>2.Measures of Dispersion or Variability:</vt:lpstr>
      <vt:lpstr>3.Frequency Distribution</vt:lpstr>
      <vt:lpstr>2. Frequency Distribution</vt:lpstr>
      <vt:lpstr>PowerPoint Presentation</vt:lpstr>
      <vt:lpstr>4.Percentiles and Quartiles: </vt:lpstr>
      <vt:lpstr>5. Correlation and Covariance: </vt:lpstr>
      <vt:lpstr>In data 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Data Analysis for data science </dc:title>
  <dc:creator>hp</dc:creator>
  <cp:lastModifiedBy>hp</cp:lastModifiedBy>
  <cp:revision>10</cp:revision>
  <dcterms:created xsi:type="dcterms:W3CDTF">2023-11-23T13:48:41Z</dcterms:created>
  <dcterms:modified xsi:type="dcterms:W3CDTF">2023-11-25T05:39:14Z</dcterms:modified>
</cp:coreProperties>
</file>