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3"/>
  </p:notesMasterIdLst>
  <p:sldIdLst>
    <p:sldId id="257" r:id="rId2"/>
    <p:sldId id="258" r:id="rId3"/>
    <p:sldId id="266" r:id="rId4"/>
    <p:sldId id="260" r:id="rId5"/>
    <p:sldId id="261" r:id="rId6"/>
    <p:sldId id="262" r:id="rId7"/>
    <p:sldId id="263" r:id="rId8"/>
    <p:sldId id="268" r:id="rId9"/>
    <p:sldId id="289" r:id="rId10"/>
    <p:sldId id="281" r:id="rId11"/>
    <p:sldId id="290" r:id="rId12"/>
    <p:sldId id="291" r:id="rId13"/>
    <p:sldId id="292" r:id="rId14"/>
    <p:sldId id="293" r:id="rId15"/>
    <p:sldId id="294" r:id="rId16"/>
    <p:sldId id="295" r:id="rId17"/>
    <p:sldId id="296" r:id="rId18"/>
    <p:sldId id="297" r:id="rId19"/>
    <p:sldId id="285" r:id="rId20"/>
    <p:sldId id="298"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Ahtesham Uddin" initials="MAU" lastIdx="1" clrIdx="0">
    <p:extLst>
      <p:ext uri="{19B8F6BF-5375-455C-9EA6-DF929625EA0E}">
        <p15:presenceInfo xmlns:p15="http://schemas.microsoft.com/office/powerpoint/2012/main" userId="Mohammed Ahtesham Udd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8" autoAdjust="0"/>
    <p:restoredTop sz="95016" autoAdjust="0"/>
  </p:normalViewPr>
  <p:slideViewPr>
    <p:cSldViewPr snapToGrid="0">
      <p:cViewPr varScale="1">
        <p:scale>
          <a:sx n="86" d="100"/>
          <a:sy n="86" d="100"/>
        </p:scale>
        <p:origin x="312" y="58"/>
      </p:cViewPr>
      <p:guideLst/>
    </p:cSldViewPr>
  </p:slideViewPr>
  <p:notesTextViewPr>
    <p:cViewPr>
      <p:scale>
        <a:sx n="1" d="1"/>
        <a:sy n="1" d="1"/>
      </p:scale>
      <p:origin x="0" y="0"/>
    </p:cViewPr>
  </p:notesTextViewPr>
  <p:notesViewPr>
    <p:cSldViewPr snapToGrid="0">
      <p:cViewPr varScale="1">
        <p:scale>
          <a:sx n="65" d="100"/>
          <a:sy n="65" d="100"/>
        </p:scale>
        <p:origin x="265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F33D8-9A90-4BCD-901D-4A6BA101F41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266D628-AC94-4E90-AAC2-FA2C6FB20524}">
      <dgm:prSet custT="1"/>
      <dgm:spPr/>
      <dgm:t>
        <a:bodyPr/>
        <a:lstStyle/>
        <a:p>
          <a:pPr>
            <a:lnSpc>
              <a:spcPct val="100000"/>
            </a:lnSpc>
          </a:pPr>
          <a:r>
            <a:rPr lang="en-US" sz="1800" dirty="0"/>
            <a:t>Team Introduction</a:t>
          </a:r>
        </a:p>
      </dgm:t>
    </dgm:pt>
    <dgm:pt modelId="{BCA90D1C-1B84-4165-BC4D-8512EDD9D68F}" type="parTrans" cxnId="{505D5790-5F8B-475C-9DB5-35D63B76FC31}">
      <dgm:prSet/>
      <dgm:spPr/>
      <dgm:t>
        <a:bodyPr/>
        <a:lstStyle/>
        <a:p>
          <a:endParaRPr lang="en-US"/>
        </a:p>
      </dgm:t>
    </dgm:pt>
    <dgm:pt modelId="{03CE51D0-CFC6-47DB-B1B8-5212FF404007}" type="sibTrans" cxnId="{505D5790-5F8B-475C-9DB5-35D63B76FC31}">
      <dgm:prSet/>
      <dgm:spPr/>
      <dgm:t>
        <a:bodyPr/>
        <a:lstStyle/>
        <a:p>
          <a:endParaRPr lang="en-US"/>
        </a:p>
      </dgm:t>
    </dgm:pt>
    <dgm:pt modelId="{A7627A3F-2230-4190-9ED8-50B1A119810B}">
      <dgm:prSet custT="1"/>
      <dgm:spPr/>
      <dgm:t>
        <a:bodyPr/>
        <a:lstStyle/>
        <a:p>
          <a:pPr algn="ctr">
            <a:lnSpc>
              <a:spcPct val="100000"/>
            </a:lnSpc>
          </a:pPr>
          <a:r>
            <a:rPr lang="en-US" sz="1800" dirty="0"/>
            <a:t>Background</a:t>
          </a:r>
        </a:p>
        <a:p>
          <a:pPr algn="ctr">
            <a:lnSpc>
              <a:spcPct val="100000"/>
            </a:lnSpc>
          </a:pPr>
          <a:r>
            <a:rPr lang="en-US" sz="1800" dirty="0"/>
            <a:t>/motivation</a:t>
          </a:r>
        </a:p>
      </dgm:t>
    </dgm:pt>
    <dgm:pt modelId="{6DDF457C-49FC-4DA5-B130-4D3A9022AC96}" type="parTrans" cxnId="{EDDEAD61-EF88-472C-9F23-554807B51F89}">
      <dgm:prSet/>
      <dgm:spPr/>
      <dgm:t>
        <a:bodyPr/>
        <a:lstStyle/>
        <a:p>
          <a:endParaRPr lang="en-US"/>
        </a:p>
      </dgm:t>
    </dgm:pt>
    <dgm:pt modelId="{F9F26ED2-9F78-4115-BDF2-04DE77DB0982}" type="sibTrans" cxnId="{EDDEAD61-EF88-472C-9F23-554807B51F89}">
      <dgm:prSet/>
      <dgm:spPr/>
      <dgm:t>
        <a:bodyPr/>
        <a:lstStyle/>
        <a:p>
          <a:endParaRPr lang="en-US"/>
        </a:p>
      </dgm:t>
    </dgm:pt>
    <dgm:pt modelId="{A5C6A6BD-CC6D-4BBD-93F8-759EDE4D59DE}">
      <dgm:prSet custT="1"/>
      <dgm:spPr/>
      <dgm:t>
        <a:bodyPr/>
        <a:lstStyle/>
        <a:p>
          <a:pPr>
            <a:lnSpc>
              <a:spcPct val="100000"/>
            </a:lnSpc>
          </a:pPr>
          <a:r>
            <a:rPr lang="en-US" sz="1800" dirty="0"/>
            <a:t>Problem Statement</a:t>
          </a:r>
        </a:p>
      </dgm:t>
    </dgm:pt>
    <dgm:pt modelId="{73C7DECF-D367-4FF5-B191-42E64984D061}" type="parTrans" cxnId="{A8F79B0F-6DB6-4450-8456-DB0556DC00EF}">
      <dgm:prSet/>
      <dgm:spPr/>
      <dgm:t>
        <a:bodyPr/>
        <a:lstStyle/>
        <a:p>
          <a:endParaRPr lang="en-US"/>
        </a:p>
      </dgm:t>
    </dgm:pt>
    <dgm:pt modelId="{1278D751-F18C-4B2B-B1DA-9D9F690592CE}" type="sibTrans" cxnId="{A8F79B0F-6DB6-4450-8456-DB0556DC00EF}">
      <dgm:prSet/>
      <dgm:spPr/>
      <dgm:t>
        <a:bodyPr/>
        <a:lstStyle/>
        <a:p>
          <a:endParaRPr lang="en-US"/>
        </a:p>
      </dgm:t>
    </dgm:pt>
    <dgm:pt modelId="{50C4D145-CC3B-40EF-A63A-F37F78EB603B}">
      <dgm:prSet custT="1"/>
      <dgm:spPr/>
      <dgm:t>
        <a:bodyPr/>
        <a:lstStyle/>
        <a:p>
          <a:pPr>
            <a:lnSpc>
              <a:spcPct val="100000"/>
            </a:lnSpc>
          </a:pPr>
          <a:r>
            <a:rPr lang="en-US" sz="1800" dirty="0"/>
            <a:t>Project Proposal</a:t>
          </a:r>
        </a:p>
      </dgm:t>
    </dgm:pt>
    <dgm:pt modelId="{B3DD7A0F-9FB1-4DB8-ABD7-2CC91781D495}" type="parTrans" cxnId="{40EB9A7E-3BE1-4D79-BE5A-7CE7A6E722CE}">
      <dgm:prSet/>
      <dgm:spPr/>
      <dgm:t>
        <a:bodyPr/>
        <a:lstStyle/>
        <a:p>
          <a:endParaRPr lang="en-US"/>
        </a:p>
      </dgm:t>
    </dgm:pt>
    <dgm:pt modelId="{F998C899-2EEE-4BDE-BAC1-FA38B0B302AC}" type="sibTrans" cxnId="{40EB9A7E-3BE1-4D79-BE5A-7CE7A6E722CE}">
      <dgm:prSet/>
      <dgm:spPr/>
      <dgm:t>
        <a:bodyPr/>
        <a:lstStyle/>
        <a:p>
          <a:endParaRPr lang="en-US"/>
        </a:p>
      </dgm:t>
    </dgm:pt>
    <dgm:pt modelId="{50643039-E80E-4158-91DD-A5F076A262A2}">
      <dgm:prSet custT="1"/>
      <dgm:spPr/>
      <dgm:t>
        <a:bodyPr/>
        <a:lstStyle/>
        <a:p>
          <a:pPr>
            <a:lnSpc>
              <a:spcPct val="100000"/>
            </a:lnSpc>
          </a:pPr>
          <a:r>
            <a:rPr lang="en-US" sz="1800" dirty="0"/>
            <a:t>Evaluation</a:t>
          </a:r>
        </a:p>
      </dgm:t>
    </dgm:pt>
    <dgm:pt modelId="{C1583D8E-4DEE-46E2-B0C6-ECAE78F5AB1F}" type="parTrans" cxnId="{77BCB3B8-1B72-4DEA-A47B-2381CBDE65D5}">
      <dgm:prSet/>
      <dgm:spPr/>
      <dgm:t>
        <a:bodyPr/>
        <a:lstStyle/>
        <a:p>
          <a:endParaRPr lang="en-US"/>
        </a:p>
      </dgm:t>
    </dgm:pt>
    <dgm:pt modelId="{D378D2AF-766A-42CC-899D-7C455E7E2B81}" type="sibTrans" cxnId="{77BCB3B8-1B72-4DEA-A47B-2381CBDE65D5}">
      <dgm:prSet/>
      <dgm:spPr/>
      <dgm:t>
        <a:bodyPr/>
        <a:lstStyle/>
        <a:p>
          <a:endParaRPr lang="en-US"/>
        </a:p>
      </dgm:t>
    </dgm:pt>
    <dgm:pt modelId="{3C6874F1-FF7B-4E1F-BD95-5F47BBD4CBEB}">
      <dgm:prSet custT="1"/>
      <dgm:spPr/>
      <dgm:t>
        <a:bodyPr/>
        <a:lstStyle/>
        <a:p>
          <a:pPr>
            <a:lnSpc>
              <a:spcPct val="100000"/>
            </a:lnSpc>
          </a:pPr>
          <a:r>
            <a:rPr lang="en-US" sz="1800" dirty="0"/>
            <a:t>Dataset Description and EDA</a:t>
          </a:r>
        </a:p>
      </dgm:t>
    </dgm:pt>
    <dgm:pt modelId="{739D9EF1-8A8C-40D2-A058-83022FF37EBF}" type="parTrans" cxnId="{521A38FB-1128-4D27-8513-3328AD32DEB3}">
      <dgm:prSet/>
      <dgm:spPr/>
      <dgm:t>
        <a:bodyPr/>
        <a:lstStyle/>
        <a:p>
          <a:endParaRPr lang="en-US"/>
        </a:p>
      </dgm:t>
    </dgm:pt>
    <dgm:pt modelId="{6EA9B1AD-0168-480D-81BA-D2F610D119B7}" type="sibTrans" cxnId="{521A38FB-1128-4D27-8513-3328AD32DEB3}">
      <dgm:prSet/>
      <dgm:spPr/>
      <dgm:t>
        <a:bodyPr/>
        <a:lstStyle/>
        <a:p>
          <a:endParaRPr lang="en-US"/>
        </a:p>
      </dgm:t>
    </dgm:pt>
    <dgm:pt modelId="{6FA7FB1C-760C-48D5-83B6-FE48F9CECFFB}" type="pres">
      <dgm:prSet presAssocID="{144F33D8-9A90-4BCD-901D-4A6BA101F410}" presName="root" presStyleCnt="0">
        <dgm:presLayoutVars>
          <dgm:dir/>
          <dgm:resizeHandles val="exact"/>
        </dgm:presLayoutVars>
      </dgm:prSet>
      <dgm:spPr/>
    </dgm:pt>
    <dgm:pt modelId="{464E77FF-A4FF-459A-871E-7442EFEA125E}" type="pres">
      <dgm:prSet presAssocID="{2266D628-AC94-4E90-AAC2-FA2C6FB20524}" presName="compNode" presStyleCnt="0"/>
      <dgm:spPr/>
    </dgm:pt>
    <dgm:pt modelId="{B21BD4B7-79AE-41B9-BE6E-57A8F0158B93}" type="pres">
      <dgm:prSet presAssocID="{2266D628-AC94-4E90-AAC2-FA2C6FB205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2A36C0D9-4497-4137-A038-D837D5D2F38D}" type="pres">
      <dgm:prSet presAssocID="{2266D628-AC94-4E90-AAC2-FA2C6FB20524}" presName="spaceRect" presStyleCnt="0"/>
      <dgm:spPr/>
    </dgm:pt>
    <dgm:pt modelId="{F5733ADC-7807-4A33-BF4A-46023DD4B802}" type="pres">
      <dgm:prSet presAssocID="{2266D628-AC94-4E90-AAC2-FA2C6FB20524}" presName="textRect" presStyleLbl="revTx" presStyleIdx="0" presStyleCnt="6">
        <dgm:presLayoutVars>
          <dgm:chMax val="1"/>
          <dgm:chPref val="1"/>
        </dgm:presLayoutVars>
      </dgm:prSet>
      <dgm:spPr/>
    </dgm:pt>
    <dgm:pt modelId="{8C156DAB-8C09-4AB9-84A8-C79AE1FF51DD}" type="pres">
      <dgm:prSet presAssocID="{03CE51D0-CFC6-47DB-B1B8-5212FF404007}" presName="sibTrans" presStyleCnt="0"/>
      <dgm:spPr/>
    </dgm:pt>
    <dgm:pt modelId="{C5B0E669-7DFB-4ED2-A477-7F6D6840B3AB}" type="pres">
      <dgm:prSet presAssocID="{A7627A3F-2230-4190-9ED8-50B1A119810B}" presName="compNode" presStyleCnt="0"/>
      <dgm:spPr/>
    </dgm:pt>
    <dgm:pt modelId="{795A3318-7836-4BA7-97CA-0A57443DA24F}" type="pres">
      <dgm:prSet presAssocID="{A7627A3F-2230-4190-9ED8-50B1A119810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EC4C3031-7741-47B9-AA3A-AD4181B36661}" type="pres">
      <dgm:prSet presAssocID="{A7627A3F-2230-4190-9ED8-50B1A119810B}" presName="spaceRect" presStyleCnt="0"/>
      <dgm:spPr/>
    </dgm:pt>
    <dgm:pt modelId="{4683815E-087E-4A5A-A0FB-EDD580A49C44}" type="pres">
      <dgm:prSet presAssocID="{A7627A3F-2230-4190-9ED8-50B1A119810B}" presName="textRect" presStyleLbl="revTx" presStyleIdx="1" presStyleCnt="6">
        <dgm:presLayoutVars>
          <dgm:chMax val="1"/>
          <dgm:chPref val="1"/>
        </dgm:presLayoutVars>
      </dgm:prSet>
      <dgm:spPr/>
    </dgm:pt>
    <dgm:pt modelId="{94CB93EA-ACFD-4241-9D97-5F94627AA90D}" type="pres">
      <dgm:prSet presAssocID="{F9F26ED2-9F78-4115-BDF2-04DE77DB0982}" presName="sibTrans" presStyleCnt="0"/>
      <dgm:spPr/>
    </dgm:pt>
    <dgm:pt modelId="{9A51AB79-FB4F-49F2-98D7-8139D891F117}" type="pres">
      <dgm:prSet presAssocID="{A5C6A6BD-CC6D-4BBD-93F8-759EDE4D59DE}" presName="compNode" presStyleCnt="0"/>
      <dgm:spPr/>
    </dgm:pt>
    <dgm:pt modelId="{2EF9653B-0942-40E9-AEC9-771CBBCEB42C}" type="pres">
      <dgm:prSet presAssocID="{A5C6A6BD-CC6D-4BBD-93F8-759EDE4D59D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3B845182-CD46-42A5-8103-B9F775E2D8FD}" type="pres">
      <dgm:prSet presAssocID="{A5C6A6BD-CC6D-4BBD-93F8-759EDE4D59DE}" presName="spaceRect" presStyleCnt="0"/>
      <dgm:spPr/>
    </dgm:pt>
    <dgm:pt modelId="{21DC25C5-D56F-47CB-B429-B4A2FA5BEB9F}" type="pres">
      <dgm:prSet presAssocID="{A5C6A6BD-CC6D-4BBD-93F8-759EDE4D59DE}" presName="textRect" presStyleLbl="revTx" presStyleIdx="2" presStyleCnt="6">
        <dgm:presLayoutVars>
          <dgm:chMax val="1"/>
          <dgm:chPref val="1"/>
        </dgm:presLayoutVars>
      </dgm:prSet>
      <dgm:spPr/>
    </dgm:pt>
    <dgm:pt modelId="{4B87E0B1-DA31-42F8-B705-4BD1BA4F5AA4}" type="pres">
      <dgm:prSet presAssocID="{1278D751-F18C-4B2B-B1DA-9D9F690592CE}" presName="sibTrans" presStyleCnt="0"/>
      <dgm:spPr/>
    </dgm:pt>
    <dgm:pt modelId="{904A7488-6EB3-4D7C-B8F4-4FFE50AD1ADE}" type="pres">
      <dgm:prSet presAssocID="{50C4D145-CC3B-40EF-A63A-F37F78EB603B}" presName="compNode" presStyleCnt="0"/>
      <dgm:spPr/>
    </dgm:pt>
    <dgm:pt modelId="{B24F7EAA-0931-467A-AFC5-7D91374446B2}" type="pres">
      <dgm:prSet presAssocID="{50C4D145-CC3B-40EF-A63A-F37F78EB60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eting"/>
        </a:ext>
      </dgm:extLst>
    </dgm:pt>
    <dgm:pt modelId="{CB7A3CEA-8926-4D8B-BDE1-92982E13D23E}" type="pres">
      <dgm:prSet presAssocID="{50C4D145-CC3B-40EF-A63A-F37F78EB603B}" presName="spaceRect" presStyleCnt="0"/>
      <dgm:spPr/>
    </dgm:pt>
    <dgm:pt modelId="{A4B4E752-234E-447D-9B7B-2D9102E54842}" type="pres">
      <dgm:prSet presAssocID="{50C4D145-CC3B-40EF-A63A-F37F78EB603B}" presName="textRect" presStyleLbl="revTx" presStyleIdx="3" presStyleCnt="6">
        <dgm:presLayoutVars>
          <dgm:chMax val="1"/>
          <dgm:chPref val="1"/>
        </dgm:presLayoutVars>
      </dgm:prSet>
      <dgm:spPr/>
    </dgm:pt>
    <dgm:pt modelId="{8C425E5A-38DA-4614-8241-84D90179ABC6}" type="pres">
      <dgm:prSet presAssocID="{F998C899-2EEE-4BDE-BAC1-FA38B0B302AC}" presName="sibTrans" presStyleCnt="0"/>
      <dgm:spPr/>
    </dgm:pt>
    <dgm:pt modelId="{E3F44E26-7519-45CC-9E61-A62F8999A665}" type="pres">
      <dgm:prSet presAssocID="{50643039-E80E-4158-91DD-A5F076A262A2}" presName="compNode" presStyleCnt="0"/>
      <dgm:spPr/>
    </dgm:pt>
    <dgm:pt modelId="{04CD609D-5241-451F-81DD-92EE31A56B39}" type="pres">
      <dgm:prSet presAssocID="{50643039-E80E-4158-91DD-A5F076A262A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lp"/>
        </a:ext>
      </dgm:extLst>
    </dgm:pt>
    <dgm:pt modelId="{DEF87F66-A8F7-4A43-9D65-18BE9B32EE72}" type="pres">
      <dgm:prSet presAssocID="{50643039-E80E-4158-91DD-A5F076A262A2}" presName="spaceRect" presStyleCnt="0"/>
      <dgm:spPr/>
    </dgm:pt>
    <dgm:pt modelId="{BE4E1314-7AA4-44BD-9143-2CE5786BD7E8}" type="pres">
      <dgm:prSet presAssocID="{50643039-E80E-4158-91DD-A5F076A262A2}" presName="textRect" presStyleLbl="revTx" presStyleIdx="4" presStyleCnt="6">
        <dgm:presLayoutVars>
          <dgm:chMax val="1"/>
          <dgm:chPref val="1"/>
        </dgm:presLayoutVars>
      </dgm:prSet>
      <dgm:spPr/>
    </dgm:pt>
    <dgm:pt modelId="{A9D0D147-616B-4EA3-BDFF-720999FF7420}" type="pres">
      <dgm:prSet presAssocID="{D378D2AF-766A-42CC-899D-7C455E7E2B81}" presName="sibTrans" presStyleCnt="0"/>
      <dgm:spPr/>
    </dgm:pt>
    <dgm:pt modelId="{1F325895-3FB0-4215-BE06-89C6FAB5A17B}" type="pres">
      <dgm:prSet presAssocID="{3C6874F1-FF7B-4E1F-BD95-5F47BBD4CBEB}" presName="compNode" presStyleCnt="0"/>
      <dgm:spPr/>
    </dgm:pt>
    <dgm:pt modelId="{1CDF4D88-EA9E-4C88-88A2-2915DA0B52F9}" type="pres">
      <dgm:prSet presAssocID="{3C6874F1-FF7B-4E1F-BD95-5F47BBD4CBE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atabase"/>
        </a:ext>
      </dgm:extLst>
    </dgm:pt>
    <dgm:pt modelId="{07707703-996D-41F5-9776-2A5B3770E2DF}" type="pres">
      <dgm:prSet presAssocID="{3C6874F1-FF7B-4E1F-BD95-5F47BBD4CBEB}" presName="spaceRect" presStyleCnt="0"/>
      <dgm:spPr/>
    </dgm:pt>
    <dgm:pt modelId="{9EFDEAF0-4BF5-4191-8D0C-BC2E1B8348FA}" type="pres">
      <dgm:prSet presAssocID="{3C6874F1-FF7B-4E1F-BD95-5F47BBD4CBEB}" presName="textRect" presStyleLbl="revTx" presStyleIdx="5" presStyleCnt="6">
        <dgm:presLayoutVars>
          <dgm:chMax val="1"/>
          <dgm:chPref val="1"/>
        </dgm:presLayoutVars>
      </dgm:prSet>
      <dgm:spPr/>
    </dgm:pt>
  </dgm:ptLst>
  <dgm:cxnLst>
    <dgm:cxn modelId="{A8F79B0F-6DB6-4450-8456-DB0556DC00EF}" srcId="{144F33D8-9A90-4BCD-901D-4A6BA101F410}" destId="{A5C6A6BD-CC6D-4BBD-93F8-759EDE4D59DE}" srcOrd="2" destOrd="0" parTransId="{73C7DECF-D367-4FF5-B191-42E64984D061}" sibTransId="{1278D751-F18C-4B2B-B1DA-9D9F690592CE}"/>
    <dgm:cxn modelId="{FF62D735-792B-4D7B-BA14-60918C649470}" type="presOf" srcId="{144F33D8-9A90-4BCD-901D-4A6BA101F410}" destId="{6FA7FB1C-760C-48D5-83B6-FE48F9CECFFB}" srcOrd="0" destOrd="0" presId="urn:microsoft.com/office/officeart/2018/2/layout/IconLabelList"/>
    <dgm:cxn modelId="{AF4A153F-3D3A-45E8-A05E-FB28CB72DBF8}" type="presOf" srcId="{A7627A3F-2230-4190-9ED8-50B1A119810B}" destId="{4683815E-087E-4A5A-A0FB-EDD580A49C44}" srcOrd="0" destOrd="0" presId="urn:microsoft.com/office/officeart/2018/2/layout/IconLabelList"/>
    <dgm:cxn modelId="{EDDEAD61-EF88-472C-9F23-554807B51F89}" srcId="{144F33D8-9A90-4BCD-901D-4A6BA101F410}" destId="{A7627A3F-2230-4190-9ED8-50B1A119810B}" srcOrd="1" destOrd="0" parTransId="{6DDF457C-49FC-4DA5-B130-4D3A9022AC96}" sibTransId="{F9F26ED2-9F78-4115-BDF2-04DE77DB0982}"/>
    <dgm:cxn modelId="{40EB9A7E-3BE1-4D79-BE5A-7CE7A6E722CE}" srcId="{144F33D8-9A90-4BCD-901D-4A6BA101F410}" destId="{50C4D145-CC3B-40EF-A63A-F37F78EB603B}" srcOrd="3" destOrd="0" parTransId="{B3DD7A0F-9FB1-4DB8-ABD7-2CC91781D495}" sibTransId="{F998C899-2EEE-4BDE-BAC1-FA38B0B302AC}"/>
    <dgm:cxn modelId="{E5D8D97E-B1D8-4DF5-80DC-846B62695845}" type="presOf" srcId="{3C6874F1-FF7B-4E1F-BD95-5F47BBD4CBEB}" destId="{9EFDEAF0-4BF5-4191-8D0C-BC2E1B8348FA}" srcOrd="0" destOrd="0" presId="urn:microsoft.com/office/officeart/2018/2/layout/IconLabelList"/>
    <dgm:cxn modelId="{505D5790-5F8B-475C-9DB5-35D63B76FC31}" srcId="{144F33D8-9A90-4BCD-901D-4A6BA101F410}" destId="{2266D628-AC94-4E90-AAC2-FA2C6FB20524}" srcOrd="0" destOrd="0" parTransId="{BCA90D1C-1B84-4165-BC4D-8512EDD9D68F}" sibTransId="{03CE51D0-CFC6-47DB-B1B8-5212FF404007}"/>
    <dgm:cxn modelId="{9C1F58A6-2E9F-496D-BDA7-B19D7CB1DDC6}" type="presOf" srcId="{A5C6A6BD-CC6D-4BBD-93F8-759EDE4D59DE}" destId="{21DC25C5-D56F-47CB-B429-B4A2FA5BEB9F}" srcOrd="0" destOrd="0" presId="urn:microsoft.com/office/officeart/2018/2/layout/IconLabelList"/>
    <dgm:cxn modelId="{EFDEB4B3-6892-46C2-9A38-1B72611263DF}" type="presOf" srcId="{50643039-E80E-4158-91DD-A5F076A262A2}" destId="{BE4E1314-7AA4-44BD-9143-2CE5786BD7E8}" srcOrd="0" destOrd="0" presId="urn:microsoft.com/office/officeart/2018/2/layout/IconLabelList"/>
    <dgm:cxn modelId="{77BCB3B8-1B72-4DEA-A47B-2381CBDE65D5}" srcId="{144F33D8-9A90-4BCD-901D-4A6BA101F410}" destId="{50643039-E80E-4158-91DD-A5F076A262A2}" srcOrd="4" destOrd="0" parTransId="{C1583D8E-4DEE-46E2-B0C6-ECAE78F5AB1F}" sibTransId="{D378D2AF-766A-42CC-899D-7C455E7E2B81}"/>
    <dgm:cxn modelId="{D9DE81D8-0A82-4789-8AF0-66D072E16EB7}" type="presOf" srcId="{50C4D145-CC3B-40EF-A63A-F37F78EB603B}" destId="{A4B4E752-234E-447D-9B7B-2D9102E54842}" srcOrd="0" destOrd="0" presId="urn:microsoft.com/office/officeart/2018/2/layout/IconLabelList"/>
    <dgm:cxn modelId="{F014C2D9-FC6E-4CF1-92C1-4149047930A2}" type="presOf" srcId="{2266D628-AC94-4E90-AAC2-FA2C6FB20524}" destId="{F5733ADC-7807-4A33-BF4A-46023DD4B802}" srcOrd="0" destOrd="0" presId="urn:microsoft.com/office/officeart/2018/2/layout/IconLabelList"/>
    <dgm:cxn modelId="{521A38FB-1128-4D27-8513-3328AD32DEB3}" srcId="{144F33D8-9A90-4BCD-901D-4A6BA101F410}" destId="{3C6874F1-FF7B-4E1F-BD95-5F47BBD4CBEB}" srcOrd="5" destOrd="0" parTransId="{739D9EF1-8A8C-40D2-A058-83022FF37EBF}" sibTransId="{6EA9B1AD-0168-480D-81BA-D2F610D119B7}"/>
    <dgm:cxn modelId="{1E0A4C18-6774-499F-976B-49090D0F6176}" type="presParOf" srcId="{6FA7FB1C-760C-48D5-83B6-FE48F9CECFFB}" destId="{464E77FF-A4FF-459A-871E-7442EFEA125E}" srcOrd="0" destOrd="0" presId="urn:microsoft.com/office/officeart/2018/2/layout/IconLabelList"/>
    <dgm:cxn modelId="{8BFD3DFA-C7C4-4694-9E81-AE904BF75E3E}" type="presParOf" srcId="{464E77FF-A4FF-459A-871E-7442EFEA125E}" destId="{B21BD4B7-79AE-41B9-BE6E-57A8F0158B93}" srcOrd="0" destOrd="0" presId="urn:microsoft.com/office/officeart/2018/2/layout/IconLabelList"/>
    <dgm:cxn modelId="{AC1BF838-7BBA-4E19-83CD-ADFAE8697231}" type="presParOf" srcId="{464E77FF-A4FF-459A-871E-7442EFEA125E}" destId="{2A36C0D9-4497-4137-A038-D837D5D2F38D}" srcOrd="1" destOrd="0" presId="urn:microsoft.com/office/officeart/2018/2/layout/IconLabelList"/>
    <dgm:cxn modelId="{D8DE0020-562D-438C-8ED1-BB8B73E5E9C8}" type="presParOf" srcId="{464E77FF-A4FF-459A-871E-7442EFEA125E}" destId="{F5733ADC-7807-4A33-BF4A-46023DD4B802}" srcOrd="2" destOrd="0" presId="urn:microsoft.com/office/officeart/2018/2/layout/IconLabelList"/>
    <dgm:cxn modelId="{BC227C68-3D18-4118-B957-CA95BB608298}" type="presParOf" srcId="{6FA7FB1C-760C-48D5-83B6-FE48F9CECFFB}" destId="{8C156DAB-8C09-4AB9-84A8-C79AE1FF51DD}" srcOrd="1" destOrd="0" presId="urn:microsoft.com/office/officeart/2018/2/layout/IconLabelList"/>
    <dgm:cxn modelId="{BE029525-E603-42AC-9325-CB141B84BADF}" type="presParOf" srcId="{6FA7FB1C-760C-48D5-83B6-FE48F9CECFFB}" destId="{C5B0E669-7DFB-4ED2-A477-7F6D6840B3AB}" srcOrd="2" destOrd="0" presId="urn:microsoft.com/office/officeart/2018/2/layout/IconLabelList"/>
    <dgm:cxn modelId="{FDA089E7-A2AF-45CB-B458-BEB48C05975C}" type="presParOf" srcId="{C5B0E669-7DFB-4ED2-A477-7F6D6840B3AB}" destId="{795A3318-7836-4BA7-97CA-0A57443DA24F}" srcOrd="0" destOrd="0" presId="urn:microsoft.com/office/officeart/2018/2/layout/IconLabelList"/>
    <dgm:cxn modelId="{B4677CF2-1E7F-41F9-B958-E05E8E8C32F3}" type="presParOf" srcId="{C5B0E669-7DFB-4ED2-A477-7F6D6840B3AB}" destId="{EC4C3031-7741-47B9-AA3A-AD4181B36661}" srcOrd="1" destOrd="0" presId="urn:microsoft.com/office/officeart/2018/2/layout/IconLabelList"/>
    <dgm:cxn modelId="{D1E09A6A-791B-4324-8568-DC9DE8827106}" type="presParOf" srcId="{C5B0E669-7DFB-4ED2-A477-7F6D6840B3AB}" destId="{4683815E-087E-4A5A-A0FB-EDD580A49C44}" srcOrd="2" destOrd="0" presId="urn:microsoft.com/office/officeart/2018/2/layout/IconLabelList"/>
    <dgm:cxn modelId="{0D49AFBB-8198-4C3B-9FFC-B1CFFDBB7143}" type="presParOf" srcId="{6FA7FB1C-760C-48D5-83B6-FE48F9CECFFB}" destId="{94CB93EA-ACFD-4241-9D97-5F94627AA90D}" srcOrd="3" destOrd="0" presId="urn:microsoft.com/office/officeart/2018/2/layout/IconLabelList"/>
    <dgm:cxn modelId="{930C481E-43A2-48AD-B22C-ADBBDC0F04F3}" type="presParOf" srcId="{6FA7FB1C-760C-48D5-83B6-FE48F9CECFFB}" destId="{9A51AB79-FB4F-49F2-98D7-8139D891F117}" srcOrd="4" destOrd="0" presId="urn:microsoft.com/office/officeart/2018/2/layout/IconLabelList"/>
    <dgm:cxn modelId="{C2160565-300A-471E-B953-08D3033952A8}" type="presParOf" srcId="{9A51AB79-FB4F-49F2-98D7-8139D891F117}" destId="{2EF9653B-0942-40E9-AEC9-771CBBCEB42C}" srcOrd="0" destOrd="0" presId="urn:microsoft.com/office/officeart/2018/2/layout/IconLabelList"/>
    <dgm:cxn modelId="{5789D114-689E-42B6-B7F4-0BA1DF72CA73}" type="presParOf" srcId="{9A51AB79-FB4F-49F2-98D7-8139D891F117}" destId="{3B845182-CD46-42A5-8103-B9F775E2D8FD}" srcOrd="1" destOrd="0" presId="urn:microsoft.com/office/officeart/2018/2/layout/IconLabelList"/>
    <dgm:cxn modelId="{F6994058-3F0E-4217-A7F3-35EB0086FDB3}" type="presParOf" srcId="{9A51AB79-FB4F-49F2-98D7-8139D891F117}" destId="{21DC25C5-D56F-47CB-B429-B4A2FA5BEB9F}" srcOrd="2" destOrd="0" presId="urn:microsoft.com/office/officeart/2018/2/layout/IconLabelList"/>
    <dgm:cxn modelId="{0C4B3374-3C49-447F-97C1-9088A6FC7758}" type="presParOf" srcId="{6FA7FB1C-760C-48D5-83B6-FE48F9CECFFB}" destId="{4B87E0B1-DA31-42F8-B705-4BD1BA4F5AA4}" srcOrd="5" destOrd="0" presId="urn:microsoft.com/office/officeart/2018/2/layout/IconLabelList"/>
    <dgm:cxn modelId="{E2CE41E5-FA80-4CB8-8846-CA1E90622D70}" type="presParOf" srcId="{6FA7FB1C-760C-48D5-83B6-FE48F9CECFFB}" destId="{904A7488-6EB3-4D7C-B8F4-4FFE50AD1ADE}" srcOrd="6" destOrd="0" presId="urn:microsoft.com/office/officeart/2018/2/layout/IconLabelList"/>
    <dgm:cxn modelId="{F070CC7A-C68C-4951-B020-4ACCCA8EF9F1}" type="presParOf" srcId="{904A7488-6EB3-4D7C-B8F4-4FFE50AD1ADE}" destId="{B24F7EAA-0931-467A-AFC5-7D91374446B2}" srcOrd="0" destOrd="0" presId="urn:microsoft.com/office/officeart/2018/2/layout/IconLabelList"/>
    <dgm:cxn modelId="{E00FA1DD-0C78-4783-B9B5-B525BAE0052B}" type="presParOf" srcId="{904A7488-6EB3-4D7C-B8F4-4FFE50AD1ADE}" destId="{CB7A3CEA-8926-4D8B-BDE1-92982E13D23E}" srcOrd="1" destOrd="0" presId="urn:microsoft.com/office/officeart/2018/2/layout/IconLabelList"/>
    <dgm:cxn modelId="{00320172-DD17-439C-A054-C09A69772CC9}" type="presParOf" srcId="{904A7488-6EB3-4D7C-B8F4-4FFE50AD1ADE}" destId="{A4B4E752-234E-447D-9B7B-2D9102E54842}" srcOrd="2" destOrd="0" presId="urn:microsoft.com/office/officeart/2018/2/layout/IconLabelList"/>
    <dgm:cxn modelId="{7765D0CE-30F9-4954-8209-6F91379264C7}" type="presParOf" srcId="{6FA7FB1C-760C-48D5-83B6-FE48F9CECFFB}" destId="{8C425E5A-38DA-4614-8241-84D90179ABC6}" srcOrd="7" destOrd="0" presId="urn:microsoft.com/office/officeart/2018/2/layout/IconLabelList"/>
    <dgm:cxn modelId="{6D446F7D-B881-439E-BB32-E1A955AFFB07}" type="presParOf" srcId="{6FA7FB1C-760C-48D5-83B6-FE48F9CECFFB}" destId="{E3F44E26-7519-45CC-9E61-A62F8999A665}" srcOrd="8" destOrd="0" presId="urn:microsoft.com/office/officeart/2018/2/layout/IconLabelList"/>
    <dgm:cxn modelId="{D1B280F9-9DEE-4F64-B547-BA2EB76D82FE}" type="presParOf" srcId="{E3F44E26-7519-45CC-9E61-A62F8999A665}" destId="{04CD609D-5241-451F-81DD-92EE31A56B39}" srcOrd="0" destOrd="0" presId="urn:microsoft.com/office/officeart/2018/2/layout/IconLabelList"/>
    <dgm:cxn modelId="{90E19A30-9DE4-4983-A761-9FF0C112AB4C}" type="presParOf" srcId="{E3F44E26-7519-45CC-9E61-A62F8999A665}" destId="{DEF87F66-A8F7-4A43-9D65-18BE9B32EE72}" srcOrd="1" destOrd="0" presId="urn:microsoft.com/office/officeart/2018/2/layout/IconLabelList"/>
    <dgm:cxn modelId="{D3B362BC-591E-43D7-9C24-84A3D34E8408}" type="presParOf" srcId="{E3F44E26-7519-45CC-9E61-A62F8999A665}" destId="{BE4E1314-7AA4-44BD-9143-2CE5786BD7E8}" srcOrd="2" destOrd="0" presId="urn:microsoft.com/office/officeart/2018/2/layout/IconLabelList"/>
    <dgm:cxn modelId="{73C506E0-C1A0-42A1-95F0-F3CEE1A0F085}" type="presParOf" srcId="{6FA7FB1C-760C-48D5-83B6-FE48F9CECFFB}" destId="{A9D0D147-616B-4EA3-BDFF-720999FF7420}" srcOrd="9" destOrd="0" presId="urn:microsoft.com/office/officeart/2018/2/layout/IconLabelList"/>
    <dgm:cxn modelId="{02078E50-B2E6-4686-B83B-AE241E3EFEB8}" type="presParOf" srcId="{6FA7FB1C-760C-48D5-83B6-FE48F9CECFFB}" destId="{1F325895-3FB0-4215-BE06-89C6FAB5A17B}" srcOrd="10" destOrd="0" presId="urn:microsoft.com/office/officeart/2018/2/layout/IconLabelList"/>
    <dgm:cxn modelId="{05B9CCDE-DA7C-49FA-9DE5-F885E7F6AD98}" type="presParOf" srcId="{1F325895-3FB0-4215-BE06-89C6FAB5A17B}" destId="{1CDF4D88-EA9E-4C88-88A2-2915DA0B52F9}" srcOrd="0" destOrd="0" presId="urn:microsoft.com/office/officeart/2018/2/layout/IconLabelList"/>
    <dgm:cxn modelId="{9C5DBD1C-149A-4600-ADCE-7E1BE047174B}" type="presParOf" srcId="{1F325895-3FB0-4215-BE06-89C6FAB5A17B}" destId="{07707703-996D-41F5-9776-2A5B3770E2DF}" srcOrd="1" destOrd="0" presId="urn:microsoft.com/office/officeart/2018/2/layout/IconLabelList"/>
    <dgm:cxn modelId="{F27F3D4F-438E-4868-923E-7AB309F9415B}" type="presParOf" srcId="{1F325895-3FB0-4215-BE06-89C6FAB5A17B}" destId="{9EFDEAF0-4BF5-4191-8D0C-BC2E1B8348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64F9A7-0765-4A6E-8779-B7D8581034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8CE6C59-361D-43A5-AE90-02675A6331D3}">
      <dgm:prSet custT="1"/>
      <dgm:spPr/>
      <dgm:t>
        <a:bodyPr/>
        <a:lstStyle/>
        <a:p>
          <a:r>
            <a:rPr lang="en-IN" sz="2400" b="1" dirty="0"/>
            <a:t>GROUP - 016                                      </a:t>
          </a:r>
          <a:endParaRPr lang="en-US" sz="2400" dirty="0"/>
        </a:p>
      </dgm:t>
    </dgm:pt>
    <dgm:pt modelId="{7A86C12A-6BB2-4502-A92B-738F71D3F0A3}" type="parTrans" cxnId="{119A3A73-BC2E-4EFB-A401-AB2BFE890802}">
      <dgm:prSet/>
      <dgm:spPr/>
      <dgm:t>
        <a:bodyPr/>
        <a:lstStyle/>
        <a:p>
          <a:endParaRPr lang="en-US"/>
        </a:p>
      </dgm:t>
    </dgm:pt>
    <dgm:pt modelId="{F366E0E0-ED9D-401F-AD78-A9043FCE1C62}" type="sibTrans" cxnId="{119A3A73-BC2E-4EFB-A401-AB2BFE890802}">
      <dgm:prSet/>
      <dgm:spPr/>
      <dgm:t>
        <a:bodyPr/>
        <a:lstStyle/>
        <a:p>
          <a:endParaRPr lang="en-US"/>
        </a:p>
      </dgm:t>
    </dgm:pt>
    <dgm:pt modelId="{FFD7FB8D-5661-4431-8F2B-E3AB659FED06}">
      <dgm:prSet/>
      <dgm:spPr/>
      <dgm:t>
        <a:bodyPr/>
        <a:lstStyle/>
        <a:p>
          <a:endParaRPr lang="en-US" dirty="0"/>
        </a:p>
      </dgm:t>
    </dgm:pt>
    <dgm:pt modelId="{DF245FCD-0714-402D-9B88-6520405B4184}" type="parTrans" cxnId="{B1639DD0-9B2A-4C28-BFBF-CB1991662B08}">
      <dgm:prSet/>
      <dgm:spPr/>
      <dgm:t>
        <a:bodyPr/>
        <a:lstStyle/>
        <a:p>
          <a:endParaRPr lang="en-US"/>
        </a:p>
      </dgm:t>
    </dgm:pt>
    <dgm:pt modelId="{889EEFE3-1614-463E-96AD-2E485A3E7117}" type="sibTrans" cxnId="{B1639DD0-9B2A-4C28-BFBF-CB1991662B08}">
      <dgm:prSet/>
      <dgm:spPr/>
      <dgm:t>
        <a:bodyPr/>
        <a:lstStyle/>
        <a:p>
          <a:endParaRPr lang="en-US"/>
        </a:p>
      </dgm:t>
    </dgm:pt>
    <dgm:pt modelId="{D7D2738D-021C-4C46-BC4E-3C77965FDF3C}">
      <dgm:prSet custT="1"/>
      <dgm:spPr/>
      <dgm:t>
        <a:bodyPr/>
        <a:lstStyle/>
        <a:p>
          <a:r>
            <a:rPr lang="en-IN" sz="2400" dirty="0"/>
            <a:t>1)   Amir </a:t>
          </a:r>
          <a:r>
            <a:rPr lang="en-IN" sz="2400" dirty="0" err="1"/>
            <a:t>Dahya</a:t>
          </a:r>
          <a:endParaRPr lang="en-US" sz="2400" dirty="0"/>
        </a:p>
      </dgm:t>
    </dgm:pt>
    <dgm:pt modelId="{0268CBB5-0B97-4A5E-8300-807B90383AB2}" type="parTrans" cxnId="{EF2B3930-71F9-4EF1-B8F1-84ADD47A3D09}">
      <dgm:prSet/>
      <dgm:spPr/>
      <dgm:t>
        <a:bodyPr/>
        <a:lstStyle/>
        <a:p>
          <a:endParaRPr lang="en-US"/>
        </a:p>
      </dgm:t>
    </dgm:pt>
    <dgm:pt modelId="{3641FEB0-481E-4E1B-9212-B0909EECBCA2}" type="sibTrans" cxnId="{EF2B3930-71F9-4EF1-B8F1-84ADD47A3D09}">
      <dgm:prSet/>
      <dgm:spPr/>
      <dgm:t>
        <a:bodyPr/>
        <a:lstStyle/>
        <a:p>
          <a:endParaRPr lang="en-US"/>
        </a:p>
      </dgm:t>
    </dgm:pt>
    <dgm:pt modelId="{485AA296-48B0-474A-B69D-3E2DE332BF2A}">
      <dgm:prSet custT="1"/>
      <dgm:spPr/>
      <dgm:t>
        <a:bodyPr/>
        <a:lstStyle/>
        <a:p>
          <a:r>
            <a:rPr lang="en-IN" sz="2400" dirty="0"/>
            <a:t>2)  Miloni Patel</a:t>
          </a:r>
          <a:endParaRPr lang="en-US" sz="2400" dirty="0"/>
        </a:p>
      </dgm:t>
    </dgm:pt>
    <dgm:pt modelId="{2744846E-7F06-490F-92CD-404F765F1049}" type="parTrans" cxnId="{A163CA09-EA65-4A8D-827A-D7F41A324A05}">
      <dgm:prSet/>
      <dgm:spPr/>
      <dgm:t>
        <a:bodyPr/>
        <a:lstStyle/>
        <a:p>
          <a:endParaRPr lang="en-US"/>
        </a:p>
      </dgm:t>
    </dgm:pt>
    <dgm:pt modelId="{470F1C72-CC60-4FCF-BF64-97F5214777A0}" type="sibTrans" cxnId="{A163CA09-EA65-4A8D-827A-D7F41A324A05}">
      <dgm:prSet/>
      <dgm:spPr/>
      <dgm:t>
        <a:bodyPr/>
        <a:lstStyle/>
        <a:p>
          <a:endParaRPr lang="en-US"/>
        </a:p>
      </dgm:t>
    </dgm:pt>
    <dgm:pt modelId="{4F115E0A-8146-4E02-87DA-DCDFAA84FA9A}">
      <dgm:prSet custT="1"/>
      <dgm:spPr/>
      <dgm:t>
        <a:bodyPr/>
        <a:lstStyle/>
        <a:p>
          <a:r>
            <a:rPr lang="en-IN" sz="2400" dirty="0"/>
            <a:t>3)  </a:t>
          </a:r>
          <a:r>
            <a:rPr lang="en-IN" sz="2400" dirty="0" err="1"/>
            <a:t>Kawalbeer</a:t>
          </a:r>
          <a:r>
            <a:rPr lang="en-IN" sz="2400" dirty="0"/>
            <a:t> Kaur</a:t>
          </a:r>
          <a:endParaRPr lang="en-US" sz="2400" dirty="0"/>
        </a:p>
      </dgm:t>
    </dgm:pt>
    <dgm:pt modelId="{0BA8779F-CCA3-40BB-B476-52886C53A15F}" type="parTrans" cxnId="{CD01E40B-73AC-4788-BA0F-25D3C981417E}">
      <dgm:prSet/>
      <dgm:spPr/>
      <dgm:t>
        <a:bodyPr/>
        <a:lstStyle/>
        <a:p>
          <a:endParaRPr lang="en-US"/>
        </a:p>
      </dgm:t>
    </dgm:pt>
    <dgm:pt modelId="{C743CB99-F790-464E-8BF6-DD3BBC247FD2}" type="sibTrans" cxnId="{CD01E40B-73AC-4788-BA0F-25D3C981417E}">
      <dgm:prSet/>
      <dgm:spPr/>
      <dgm:t>
        <a:bodyPr/>
        <a:lstStyle/>
        <a:p>
          <a:endParaRPr lang="en-US"/>
        </a:p>
      </dgm:t>
    </dgm:pt>
    <dgm:pt modelId="{AAAF7CAE-55DA-4321-B258-967E7517CCD6}">
      <dgm:prSet custT="1"/>
      <dgm:spPr/>
      <dgm:t>
        <a:bodyPr/>
        <a:lstStyle/>
        <a:p>
          <a:r>
            <a:rPr lang="en-IN" sz="2400" dirty="0"/>
            <a:t>5)  </a:t>
          </a:r>
          <a:r>
            <a:rPr lang="en-IN" sz="2400" dirty="0" err="1"/>
            <a:t>Devkumar</a:t>
          </a:r>
          <a:r>
            <a:rPr lang="en-IN" sz="2400" dirty="0"/>
            <a:t> Patel</a:t>
          </a:r>
          <a:endParaRPr lang="en-US" sz="2400" dirty="0"/>
        </a:p>
      </dgm:t>
    </dgm:pt>
    <dgm:pt modelId="{41EE8ACE-8DD8-41BF-9121-58CC11FCF972}" type="parTrans" cxnId="{F8A62BD1-998C-46B6-A309-6D1233A462E3}">
      <dgm:prSet/>
      <dgm:spPr/>
      <dgm:t>
        <a:bodyPr/>
        <a:lstStyle/>
        <a:p>
          <a:endParaRPr lang="en-IN"/>
        </a:p>
      </dgm:t>
    </dgm:pt>
    <dgm:pt modelId="{1B330F51-BDDE-4672-AF3E-50112D18000F}" type="sibTrans" cxnId="{F8A62BD1-998C-46B6-A309-6D1233A462E3}">
      <dgm:prSet/>
      <dgm:spPr/>
      <dgm:t>
        <a:bodyPr/>
        <a:lstStyle/>
        <a:p>
          <a:endParaRPr lang="en-IN"/>
        </a:p>
      </dgm:t>
    </dgm:pt>
    <dgm:pt modelId="{2D1852EE-14E8-427A-AF44-3AD918BF4032}">
      <dgm:prSet custT="1"/>
      <dgm:spPr/>
      <dgm:t>
        <a:bodyPr/>
        <a:lstStyle/>
        <a:p>
          <a:r>
            <a:rPr lang="en-IN" sz="2400" dirty="0"/>
            <a:t>4)  Pramit Parikh</a:t>
          </a:r>
          <a:endParaRPr lang="en-US" sz="2400" dirty="0"/>
        </a:p>
      </dgm:t>
    </dgm:pt>
    <dgm:pt modelId="{EFA29CDB-1CA0-4BCF-9B97-39D4D67F6BA6}" type="parTrans" cxnId="{156F49F4-8BE3-480C-B631-2A8ADFC3047A}">
      <dgm:prSet/>
      <dgm:spPr/>
      <dgm:t>
        <a:bodyPr/>
        <a:lstStyle/>
        <a:p>
          <a:endParaRPr lang="en-IN"/>
        </a:p>
      </dgm:t>
    </dgm:pt>
    <dgm:pt modelId="{11FE481F-3E1A-4936-AD71-A24593A739F7}" type="sibTrans" cxnId="{156F49F4-8BE3-480C-B631-2A8ADFC3047A}">
      <dgm:prSet/>
      <dgm:spPr/>
      <dgm:t>
        <a:bodyPr/>
        <a:lstStyle/>
        <a:p>
          <a:endParaRPr lang="en-IN"/>
        </a:p>
      </dgm:t>
    </dgm:pt>
    <dgm:pt modelId="{20D67A2D-9300-4E35-A73B-A739F3E55920}" type="pres">
      <dgm:prSet presAssocID="{F964F9A7-0765-4A6E-8779-B7D858103460}" presName="linear" presStyleCnt="0">
        <dgm:presLayoutVars>
          <dgm:dir/>
          <dgm:animLvl val="lvl"/>
          <dgm:resizeHandles val="exact"/>
        </dgm:presLayoutVars>
      </dgm:prSet>
      <dgm:spPr/>
    </dgm:pt>
    <dgm:pt modelId="{3884461C-B933-45FD-85C6-551275E440E0}" type="pres">
      <dgm:prSet presAssocID="{C8CE6C59-361D-43A5-AE90-02675A6331D3}" presName="parentLin" presStyleCnt="0"/>
      <dgm:spPr/>
    </dgm:pt>
    <dgm:pt modelId="{DCCCA7F5-36BA-45E8-BB51-0C485FC12033}" type="pres">
      <dgm:prSet presAssocID="{C8CE6C59-361D-43A5-AE90-02675A6331D3}" presName="parentLeftMargin" presStyleLbl="node1" presStyleIdx="0" presStyleCnt="6"/>
      <dgm:spPr/>
    </dgm:pt>
    <dgm:pt modelId="{9A7ED29B-32D7-4061-8E20-15C286C6F1F0}" type="pres">
      <dgm:prSet presAssocID="{C8CE6C59-361D-43A5-AE90-02675A6331D3}" presName="parentText" presStyleLbl="node1" presStyleIdx="0" presStyleCnt="6">
        <dgm:presLayoutVars>
          <dgm:chMax val="0"/>
          <dgm:bulletEnabled val="1"/>
        </dgm:presLayoutVars>
      </dgm:prSet>
      <dgm:spPr/>
    </dgm:pt>
    <dgm:pt modelId="{7679A8C5-606C-4225-8C05-6A31245332CA}" type="pres">
      <dgm:prSet presAssocID="{C8CE6C59-361D-43A5-AE90-02675A6331D3}" presName="negativeSpace" presStyleCnt="0"/>
      <dgm:spPr/>
    </dgm:pt>
    <dgm:pt modelId="{66F4E5B9-B6B8-47CB-B8B6-F38E57D90907}" type="pres">
      <dgm:prSet presAssocID="{C8CE6C59-361D-43A5-AE90-02675A6331D3}" presName="childText" presStyleLbl="conFgAcc1" presStyleIdx="0" presStyleCnt="6">
        <dgm:presLayoutVars>
          <dgm:bulletEnabled val="1"/>
        </dgm:presLayoutVars>
      </dgm:prSet>
      <dgm:spPr/>
    </dgm:pt>
    <dgm:pt modelId="{3D681DA7-5A1B-463F-8CC1-AB64C3900534}" type="pres">
      <dgm:prSet presAssocID="{F366E0E0-ED9D-401F-AD78-A9043FCE1C62}" presName="spaceBetweenRectangles" presStyleCnt="0"/>
      <dgm:spPr/>
    </dgm:pt>
    <dgm:pt modelId="{A8CD8235-9808-4B88-9A7D-D5F8F5428E25}" type="pres">
      <dgm:prSet presAssocID="{D7D2738D-021C-4C46-BC4E-3C77965FDF3C}" presName="parentLin" presStyleCnt="0"/>
      <dgm:spPr/>
    </dgm:pt>
    <dgm:pt modelId="{BE12F3B6-1144-436F-98FF-D196CCBD3AD4}" type="pres">
      <dgm:prSet presAssocID="{D7D2738D-021C-4C46-BC4E-3C77965FDF3C}" presName="parentLeftMargin" presStyleLbl="node1" presStyleIdx="0" presStyleCnt="6"/>
      <dgm:spPr/>
    </dgm:pt>
    <dgm:pt modelId="{1CBC1DE3-6508-4F56-968E-91BC7EC16ACD}" type="pres">
      <dgm:prSet presAssocID="{D7D2738D-021C-4C46-BC4E-3C77965FDF3C}" presName="parentText" presStyleLbl="node1" presStyleIdx="1" presStyleCnt="6">
        <dgm:presLayoutVars>
          <dgm:chMax val="0"/>
          <dgm:bulletEnabled val="1"/>
        </dgm:presLayoutVars>
      </dgm:prSet>
      <dgm:spPr/>
    </dgm:pt>
    <dgm:pt modelId="{FD0489DA-1A2E-4722-9F42-E47115B81D59}" type="pres">
      <dgm:prSet presAssocID="{D7D2738D-021C-4C46-BC4E-3C77965FDF3C}" presName="negativeSpace" presStyleCnt="0"/>
      <dgm:spPr/>
    </dgm:pt>
    <dgm:pt modelId="{40383FDA-4640-4203-A769-6C9FB3726731}" type="pres">
      <dgm:prSet presAssocID="{D7D2738D-021C-4C46-BC4E-3C77965FDF3C}" presName="childText" presStyleLbl="conFgAcc1" presStyleIdx="1" presStyleCnt="6">
        <dgm:presLayoutVars>
          <dgm:bulletEnabled val="1"/>
        </dgm:presLayoutVars>
      </dgm:prSet>
      <dgm:spPr/>
    </dgm:pt>
    <dgm:pt modelId="{C5D2792C-A8D4-40C6-BA60-0F2D6A9608AF}" type="pres">
      <dgm:prSet presAssocID="{3641FEB0-481E-4E1B-9212-B0909EECBCA2}" presName="spaceBetweenRectangles" presStyleCnt="0"/>
      <dgm:spPr/>
    </dgm:pt>
    <dgm:pt modelId="{1FB4FD3C-891A-4264-8279-F606D3B0342D}" type="pres">
      <dgm:prSet presAssocID="{485AA296-48B0-474A-B69D-3E2DE332BF2A}" presName="parentLin" presStyleCnt="0"/>
      <dgm:spPr/>
    </dgm:pt>
    <dgm:pt modelId="{31503555-2033-4241-9FD0-67B087B37D9B}" type="pres">
      <dgm:prSet presAssocID="{485AA296-48B0-474A-B69D-3E2DE332BF2A}" presName="parentLeftMargin" presStyleLbl="node1" presStyleIdx="1" presStyleCnt="6"/>
      <dgm:spPr/>
    </dgm:pt>
    <dgm:pt modelId="{5DC65E18-02FB-41D4-8934-9917E0985467}" type="pres">
      <dgm:prSet presAssocID="{485AA296-48B0-474A-B69D-3E2DE332BF2A}" presName="parentText" presStyleLbl="node1" presStyleIdx="2" presStyleCnt="6">
        <dgm:presLayoutVars>
          <dgm:chMax val="0"/>
          <dgm:bulletEnabled val="1"/>
        </dgm:presLayoutVars>
      </dgm:prSet>
      <dgm:spPr/>
    </dgm:pt>
    <dgm:pt modelId="{272934DC-95ED-4B7E-B41A-B6C7EA9D8C45}" type="pres">
      <dgm:prSet presAssocID="{485AA296-48B0-474A-B69D-3E2DE332BF2A}" presName="negativeSpace" presStyleCnt="0"/>
      <dgm:spPr/>
    </dgm:pt>
    <dgm:pt modelId="{65003277-5813-4867-9DEE-4C28EBD64215}" type="pres">
      <dgm:prSet presAssocID="{485AA296-48B0-474A-B69D-3E2DE332BF2A}" presName="childText" presStyleLbl="conFgAcc1" presStyleIdx="2" presStyleCnt="6">
        <dgm:presLayoutVars>
          <dgm:bulletEnabled val="1"/>
        </dgm:presLayoutVars>
      </dgm:prSet>
      <dgm:spPr/>
    </dgm:pt>
    <dgm:pt modelId="{314FAA5E-1768-40D3-9206-64E1BE0C350B}" type="pres">
      <dgm:prSet presAssocID="{470F1C72-CC60-4FCF-BF64-97F5214777A0}" presName="spaceBetweenRectangles" presStyleCnt="0"/>
      <dgm:spPr/>
    </dgm:pt>
    <dgm:pt modelId="{9E53C1DB-FD1E-4143-B41A-0375A6EF81B5}" type="pres">
      <dgm:prSet presAssocID="{4F115E0A-8146-4E02-87DA-DCDFAA84FA9A}" presName="parentLin" presStyleCnt="0"/>
      <dgm:spPr/>
    </dgm:pt>
    <dgm:pt modelId="{B525185B-33CF-4E6F-BED3-FEDAE01FB2BA}" type="pres">
      <dgm:prSet presAssocID="{4F115E0A-8146-4E02-87DA-DCDFAA84FA9A}" presName="parentLeftMargin" presStyleLbl="node1" presStyleIdx="2" presStyleCnt="6"/>
      <dgm:spPr/>
    </dgm:pt>
    <dgm:pt modelId="{E82AD3DD-892B-42FE-AF5B-8C6C86440F24}" type="pres">
      <dgm:prSet presAssocID="{4F115E0A-8146-4E02-87DA-DCDFAA84FA9A}" presName="parentText" presStyleLbl="node1" presStyleIdx="3" presStyleCnt="6">
        <dgm:presLayoutVars>
          <dgm:chMax val="0"/>
          <dgm:bulletEnabled val="1"/>
        </dgm:presLayoutVars>
      </dgm:prSet>
      <dgm:spPr/>
    </dgm:pt>
    <dgm:pt modelId="{FC124167-EFD3-4583-B658-205C4F144095}" type="pres">
      <dgm:prSet presAssocID="{4F115E0A-8146-4E02-87DA-DCDFAA84FA9A}" presName="negativeSpace" presStyleCnt="0"/>
      <dgm:spPr/>
    </dgm:pt>
    <dgm:pt modelId="{65E03CAB-49B0-4424-BFDD-8C4A83FFB01E}" type="pres">
      <dgm:prSet presAssocID="{4F115E0A-8146-4E02-87DA-DCDFAA84FA9A}" presName="childText" presStyleLbl="conFgAcc1" presStyleIdx="3" presStyleCnt="6">
        <dgm:presLayoutVars>
          <dgm:bulletEnabled val="1"/>
        </dgm:presLayoutVars>
      </dgm:prSet>
      <dgm:spPr/>
    </dgm:pt>
    <dgm:pt modelId="{2B4C4C13-C65A-4471-B9B1-187752157FA3}" type="pres">
      <dgm:prSet presAssocID="{C743CB99-F790-464E-8BF6-DD3BBC247FD2}" presName="spaceBetweenRectangles" presStyleCnt="0"/>
      <dgm:spPr/>
    </dgm:pt>
    <dgm:pt modelId="{17D7A41A-88A8-44C1-9C03-AD2FBDD1F7DD}" type="pres">
      <dgm:prSet presAssocID="{2D1852EE-14E8-427A-AF44-3AD918BF4032}" presName="parentLin" presStyleCnt="0"/>
      <dgm:spPr/>
    </dgm:pt>
    <dgm:pt modelId="{D4A991F8-A6C5-4D54-8CAB-A4AF7DB9B688}" type="pres">
      <dgm:prSet presAssocID="{2D1852EE-14E8-427A-AF44-3AD918BF4032}" presName="parentLeftMargin" presStyleLbl="node1" presStyleIdx="3" presStyleCnt="6"/>
      <dgm:spPr/>
    </dgm:pt>
    <dgm:pt modelId="{EA865399-BD46-441B-9B1E-AC1EF336FB70}" type="pres">
      <dgm:prSet presAssocID="{2D1852EE-14E8-427A-AF44-3AD918BF4032}" presName="parentText" presStyleLbl="node1" presStyleIdx="4" presStyleCnt="6">
        <dgm:presLayoutVars>
          <dgm:chMax val="0"/>
          <dgm:bulletEnabled val="1"/>
        </dgm:presLayoutVars>
      </dgm:prSet>
      <dgm:spPr/>
    </dgm:pt>
    <dgm:pt modelId="{B6D3FEE4-9660-40B8-8A23-1DFD87E2B961}" type="pres">
      <dgm:prSet presAssocID="{2D1852EE-14E8-427A-AF44-3AD918BF4032}" presName="negativeSpace" presStyleCnt="0"/>
      <dgm:spPr/>
    </dgm:pt>
    <dgm:pt modelId="{4BBA733D-E991-404F-96A4-60C5185EDE5B}" type="pres">
      <dgm:prSet presAssocID="{2D1852EE-14E8-427A-AF44-3AD918BF4032}" presName="childText" presStyleLbl="conFgAcc1" presStyleIdx="4" presStyleCnt="6">
        <dgm:presLayoutVars>
          <dgm:bulletEnabled val="1"/>
        </dgm:presLayoutVars>
      </dgm:prSet>
      <dgm:spPr/>
    </dgm:pt>
    <dgm:pt modelId="{D3B4B456-EBBA-4605-89E3-228452A5DB52}" type="pres">
      <dgm:prSet presAssocID="{11FE481F-3E1A-4936-AD71-A24593A739F7}" presName="spaceBetweenRectangles" presStyleCnt="0"/>
      <dgm:spPr/>
    </dgm:pt>
    <dgm:pt modelId="{A5893D30-375C-43A0-B3E4-C58668D61A6E}" type="pres">
      <dgm:prSet presAssocID="{AAAF7CAE-55DA-4321-B258-967E7517CCD6}" presName="parentLin" presStyleCnt="0"/>
      <dgm:spPr/>
    </dgm:pt>
    <dgm:pt modelId="{F9C4973C-7A25-487E-AE3D-5FA88E596B3D}" type="pres">
      <dgm:prSet presAssocID="{AAAF7CAE-55DA-4321-B258-967E7517CCD6}" presName="parentLeftMargin" presStyleLbl="node1" presStyleIdx="4" presStyleCnt="6"/>
      <dgm:spPr/>
    </dgm:pt>
    <dgm:pt modelId="{4A924DBF-E1C9-44D6-A893-9F3F88930036}" type="pres">
      <dgm:prSet presAssocID="{AAAF7CAE-55DA-4321-B258-967E7517CCD6}" presName="parentText" presStyleLbl="node1" presStyleIdx="5" presStyleCnt="6">
        <dgm:presLayoutVars>
          <dgm:chMax val="0"/>
          <dgm:bulletEnabled val="1"/>
        </dgm:presLayoutVars>
      </dgm:prSet>
      <dgm:spPr/>
    </dgm:pt>
    <dgm:pt modelId="{9FD725BB-4165-41EC-BBE1-81350C1991E1}" type="pres">
      <dgm:prSet presAssocID="{AAAF7CAE-55DA-4321-B258-967E7517CCD6}" presName="negativeSpace" presStyleCnt="0"/>
      <dgm:spPr/>
    </dgm:pt>
    <dgm:pt modelId="{FA488CCA-B46C-4657-AC5F-059D21C8AB25}" type="pres">
      <dgm:prSet presAssocID="{AAAF7CAE-55DA-4321-B258-967E7517CCD6}" presName="childText" presStyleLbl="conFgAcc1" presStyleIdx="5" presStyleCnt="6">
        <dgm:presLayoutVars>
          <dgm:bulletEnabled val="1"/>
        </dgm:presLayoutVars>
      </dgm:prSet>
      <dgm:spPr/>
    </dgm:pt>
  </dgm:ptLst>
  <dgm:cxnLst>
    <dgm:cxn modelId="{F6096603-C6D0-44A0-B2A5-59409E31D065}" type="presOf" srcId="{D7D2738D-021C-4C46-BC4E-3C77965FDF3C}" destId="{1CBC1DE3-6508-4F56-968E-91BC7EC16ACD}" srcOrd="1" destOrd="0" presId="urn:microsoft.com/office/officeart/2005/8/layout/list1"/>
    <dgm:cxn modelId="{A163CA09-EA65-4A8D-827A-D7F41A324A05}" srcId="{F964F9A7-0765-4A6E-8779-B7D858103460}" destId="{485AA296-48B0-474A-B69D-3E2DE332BF2A}" srcOrd="2" destOrd="0" parTransId="{2744846E-7F06-490F-92CD-404F765F1049}" sibTransId="{470F1C72-CC60-4FCF-BF64-97F5214777A0}"/>
    <dgm:cxn modelId="{F785450B-8F33-4820-B3A5-00E0AF4CFA98}" type="presOf" srcId="{C8CE6C59-361D-43A5-AE90-02675A6331D3}" destId="{DCCCA7F5-36BA-45E8-BB51-0C485FC12033}" srcOrd="0" destOrd="0" presId="urn:microsoft.com/office/officeart/2005/8/layout/list1"/>
    <dgm:cxn modelId="{CD01E40B-73AC-4788-BA0F-25D3C981417E}" srcId="{F964F9A7-0765-4A6E-8779-B7D858103460}" destId="{4F115E0A-8146-4E02-87DA-DCDFAA84FA9A}" srcOrd="3" destOrd="0" parTransId="{0BA8779F-CCA3-40BB-B476-52886C53A15F}" sibTransId="{C743CB99-F790-464E-8BF6-DD3BBC247FD2}"/>
    <dgm:cxn modelId="{B2C48A2E-BE94-43FC-9F31-5F141CF92CA8}" type="presOf" srcId="{2D1852EE-14E8-427A-AF44-3AD918BF4032}" destId="{D4A991F8-A6C5-4D54-8CAB-A4AF7DB9B688}" srcOrd="0" destOrd="0" presId="urn:microsoft.com/office/officeart/2005/8/layout/list1"/>
    <dgm:cxn modelId="{EF2B3930-71F9-4EF1-B8F1-84ADD47A3D09}" srcId="{F964F9A7-0765-4A6E-8779-B7D858103460}" destId="{D7D2738D-021C-4C46-BC4E-3C77965FDF3C}" srcOrd="1" destOrd="0" parTransId="{0268CBB5-0B97-4A5E-8300-807B90383AB2}" sibTransId="{3641FEB0-481E-4E1B-9212-B0909EECBCA2}"/>
    <dgm:cxn modelId="{31E39166-D2A6-40CE-83C2-4FCC0EC20897}" type="presOf" srcId="{AAAF7CAE-55DA-4321-B258-967E7517CCD6}" destId="{4A924DBF-E1C9-44D6-A893-9F3F88930036}" srcOrd="1" destOrd="0" presId="urn:microsoft.com/office/officeart/2005/8/layout/list1"/>
    <dgm:cxn modelId="{119A3A73-BC2E-4EFB-A401-AB2BFE890802}" srcId="{F964F9A7-0765-4A6E-8779-B7D858103460}" destId="{C8CE6C59-361D-43A5-AE90-02675A6331D3}" srcOrd="0" destOrd="0" parTransId="{7A86C12A-6BB2-4502-A92B-738F71D3F0A3}" sibTransId="{F366E0E0-ED9D-401F-AD78-A9043FCE1C62}"/>
    <dgm:cxn modelId="{B9CA627C-7CA6-418A-9E35-4EFA48992948}" type="presOf" srcId="{4F115E0A-8146-4E02-87DA-DCDFAA84FA9A}" destId="{B525185B-33CF-4E6F-BED3-FEDAE01FB2BA}" srcOrd="0" destOrd="0" presId="urn:microsoft.com/office/officeart/2005/8/layout/list1"/>
    <dgm:cxn modelId="{5F79BF7D-8FD4-4C68-9FFA-000D9F5697CB}" type="presOf" srcId="{485AA296-48B0-474A-B69D-3E2DE332BF2A}" destId="{5DC65E18-02FB-41D4-8934-9917E0985467}" srcOrd="1" destOrd="0" presId="urn:microsoft.com/office/officeart/2005/8/layout/list1"/>
    <dgm:cxn modelId="{A4A89282-3DBF-45DA-9390-B16C22D55ECE}" type="presOf" srcId="{F964F9A7-0765-4A6E-8779-B7D858103460}" destId="{20D67A2D-9300-4E35-A73B-A739F3E55920}" srcOrd="0" destOrd="0" presId="urn:microsoft.com/office/officeart/2005/8/layout/list1"/>
    <dgm:cxn modelId="{2772B782-8AD9-4AED-9EEA-E7E3E672440B}" type="presOf" srcId="{FFD7FB8D-5661-4431-8F2B-E3AB659FED06}" destId="{66F4E5B9-B6B8-47CB-B8B6-F38E57D90907}" srcOrd="0" destOrd="0" presId="urn:microsoft.com/office/officeart/2005/8/layout/list1"/>
    <dgm:cxn modelId="{7339BE85-D713-4569-9BD8-C42F6891DB8B}" type="presOf" srcId="{AAAF7CAE-55DA-4321-B258-967E7517CCD6}" destId="{F9C4973C-7A25-487E-AE3D-5FA88E596B3D}" srcOrd="0" destOrd="0" presId="urn:microsoft.com/office/officeart/2005/8/layout/list1"/>
    <dgm:cxn modelId="{905EE286-7946-4CBD-9259-6D8B4EBF6123}" type="presOf" srcId="{485AA296-48B0-474A-B69D-3E2DE332BF2A}" destId="{31503555-2033-4241-9FD0-67B087B37D9B}" srcOrd="0" destOrd="0" presId="urn:microsoft.com/office/officeart/2005/8/layout/list1"/>
    <dgm:cxn modelId="{156F08A8-36CA-42EA-A680-DFB84259F863}" type="presOf" srcId="{2D1852EE-14E8-427A-AF44-3AD918BF4032}" destId="{EA865399-BD46-441B-9B1E-AC1EF336FB70}" srcOrd="1" destOrd="0" presId="urn:microsoft.com/office/officeart/2005/8/layout/list1"/>
    <dgm:cxn modelId="{4A2FCAB1-EBCE-4D74-93FC-7BF0FD6C22F1}" type="presOf" srcId="{D7D2738D-021C-4C46-BC4E-3C77965FDF3C}" destId="{BE12F3B6-1144-436F-98FF-D196CCBD3AD4}" srcOrd="0" destOrd="0" presId="urn:microsoft.com/office/officeart/2005/8/layout/list1"/>
    <dgm:cxn modelId="{B1639DD0-9B2A-4C28-BFBF-CB1991662B08}" srcId="{C8CE6C59-361D-43A5-AE90-02675A6331D3}" destId="{FFD7FB8D-5661-4431-8F2B-E3AB659FED06}" srcOrd="0" destOrd="0" parTransId="{DF245FCD-0714-402D-9B88-6520405B4184}" sibTransId="{889EEFE3-1614-463E-96AD-2E485A3E7117}"/>
    <dgm:cxn modelId="{F8A62BD1-998C-46B6-A309-6D1233A462E3}" srcId="{F964F9A7-0765-4A6E-8779-B7D858103460}" destId="{AAAF7CAE-55DA-4321-B258-967E7517CCD6}" srcOrd="5" destOrd="0" parTransId="{41EE8ACE-8DD8-41BF-9121-58CC11FCF972}" sibTransId="{1B330F51-BDDE-4672-AF3E-50112D18000F}"/>
    <dgm:cxn modelId="{982C1EDF-ADBF-466D-A940-3983797BE199}" type="presOf" srcId="{4F115E0A-8146-4E02-87DA-DCDFAA84FA9A}" destId="{E82AD3DD-892B-42FE-AF5B-8C6C86440F24}" srcOrd="1" destOrd="0" presId="urn:microsoft.com/office/officeart/2005/8/layout/list1"/>
    <dgm:cxn modelId="{B1D4B5E1-7E03-44F4-A6CF-0DB0E9DB3BC8}" type="presOf" srcId="{C8CE6C59-361D-43A5-AE90-02675A6331D3}" destId="{9A7ED29B-32D7-4061-8E20-15C286C6F1F0}" srcOrd="1" destOrd="0" presId="urn:microsoft.com/office/officeart/2005/8/layout/list1"/>
    <dgm:cxn modelId="{156F49F4-8BE3-480C-B631-2A8ADFC3047A}" srcId="{F964F9A7-0765-4A6E-8779-B7D858103460}" destId="{2D1852EE-14E8-427A-AF44-3AD918BF4032}" srcOrd="4" destOrd="0" parTransId="{EFA29CDB-1CA0-4BCF-9B97-39D4D67F6BA6}" sibTransId="{11FE481F-3E1A-4936-AD71-A24593A739F7}"/>
    <dgm:cxn modelId="{3346CA22-CC95-41F2-86D6-DB00CBF26ED4}" type="presParOf" srcId="{20D67A2D-9300-4E35-A73B-A739F3E55920}" destId="{3884461C-B933-45FD-85C6-551275E440E0}" srcOrd="0" destOrd="0" presId="urn:microsoft.com/office/officeart/2005/8/layout/list1"/>
    <dgm:cxn modelId="{DF9112E3-71BE-4649-940D-7E095CF22EE0}" type="presParOf" srcId="{3884461C-B933-45FD-85C6-551275E440E0}" destId="{DCCCA7F5-36BA-45E8-BB51-0C485FC12033}" srcOrd="0" destOrd="0" presId="urn:microsoft.com/office/officeart/2005/8/layout/list1"/>
    <dgm:cxn modelId="{7B770D5F-E0F8-4940-A7A5-A159BCEB63CD}" type="presParOf" srcId="{3884461C-B933-45FD-85C6-551275E440E0}" destId="{9A7ED29B-32D7-4061-8E20-15C286C6F1F0}" srcOrd="1" destOrd="0" presId="urn:microsoft.com/office/officeart/2005/8/layout/list1"/>
    <dgm:cxn modelId="{B2A2D86A-93FB-409B-A0F8-D157E167E93A}" type="presParOf" srcId="{20D67A2D-9300-4E35-A73B-A739F3E55920}" destId="{7679A8C5-606C-4225-8C05-6A31245332CA}" srcOrd="1" destOrd="0" presId="urn:microsoft.com/office/officeart/2005/8/layout/list1"/>
    <dgm:cxn modelId="{2E284C6F-B0CD-4F43-B51F-B07803466F8D}" type="presParOf" srcId="{20D67A2D-9300-4E35-A73B-A739F3E55920}" destId="{66F4E5B9-B6B8-47CB-B8B6-F38E57D90907}" srcOrd="2" destOrd="0" presId="urn:microsoft.com/office/officeart/2005/8/layout/list1"/>
    <dgm:cxn modelId="{EDF38E0D-B2AE-4508-AB42-B56729F36CD3}" type="presParOf" srcId="{20D67A2D-9300-4E35-A73B-A739F3E55920}" destId="{3D681DA7-5A1B-463F-8CC1-AB64C3900534}" srcOrd="3" destOrd="0" presId="urn:microsoft.com/office/officeart/2005/8/layout/list1"/>
    <dgm:cxn modelId="{43B60C42-E24E-4BE1-9D2A-237AD5725E39}" type="presParOf" srcId="{20D67A2D-9300-4E35-A73B-A739F3E55920}" destId="{A8CD8235-9808-4B88-9A7D-D5F8F5428E25}" srcOrd="4" destOrd="0" presId="urn:microsoft.com/office/officeart/2005/8/layout/list1"/>
    <dgm:cxn modelId="{0E62D033-CCC5-421B-B9B9-CD0DDA9C701D}" type="presParOf" srcId="{A8CD8235-9808-4B88-9A7D-D5F8F5428E25}" destId="{BE12F3B6-1144-436F-98FF-D196CCBD3AD4}" srcOrd="0" destOrd="0" presId="urn:microsoft.com/office/officeart/2005/8/layout/list1"/>
    <dgm:cxn modelId="{A2413205-6D5D-4541-9506-952818247A3B}" type="presParOf" srcId="{A8CD8235-9808-4B88-9A7D-D5F8F5428E25}" destId="{1CBC1DE3-6508-4F56-968E-91BC7EC16ACD}" srcOrd="1" destOrd="0" presId="urn:microsoft.com/office/officeart/2005/8/layout/list1"/>
    <dgm:cxn modelId="{00465FD5-44D0-4B4C-B2B0-AA31D0307ACD}" type="presParOf" srcId="{20D67A2D-9300-4E35-A73B-A739F3E55920}" destId="{FD0489DA-1A2E-4722-9F42-E47115B81D59}" srcOrd="5" destOrd="0" presId="urn:microsoft.com/office/officeart/2005/8/layout/list1"/>
    <dgm:cxn modelId="{1706C026-C69D-4B2D-8D48-A2980304AC71}" type="presParOf" srcId="{20D67A2D-9300-4E35-A73B-A739F3E55920}" destId="{40383FDA-4640-4203-A769-6C9FB3726731}" srcOrd="6" destOrd="0" presId="urn:microsoft.com/office/officeart/2005/8/layout/list1"/>
    <dgm:cxn modelId="{0615CA47-3497-440A-B4B7-DD0908FE4D5B}" type="presParOf" srcId="{20D67A2D-9300-4E35-A73B-A739F3E55920}" destId="{C5D2792C-A8D4-40C6-BA60-0F2D6A9608AF}" srcOrd="7" destOrd="0" presId="urn:microsoft.com/office/officeart/2005/8/layout/list1"/>
    <dgm:cxn modelId="{C9731818-79CB-4603-9189-853446A3AC78}" type="presParOf" srcId="{20D67A2D-9300-4E35-A73B-A739F3E55920}" destId="{1FB4FD3C-891A-4264-8279-F606D3B0342D}" srcOrd="8" destOrd="0" presId="urn:microsoft.com/office/officeart/2005/8/layout/list1"/>
    <dgm:cxn modelId="{F9067FF4-FF4C-484C-A61D-C51614919604}" type="presParOf" srcId="{1FB4FD3C-891A-4264-8279-F606D3B0342D}" destId="{31503555-2033-4241-9FD0-67B087B37D9B}" srcOrd="0" destOrd="0" presId="urn:microsoft.com/office/officeart/2005/8/layout/list1"/>
    <dgm:cxn modelId="{89FC491D-29A0-40D5-9BC5-CA663DBF47E9}" type="presParOf" srcId="{1FB4FD3C-891A-4264-8279-F606D3B0342D}" destId="{5DC65E18-02FB-41D4-8934-9917E0985467}" srcOrd="1" destOrd="0" presId="urn:microsoft.com/office/officeart/2005/8/layout/list1"/>
    <dgm:cxn modelId="{C8318DB7-8C65-4B12-9FD5-D3E9467A6B48}" type="presParOf" srcId="{20D67A2D-9300-4E35-A73B-A739F3E55920}" destId="{272934DC-95ED-4B7E-B41A-B6C7EA9D8C45}" srcOrd="9" destOrd="0" presId="urn:microsoft.com/office/officeart/2005/8/layout/list1"/>
    <dgm:cxn modelId="{C589E03B-CB38-4E1E-A696-24EB7443417D}" type="presParOf" srcId="{20D67A2D-9300-4E35-A73B-A739F3E55920}" destId="{65003277-5813-4867-9DEE-4C28EBD64215}" srcOrd="10" destOrd="0" presId="urn:microsoft.com/office/officeart/2005/8/layout/list1"/>
    <dgm:cxn modelId="{F64A7264-7E89-4231-8EAA-15C56D3B1B34}" type="presParOf" srcId="{20D67A2D-9300-4E35-A73B-A739F3E55920}" destId="{314FAA5E-1768-40D3-9206-64E1BE0C350B}" srcOrd="11" destOrd="0" presId="urn:microsoft.com/office/officeart/2005/8/layout/list1"/>
    <dgm:cxn modelId="{F860FFD9-C098-4D85-9690-AEAED958831C}" type="presParOf" srcId="{20D67A2D-9300-4E35-A73B-A739F3E55920}" destId="{9E53C1DB-FD1E-4143-B41A-0375A6EF81B5}" srcOrd="12" destOrd="0" presId="urn:microsoft.com/office/officeart/2005/8/layout/list1"/>
    <dgm:cxn modelId="{64173AA1-8CB0-42E0-BE6E-ED533A19C601}" type="presParOf" srcId="{9E53C1DB-FD1E-4143-B41A-0375A6EF81B5}" destId="{B525185B-33CF-4E6F-BED3-FEDAE01FB2BA}" srcOrd="0" destOrd="0" presId="urn:microsoft.com/office/officeart/2005/8/layout/list1"/>
    <dgm:cxn modelId="{B708B351-586A-4329-A764-AAD2B49A574B}" type="presParOf" srcId="{9E53C1DB-FD1E-4143-B41A-0375A6EF81B5}" destId="{E82AD3DD-892B-42FE-AF5B-8C6C86440F24}" srcOrd="1" destOrd="0" presId="urn:microsoft.com/office/officeart/2005/8/layout/list1"/>
    <dgm:cxn modelId="{AAD9D434-F833-44D9-B0C6-A33E3408474B}" type="presParOf" srcId="{20D67A2D-9300-4E35-A73B-A739F3E55920}" destId="{FC124167-EFD3-4583-B658-205C4F144095}" srcOrd="13" destOrd="0" presId="urn:microsoft.com/office/officeart/2005/8/layout/list1"/>
    <dgm:cxn modelId="{4BEF8032-4A73-45C0-AEAB-77537542ED7B}" type="presParOf" srcId="{20D67A2D-9300-4E35-A73B-A739F3E55920}" destId="{65E03CAB-49B0-4424-BFDD-8C4A83FFB01E}" srcOrd="14" destOrd="0" presId="urn:microsoft.com/office/officeart/2005/8/layout/list1"/>
    <dgm:cxn modelId="{1A81BF58-459F-4E6D-8039-C204DCEDE1D4}" type="presParOf" srcId="{20D67A2D-9300-4E35-A73B-A739F3E55920}" destId="{2B4C4C13-C65A-4471-B9B1-187752157FA3}" srcOrd="15" destOrd="0" presId="urn:microsoft.com/office/officeart/2005/8/layout/list1"/>
    <dgm:cxn modelId="{6C4F9D79-3890-4E26-82D2-F7E86667C955}" type="presParOf" srcId="{20D67A2D-9300-4E35-A73B-A739F3E55920}" destId="{17D7A41A-88A8-44C1-9C03-AD2FBDD1F7DD}" srcOrd="16" destOrd="0" presId="urn:microsoft.com/office/officeart/2005/8/layout/list1"/>
    <dgm:cxn modelId="{C33F214B-5537-4E58-A094-4E9BA92C0FBA}" type="presParOf" srcId="{17D7A41A-88A8-44C1-9C03-AD2FBDD1F7DD}" destId="{D4A991F8-A6C5-4D54-8CAB-A4AF7DB9B688}" srcOrd="0" destOrd="0" presId="urn:microsoft.com/office/officeart/2005/8/layout/list1"/>
    <dgm:cxn modelId="{44C0C188-23B5-4C99-90DE-6F2899281D62}" type="presParOf" srcId="{17D7A41A-88A8-44C1-9C03-AD2FBDD1F7DD}" destId="{EA865399-BD46-441B-9B1E-AC1EF336FB70}" srcOrd="1" destOrd="0" presId="urn:microsoft.com/office/officeart/2005/8/layout/list1"/>
    <dgm:cxn modelId="{DAA9EDB1-2B67-44C0-98CE-0D5DD81C2660}" type="presParOf" srcId="{20D67A2D-9300-4E35-A73B-A739F3E55920}" destId="{B6D3FEE4-9660-40B8-8A23-1DFD87E2B961}" srcOrd="17" destOrd="0" presId="urn:microsoft.com/office/officeart/2005/8/layout/list1"/>
    <dgm:cxn modelId="{61F17A05-E768-4A76-A572-BBB1481E6D9A}" type="presParOf" srcId="{20D67A2D-9300-4E35-A73B-A739F3E55920}" destId="{4BBA733D-E991-404F-96A4-60C5185EDE5B}" srcOrd="18" destOrd="0" presId="urn:microsoft.com/office/officeart/2005/8/layout/list1"/>
    <dgm:cxn modelId="{685D8E19-B405-4203-8264-14EA847B3D9E}" type="presParOf" srcId="{20D67A2D-9300-4E35-A73B-A739F3E55920}" destId="{D3B4B456-EBBA-4605-89E3-228452A5DB52}" srcOrd="19" destOrd="0" presId="urn:microsoft.com/office/officeart/2005/8/layout/list1"/>
    <dgm:cxn modelId="{E80A4F04-AD8C-4C96-9E31-9CE623DA4385}" type="presParOf" srcId="{20D67A2D-9300-4E35-A73B-A739F3E55920}" destId="{A5893D30-375C-43A0-B3E4-C58668D61A6E}" srcOrd="20" destOrd="0" presId="urn:microsoft.com/office/officeart/2005/8/layout/list1"/>
    <dgm:cxn modelId="{CE59BD84-D49F-41B3-976B-AFA9095FDD3D}" type="presParOf" srcId="{A5893D30-375C-43A0-B3E4-C58668D61A6E}" destId="{F9C4973C-7A25-487E-AE3D-5FA88E596B3D}" srcOrd="0" destOrd="0" presId="urn:microsoft.com/office/officeart/2005/8/layout/list1"/>
    <dgm:cxn modelId="{448BD55C-DF65-45B0-AF55-CB69688F4590}" type="presParOf" srcId="{A5893D30-375C-43A0-B3E4-C58668D61A6E}" destId="{4A924DBF-E1C9-44D6-A893-9F3F88930036}" srcOrd="1" destOrd="0" presId="urn:microsoft.com/office/officeart/2005/8/layout/list1"/>
    <dgm:cxn modelId="{738C7D08-97C9-4244-BC10-E493497DF4EA}" type="presParOf" srcId="{20D67A2D-9300-4E35-A73B-A739F3E55920}" destId="{9FD725BB-4165-41EC-BBE1-81350C1991E1}" srcOrd="21" destOrd="0" presId="urn:microsoft.com/office/officeart/2005/8/layout/list1"/>
    <dgm:cxn modelId="{68A7A3D8-65F7-4DDF-A44C-3CCB83B676F1}" type="presParOf" srcId="{20D67A2D-9300-4E35-A73B-A739F3E55920}" destId="{FA488CCA-B46C-4657-AC5F-059D21C8AB25}"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BD4B7-79AE-41B9-BE6E-57A8F0158B93}">
      <dsp:nvSpPr>
        <dsp:cNvPr id="0" name=""/>
        <dsp:cNvSpPr/>
      </dsp:nvSpPr>
      <dsp:spPr>
        <a:xfrm>
          <a:off x="835121" y="250393"/>
          <a:ext cx="673154" cy="673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733ADC-7807-4A33-BF4A-46023DD4B802}">
      <dsp:nvSpPr>
        <dsp:cNvPr id="0" name=""/>
        <dsp:cNvSpPr/>
      </dsp:nvSpPr>
      <dsp:spPr>
        <a:xfrm>
          <a:off x="423749"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Team Introduction</a:t>
          </a:r>
        </a:p>
      </dsp:txBody>
      <dsp:txXfrm>
        <a:off x="423749" y="1166778"/>
        <a:ext cx="1495898" cy="673154"/>
      </dsp:txXfrm>
    </dsp:sp>
    <dsp:sp modelId="{795A3318-7836-4BA7-97CA-0A57443DA24F}">
      <dsp:nvSpPr>
        <dsp:cNvPr id="0" name=""/>
        <dsp:cNvSpPr/>
      </dsp:nvSpPr>
      <dsp:spPr>
        <a:xfrm>
          <a:off x="2592801" y="250393"/>
          <a:ext cx="673154" cy="673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3815E-087E-4A5A-A0FB-EDD580A49C44}">
      <dsp:nvSpPr>
        <dsp:cNvPr id="0" name=""/>
        <dsp:cNvSpPr/>
      </dsp:nvSpPr>
      <dsp:spPr>
        <a:xfrm>
          <a:off x="2181429"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Background</a:t>
          </a:r>
        </a:p>
        <a:p>
          <a:pPr marL="0" lvl="0" indent="0" algn="ctr" defTabSz="800100">
            <a:lnSpc>
              <a:spcPct val="100000"/>
            </a:lnSpc>
            <a:spcBef>
              <a:spcPct val="0"/>
            </a:spcBef>
            <a:spcAft>
              <a:spcPct val="35000"/>
            </a:spcAft>
            <a:buNone/>
          </a:pPr>
          <a:r>
            <a:rPr lang="en-US" sz="1800" kern="1200" dirty="0"/>
            <a:t>/motivation</a:t>
          </a:r>
        </a:p>
      </dsp:txBody>
      <dsp:txXfrm>
        <a:off x="2181429" y="1166778"/>
        <a:ext cx="1495898" cy="673154"/>
      </dsp:txXfrm>
    </dsp:sp>
    <dsp:sp modelId="{2EF9653B-0942-40E9-AEC9-771CBBCEB42C}">
      <dsp:nvSpPr>
        <dsp:cNvPr id="0" name=""/>
        <dsp:cNvSpPr/>
      </dsp:nvSpPr>
      <dsp:spPr>
        <a:xfrm>
          <a:off x="4350482" y="250393"/>
          <a:ext cx="673154" cy="673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C25C5-D56F-47CB-B429-B4A2FA5BEB9F}">
      <dsp:nvSpPr>
        <dsp:cNvPr id="0" name=""/>
        <dsp:cNvSpPr/>
      </dsp:nvSpPr>
      <dsp:spPr>
        <a:xfrm>
          <a:off x="3939110"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Problem Statement</a:t>
          </a:r>
        </a:p>
      </dsp:txBody>
      <dsp:txXfrm>
        <a:off x="3939110" y="1166778"/>
        <a:ext cx="1495898" cy="673154"/>
      </dsp:txXfrm>
    </dsp:sp>
    <dsp:sp modelId="{B24F7EAA-0931-467A-AFC5-7D91374446B2}">
      <dsp:nvSpPr>
        <dsp:cNvPr id="0" name=""/>
        <dsp:cNvSpPr/>
      </dsp:nvSpPr>
      <dsp:spPr>
        <a:xfrm>
          <a:off x="835121" y="2213907"/>
          <a:ext cx="673154" cy="6731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4E752-234E-447D-9B7B-2D9102E54842}">
      <dsp:nvSpPr>
        <dsp:cNvPr id="0" name=""/>
        <dsp:cNvSpPr/>
      </dsp:nvSpPr>
      <dsp:spPr>
        <a:xfrm>
          <a:off x="423749"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Project Proposal</a:t>
          </a:r>
        </a:p>
      </dsp:txBody>
      <dsp:txXfrm>
        <a:off x="423749" y="3130292"/>
        <a:ext cx="1495898" cy="673154"/>
      </dsp:txXfrm>
    </dsp:sp>
    <dsp:sp modelId="{04CD609D-5241-451F-81DD-92EE31A56B39}">
      <dsp:nvSpPr>
        <dsp:cNvPr id="0" name=""/>
        <dsp:cNvSpPr/>
      </dsp:nvSpPr>
      <dsp:spPr>
        <a:xfrm>
          <a:off x="2592801" y="2213907"/>
          <a:ext cx="673154" cy="6731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E1314-7AA4-44BD-9143-2CE5786BD7E8}">
      <dsp:nvSpPr>
        <dsp:cNvPr id="0" name=""/>
        <dsp:cNvSpPr/>
      </dsp:nvSpPr>
      <dsp:spPr>
        <a:xfrm>
          <a:off x="2181429"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Evaluation</a:t>
          </a:r>
        </a:p>
      </dsp:txBody>
      <dsp:txXfrm>
        <a:off x="2181429" y="3130292"/>
        <a:ext cx="1495898" cy="673154"/>
      </dsp:txXfrm>
    </dsp:sp>
    <dsp:sp modelId="{1CDF4D88-EA9E-4C88-88A2-2915DA0B52F9}">
      <dsp:nvSpPr>
        <dsp:cNvPr id="0" name=""/>
        <dsp:cNvSpPr/>
      </dsp:nvSpPr>
      <dsp:spPr>
        <a:xfrm>
          <a:off x="4350482" y="2213907"/>
          <a:ext cx="673154" cy="6731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FDEAF0-4BF5-4191-8D0C-BC2E1B8348FA}">
      <dsp:nvSpPr>
        <dsp:cNvPr id="0" name=""/>
        <dsp:cNvSpPr/>
      </dsp:nvSpPr>
      <dsp:spPr>
        <a:xfrm>
          <a:off x="3939110"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Dataset Description and EDA</a:t>
          </a:r>
        </a:p>
      </dsp:txBody>
      <dsp:txXfrm>
        <a:off x="3939110" y="3130292"/>
        <a:ext cx="1495898" cy="673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4E5B9-B6B8-47CB-B8B6-F38E57D90907}">
      <dsp:nvSpPr>
        <dsp:cNvPr id="0" name=""/>
        <dsp:cNvSpPr/>
      </dsp:nvSpPr>
      <dsp:spPr>
        <a:xfrm>
          <a:off x="0" y="26100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4503" tIns="354076" rIns="664503" bIns="120904" numCol="1" spcCol="1270" anchor="t" anchorCtr="0">
          <a:noAutofit/>
        </a:bodyPr>
        <a:lstStyle/>
        <a:p>
          <a:pPr marL="171450" lvl="1" indent="-171450" algn="l" defTabSz="755650">
            <a:lnSpc>
              <a:spcPct val="90000"/>
            </a:lnSpc>
            <a:spcBef>
              <a:spcPct val="0"/>
            </a:spcBef>
            <a:spcAft>
              <a:spcPct val="15000"/>
            </a:spcAft>
            <a:buChar char="•"/>
          </a:pPr>
          <a:endParaRPr lang="en-US" sz="1700" kern="1200" dirty="0"/>
        </a:p>
      </dsp:txBody>
      <dsp:txXfrm>
        <a:off x="0" y="261006"/>
        <a:ext cx="8561953" cy="428400"/>
      </dsp:txXfrm>
    </dsp:sp>
    <dsp:sp modelId="{9A7ED29B-32D7-4061-8E20-15C286C6F1F0}">
      <dsp:nvSpPr>
        <dsp:cNvPr id="0" name=""/>
        <dsp:cNvSpPr/>
      </dsp:nvSpPr>
      <dsp:spPr>
        <a:xfrm>
          <a:off x="428097" y="1008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b="1" kern="1200" dirty="0"/>
            <a:t>GROUP - 016                                      </a:t>
          </a:r>
          <a:endParaRPr lang="en-US" sz="2400" kern="1200" dirty="0"/>
        </a:p>
      </dsp:txBody>
      <dsp:txXfrm>
        <a:off x="452595" y="34584"/>
        <a:ext cx="5944371" cy="452844"/>
      </dsp:txXfrm>
    </dsp:sp>
    <dsp:sp modelId="{40383FDA-4640-4203-A769-6C9FB3726731}">
      <dsp:nvSpPr>
        <dsp:cNvPr id="0" name=""/>
        <dsp:cNvSpPr/>
      </dsp:nvSpPr>
      <dsp:spPr>
        <a:xfrm>
          <a:off x="0" y="103212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BC1DE3-6508-4F56-968E-91BC7EC16ACD}">
      <dsp:nvSpPr>
        <dsp:cNvPr id="0" name=""/>
        <dsp:cNvSpPr/>
      </dsp:nvSpPr>
      <dsp:spPr>
        <a:xfrm>
          <a:off x="428097" y="78120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1)   Amir </a:t>
          </a:r>
          <a:r>
            <a:rPr lang="en-IN" sz="2400" kern="1200" dirty="0" err="1"/>
            <a:t>Dahya</a:t>
          </a:r>
          <a:endParaRPr lang="en-US" sz="2400" kern="1200" dirty="0"/>
        </a:p>
      </dsp:txBody>
      <dsp:txXfrm>
        <a:off x="452595" y="805704"/>
        <a:ext cx="5944371" cy="452844"/>
      </dsp:txXfrm>
    </dsp:sp>
    <dsp:sp modelId="{65003277-5813-4867-9DEE-4C28EBD64215}">
      <dsp:nvSpPr>
        <dsp:cNvPr id="0" name=""/>
        <dsp:cNvSpPr/>
      </dsp:nvSpPr>
      <dsp:spPr>
        <a:xfrm>
          <a:off x="0" y="180324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C65E18-02FB-41D4-8934-9917E0985467}">
      <dsp:nvSpPr>
        <dsp:cNvPr id="0" name=""/>
        <dsp:cNvSpPr/>
      </dsp:nvSpPr>
      <dsp:spPr>
        <a:xfrm>
          <a:off x="428097" y="155232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2)  Miloni Patel</a:t>
          </a:r>
          <a:endParaRPr lang="en-US" sz="2400" kern="1200" dirty="0"/>
        </a:p>
      </dsp:txBody>
      <dsp:txXfrm>
        <a:off x="452595" y="1576824"/>
        <a:ext cx="5944371" cy="452844"/>
      </dsp:txXfrm>
    </dsp:sp>
    <dsp:sp modelId="{65E03CAB-49B0-4424-BFDD-8C4A83FFB01E}">
      <dsp:nvSpPr>
        <dsp:cNvPr id="0" name=""/>
        <dsp:cNvSpPr/>
      </dsp:nvSpPr>
      <dsp:spPr>
        <a:xfrm>
          <a:off x="0" y="257436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2AD3DD-892B-42FE-AF5B-8C6C86440F24}">
      <dsp:nvSpPr>
        <dsp:cNvPr id="0" name=""/>
        <dsp:cNvSpPr/>
      </dsp:nvSpPr>
      <dsp:spPr>
        <a:xfrm>
          <a:off x="428097" y="232344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3)  </a:t>
          </a:r>
          <a:r>
            <a:rPr lang="en-IN" sz="2400" kern="1200" dirty="0" err="1"/>
            <a:t>Kawalbeer</a:t>
          </a:r>
          <a:r>
            <a:rPr lang="en-IN" sz="2400" kern="1200" dirty="0"/>
            <a:t> Kaur</a:t>
          </a:r>
          <a:endParaRPr lang="en-US" sz="2400" kern="1200" dirty="0"/>
        </a:p>
      </dsp:txBody>
      <dsp:txXfrm>
        <a:off x="452595" y="2347944"/>
        <a:ext cx="5944371" cy="452844"/>
      </dsp:txXfrm>
    </dsp:sp>
    <dsp:sp modelId="{4BBA733D-E991-404F-96A4-60C5185EDE5B}">
      <dsp:nvSpPr>
        <dsp:cNvPr id="0" name=""/>
        <dsp:cNvSpPr/>
      </dsp:nvSpPr>
      <dsp:spPr>
        <a:xfrm>
          <a:off x="0" y="334548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865399-BD46-441B-9B1E-AC1EF336FB70}">
      <dsp:nvSpPr>
        <dsp:cNvPr id="0" name=""/>
        <dsp:cNvSpPr/>
      </dsp:nvSpPr>
      <dsp:spPr>
        <a:xfrm>
          <a:off x="428097" y="309456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4)  Pramit Parikh</a:t>
          </a:r>
          <a:endParaRPr lang="en-US" sz="2400" kern="1200" dirty="0"/>
        </a:p>
      </dsp:txBody>
      <dsp:txXfrm>
        <a:off x="452595" y="3119064"/>
        <a:ext cx="5944371" cy="452844"/>
      </dsp:txXfrm>
    </dsp:sp>
    <dsp:sp modelId="{FA488CCA-B46C-4657-AC5F-059D21C8AB25}">
      <dsp:nvSpPr>
        <dsp:cNvPr id="0" name=""/>
        <dsp:cNvSpPr/>
      </dsp:nvSpPr>
      <dsp:spPr>
        <a:xfrm>
          <a:off x="0" y="411660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24DBF-E1C9-44D6-A893-9F3F88930036}">
      <dsp:nvSpPr>
        <dsp:cNvPr id="0" name=""/>
        <dsp:cNvSpPr/>
      </dsp:nvSpPr>
      <dsp:spPr>
        <a:xfrm>
          <a:off x="428097" y="386568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5)  </a:t>
          </a:r>
          <a:r>
            <a:rPr lang="en-IN" sz="2400" kern="1200" dirty="0" err="1"/>
            <a:t>Devkumar</a:t>
          </a:r>
          <a:r>
            <a:rPr lang="en-IN" sz="2400" kern="1200" dirty="0"/>
            <a:t> Patel</a:t>
          </a:r>
          <a:endParaRPr lang="en-US" sz="2400" kern="1200" dirty="0"/>
        </a:p>
      </dsp:txBody>
      <dsp:txXfrm>
        <a:off x="452595" y="3890184"/>
        <a:ext cx="5944371" cy="4528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0242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90115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06716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Case Studies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153465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95823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Improving access</a:t>
            </a:r>
          </a:p>
          <a:p>
            <a:pPr marL="171450" indent="-171450">
              <a:buFont typeface="Arial" panose="020B0604020202020204" pitchFamily="34" charset="0"/>
              <a:buChar char="•"/>
            </a:pPr>
            <a:r>
              <a:rPr lang="en-US" dirty="0"/>
              <a:t>Reclaimed water</a:t>
            </a:r>
          </a:p>
          <a:p>
            <a:pPr marL="171450" indent="-171450">
              <a:buFont typeface="Arial" panose="020B0604020202020204" pitchFamily="34" charset="0"/>
              <a:buChar char="•"/>
            </a:pPr>
            <a:r>
              <a:rPr lang="en-US" dirty="0"/>
              <a:t>Purification</a:t>
            </a:r>
          </a:p>
          <a:p>
            <a:pPr marL="171450" indent="-171450">
              <a:buFont typeface="Arial" panose="020B0604020202020204" pitchFamily="34" charset="0"/>
              <a:buChar char="•"/>
            </a:pPr>
            <a:r>
              <a:rPr lang="en-US" dirty="0"/>
              <a:t>Global programs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57262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Contaminant Reduction through Policy &amp; Market Improvements</a:t>
            </a:r>
          </a:p>
          <a:p>
            <a:pPr marL="171450" indent="-171450">
              <a:buFont typeface="Arial" panose="020B0604020202020204" pitchFamily="34" charset="0"/>
              <a:buChar char="•"/>
            </a:pPr>
            <a:r>
              <a:rPr lang="en-US" dirty="0"/>
              <a:t>Water treatment options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22124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42786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6958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135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580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468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576151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84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00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4476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12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12/5/2022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950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12/5/2022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1692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12/5/2022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2126621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98590" y="988741"/>
            <a:ext cx="5888754" cy="4880518"/>
          </a:xfrm>
          <a:noFill/>
          <a:ln>
            <a:noFill/>
          </a:ln>
        </p:spPr>
        <p:txBody>
          <a:bodyPr wrap="square">
            <a:normAutofit/>
          </a:bodyPr>
          <a:lstStyle/>
          <a:p>
            <a:pPr algn="l"/>
            <a:br>
              <a:rPr lang="en-US" dirty="0">
                <a:solidFill>
                  <a:schemeClr val="tx1"/>
                </a:solidFill>
              </a:rPr>
            </a:br>
            <a:br>
              <a:rPr lang="en-US" dirty="0">
                <a:solidFill>
                  <a:schemeClr val="tx1"/>
                </a:solidFill>
              </a:rPr>
            </a:br>
            <a:r>
              <a:rPr lang="en-US" dirty="0">
                <a:solidFill>
                  <a:schemeClr val="tx1"/>
                </a:solidFill>
              </a:rPr>
              <a:t>Explore wait times for priority procedures across Canada</a:t>
            </a:r>
            <a:br>
              <a:rPr lang="en-US" dirty="0"/>
            </a:br>
            <a:br>
              <a:rPr lang="en-US" dirty="0"/>
            </a:br>
            <a:endParaRPr lang="en-US" sz="4800" dirty="0">
              <a:solidFill>
                <a:schemeClr val="tx1"/>
              </a:solidFill>
            </a:endParaRPr>
          </a:p>
        </p:txBody>
      </p:sp>
      <p:sp>
        <p:nvSpPr>
          <p:cNvPr id="27" name="Rectangle 22">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8" name="Rectangle 24">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1867700" y="2007220"/>
            <a:ext cx="2357553" cy="2843560"/>
          </a:xfrm>
        </p:spPr>
        <p:txBody>
          <a:bodyPr anchor="ctr">
            <a:normAutofit/>
          </a:bodyPr>
          <a:lstStyle/>
          <a:p>
            <a:pPr algn="r"/>
            <a:r>
              <a:rPr lang="en-US" sz="2400" dirty="0">
                <a:solidFill>
                  <a:srgbClr val="FFFFFF"/>
                </a:solidFill>
              </a:rPr>
              <a:t>DAB – 304 </a:t>
            </a:r>
            <a:r>
              <a:rPr lang="en-US" sz="2400" dirty="0"/>
              <a:t>HEALTHCARE ANALYTICS</a:t>
            </a:r>
            <a:endParaRPr lang="en-US" sz="2400" dirty="0">
              <a:solidFill>
                <a:srgbClr val="FFFFFF"/>
              </a:solidFill>
            </a:endParaRPr>
          </a:p>
          <a:p>
            <a:pPr algn="r"/>
            <a:r>
              <a:rPr lang="en-US" dirty="0">
                <a:solidFill>
                  <a:srgbClr val="FFFFFF"/>
                </a:solidFill>
              </a:rPr>
              <a:t> </a:t>
            </a:r>
          </a:p>
        </p:txBody>
      </p:sp>
    </p:spTree>
    <p:extLst>
      <p:ext uri="{BB962C8B-B14F-4D97-AF65-F5344CB8AC3E}">
        <p14:creationId xmlns:p14="http://schemas.microsoft.com/office/powerpoint/2010/main" val="151661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500"/>
                                  </p:stCondLst>
                                  <p:iterate type="wd">
                                    <p:tmPct val="15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89D3ABB-9C0B-4B01-B153-DB3DE3C8E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46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5E06A58-CBBB-4C27-A13D-9855E8EA8DBB}"/>
              </a:ext>
            </a:extLst>
          </p:cNvPr>
          <p:cNvSpPr>
            <a:spLocks noGrp="1"/>
          </p:cNvSpPr>
          <p:nvPr>
            <p:ph type="title"/>
          </p:nvPr>
        </p:nvSpPr>
        <p:spPr>
          <a:xfrm>
            <a:off x="804672" y="816429"/>
            <a:ext cx="3044950" cy="4604657"/>
          </a:xfrm>
          <a:prstGeom prst="rect">
            <a:avLst/>
          </a:prstGeom>
          <a:noFill/>
          <a:ln>
            <a:noFill/>
          </a:ln>
        </p:spPr>
        <p:txBody>
          <a:bodyPr vert="horz" lIns="274320" tIns="182880" rIns="274320" bIns="182880" rtlCol="0" anchor="ctr" anchorCtr="1">
            <a:normAutofit/>
          </a:bodyPr>
          <a:lstStyle/>
          <a:p>
            <a:pPr algn="l"/>
            <a:r>
              <a:rPr lang="en-US">
                <a:solidFill>
                  <a:srgbClr val="FFFFFF"/>
                </a:solidFill>
              </a:rPr>
              <a:t>Data Analysis</a:t>
            </a:r>
          </a:p>
        </p:txBody>
      </p:sp>
      <p:pic>
        <p:nvPicPr>
          <p:cNvPr id="25" name="Picture 24" descr="Magnifying glass showing decling performance">
            <a:extLst>
              <a:ext uri="{FF2B5EF4-FFF2-40B4-BE49-F238E27FC236}">
                <a16:creationId xmlns:a16="http://schemas.microsoft.com/office/drawing/2014/main" id="{56F364EB-654D-4079-BB05-818472D0763E}"/>
              </a:ext>
            </a:extLst>
          </p:cNvPr>
          <p:cNvPicPr>
            <a:picLocks noChangeAspect="1"/>
          </p:cNvPicPr>
          <p:nvPr/>
        </p:nvPicPr>
        <p:blipFill rotWithShape="1">
          <a:blip r:embed="rId2"/>
          <a:srcRect r="26633" b="-1"/>
          <a:stretch/>
        </p:blipFill>
        <p:spPr>
          <a:xfrm>
            <a:off x="4654296" y="10"/>
            <a:ext cx="7537703" cy="6857990"/>
          </a:xfrm>
          <a:prstGeom prst="rect">
            <a:avLst/>
          </a:prstGeom>
        </p:spPr>
      </p:pic>
    </p:spTree>
    <p:extLst>
      <p:ext uri="{BB962C8B-B14F-4D97-AF65-F5344CB8AC3E}">
        <p14:creationId xmlns:p14="http://schemas.microsoft.com/office/powerpoint/2010/main" val="394677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6A14-B168-FE40-2DEE-F9C7A9FFE142}"/>
              </a:ext>
            </a:extLst>
          </p:cNvPr>
          <p:cNvSpPr>
            <a:spLocks noGrp="1"/>
          </p:cNvSpPr>
          <p:nvPr>
            <p:ph type="title"/>
          </p:nvPr>
        </p:nvSpPr>
        <p:spPr>
          <a:xfrm>
            <a:off x="1955928" y="139070"/>
            <a:ext cx="7729728" cy="668799"/>
          </a:xfrm>
        </p:spPr>
        <p:txBody>
          <a:bodyPr>
            <a:normAutofit fontScale="90000"/>
          </a:bodyPr>
          <a:lstStyle/>
          <a:p>
            <a:r>
              <a:rPr lang="en-CA" dirty="0"/>
              <a:t>Dashboard 1</a:t>
            </a:r>
          </a:p>
        </p:txBody>
      </p:sp>
      <p:pic>
        <p:nvPicPr>
          <p:cNvPr id="5" name="Picture 4">
            <a:extLst>
              <a:ext uri="{FF2B5EF4-FFF2-40B4-BE49-F238E27FC236}">
                <a16:creationId xmlns:a16="http://schemas.microsoft.com/office/drawing/2014/main" id="{DA3248A4-70EC-499F-C1DC-4BE6163969B8}"/>
              </a:ext>
            </a:extLst>
          </p:cNvPr>
          <p:cNvPicPr>
            <a:picLocks noChangeAspect="1"/>
          </p:cNvPicPr>
          <p:nvPr/>
        </p:nvPicPr>
        <p:blipFill>
          <a:blip r:embed="rId2"/>
          <a:stretch>
            <a:fillRect/>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580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2E8B-F1AB-7381-62B1-D4EB788A9897}"/>
              </a:ext>
            </a:extLst>
          </p:cNvPr>
          <p:cNvSpPr>
            <a:spLocks noGrp="1"/>
          </p:cNvSpPr>
          <p:nvPr>
            <p:ph type="title"/>
          </p:nvPr>
        </p:nvSpPr>
        <p:spPr/>
        <p:txBody>
          <a:bodyPr/>
          <a:lstStyle/>
          <a:p>
            <a:r>
              <a:rPr lang="en-CA" dirty="0"/>
              <a:t>Dashboard 1 INSIGHTS</a:t>
            </a:r>
          </a:p>
        </p:txBody>
      </p:sp>
      <p:sp>
        <p:nvSpPr>
          <p:cNvPr id="3" name="Content Placeholder 2">
            <a:extLst>
              <a:ext uri="{FF2B5EF4-FFF2-40B4-BE49-F238E27FC236}">
                <a16:creationId xmlns:a16="http://schemas.microsoft.com/office/drawing/2014/main" id="{D8273FD8-7903-5346-FA6A-49EC50F7AE76}"/>
              </a:ext>
            </a:extLst>
          </p:cNvPr>
          <p:cNvSpPr>
            <a:spLocks noGrp="1"/>
          </p:cNvSpPr>
          <p:nvPr>
            <p:ph idx="1"/>
          </p:nvPr>
        </p:nvSpPr>
        <p:spPr>
          <a:xfrm>
            <a:off x="745067" y="2638044"/>
            <a:ext cx="10651066" cy="3881289"/>
          </a:xfrm>
        </p:spPr>
        <p:txBody>
          <a:bodyPr>
            <a:normAutofit/>
          </a:bodyPr>
          <a:lstStyle/>
          <a:p>
            <a:r>
              <a:rPr lang="en-CA" dirty="0"/>
              <a:t>1. Dashboard one shows all the provinces covered throughout Canada, for this wait-time analysis project. </a:t>
            </a:r>
          </a:p>
          <a:p>
            <a:r>
              <a:rPr lang="en-CA" dirty="0"/>
              <a:t>2. Based on the charts created, we can see the total cases including all high priority treatments, average wait times by province and distribution of total cases by year. </a:t>
            </a:r>
          </a:p>
          <a:p>
            <a:r>
              <a:rPr lang="en-CA" dirty="0"/>
              <a:t>3. Based on this we can see that Nova Scotia, Manitoba and New Brunswick had the highest average in wait times when considering all priority treatments.</a:t>
            </a:r>
          </a:p>
          <a:p>
            <a:r>
              <a:rPr lang="en-CA" dirty="0"/>
              <a:t>4. 2019 was the year with the highest amount of cases (20,637)</a:t>
            </a:r>
          </a:p>
          <a:p>
            <a:r>
              <a:rPr lang="en-CA" dirty="0"/>
              <a:t>5. And further we can see that Ontario, British Colombia and Alberta were the top 3 provinces with the most number of cases.</a:t>
            </a:r>
          </a:p>
          <a:p>
            <a:r>
              <a:rPr lang="en-CA" dirty="0"/>
              <a:t>6. Based on this we can already say that Nova Scotia, Manitoba and New Brunswick are very behind in the benchmark race and considering the comparison of number of cases in each province their wait time averages are too high.</a:t>
            </a:r>
          </a:p>
          <a:p>
            <a:endParaRPr lang="en-CA" dirty="0"/>
          </a:p>
        </p:txBody>
      </p:sp>
    </p:spTree>
    <p:extLst>
      <p:ext uri="{BB962C8B-B14F-4D97-AF65-F5344CB8AC3E}">
        <p14:creationId xmlns:p14="http://schemas.microsoft.com/office/powerpoint/2010/main" val="40438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3B74-B0D6-9BF8-8A3C-EB63F3328D6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2038837-43CF-1316-3DE5-41C66EDC8C10}"/>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9F4FD5-C3B3-E2AD-4FB9-CC1870795E60}"/>
              </a:ext>
            </a:extLst>
          </p:cNvPr>
          <p:cNvPicPr>
            <a:picLocks noChangeAspect="1"/>
          </p:cNvPicPr>
          <p:nvPr/>
        </p:nvPicPr>
        <p:blipFill>
          <a:blip r:embed="rId2"/>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3408DFC-48E0-9413-FBD9-2657893134A9}"/>
              </a:ext>
            </a:extLst>
          </p:cNvPr>
          <p:cNvPicPr>
            <a:picLocks noChangeAspect="1"/>
          </p:cNvPicPr>
          <p:nvPr/>
        </p:nvPicPr>
        <p:blipFill>
          <a:blip r:embed="rId3"/>
          <a:stretch>
            <a:fillRect/>
          </a:stretch>
        </p:blipFill>
        <p:spPr>
          <a:xfrm>
            <a:off x="0" y="0"/>
            <a:ext cx="12192000" cy="6857999"/>
          </a:xfrm>
          <a:prstGeom prst="rect">
            <a:avLst/>
          </a:prstGeom>
        </p:spPr>
      </p:pic>
      <p:pic>
        <p:nvPicPr>
          <p:cNvPr id="9" name="Picture 8">
            <a:extLst>
              <a:ext uri="{FF2B5EF4-FFF2-40B4-BE49-F238E27FC236}">
                <a16:creationId xmlns:a16="http://schemas.microsoft.com/office/drawing/2014/main" id="{8A87561E-34B9-1F3F-74CD-C7C80C5596B2}"/>
              </a:ext>
            </a:extLst>
          </p:cNvPr>
          <p:cNvPicPr>
            <a:picLocks noChangeAspect="1"/>
          </p:cNvPicPr>
          <p:nvPr/>
        </p:nvPicPr>
        <p:blipFill>
          <a:blip r:embed="rId4"/>
          <a:stretch>
            <a:fillRect/>
          </a:stretch>
        </p:blipFill>
        <p:spPr>
          <a:xfrm>
            <a:off x="0" y="-1"/>
            <a:ext cx="12192000" cy="6858001"/>
          </a:xfrm>
          <a:prstGeom prst="rect">
            <a:avLst/>
          </a:prstGeom>
        </p:spPr>
      </p:pic>
    </p:spTree>
    <p:extLst>
      <p:ext uri="{BB962C8B-B14F-4D97-AF65-F5344CB8AC3E}">
        <p14:creationId xmlns:p14="http://schemas.microsoft.com/office/powerpoint/2010/main" val="82126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ABFD-5040-575D-4151-6BE014676A08}"/>
              </a:ext>
            </a:extLst>
          </p:cNvPr>
          <p:cNvSpPr>
            <a:spLocks noGrp="1"/>
          </p:cNvSpPr>
          <p:nvPr>
            <p:ph type="title"/>
          </p:nvPr>
        </p:nvSpPr>
        <p:spPr/>
        <p:txBody>
          <a:bodyPr/>
          <a:lstStyle/>
          <a:p>
            <a:r>
              <a:rPr lang="en-CA" dirty="0"/>
              <a:t>DASHBOARD 2 INSIGHTS</a:t>
            </a:r>
          </a:p>
        </p:txBody>
      </p:sp>
      <p:sp>
        <p:nvSpPr>
          <p:cNvPr id="3" name="Content Placeholder 2">
            <a:extLst>
              <a:ext uri="{FF2B5EF4-FFF2-40B4-BE49-F238E27FC236}">
                <a16:creationId xmlns:a16="http://schemas.microsoft.com/office/drawing/2014/main" id="{084AE514-EAB2-C566-DC0F-07F10FF286DD}"/>
              </a:ext>
            </a:extLst>
          </p:cNvPr>
          <p:cNvSpPr>
            <a:spLocks noGrp="1"/>
          </p:cNvSpPr>
          <p:nvPr>
            <p:ph idx="1"/>
          </p:nvPr>
        </p:nvSpPr>
        <p:spPr>
          <a:xfrm>
            <a:off x="579120" y="2638043"/>
            <a:ext cx="11033760" cy="3739607"/>
          </a:xfrm>
        </p:spPr>
        <p:txBody>
          <a:bodyPr>
            <a:normAutofit lnSpcReduction="10000"/>
          </a:bodyPr>
          <a:lstStyle/>
          <a:p>
            <a:r>
              <a:rPr lang="en-CA" dirty="0"/>
              <a:t>This dashboard goes deeper into filtering data by a timeline. </a:t>
            </a:r>
          </a:p>
          <a:p>
            <a:r>
              <a:rPr lang="en-CA" dirty="0"/>
              <a:t>We’ve filtered data into two segments between dashboard 2 and 3/ </a:t>
            </a:r>
          </a:p>
          <a:p>
            <a:r>
              <a:rPr lang="en-CA" dirty="0"/>
              <a:t>Dashboard 2 shows average waiting times by province, treatments and cancer treatments pre-Covid. </a:t>
            </a:r>
          </a:p>
          <a:p>
            <a:r>
              <a:rPr lang="en-CA" dirty="0"/>
              <a:t>The 2019 Novel Coronavirus was officially declared a public health emergency on January 31</a:t>
            </a:r>
            <a:r>
              <a:rPr lang="en-CA" baseline="30000" dirty="0"/>
              <a:t>st</a:t>
            </a:r>
            <a:r>
              <a:rPr lang="en-CA" dirty="0"/>
              <a:t> 2020, and so that date has been used to split dashboard 2 and 3 into two segments, pre-Covid and post-Covid.</a:t>
            </a:r>
          </a:p>
          <a:p>
            <a:r>
              <a:rPr lang="en-CA" dirty="0"/>
              <a:t>Considering Cancer treatments separately, we can see that Knee Replacements, Hip Replacements and Cataract surgeries had the highest average wait times before Covid.</a:t>
            </a:r>
          </a:p>
          <a:p>
            <a:r>
              <a:rPr lang="en-CA" dirty="0"/>
              <a:t>Manitoba had the highest average wait time before Covid when it comes to provinces, followed by British Colombia, Quebec and Prince Edward Island.</a:t>
            </a:r>
          </a:p>
          <a:p>
            <a:r>
              <a:rPr lang="en-CA" dirty="0"/>
              <a:t>We’ll compare the increase in wait times post covid and see which provinces and treatments need to be focused on more to improve wait times. </a:t>
            </a:r>
          </a:p>
        </p:txBody>
      </p:sp>
    </p:spTree>
    <p:extLst>
      <p:ext uri="{BB962C8B-B14F-4D97-AF65-F5344CB8AC3E}">
        <p14:creationId xmlns:p14="http://schemas.microsoft.com/office/powerpoint/2010/main" val="47183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9F47-DC84-A72E-008D-03459A1ED5D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278303F-DA09-996B-1060-34DF9D316D92}"/>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C76A2C2F-9058-D733-AA0A-B10AA917B877}"/>
              </a:ext>
            </a:extLst>
          </p:cNvPr>
          <p:cNvPicPr>
            <a:picLocks noChangeAspect="1"/>
          </p:cNvPicPr>
          <p:nvPr/>
        </p:nvPicPr>
        <p:blipFill>
          <a:blip r:embed="rId2"/>
          <a:stretch>
            <a:fillRect/>
          </a:stretch>
        </p:blipFill>
        <p:spPr>
          <a:xfrm>
            <a:off x="0" y="0"/>
            <a:ext cx="12192000" cy="6857999"/>
          </a:xfrm>
          <a:prstGeom prst="rect">
            <a:avLst/>
          </a:prstGeom>
        </p:spPr>
      </p:pic>
      <p:pic>
        <p:nvPicPr>
          <p:cNvPr id="6" name="Picture 5">
            <a:extLst>
              <a:ext uri="{FF2B5EF4-FFF2-40B4-BE49-F238E27FC236}">
                <a16:creationId xmlns:a16="http://schemas.microsoft.com/office/drawing/2014/main" id="{1005C4C9-851E-A273-19F0-1C30972E81F8}"/>
              </a:ext>
            </a:extLst>
          </p:cNvPr>
          <p:cNvPicPr>
            <a:picLocks noChangeAspect="1"/>
          </p:cNvPicPr>
          <p:nvPr/>
        </p:nvPicPr>
        <p:blipFill>
          <a:blip r:embed="rId3"/>
          <a:stretch>
            <a:fillRect/>
          </a:stretch>
        </p:blipFill>
        <p:spPr>
          <a:xfrm>
            <a:off x="0" y="0"/>
            <a:ext cx="12192000" cy="6857999"/>
          </a:xfrm>
          <a:prstGeom prst="rect">
            <a:avLst/>
          </a:prstGeom>
        </p:spPr>
      </p:pic>
      <p:pic>
        <p:nvPicPr>
          <p:cNvPr id="8" name="Picture 7">
            <a:extLst>
              <a:ext uri="{FF2B5EF4-FFF2-40B4-BE49-F238E27FC236}">
                <a16:creationId xmlns:a16="http://schemas.microsoft.com/office/drawing/2014/main" id="{8D18EA9B-98F4-8A6B-4AFC-DDBF2669CBFE}"/>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19318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74AD-D7B2-62B7-BA72-A51CF5296AAA}"/>
              </a:ext>
            </a:extLst>
          </p:cNvPr>
          <p:cNvSpPr>
            <a:spLocks noGrp="1"/>
          </p:cNvSpPr>
          <p:nvPr>
            <p:ph type="title"/>
          </p:nvPr>
        </p:nvSpPr>
        <p:spPr/>
        <p:txBody>
          <a:bodyPr/>
          <a:lstStyle/>
          <a:p>
            <a:r>
              <a:rPr lang="en-CA" dirty="0"/>
              <a:t>DASHBOARD 2 &amp; 3 Comparison and INSIGHTS</a:t>
            </a:r>
          </a:p>
        </p:txBody>
      </p:sp>
      <p:sp>
        <p:nvSpPr>
          <p:cNvPr id="3" name="Content Placeholder 2">
            <a:extLst>
              <a:ext uri="{FF2B5EF4-FFF2-40B4-BE49-F238E27FC236}">
                <a16:creationId xmlns:a16="http://schemas.microsoft.com/office/drawing/2014/main" id="{30D2ED34-42EE-8317-0CE3-837DF7C2ADD5}"/>
              </a:ext>
            </a:extLst>
          </p:cNvPr>
          <p:cNvSpPr>
            <a:spLocks noGrp="1"/>
          </p:cNvSpPr>
          <p:nvPr>
            <p:ph idx="1"/>
          </p:nvPr>
        </p:nvSpPr>
        <p:spPr>
          <a:xfrm>
            <a:off x="710213" y="2638044"/>
            <a:ext cx="10786369" cy="3807144"/>
          </a:xfrm>
        </p:spPr>
        <p:txBody>
          <a:bodyPr>
            <a:normAutofit fontScale="92500" lnSpcReduction="10000"/>
          </a:bodyPr>
          <a:lstStyle/>
          <a:p>
            <a:r>
              <a:rPr lang="en-US" dirty="0"/>
              <a:t>Dashboard 3 discusses post-Covid insights, about wait times and we can see differences in wait times by province,  the increase in averages of our priority treatments and the total number of cases in each province.</a:t>
            </a:r>
          </a:p>
          <a:p>
            <a:r>
              <a:rPr lang="en-US" dirty="0"/>
              <a:t>Alberta’s wait time average increased by 30.67 days</a:t>
            </a:r>
          </a:p>
          <a:p>
            <a:r>
              <a:rPr lang="en-US" dirty="0"/>
              <a:t>Manitoba’s wait time average increased by 34.11 days.</a:t>
            </a:r>
          </a:p>
          <a:p>
            <a:r>
              <a:rPr lang="en-US" dirty="0"/>
              <a:t>Ontario’s wait time average increased by 36.91 days. </a:t>
            </a:r>
          </a:p>
          <a:p>
            <a:r>
              <a:rPr lang="en-US" dirty="0"/>
              <a:t>Saskatchewan’s wait time average increased by 61.49 days. </a:t>
            </a:r>
          </a:p>
          <a:p>
            <a:r>
              <a:rPr lang="en-US" dirty="0"/>
              <a:t>Quebec’s wait time average increased by 75.77 days.</a:t>
            </a:r>
          </a:p>
          <a:p>
            <a:r>
              <a:rPr lang="en-US" dirty="0"/>
              <a:t>Nova Scotia’s wait time average only increased by 10.8 days.</a:t>
            </a:r>
          </a:p>
          <a:p>
            <a:r>
              <a:rPr lang="en-US" dirty="0"/>
              <a:t>British Colombia is the only province whose wait time average went down by 3.04 days.</a:t>
            </a:r>
          </a:p>
          <a:p>
            <a:r>
              <a:rPr lang="en-US" dirty="0"/>
              <a:t>Ontario, Alberta, British Colombia, Quebec and Nova Scotia are our top five provinces with the greatest number of cases, so we’ll be focusing on those provinces.</a:t>
            </a:r>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42453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4524-873D-2A98-8DEE-2A596ACBA228}"/>
              </a:ext>
            </a:extLst>
          </p:cNvPr>
          <p:cNvSpPr>
            <a:spLocks noGrp="1"/>
          </p:cNvSpPr>
          <p:nvPr>
            <p:ph type="title"/>
          </p:nvPr>
        </p:nvSpPr>
        <p:spPr/>
        <p:txBody>
          <a:bodyPr/>
          <a:lstStyle/>
          <a:p>
            <a:r>
              <a:rPr lang="en-CA" dirty="0"/>
              <a:t>DASHBOARD 2 &amp; 3 Comparison and INSIGHTS</a:t>
            </a:r>
          </a:p>
        </p:txBody>
      </p:sp>
      <p:sp>
        <p:nvSpPr>
          <p:cNvPr id="3" name="Content Placeholder 2">
            <a:extLst>
              <a:ext uri="{FF2B5EF4-FFF2-40B4-BE49-F238E27FC236}">
                <a16:creationId xmlns:a16="http://schemas.microsoft.com/office/drawing/2014/main" id="{FEC541FE-D84D-493C-BFC8-6C95BAC438D6}"/>
              </a:ext>
            </a:extLst>
          </p:cNvPr>
          <p:cNvSpPr>
            <a:spLocks noGrp="1"/>
          </p:cNvSpPr>
          <p:nvPr>
            <p:ph idx="1"/>
          </p:nvPr>
        </p:nvSpPr>
        <p:spPr>
          <a:xfrm>
            <a:off x="630315" y="2638044"/>
            <a:ext cx="10937289" cy="4002453"/>
          </a:xfrm>
        </p:spPr>
        <p:txBody>
          <a:bodyPr/>
          <a:lstStyle/>
          <a:p>
            <a:r>
              <a:rPr lang="en-CA" dirty="0"/>
              <a:t>Now here when we look at the total number of cases for each province in the post-Covid segment, we can see that the hierarchy has changed a bit since before Covid.</a:t>
            </a:r>
          </a:p>
          <a:p>
            <a:r>
              <a:rPr lang="en-CA" dirty="0"/>
              <a:t>Before Covid, the hierarchy for the top 5 provinces with most cases was, Ontario, Alberta, British Colombia, Quebec and Nova Scotia and now after Covid, the hierarchy is, Ontario, British Colombia, Alberta, Manitoba and Nova Scotia.</a:t>
            </a:r>
          </a:p>
          <a:p>
            <a:r>
              <a:rPr lang="en-CA" dirty="0"/>
              <a:t>So we can see that British Colombia in this whole project is the province of importance for us, because even with an increase in priority treatment cases post-Covid, the province was not only able to deal with this issue, they were able to actually decrease wait time averages, which is a huge achievement.</a:t>
            </a:r>
          </a:p>
          <a:p>
            <a:r>
              <a:rPr lang="en-CA" dirty="0"/>
              <a:t>Although Nova Scotia is in the top 5 provinces with most number of cases, it still has had a significant less increase in wait time averages when compared to other provinces.</a:t>
            </a:r>
          </a:p>
          <a:p>
            <a:r>
              <a:rPr lang="en-CA" dirty="0"/>
              <a:t>Considering the number of cases, Manitoba, Saskatchewan and Quebec had the highest increase in average wait times when looking at that ratio.</a:t>
            </a:r>
          </a:p>
          <a:p>
            <a:endParaRPr lang="en-CA" dirty="0"/>
          </a:p>
          <a:p>
            <a:endParaRPr lang="en-CA" dirty="0"/>
          </a:p>
        </p:txBody>
      </p:sp>
    </p:spTree>
    <p:extLst>
      <p:ext uri="{BB962C8B-B14F-4D97-AF65-F5344CB8AC3E}">
        <p14:creationId xmlns:p14="http://schemas.microsoft.com/office/powerpoint/2010/main" val="236096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BF15-4D26-D2F4-4071-84F9B242FECC}"/>
              </a:ext>
            </a:extLst>
          </p:cNvPr>
          <p:cNvSpPr>
            <a:spLocks noGrp="1"/>
          </p:cNvSpPr>
          <p:nvPr>
            <p:ph type="title"/>
          </p:nvPr>
        </p:nvSpPr>
        <p:spPr/>
        <p:txBody>
          <a:bodyPr/>
          <a:lstStyle/>
          <a:p>
            <a:r>
              <a:rPr lang="en-CA" dirty="0"/>
              <a:t>DASHBOARD 2 &amp; 3 Comparison and INSIGHTS</a:t>
            </a:r>
          </a:p>
        </p:txBody>
      </p:sp>
      <p:sp>
        <p:nvSpPr>
          <p:cNvPr id="3" name="Content Placeholder 2">
            <a:extLst>
              <a:ext uri="{FF2B5EF4-FFF2-40B4-BE49-F238E27FC236}">
                <a16:creationId xmlns:a16="http://schemas.microsoft.com/office/drawing/2014/main" id="{4E34ECFE-E413-A96E-FA79-66B2323C409A}"/>
              </a:ext>
            </a:extLst>
          </p:cNvPr>
          <p:cNvSpPr>
            <a:spLocks noGrp="1"/>
          </p:cNvSpPr>
          <p:nvPr>
            <p:ph idx="1"/>
          </p:nvPr>
        </p:nvSpPr>
        <p:spPr>
          <a:xfrm>
            <a:off x="710213" y="2638044"/>
            <a:ext cx="10830757" cy="4020208"/>
          </a:xfrm>
        </p:spPr>
        <p:txBody>
          <a:bodyPr/>
          <a:lstStyle/>
          <a:p>
            <a:r>
              <a:rPr lang="en-CA" dirty="0"/>
              <a:t>Knee replacements, Hip replacements, cataract surgery, MRI scan and CT scan still remain the top 5 procedures with the highest wait times.</a:t>
            </a:r>
          </a:p>
          <a:p>
            <a:r>
              <a:rPr lang="en-CA" dirty="0"/>
              <a:t>Knee replacements have had the highest increase post-Covid as well.</a:t>
            </a:r>
          </a:p>
          <a:p>
            <a:r>
              <a:rPr lang="en-CA" dirty="0"/>
              <a:t>When looking at different cancer treatments, we can see that prostate cancer surgery is a cancer treatment with the most number of cases and highest average of wait times.</a:t>
            </a:r>
          </a:p>
          <a:p>
            <a:r>
              <a:rPr lang="en-CA" dirty="0"/>
              <a:t>Based on all these insights we can say that – </a:t>
            </a:r>
          </a:p>
          <a:p>
            <a:pPr lvl="1"/>
            <a:r>
              <a:rPr lang="en-CA" dirty="0">
                <a:solidFill>
                  <a:srgbClr val="0070C0"/>
                </a:solidFill>
              </a:rPr>
              <a:t>British Colombia </a:t>
            </a:r>
            <a:r>
              <a:rPr lang="en-CA" dirty="0"/>
              <a:t>is the </a:t>
            </a:r>
            <a:r>
              <a:rPr lang="en-CA" dirty="0">
                <a:solidFill>
                  <a:srgbClr val="00B050"/>
                </a:solidFill>
              </a:rPr>
              <a:t>best province </a:t>
            </a:r>
            <a:r>
              <a:rPr lang="en-CA" dirty="0"/>
              <a:t>when it comes to keeping lower wait times for patients of high priority treatments.</a:t>
            </a:r>
          </a:p>
          <a:p>
            <a:pPr lvl="1"/>
            <a:r>
              <a:rPr lang="en-CA" dirty="0">
                <a:solidFill>
                  <a:srgbClr val="0070C0"/>
                </a:solidFill>
              </a:rPr>
              <a:t>Saskatchewan, Quebec and Manitoba </a:t>
            </a:r>
            <a:r>
              <a:rPr lang="en-CA" dirty="0"/>
              <a:t>are some of the </a:t>
            </a:r>
            <a:r>
              <a:rPr lang="en-CA" dirty="0">
                <a:solidFill>
                  <a:srgbClr val="FF0000"/>
                </a:solidFill>
              </a:rPr>
              <a:t>worst provinces </a:t>
            </a:r>
            <a:r>
              <a:rPr lang="en-CA" dirty="0"/>
              <a:t>in maintaining average wait times when an increase in cases happens.</a:t>
            </a:r>
          </a:p>
          <a:p>
            <a:pPr lvl="1"/>
            <a:r>
              <a:rPr lang="en-CA" dirty="0"/>
              <a:t>Ontario is a province where total number of cases and increase in cases has remained mostly consistent, which means that although it is an efficient province in maintaining average wait times with increase in cases, there are still multiple problems which need to be addressed.</a:t>
            </a:r>
          </a:p>
          <a:p>
            <a:pPr lvl="1"/>
            <a:endParaRPr lang="en-CA" dirty="0"/>
          </a:p>
          <a:p>
            <a:pPr lvl="1"/>
            <a:endParaRPr lang="en-CA" dirty="0"/>
          </a:p>
          <a:p>
            <a:pPr lvl="1"/>
            <a:endParaRPr lang="en-CA" dirty="0"/>
          </a:p>
        </p:txBody>
      </p:sp>
    </p:spTree>
    <p:extLst>
      <p:ext uri="{BB962C8B-B14F-4D97-AF65-F5344CB8AC3E}">
        <p14:creationId xmlns:p14="http://schemas.microsoft.com/office/powerpoint/2010/main" val="2718482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A9AD-3EB1-4AF4-9A33-4CB228F079D8}"/>
              </a:ext>
            </a:extLst>
          </p:cNvPr>
          <p:cNvSpPr>
            <a:spLocks noGrp="1"/>
          </p:cNvSpPr>
          <p:nvPr>
            <p:ph type="title"/>
          </p:nvPr>
        </p:nvSpPr>
        <p:spPr>
          <a:xfrm>
            <a:off x="832381" y="2858250"/>
            <a:ext cx="4486656" cy="1141497"/>
          </a:xfrm>
        </p:spPr>
        <p:txBody>
          <a:bodyPr/>
          <a:lstStyle/>
          <a:p>
            <a:r>
              <a:rPr lang="en-IN"/>
              <a:t>Recommendations</a:t>
            </a:r>
            <a:endParaRPr lang="en-IN" dirty="0"/>
          </a:p>
        </p:txBody>
      </p:sp>
      <p:sp>
        <p:nvSpPr>
          <p:cNvPr id="3" name="Content Placeholder 2">
            <a:extLst>
              <a:ext uri="{FF2B5EF4-FFF2-40B4-BE49-F238E27FC236}">
                <a16:creationId xmlns:a16="http://schemas.microsoft.com/office/drawing/2014/main" id="{6D30D025-E371-4738-A89C-03A6D458A0D5}"/>
              </a:ext>
            </a:extLst>
          </p:cNvPr>
          <p:cNvSpPr>
            <a:spLocks noGrp="1"/>
          </p:cNvSpPr>
          <p:nvPr>
            <p:ph idx="1"/>
          </p:nvPr>
        </p:nvSpPr>
        <p:spPr>
          <a:xfrm>
            <a:off x="6096000" y="1275530"/>
            <a:ext cx="6096000" cy="5448433"/>
          </a:xfrm>
        </p:spPr>
        <p:txBody>
          <a:bodyPr>
            <a:noAutofit/>
          </a:bodyPr>
          <a:lstStyle/>
          <a:p>
            <a:pPr algn="l"/>
            <a:r>
              <a:rPr lang="en-US" sz="2200" b="0" i="0" dirty="0">
                <a:solidFill>
                  <a:srgbClr val="333333"/>
                </a:solidFill>
                <a:effectLst/>
                <a:latin typeface="Gill Sans MT" panose="020B0502020104020203" pitchFamily="34" charset="0"/>
              </a:rPr>
              <a:t>Based on the insights collected in our project, we can give the following recommendations to improve the Canadian healthcare system and reduce wait time across multiple provinces – </a:t>
            </a:r>
          </a:p>
          <a:p>
            <a:pPr lvl="1"/>
            <a:r>
              <a:rPr lang="en-US" sz="1900" dirty="0">
                <a:solidFill>
                  <a:srgbClr val="333333"/>
                </a:solidFill>
                <a:latin typeface="Gill Sans MT" panose="020B0502020104020203" pitchFamily="34" charset="0"/>
              </a:rPr>
              <a:t>Saskatchewan, Manitoba, Quebec and Ontario are provinces which have the worst wait times, they should adapt healthcare systems used in British Colombia to reduce average wait times for their provinces as well. </a:t>
            </a:r>
          </a:p>
          <a:p>
            <a:pPr lvl="1"/>
            <a:r>
              <a:rPr lang="en-US" sz="1900" b="0" i="0" dirty="0">
                <a:solidFill>
                  <a:srgbClr val="333333"/>
                </a:solidFill>
                <a:effectLst/>
                <a:latin typeface="Gill Sans MT" panose="020B0502020104020203" pitchFamily="34" charset="0"/>
              </a:rPr>
              <a:t>Scanning services such as MRI and CT are in high demand, but all provinces lack here, more centers for these need to be setup.</a:t>
            </a:r>
          </a:p>
          <a:p>
            <a:pPr lvl="1"/>
            <a:r>
              <a:rPr lang="en-US" sz="1900" dirty="0">
                <a:solidFill>
                  <a:srgbClr val="333333"/>
                </a:solidFill>
                <a:latin typeface="Gill Sans MT" panose="020B0502020104020203" pitchFamily="34" charset="0"/>
              </a:rPr>
              <a:t>Prostate cancer and knee replacement treatment center’s need to be setup separately to address the huge issue of high average wait times.</a:t>
            </a:r>
            <a:endParaRPr lang="en-US" sz="1900" b="0" i="0" dirty="0">
              <a:solidFill>
                <a:srgbClr val="333333"/>
              </a:solidFill>
              <a:effectLst/>
              <a:latin typeface="Gill Sans MT" panose="020B0502020104020203" pitchFamily="34" charset="0"/>
            </a:endParaRPr>
          </a:p>
        </p:txBody>
      </p:sp>
    </p:spTree>
    <p:extLst>
      <p:ext uri="{BB962C8B-B14F-4D97-AF65-F5344CB8AC3E}">
        <p14:creationId xmlns:p14="http://schemas.microsoft.com/office/powerpoint/2010/main" val="407128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Contents</a:t>
            </a:r>
          </a:p>
        </p:txBody>
      </p:sp>
      <p:graphicFrame>
        <p:nvGraphicFramePr>
          <p:cNvPr id="15" name="Content Placeholder 2">
            <a:extLst>
              <a:ext uri="{FF2B5EF4-FFF2-40B4-BE49-F238E27FC236}">
                <a16:creationId xmlns:a16="http://schemas.microsoft.com/office/drawing/2014/main" id="{92CC82ED-3A8B-4A64-9D92-51451BE13C6F}"/>
              </a:ext>
            </a:extLst>
          </p:cNvPr>
          <p:cNvGraphicFramePr/>
          <p:nvPr>
            <p:extLst>
              <p:ext uri="{D42A27DB-BD31-4B8C-83A1-F6EECF244321}">
                <p14:modId xmlns:p14="http://schemas.microsoft.com/office/powerpoint/2010/main" val="2625403093"/>
              </p:ext>
            </p:extLst>
          </p:nvPr>
        </p:nvGraphicFramePr>
        <p:xfrm>
          <a:off x="5430322" y="1361125"/>
          <a:ext cx="5858758" cy="4053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689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A9AD-3EB1-4AF4-9A33-4CB228F079D8}"/>
              </a:ext>
            </a:extLst>
          </p:cNvPr>
          <p:cNvSpPr>
            <a:spLocks noGrp="1"/>
          </p:cNvSpPr>
          <p:nvPr>
            <p:ph type="title"/>
          </p:nvPr>
        </p:nvSpPr>
        <p:spPr>
          <a:xfrm>
            <a:off x="832381" y="2858250"/>
            <a:ext cx="4486656" cy="1141497"/>
          </a:xfrm>
        </p:spPr>
        <p:txBody>
          <a:bodyPr/>
          <a:lstStyle/>
          <a:p>
            <a:r>
              <a:rPr lang="en-IN"/>
              <a:t>Recommendations</a:t>
            </a:r>
            <a:endParaRPr lang="en-IN" dirty="0"/>
          </a:p>
        </p:txBody>
      </p:sp>
      <p:sp>
        <p:nvSpPr>
          <p:cNvPr id="3" name="Content Placeholder 2">
            <a:extLst>
              <a:ext uri="{FF2B5EF4-FFF2-40B4-BE49-F238E27FC236}">
                <a16:creationId xmlns:a16="http://schemas.microsoft.com/office/drawing/2014/main" id="{6D30D025-E371-4738-A89C-03A6D458A0D5}"/>
              </a:ext>
            </a:extLst>
          </p:cNvPr>
          <p:cNvSpPr>
            <a:spLocks noGrp="1"/>
          </p:cNvSpPr>
          <p:nvPr>
            <p:ph idx="1"/>
          </p:nvPr>
        </p:nvSpPr>
        <p:spPr>
          <a:xfrm>
            <a:off x="6096000" y="1275530"/>
            <a:ext cx="6096000" cy="5448433"/>
          </a:xfrm>
        </p:spPr>
        <p:txBody>
          <a:bodyPr>
            <a:noAutofit/>
          </a:bodyPr>
          <a:lstStyle/>
          <a:p>
            <a:pPr algn="l"/>
            <a:r>
              <a:rPr lang="en-US" sz="2200" b="0" i="0" dirty="0">
                <a:solidFill>
                  <a:srgbClr val="333333"/>
                </a:solidFill>
                <a:effectLst/>
                <a:latin typeface="Gill Sans MT" panose="020B0502020104020203" pitchFamily="34" charset="0"/>
              </a:rPr>
              <a:t>Based on the insights collected in our project, we can give the following recommendations to improve the Canadian healthcare system and reduce wait time across multiple provinces – </a:t>
            </a:r>
          </a:p>
          <a:p>
            <a:pPr lvl="1"/>
            <a:r>
              <a:rPr lang="en-US" sz="1900" b="0" i="0" dirty="0">
                <a:solidFill>
                  <a:srgbClr val="333333"/>
                </a:solidFill>
                <a:effectLst/>
                <a:latin typeface="Gill Sans MT" panose="020B0502020104020203" pitchFamily="34" charset="0"/>
              </a:rPr>
              <a:t>Nova Scotia is a province where wait times have been the worst, even though number of cases have been low. It can be said that this province is the worst.</a:t>
            </a:r>
          </a:p>
        </p:txBody>
      </p:sp>
    </p:spTree>
    <p:extLst>
      <p:ext uri="{BB962C8B-B14F-4D97-AF65-F5344CB8AC3E}">
        <p14:creationId xmlns:p14="http://schemas.microsoft.com/office/powerpoint/2010/main" val="3029164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6" y="643467"/>
            <a:ext cx="6242719" cy="1728044"/>
          </a:xfrm>
          <a:prstGeom prst="ellipse">
            <a:avLst/>
          </a:prstGeom>
          <a:noFill/>
          <a:ln>
            <a:solidFill>
              <a:schemeClr val="bg1"/>
            </a:solidFill>
          </a:ln>
        </p:spPr>
        <p:txBody>
          <a:bodyPr wrap="square">
            <a:normAutofit fontScale="90000"/>
          </a:bodyPr>
          <a:lstStyle/>
          <a:p>
            <a:r>
              <a:rPr lang="en-US" dirty="0">
                <a:solidFill>
                  <a:schemeClr val="bg1"/>
                </a:solidFill>
              </a:rPr>
              <a:t>Thank You.</a:t>
            </a:r>
            <a:br>
              <a:rPr lang="en-US" dirty="0">
                <a:solidFill>
                  <a:schemeClr val="bg1"/>
                </a:solidFill>
              </a:rPr>
            </a:br>
            <a:r>
              <a:rPr lang="en-US" dirty="0">
                <a:solidFill>
                  <a:schemeClr val="bg1"/>
                </a:solidFill>
              </a:rPr>
              <a:t>Any questions?</a:t>
            </a:r>
            <a:br>
              <a:rPr lang="en-US" dirty="0">
                <a:solidFill>
                  <a:schemeClr val="bg1"/>
                </a:solidFill>
              </a:rPr>
            </a:br>
            <a:endParaRPr lang="en-US" dirty="0">
              <a:solidFill>
                <a:schemeClr val="bg1"/>
              </a:solidFill>
            </a:endParaRPr>
          </a:p>
        </p:txBody>
      </p:sp>
      <p:sp>
        <p:nvSpPr>
          <p:cNvPr id="10" name="Content Placeholder 9">
            <a:extLst>
              <a:ext uri="{FF2B5EF4-FFF2-40B4-BE49-F238E27FC236}">
                <a16:creationId xmlns:a16="http://schemas.microsoft.com/office/drawing/2014/main" id="{FE55D601-DAF6-4536-91A1-C5FB696D04B7}"/>
              </a:ext>
            </a:extLst>
          </p:cNvPr>
          <p:cNvSpPr>
            <a:spLocks noGrp="1"/>
          </p:cNvSpPr>
          <p:nvPr>
            <p:ph idx="1"/>
          </p:nvPr>
        </p:nvSpPr>
        <p:spPr>
          <a:xfrm>
            <a:off x="643467" y="2638044"/>
            <a:ext cx="6242715" cy="3415622"/>
          </a:xfrm>
        </p:spPr>
        <p:txBody>
          <a:bodyPr>
            <a:normAutofit/>
          </a:bodyPr>
          <a:lstStyle/>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pPr marL="0" indent="0">
              <a:buNone/>
            </a:pP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pic>
        <p:nvPicPr>
          <p:cNvPr id="17" name="Graphic 16" descr="Help">
            <a:extLst>
              <a:ext uri="{FF2B5EF4-FFF2-40B4-BE49-F238E27FC236}">
                <a16:creationId xmlns:a16="http://schemas.microsoft.com/office/drawing/2014/main" id="{8A58FFA5-80DA-4CB2-BD14-B2F7FDE2DB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380339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276777" y="209437"/>
            <a:ext cx="9638443" cy="484633"/>
          </a:xfrm>
        </p:spPr>
        <p:txBody>
          <a:bodyPr>
            <a:noAutofit/>
          </a:bodyPr>
          <a:lstStyle/>
          <a:p>
            <a:r>
              <a:rPr lang="en-US" sz="3200" dirty="0">
                <a:solidFill>
                  <a:srgbClr val="FFFFFF"/>
                </a:solidFill>
              </a:rPr>
              <a:t>DAB – 304 </a:t>
            </a:r>
            <a:r>
              <a:rPr lang="en-US" sz="3200" dirty="0"/>
              <a:t>HEALTHCARE ANALYTICS</a:t>
            </a:r>
            <a:endParaRPr lang="en-US" sz="3200" dirty="0">
              <a:solidFill>
                <a:srgbClr val="FFFFFF"/>
              </a:solidFill>
            </a:endParaRPr>
          </a:p>
          <a:p>
            <a:endParaRPr sz="3200" dirty="0"/>
          </a:p>
        </p:txBody>
      </p:sp>
      <p:graphicFrame>
        <p:nvGraphicFramePr>
          <p:cNvPr id="6" name="TextBox 3">
            <a:extLst>
              <a:ext uri="{FF2B5EF4-FFF2-40B4-BE49-F238E27FC236}">
                <a16:creationId xmlns:a16="http://schemas.microsoft.com/office/drawing/2014/main" id="{9A1BD503-5CCC-4309-A0B1-BF782EF5852B}"/>
              </a:ext>
            </a:extLst>
          </p:cNvPr>
          <p:cNvGraphicFramePr/>
          <p:nvPr>
            <p:extLst>
              <p:ext uri="{D42A27DB-BD31-4B8C-83A1-F6EECF244321}">
                <p14:modId xmlns:p14="http://schemas.microsoft.com/office/powerpoint/2010/main" val="3301402178"/>
              </p:ext>
            </p:extLst>
          </p:nvPr>
        </p:nvGraphicFramePr>
        <p:xfrm>
          <a:off x="1919526" y="1151453"/>
          <a:ext cx="8561953" cy="4555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716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9200" y="1551709"/>
            <a:ext cx="3754583" cy="3707755"/>
          </a:xfrm>
          <a:prstGeom prst="ellipse">
            <a:avLst/>
          </a:prstGeom>
          <a:solidFill>
            <a:schemeClr val="accent2">
              <a:lumMod val="75000"/>
            </a:schemeClr>
          </a:solidFill>
          <a:ln>
            <a:noFill/>
          </a:ln>
        </p:spPr>
        <p:txBody>
          <a:bodyPr>
            <a:normAutofit/>
          </a:bodyPr>
          <a:lstStyle/>
          <a:p>
            <a:r>
              <a:rPr lang="en-US" sz="2300" dirty="0">
                <a:solidFill>
                  <a:srgbClr val="FFFFFF"/>
                </a:solidFill>
              </a:rPr>
              <a:t>Background/Motivation</a:t>
            </a:r>
          </a:p>
        </p:txBody>
      </p:sp>
      <p:sp>
        <p:nvSpPr>
          <p:cNvPr id="4" name="TextBox 3">
            <a:extLst>
              <a:ext uri="{FF2B5EF4-FFF2-40B4-BE49-F238E27FC236}">
                <a16:creationId xmlns:a16="http://schemas.microsoft.com/office/drawing/2014/main" id="{6A300CB0-CBBF-4F74-9348-1251B5FFDFFE}"/>
              </a:ext>
            </a:extLst>
          </p:cNvPr>
          <p:cNvSpPr txBox="1"/>
          <p:nvPr/>
        </p:nvSpPr>
        <p:spPr>
          <a:xfrm>
            <a:off x="5342306" y="1551709"/>
            <a:ext cx="6596742" cy="3816429"/>
          </a:xfrm>
          <a:prstGeom prst="rect">
            <a:avLst/>
          </a:prstGeom>
          <a:noFill/>
        </p:spPr>
        <p:txBody>
          <a:bodyPr wrap="square" rtlCol="0">
            <a:spAutoFit/>
          </a:bodyPr>
          <a:lstStyle/>
          <a:p>
            <a:r>
              <a:rPr lang="en-US" sz="2200" b="0" i="0" dirty="0">
                <a:solidFill>
                  <a:srgbClr val="121212"/>
                </a:solidFill>
                <a:effectLst/>
              </a:rPr>
              <a:t>Despite numerous notable advancements in healthcare sector, </a:t>
            </a:r>
            <a:r>
              <a:rPr lang="en-US" sz="2200" b="0" i="0" dirty="0">
                <a:solidFill>
                  <a:srgbClr val="2E3133"/>
                </a:solidFill>
                <a:effectLst/>
              </a:rPr>
              <a:t>waiting time for priority procedures for </a:t>
            </a:r>
            <a:r>
              <a:rPr lang="en-US" sz="2200" b="0" i="0" dirty="0">
                <a:solidFill>
                  <a:srgbClr val="121212"/>
                </a:solidFill>
                <a:effectLst/>
              </a:rPr>
              <a:t>Indigenous people still not </a:t>
            </a:r>
            <a:r>
              <a:rPr lang="en-US" sz="2200" dirty="0">
                <a:solidFill>
                  <a:srgbClr val="121212"/>
                </a:solidFill>
              </a:rPr>
              <a:t>efficiently </a:t>
            </a:r>
            <a:r>
              <a:rPr lang="en-US" sz="2200" b="0" i="0" dirty="0">
                <a:solidFill>
                  <a:srgbClr val="121212"/>
                </a:solidFill>
                <a:effectLst/>
              </a:rPr>
              <a:t>resolved, they have to suffer from pain or </a:t>
            </a:r>
            <a:r>
              <a:rPr lang="en-US" sz="2200" dirty="0"/>
              <a:t>chronic conditions</a:t>
            </a:r>
            <a:r>
              <a:rPr lang="en-US" sz="2200" b="0" i="0" dirty="0">
                <a:solidFill>
                  <a:srgbClr val="121212"/>
                </a:solidFill>
                <a:effectLst/>
              </a:rPr>
              <a:t>. As </a:t>
            </a:r>
            <a:r>
              <a:rPr lang="en-US" sz="2200" dirty="0"/>
              <a:t>a patient the first thing that comes to your mind is how long will you have to wait for your turn to get treated. It's no secret that Canadians often face longer wait times for medical procedures than patients in other developed countries. In fact, a recent study found that Canadians wait an average of 19.8 weeks for medically necessary treatments – that’s more than 4 months! </a:t>
            </a:r>
            <a:endParaRPr lang="en-IN" sz="2200" dirty="0"/>
          </a:p>
        </p:txBody>
      </p:sp>
    </p:spTree>
    <p:extLst>
      <p:ext uri="{BB962C8B-B14F-4D97-AF65-F5344CB8AC3E}">
        <p14:creationId xmlns:p14="http://schemas.microsoft.com/office/powerpoint/2010/main" val="189306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0069" y="1586484"/>
            <a:ext cx="3685032" cy="3685032"/>
          </a:xfrm>
          <a:prstGeom prst="ellipse">
            <a:avLst/>
          </a:prstGeom>
          <a:solidFill>
            <a:schemeClr val="accent2">
              <a:lumMod val="75000"/>
            </a:schemeClr>
          </a:solidFill>
          <a:ln>
            <a:noFill/>
          </a:ln>
        </p:spPr>
        <p:txBody>
          <a:bodyPr>
            <a:normAutofit/>
          </a:bodyPr>
          <a:lstStyle/>
          <a:p>
            <a:r>
              <a:rPr lang="en-US" sz="2400" dirty="0">
                <a:solidFill>
                  <a:srgbClr val="FFFFFF"/>
                </a:solidFill>
              </a:rPr>
              <a:t>Problem</a:t>
            </a:r>
            <a:br>
              <a:rPr lang="en-US" sz="2400" dirty="0">
                <a:solidFill>
                  <a:srgbClr val="FFFFFF"/>
                </a:solidFill>
              </a:rPr>
            </a:br>
            <a:r>
              <a:rPr lang="en-US" sz="2400" dirty="0">
                <a:solidFill>
                  <a:srgbClr val="FFFFFF"/>
                </a:solidFill>
              </a:rPr>
              <a:t>Statement</a:t>
            </a:r>
          </a:p>
        </p:txBody>
      </p:sp>
      <p:sp>
        <p:nvSpPr>
          <p:cNvPr id="4" name="TextBox 3">
            <a:extLst>
              <a:ext uri="{FF2B5EF4-FFF2-40B4-BE49-F238E27FC236}">
                <a16:creationId xmlns:a16="http://schemas.microsoft.com/office/drawing/2014/main" id="{285C9709-C57A-40AC-A2E3-733B4ED81399}"/>
              </a:ext>
            </a:extLst>
          </p:cNvPr>
          <p:cNvSpPr txBox="1"/>
          <p:nvPr/>
        </p:nvSpPr>
        <p:spPr>
          <a:xfrm>
            <a:off x="5388026" y="1659285"/>
            <a:ext cx="6505303" cy="3539430"/>
          </a:xfrm>
          <a:prstGeom prst="rect">
            <a:avLst/>
          </a:prstGeom>
          <a:noFill/>
        </p:spPr>
        <p:txBody>
          <a:bodyPr wrap="square" rtlCol="0">
            <a:spAutoFit/>
          </a:bodyPr>
          <a:lstStyle/>
          <a:p>
            <a:r>
              <a:rPr lang="en-US" sz="2200" dirty="0"/>
              <a:t>Better insights on the medical services available and number of patients for various medical treatment is needed by the Government of Canada and First Nations authorities. Moreover, </a:t>
            </a:r>
            <a:r>
              <a:rPr lang="en-US" sz="2200" b="0" i="0" dirty="0">
                <a:solidFill>
                  <a:srgbClr val="000000"/>
                </a:solidFill>
                <a:effectLst/>
                <a:latin typeface="Gill Sans MT" panose="020B0502020104020203" pitchFamily="34" charset="0"/>
              </a:rPr>
              <a:t>COVID-19 restrictions in hospitals led to a backlog of procedures</a:t>
            </a:r>
            <a:r>
              <a:rPr lang="en-US" sz="2200" dirty="0">
                <a:solidFill>
                  <a:srgbClr val="000000"/>
                </a:solidFill>
                <a:latin typeface="Gill Sans MT" panose="020B0502020104020203" pitchFamily="34" charset="0"/>
              </a:rPr>
              <a:t>. </a:t>
            </a:r>
            <a:r>
              <a:rPr lang="en-US" sz="2200" b="0" i="0" dirty="0">
                <a:solidFill>
                  <a:srgbClr val="000000"/>
                </a:solidFill>
                <a:effectLst/>
                <a:latin typeface="Gill Sans MT" panose="020B0502020104020203" pitchFamily="34" charset="0"/>
              </a:rPr>
              <a:t>Scheduled surgeries and other medical procedures were delayed several times as Canada’s health systems prioritized more-urgent treatments during COVID-19 waves. Delays varied by urgency of the surgery and clinical setting, as well as by jurisdiction. </a:t>
            </a:r>
          </a:p>
        </p:txBody>
      </p:sp>
    </p:spTree>
    <p:extLst>
      <p:ext uri="{BB962C8B-B14F-4D97-AF65-F5344CB8AC3E}">
        <p14:creationId xmlns:p14="http://schemas.microsoft.com/office/powerpoint/2010/main" val="255976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Project</a:t>
            </a:r>
            <a:br>
              <a:rPr lang="en-US" dirty="0">
                <a:solidFill>
                  <a:srgbClr val="FFFFFF"/>
                </a:solidFill>
              </a:rPr>
            </a:br>
            <a:r>
              <a:rPr lang="en-US" dirty="0">
                <a:solidFill>
                  <a:srgbClr val="FFFFFF"/>
                </a:solidFill>
              </a:rPr>
              <a:t>Proposal</a:t>
            </a:r>
          </a:p>
        </p:txBody>
      </p:sp>
      <p:sp>
        <p:nvSpPr>
          <p:cNvPr id="4" name="TextBox 3">
            <a:extLst>
              <a:ext uri="{FF2B5EF4-FFF2-40B4-BE49-F238E27FC236}">
                <a16:creationId xmlns:a16="http://schemas.microsoft.com/office/drawing/2014/main" id="{2474B48F-C731-468A-A17E-B02AAD5C30D6}"/>
              </a:ext>
            </a:extLst>
          </p:cNvPr>
          <p:cNvSpPr txBox="1"/>
          <p:nvPr/>
        </p:nvSpPr>
        <p:spPr>
          <a:xfrm>
            <a:off x="5397028" y="491122"/>
            <a:ext cx="6237917" cy="6494085"/>
          </a:xfrm>
          <a:prstGeom prst="rect">
            <a:avLst/>
          </a:prstGeom>
          <a:noFill/>
        </p:spPr>
        <p:txBody>
          <a:bodyPr wrap="square" rtlCol="0">
            <a:spAutoFit/>
          </a:bodyPr>
          <a:lstStyle/>
          <a:p>
            <a:pPr algn="l"/>
            <a:r>
              <a:rPr lang="en-US" sz="2200" dirty="0"/>
              <a:t>Our project team will create a descriptive analytics product which </a:t>
            </a:r>
            <a:r>
              <a:rPr lang="en-US" sz="2200" b="0" i="0" dirty="0">
                <a:solidFill>
                  <a:srgbClr val="2E3133"/>
                </a:solidFill>
                <a:effectLst/>
              </a:rPr>
              <a:t>Explore wait times for priority procedures across Canada </a:t>
            </a:r>
            <a:r>
              <a:rPr lang="en-US" sz="2200" dirty="0"/>
              <a:t>focusing on top priority treatments. It is unfeasible to simultaneously improve wait times for all treatments, we are aiming on priority treatment such as cancer, emergency surgery etc. we are focusing on identifies wait time difference and improvement in provinces across Canada for our identified top treatments. A deeper analysis will be done comparing pre-covid and post-covid wait times and its improvements and multiple dashboards will be presented to give insights into our findings. Moreover, </a:t>
            </a:r>
            <a:r>
              <a:rPr lang="en-US" sz="2200" dirty="0">
                <a:latin typeface="Gill Sans MT" panose="020B0502020104020203" pitchFamily="34" charset="0"/>
              </a:rPr>
              <a:t>using data analytics techniques on this data, we can identify possible major factors and medical services which should consider as the most prioritize one and we aim to reduce the waiting time for those services.</a:t>
            </a:r>
            <a:endParaRPr lang="en-US" sz="2200" b="0" i="0" dirty="0">
              <a:solidFill>
                <a:srgbClr val="2E3133"/>
              </a:solidFill>
              <a:effectLst/>
            </a:endParaRPr>
          </a:p>
          <a:p>
            <a:br>
              <a:rPr lang="en-US" sz="2400" b="0" i="0" dirty="0">
                <a:solidFill>
                  <a:srgbClr val="000000"/>
                </a:solidFill>
                <a:effectLst/>
                <a:latin typeface="Libre Franklin" pitchFamily="2" charset="0"/>
              </a:rPr>
            </a:br>
            <a:endParaRPr lang="en-IN" dirty="0"/>
          </a:p>
        </p:txBody>
      </p:sp>
    </p:spTree>
    <p:extLst>
      <p:ext uri="{BB962C8B-B14F-4D97-AF65-F5344CB8AC3E}">
        <p14:creationId xmlns:p14="http://schemas.microsoft.com/office/powerpoint/2010/main" val="424876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B08927F-ECF1-402B-BA11-21CC9C623A30}"/>
              </a:ext>
            </a:extLst>
          </p:cNvPr>
          <p:cNvSpPr txBox="1"/>
          <p:nvPr/>
        </p:nvSpPr>
        <p:spPr>
          <a:xfrm>
            <a:off x="5517413" y="701562"/>
            <a:ext cx="6246529" cy="6186309"/>
          </a:xfrm>
          <a:prstGeom prst="rect">
            <a:avLst/>
          </a:prstGeom>
          <a:noFill/>
        </p:spPr>
        <p:txBody>
          <a:bodyPr wrap="square" rtlCol="0">
            <a:spAutoFit/>
          </a:bodyPr>
          <a:lstStyle/>
          <a:p>
            <a:r>
              <a:rPr lang="en-US" sz="2200" dirty="0"/>
              <a:t>From the data on the wait time procedures of Canada from the year 2008 to 2021, we want to classify them into two groups, pre-pandemic and post-pandemic to have more insights about the change or improvement in wait time. These are the milestones we wish to achieve:  We aim to analyze waiting times (in days) at the hospital by province with respect to pre-pandemic and post-pandemic. ·We aim to analyze and see trends in the number of cases of specific treatment by top province-wise before COVID-19 and after COVID-19. Looking to improve the waiting time for cancer treatment, and cardiac treatment, diagnostic imaging, joint replacement at the hospital by interpreting the behavior of the data and representing it in a visualization to provide solutions for it.</a:t>
            </a:r>
            <a:endParaRPr lang="en-IN" sz="2200" dirty="0"/>
          </a:p>
          <a:p>
            <a:pPr marL="285750" indent="-285750">
              <a:buFont typeface="Wingdings" panose="05000000000000000000" pitchFamily="2" charset="2"/>
              <a:buChar char="§"/>
            </a:pPr>
            <a:endParaRPr lang="en-US" sz="2200" b="0" i="0" dirty="0">
              <a:solidFill>
                <a:srgbClr val="121212"/>
              </a:solidFill>
              <a:effectLst/>
            </a:endParaRPr>
          </a:p>
          <a:p>
            <a:endParaRPr lang="en-IN" sz="2200" dirty="0"/>
          </a:p>
        </p:txBody>
      </p:sp>
      <p:sp>
        <p:nvSpPr>
          <p:cNvPr id="7" name="Title 1">
            <a:extLst>
              <a:ext uri="{FF2B5EF4-FFF2-40B4-BE49-F238E27FC236}">
                <a16:creationId xmlns:a16="http://schemas.microsoft.com/office/drawing/2014/main" id="{DC7EA477-B98C-B948-88CB-6F6E0907A588}"/>
              </a:ext>
            </a:extLst>
          </p:cNvPr>
          <p:cNvSpPr txBox="1">
            <a:spLocks/>
          </p:cNvSpPr>
          <p:nvPr/>
        </p:nvSpPr>
        <p:spPr bwMode="black">
          <a:xfrm>
            <a:off x="1219200" y="1551709"/>
            <a:ext cx="3754583" cy="3707755"/>
          </a:xfrm>
          <a:prstGeom prst="ellipse">
            <a:avLst/>
          </a:prstGeom>
          <a:solidFill>
            <a:schemeClr val="accent2">
              <a:lumMod val="75000"/>
            </a:schemeClr>
          </a:solidFill>
          <a:ln w="31750" cap="sq">
            <a:no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300" dirty="0">
                <a:solidFill>
                  <a:srgbClr val="FFFFFF"/>
                </a:solidFill>
              </a:rPr>
              <a:t>Evaluation</a:t>
            </a:r>
          </a:p>
        </p:txBody>
      </p:sp>
    </p:spTree>
    <p:extLst>
      <p:ext uri="{BB962C8B-B14F-4D97-AF65-F5344CB8AC3E}">
        <p14:creationId xmlns:p14="http://schemas.microsoft.com/office/powerpoint/2010/main" val="205643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300" kern="1200" cap="all" spc="200" baseline="0" dirty="0">
                <a:solidFill>
                  <a:srgbClr val="FFFFFF"/>
                </a:solidFill>
                <a:latin typeface="+mj-lt"/>
                <a:ea typeface="+mj-ea"/>
                <a:cs typeface="+mj-cs"/>
              </a:rPr>
              <a:t>Dataset</a:t>
            </a:r>
            <a:br>
              <a:rPr lang="en-US" sz="2300" kern="1200" cap="all" spc="200" baseline="0" dirty="0">
                <a:solidFill>
                  <a:srgbClr val="FFFFFF"/>
                </a:solidFill>
                <a:latin typeface="+mj-lt"/>
                <a:ea typeface="+mj-ea"/>
                <a:cs typeface="+mj-cs"/>
              </a:rPr>
            </a:br>
            <a:r>
              <a:rPr lang="en-US" sz="2300" kern="1200" cap="all" spc="200" baseline="0" dirty="0">
                <a:solidFill>
                  <a:srgbClr val="FFFFFF"/>
                </a:solidFill>
                <a:latin typeface="+mj-lt"/>
                <a:ea typeface="+mj-ea"/>
                <a:cs typeface="+mj-cs"/>
              </a:rPr>
              <a:t>Description</a:t>
            </a:r>
          </a:p>
        </p:txBody>
      </p:sp>
      <p:sp>
        <p:nvSpPr>
          <p:cNvPr id="4" name="TextBox 3">
            <a:extLst>
              <a:ext uri="{FF2B5EF4-FFF2-40B4-BE49-F238E27FC236}">
                <a16:creationId xmlns:a16="http://schemas.microsoft.com/office/drawing/2014/main" id="{3FD4132C-7C43-4B3E-A8D7-0F698E1763E3}"/>
              </a:ext>
            </a:extLst>
          </p:cNvPr>
          <p:cNvSpPr txBox="1"/>
          <p:nvPr/>
        </p:nvSpPr>
        <p:spPr>
          <a:xfrm>
            <a:off x="5089355" y="613954"/>
            <a:ext cx="6811149" cy="5630092"/>
          </a:xfrm>
          <a:prstGeom prst="rect">
            <a:avLst/>
          </a:prstGeom>
        </p:spPr>
        <p:txBody>
          <a:bodyPr vert="horz" lIns="91440" tIns="45720" rIns="91440" bIns="45720" rtlCol="0" anchor="ctr">
            <a:normAutofit fontScale="25000" lnSpcReduction="20000"/>
          </a:bodyPr>
          <a:lstStyle/>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r>
              <a:rPr lang="en-US" sz="8800" dirty="0">
                <a:solidFill>
                  <a:schemeClr val="tx1">
                    <a:lumMod val="85000"/>
                    <a:lumOff val="15000"/>
                  </a:schemeClr>
                </a:solidFill>
              </a:rPr>
              <a:t>The analysis is based on </a:t>
            </a:r>
            <a:r>
              <a:rPr lang="en-US" sz="8800" b="0" i="0" dirty="0">
                <a:solidFill>
                  <a:srgbClr val="2E3133"/>
                </a:solidFill>
                <a:effectLst/>
              </a:rPr>
              <a:t>wait times for priority procedures across Canada</a:t>
            </a:r>
            <a:r>
              <a:rPr lang="en-US" sz="8800" dirty="0">
                <a:solidFill>
                  <a:schemeClr val="tx1">
                    <a:lumMod val="85000"/>
                    <a:lumOff val="15000"/>
                  </a:schemeClr>
                </a:solidFill>
              </a:rPr>
              <a:t> dataset obtained from  Canadian Institute for Health Information.</a:t>
            </a:r>
          </a:p>
          <a:p>
            <a:pPr marL="285750" indent="-228600" defTabSz="914400">
              <a:lnSpc>
                <a:spcPct val="120000"/>
              </a:lnSpc>
              <a:spcBef>
                <a:spcPts val="1000"/>
              </a:spcBef>
              <a:buClr>
                <a:schemeClr val="accent2"/>
              </a:buClr>
              <a:buFont typeface="Arial" panose="020B0604020202020204" pitchFamily="34" charset="0"/>
              <a:buChar char="•"/>
            </a:pPr>
            <a:r>
              <a:rPr lang="en-US" sz="8800" b="0" i="0" dirty="0">
                <a:solidFill>
                  <a:srgbClr val="000000"/>
                </a:solidFill>
                <a:effectLst/>
              </a:rPr>
              <a:t>The data is basically based on historical wait time data, including national, provincial and regional data for the April 1 to September 30 period beginning in 2008. This file also contains additional October to March time periods for 2019–2020 and 2020–2021 to provide a comprehensive picture of wait times throughout the COVID-19 pandemic.</a:t>
            </a:r>
            <a:endParaRPr lang="en-US" sz="88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800" dirty="0">
              <a:solidFill>
                <a:schemeClr val="tx1">
                  <a:lumMod val="85000"/>
                  <a:lumOff val="15000"/>
                </a:schemeClr>
              </a:solidFill>
            </a:endParaRPr>
          </a:p>
          <a:p>
            <a:pPr marL="57150" defTabSz="914400">
              <a:lnSpc>
                <a:spcPct val="120000"/>
              </a:lnSpc>
              <a:spcBef>
                <a:spcPts val="1000"/>
              </a:spcBef>
              <a:buClr>
                <a:schemeClr val="accent2"/>
              </a:buClr>
            </a:pPr>
            <a:endParaRPr lang="en-US" sz="14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endParaRPr lang="en-US" sz="1400" dirty="0">
              <a:solidFill>
                <a:schemeClr val="tx1">
                  <a:lumMod val="85000"/>
                  <a:lumOff val="15000"/>
                </a:schemeClr>
              </a:solidFill>
            </a:endParaRPr>
          </a:p>
        </p:txBody>
      </p:sp>
    </p:spTree>
    <p:extLst>
      <p:ext uri="{BB962C8B-B14F-4D97-AF65-F5344CB8AC3E}">
        <p14:creationId xmlns:p14="http://schemas.microsoft.com/office/powerpoint/2010/main" val="366618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300" kern="1200" cap="all" spc="200" baseline="0" dirty="0">
                <a:solidFill>
                  <a:srgbClr val="FFFFFF"/>
                </a:solidFill>
                <a:latin typeface="+mj-lt"/>
                <a:ea typeface="+mj-ea"/>
                <a:cs typeface="+mj-cs"/>
              </a:rPr>
              <a:t>DATA</a:t>
            </a:r>
            <a:br>
              <a:rPr lang="en-US" sz="2300" kern="1200" cap="all" spc="200" baseline="0" dirty="0">
                <a:solidFill>
                  <a:srgbClr val="FFFFFF"/>
                </a:solidFill>
                <a:latin typeface="+mj-lt"/>
                <a:ea typeface="+mj-ea"/>
                <a:cs typeface="+mj-cs"/>
              </a:rPr>
            </a:br>
            <a:r>
              <a:rPr lang="en-US" sz="2300" kern="1200" cap="all" spc="200" baseline="0" dirty="0">
                <a:solidFill>
                  <a:srgbClr val="FFFFFF"/>
                </a:solidFill>
                <a:latin typeface="+mj-lt"/>
                <a:ea typeface="+mj-ea"/>
                <a:cs typeface="+mj-cs"/>
              </a:rPr>
              <a:t>Elements</a:t>
            </a:r>
          </a:p>
        </p:txBody>
      </p:sp>
      <p:sp>
        <p:nvSpPr>
          <p:cNvPr id="4" name="TextBox 3">
            <a:extLst>
              <a:ext uri="{FF2B5EF4-FFF2-40B4-BE49-F238E27FC236}">
                <a16:creationId xmlns:a16="http://schemas.microsoft.com/office/drawing/2014/main" id="{3FD4132C-7C43-4B3E-A8D7-0F698E1763E3}"/>
              </a:ext>
            </a:extLst>
          </p:cNvPr>
          <p:cNvSpPr txBox="1"/>
          <p:nvPr/>
        </p:nvSpPr>
        <p:spPr>
          <a:xfrm>
            <a:off x="5232805" y="928254"/>
            <a:ext cx="6811149" cy="5500255"/>
          </a:xfrm>
          <a:prstGeom prst="rect">
            <a:avLst/>
          </a:prstGeom>
        </p:spPr>
        <p:txBody>
          <a:bodyPr vert="horz" lIns="91440" tIns="45720" rIns="91440" bIns="45720" rtlCol="0" anchor="ctr">
            <a:normAutofit fontScale="25000" lnSpcReduction="20000"/>
          </a:bodyPr>
          <a:lstStyle/>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algn="l">
              <a:lnSpc>
                <a:spcPct val="170000"/>
              </a:lnSpc>
            </a:pPr>
            <a:r>
              <a:rPr lang="en-US" sz="8000" b="0" i="0" dirty="0">
                <a:solidFill>
                  <a:srgbClr val="000000"/>
                </a:solidFill>
                <a:effectLst/>
              </a:rPr>
              <a:t>The data set contains information on the following procedures:</a:t>
            </a:r>
          </a:p>
          <a:p>
            <a:pPr marL="285750" indent="-228600" defTabSz="914400">
              <a:lnSpc>
                <a:spcPct val="120000"/>
              </a:lnSpc>
              <a:spcBef>
                <a:spcPts val="1000"/>
              </a:spcBef>
              <a:buClr>
                <a:schemeClr val="accent2"/>
              </a:buClr>
              <a:buFont typeface="Arial" panose="020B0604020202020204" pitchFamily="34" charset="0"/>
              <a:buChar char="•"/>
            </a:pPr>
            <a:r>
              <a:rPr lang="en-US" sz="8000" b="0" i="0" dirty="0">
                <a:solidFill>
                  <a:srgbClr val="000000"/>
                </a:solidFill>
                <a:effectLst/>
              </a:rPr>
              <a:t>Hip replacement</a:t>
            </a:r>
          </a:p>
          <a:p>
            <a:pPr marL="285750" indent="-228600" defTabSz="914400">
              <a:lnSpc>
                <a:spcPct val="120000"/>
              </a:lnSpc>
              <a:spcBef>
                <a:spcPts val="1000"/>
              </a:spcBef>
              <a:buClr>
                <a:schemeClr val="accent2"/>
              </a:buClr>
              <a:buFont typeface="Arial" panose="020B0604020202020204" pitchFamily="34" charset="0"/>
              <a:buChar char="•"/>
            </a:pPr>
            <a:r>
              <a:rPr lang="en-US" sz="8000" b="0" i="0" dirty="0">
                <a:solidFill>
                  <a:srgbClr val="000000"/>
                </a:solidFill>
                <a:effectLst/>
              </a:rPr>
              <a:t>Knee replacement</a:t>
            </a:r>
          </a:p>
          <a:p>
            <a:pPr marL="285750" indent="-228600" defTabSz="914400">
              <a:lnSpc>
                <a:spcPct val="120000"/>
              </a:lnSpc>
              <a:spcBef>
                <a:spcPts val="1000"/>
              </a:spcBef>
              <a:buClr>
                <a:schemeClr val="accent2"/>
              </a:buClr>
              <a:buFont typeface="Arial" panose="020B0604020202020204" pitchFamily="34" charset="0"/>
              <a:buChar char="•"/>
            </a:pPr>
            <a:r>
              <a:rPr lang="en-US" sz="8000" b="0" i="0" dirty="0">
                <a:solidFill>
                  <a:srgbClr val="000000"/>
                </a:solidFill>
                <a:effectLst/>
              </a:rPr>
              <a:t>Cataract surgery</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rgbClr val="000000"/>
                </a:solidFill>
              </a:rPr>
              <a:t> </a:t>
            </a:r>
            <a:r>
              <a:rPr lang="en-US" sz="8000" b="0" i="0" dirty="0">
                <a:solidFill>
                  <a:srgbClr val="000000"/>
                </a:solidFill>
                <a:effectLst/>
              </a:rPr>
              <a:t>Radiation therapy</a:t>
            </a:r>
          </a:p>
          <a:p>
            <a:pPr marL="285750" indent="-228600" defTabSz="914400">
              <a:lnSpc>
                <a:spcPct val="120000"/>
              </a:lnSpc>
              <a:spcBef>
                <a:spcPts val="1000"/>
              </a:spcBef>
              <a:buClr>
                <a:schemeClr val="accent2"/>
              </a:buClr>
              <a:buFont typeface="Arial" panose="020B0604020202020204" pitchFamily="34" charset="0"/>
              <a:buChar char="•"/>
            </a:pPr>
            <a:r>
              <a:rPr lang="en-US" sz="8000" b="0" i="0" dirty="0">
                <a:solidFill>
                  <a:srgbClr val="000000"/>
                </a:solidFill>
                <a:effectLst/>
              </a:rPr>
              <a:t>Coronary artery bypass graft (CABG)</a:t>
            </a:r>
          </a:p>
          <a:p>
            <a:pPr marL="285750" indent="-228600" defTabSz="914400">
              <a:lnSpc>
                <a:spcPct val="120000"/>
              </a:lnSpc>
              <a:spcBef>
                <a:spcPts val="1000"/>
              </a:spcBef>
              <a:buClr>
                <a:schemeClr val="accent2"/>
              </a:buClr>
              <a:buFont typeface="Arial" panose="020B0604020202020204" pitchFamily="34" charset="0"/>
              <a:buChar char="•"/>
            </a:pPr>
            <a:r>
              <a:rPr lang="en-US" sz="8000" b="0" i="0" dirty="0">
                <a:solidFill>
                  <a:srgbClr val="000000"/>
                </a:solidFill>
                <a:effectLst/>
              </a:rPr>
              <a:t>Computed tomography (CT) scan</a:t>
            </a:r>
          </a:p>
          <a:p>
            <a:pPr marL="285750" indent="-228600" defTabSz="914400">
              <a:lnSpc>
                <a:spcPct val="120000"/>
              </a:lnSpc>
              <a:spcBef>
                <a:spcPts val="1000"/>
              </a:spcBef>
              <a:buClr>
                <a:schemeClr val="accent2"/>
              </a:buClr>
              <a:buFont typeface="Arial" panose="020B0604020202020204" pitchFamily="34" charset="0"/>
              <a:buChar char="•"/>
            </a:pPr>
            <a:r>
              <a:rPr lang="en-US" sz="8000" b="0" i="0" dirty="0">
                <a:solidFill>
                  <a:srgbClr val="000000"/>
                </a:solidFill>
                <a:effectLst/>
              </a:rPr>
              <a:t>Magnetic resonance imaging (MRI)</a:t>
            </a:r>
          </a:p>
          <a:p>
            <a:pPr marL="285750" indent="-228600" defTabSz="914400">
              <a:lnSpc>
                <a:spcPct val="120000"/>
              </a:lnSpc>
              <a:spcBef>
                <a:spcPts val="1000"/>
              </a:spcBef>
              <a:buClr>
                <a:schemeClr val="accent2"/>
              </a:buClr>
              <a:buFont typeface="Arial" panose="020B0604020202020204" pitchFamily="34" charset="0"/>
              <a:buChar char="•"/>
            </a:pPr>
            <a:r>
              <a:rPr lang="en-US" sz="8000" b="0" i="0" dirty="0">
                <a:solidFill>
                  <a:srgbClr val="000000"/>
                </a:solidFill>
                <a:effectLst/>
              </a:rPr>
              <a:t>Cancer surgery (5 body sites: bladder, breast, colorectal, lung and prostate)</a:t>
            </a:r>
            <a:endParaRPr lang="en-US" sz="8000" b="0" i="0" dirty="0">
              <a:solidFill>
                <a:srgbClr val="000000"/>
              </a:solidFill>
              <a:effectLst/>
              <a:latin typeface="Libre Franklin" pitchFamily="2" charset="0"/>
            </a:endParaRPr>
          </a:p>
          <a:p>
            <a:pPr marL="285750" indent="-228600" defTabSz="914400">
              <a:lnSpc>
                <a:spcPct val="120000"/>
              </a:lnSpc>
              <a:spcBef>
                <a:spcPts val="1000"/>
              </a:spcBef>
              <a:buClr>
                <a:schemeClr val="accent2"/>
              </a:buClr>
              <a:buFont typeface="Arial" panose="020B0604020202020204" pitchFamily="34" charset="0"/>
              <a:buChar char="•"/>
            </a:pPr>
            <a:endParaRPr lang="en-US" sz="8800" dirty="0">
              <a:solidFill>
                <a:schemeClr val="tx1">
                  <a:lumMod val="85000"/>
                  <a:lumOff val="15000"/>
                </a:schemeClr>
              </a:solidFill>
            </a:endParaRPr>
          </a:p>
          <a:p>
            <a:pPr algn="l">
              <a:lnSpc>
                <a:spcPct val="170000"/>
              </a:lnSpc>
              <a:buFont typeface="Arial" panose="020B0604020202020204" pitchFamily="34" charset="0"/>
              <a:buChar char="•"/>
            </a:pPr>
            <a:endParaRPr lang="en-US" sz="8800" dirty="0">
              <a:solidFill>
                <a:schemeClr val="tx1">
                  <a:lumMod val="85000"/>
                  <a:lumOff val="15000"/>
                </a:schemeClr>
              </a:solidFill>
            </a:endParaRPr>
          </a:p>
          <a:p>
            <a:pPr marL="57150" defTabSz="914400">
              <a:lnSpc>
                <a:spcPct val="120000"/>
              </a:lnSpc>
              <a:spcBef>
                <a:spcPts val="1000"/>
              </a:spcBef>
              <a:buClr>
                <a:schemeClr val="accent2"/>
              </a:buClr>
            </a:pPr>
            <a:endParaRPr lang="en-US" sz="14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endParaRPr lang="en-US" sz="1400" dirty="0">
              <a:solidFill>
                <a:schemeClr val="tx1">
                  <a:lumMod val="85000"/>
                  <a:lumOff val="15000"/>
                </a:schemeClr>
              </a:solidFill>
            </a:endParaRPr>
          </a:p>
        </p:txBody>
      </p:sp>
    </p:spTree>
    <p:extLst>
      <p:ext uri="{BB962C8B-B14F-4D97-AF65-F5344CB8AC3E}">
        <p14:creationId xmlns:p14="http://schemas.microsoft.com/office/powerpoint/2010/main" val="34308395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10718</TotalTime>
  <Words>1747</Words>
  <Application>Microsoft Office PowerPoint</Application>
  <PresentationFormat>Widescreen</PresentationFormat>
  <Paragraphs>127</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Sans MT</vt:lpstr>
      <vt:lpstr>Libre Franklin</vt:lpstr>
      <vt:lpstr>Wingdings</vt:lpstr>
      <vt:lpstr>Parcel</vt:lpstr>
      <vt:lpstr>  Explore wait times for priority procedures across Canada  </vt:lpstr>
      <vt:lpstr>Contents</vt:lpstr>
      <vt:lpstr>PowerPoint Presentation</vt:lpstr>
      <vt:lpstr>Background/Motivation</vt:lpstr>
      <vt:lpstr>Problem Statement</vt:lpstr>
      <vt:lpstr>Project Proposal</vt:lpstr>
      <vt:lpstr>PowerPoint Presentation</vt:lpstr>
      <vt:lpstr>Dataset Description</vt:lpstr>
      <vt:lpstr>DATA Elements</vt:lpstr>
      <vt:lpstr>Data Analysis</vt:lpstr>
      <vt:lpstr>Dashboard 1</vt:lpstr>
      <vt:lpstr>Dashboard 1 INSIGHTS</vt:lpstr>
      <vt:lpstr>PowerPoint Presentation</vt:lpstr>
      <vt:lpstr>DASHBOARD 2 INSIGHTS</vt:lpstr>
      <vt:lpstr>PowerPoint Presentation</vt:lpstr>
      <vt:lpstr>DASHBOARD 2 &amp; 3 Comparison and INSIGHTS</vt:lpstr>
      <vt:lpstr>DASHBOARD 2 &amp; 3 Comparison and INSIGHTS</vt:lpstr>
      <vt:lpstr>DASHBOARD 2 &amp; 3 Comparison and INSIGHTS</vt:lpstr>
      <vt:lpstr>Recommendations</vt:lpstr>
      <vt:lpstr>Recommendations</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Potable Water Usage By SectoR In CANADA</dc:title>
  <dc:creator>MILONI PATEL</dc:creator>
  <cp:lastModifiedBy>Pramit Parikh</cp:lastModifiedBy>
  <cp:revision>93</cp:revision>
  <dcterms:created xsi:type="dcterms:W3CDTF">2021-10-28T01:39:04Z</dcterms:created>
  <dcterms:modified xsi:type="dcterms:W3CDTF">2022-12-05T20:48:01Z</dcterms:modified>
</cp:coreProperties>
</file>