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259"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974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97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961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56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38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57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31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87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3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56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88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accent6">
              <a:lumMod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MADE BY TEAM 4:</a:t>
            </a:r>
            <a:br>
              <a:rPr lang="en" sz="1800" dirty="0"/>
            </a:br>
            <a:br>
              <a:rPr lang="en" sz="1800" dirty="0"/>
            </a:br>
            <a:r>
              <a:rPr lang="en" sz="1800" dirty="0"/>
              <a:t>SIDDHARTHA PATRA (0787887)</a:t>
            </a:r>
            <a:br>
              <a:rPr lang="en" sz="1800" dirty="0"/>
            </a:br>
            <a:r>
              <a:rPr lang="en" sz="1800" dirty="0"/>
              <a:t>USAMA NORAT (0792225)</a:t>
            </a:r>
            <a:br>
              <a:rPr lang="en" sz="1800" dirty="0"/>
            </a:br>
            <a:r>
              <a:rPr lang="en" sz="1800" dirty="0"/>
              <a:t>AMIR DAHYA (0791252)</a:t>
            </a:r>
            <a:endParaRPr sz="1800" dirty="0"/>
          </a:p>
        </p:txBody>
      </p:sp>
      <p:sp>
        <p:nvSpPr>
          <p:cNvPr id="2" name="Google Shape;88;p12">
            <a:extLst>
              <a:ext uri="{FF2B5EF4-FFF2-40B4-BE49-F238E27FC236}">
                <a16:creationId xmlns:a16="http://schemas.microsoft.com/office/drawing/2014/main" id="{C622B27E-97B3-08DA-FE1E-DC5E43EA6C91}"/>
              </a:ext>
            </a:extLst>
          </p:cNvPr>
          <p:cNvSpPr txBox="1">
            <a:spLocks/>
          </p:cNvSpPr>
          <p:nvPr/>
        </p:nvSpPr>
        <p:spPr>
          <a:xfrm>
            <a:off x="645225" y="232885"/>
            <a:ext cx="6736500" cy="2147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CA" b="1" dirty="0"/>
              <a:t>DAB 401</a:t>
            </a:r>
          </a:p>
          <a:p>
            <a:r>
              <a:rPr lang="en-CA" dirty="0"/>
              <a:t>AMERICAN EXPRESS</a:t>
            </a:r>
          </a:p>
          <a:p>
            <a:r>
              <a:rPr lang="en-CA" dirty="0"/>
              <a:t>FINANCIAL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OUR RECOMMENDATION</a:t>
            </a:r>
          </a:p>
        </p:txBody>
      </p:sp>
      <p:graphicFrame>
        <p:nvGraphicFramePr>
          <p:cNvPr id="199" name="Google Shape;199;p24"/>
          <p:cNvGraphicFramePr/>
          <p:nvPr>
            <p:extLst>
              <p:ext uri="{D42A27DB-BD31-4B8C-83A1-F6EECF244321}">
                <p14:modId xmlns:p14="http://schemas.microsoft.com/office/powerpoint/2010/main" val="2211680468"/>
              </p:ext>
            </p:extLst>
          </p:nvPr>
        </p:nvGraphicFramePr>
        <p:xfrm>
          <a:off x="446014" y="1043297"/>
          <a:ext cx="8208000" cy="3843722"/>
        </p:xfrm>
        <a:graphic>
          <a:graphicData uri="http://schemas.openxmlformats.org/drawingml/2006/table">
            <a:tbl>
              <a:tblPr>
                <a:noFill/>
                <a:tableStyleId>{C98665B7-6574-423E-A4B5-A6C020D860FF}</a:tableStyleId>
              </a:tblPr>
              <a:tblGrid>
                <a:gridCol w="1800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3"/>
                    </a:ext>
                  </a:extLst>
                </a:gridCol>
                <a:gridCol w="4680000">
                  <a:extLst>
                    <a:ext uri="{9D8B030D-6E8A-4147-A177-3AD203B41FA5}">
                      <a16:colId xmlns:a16="http://schemas.microsoft.com/office/drawing/2014/main" val="788896292"/>
                    </a:ext>
                  </a:extLst>
                </a:gridCol>
              </a:tblGrid>
              <a:tr h="643342">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CRITERIA</a:t>
                      </a:r>
                      <a:endParaRPr sz="1600" b="1"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2"/>
                          </a:solidFill>
                          <a:latin typeface="Raleway"/>
                          <a:ea typeface="Raleway"/>
                          <a:cs typeface="Raleway"/>
                          <a:sym typeface="Raleway"/>
                        </a:rPr>
                        <a:t>DECISION (BUY, SELL or HOLD)</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REASON</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32000">
                <a:tc>
                  <a:txBody>
                    <a:bodyPr/>
                    <a:lstStyle/>
                    <a:p>
                      <a:pPr marL="0" lvl="0" indent="0" algn="l" rtl="0">
                        <a:spcBef>
                          <a:spcPts val="0"/>
                        </a:spcBef>
                        <a:spcAft>
                          <a:spcPts val="0"/>
                        </a:spcAft>
                        <a:buNone/>
                      </a:pPr>
                      <a:r>
                        <a:rPr lang="en-CA" sz="1200" dirty="0">
                          <a:solidFill>
                            <a:schemeClr val="dk2"/>
                          </a:solidFill>
                          <a:latin typeface="Raleway"/>
                          <a:ea typeface="Raleway"/>
                          <a:cs typeface="Raleway"/>
                          <a:sym typeface="Raleway"/>
                        </a:rPr>
                        <a:t>Based on Company Valuation</a:t>
                      </a: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CA" sz="1400" b="0" dirty="0">
                          <a:solidFill>
                            <a:schemeClr val="dk1"/>
                          </a:solidFill>
                          <a:latin typeface="Lato"/>
                          <a:ea typeface="Lato"/>
                          <a:cs typeface="Lato"/>
                          <a:sym typeface="Lato"/>
                        </a:rPr>
                        <a:t>SELL</a:t>
                      </a:r>
                      <a:endParaRPr sz="1400" b="0"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Based on the Capital Asset Pricing Model, the expected rate of return for AXP is 9.9515%, which is higher than the risk-free rate and the expected market return.</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As per Dividend Growth Model the estimated stock value for AMEX is $41.08, however the actual stock value is significantly higher than this estimate, it may indicate that the stock is overvalued. Hence, we should consider selling.</a:t>
                      </a: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32000">
                <a:tc>
                  <a:txBody>
                    <a:bodyPr/>
                    <a:lstStyle/>
                    <a:p>
                      <a:pPr marL="0" lvl="0" indent="0" algn="l" rtl="0">
                        <a:spcBef>
                          <a:spcPts val="0"/>
                        </a:spcBef>
                        <a:spcAft>
                          <a:spcPts val="0"/>
                        </a:spcAft>
                        <a:buNone/>
                      </a:pPr>
                      <a:r>
                        <a:rPr lang="en-CA" sz="1200" dirty="0">
                          <a:solidFill>
                            <a:schemeClr val="dk2"/>
                          </a:solidFill>
                          <a:latin typeface="Raleway"/>
                          <a:ea typeface="Raleway"/>
                          <a:cs typeface="Raleway"/>
                          <a:sym typeface="Raleway"/>
                        </a:rPr>
                        <a:t>Based on Financial Ratios</a:t>
                      </a: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CA" sz="1400" b="0" dirty="0">
                          <a:solidFill>
                            <a:schemeClr val="dk1"/>
                          </a:solidFill>
                          <a:latin typeface="Lato"/>
                          <a:ea typeface="Lato"/>
                          <a:cs typeface="Lato"/>
                          <a:sym typeface="Lato"/>
                        </a:rPr>
                        <a:t>HOLD</a:t>
                      </a:r>
                      <a:endParaRPr sz="1400" b="0"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CA" sz="1200" b="0" i="0" u="none" strike="noStrike" cap="none" dirty="0">
                          <a:solidFill>
                            <a:schemeClr val="dk2"/>
                          </a:solidFill>
                          <a:latin typeface="Raleway"/>
                          <a:ea typeface="Lato"/>
                          <a:cs typeface="Lato"/>
                          <a:sym typeface="Lato"/>
                        </a:rPr>
                        <a:t>Based on the high liquidity ratios, AMEX </a:t>
                      </a:r>
                      <a:r>
                        <a:rPr lang="en-US" sz="1200" b="0" i="0" u="none" strike="noStrike" cap="none" dirty="0">
                          <a:solidFill>
                            <a:schemeClr val="dk2"/>
                          </a:solidFill>
                          <a:latin typeface="Raleway"/>
                          <a:ea typeface="Lato"/>
                          <a:cs typeface="Lato"/>
                          <a:sym typeface="Lato"/>
                        </a:rPr>
                        <a:t>has enough liquid assets to cover its short-term obligations.</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However, Solvency Ratio is relatively low indicate that AMEX has a high level of debt or is not generating enough income to cover its long-term obligations.</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Debt-to-Equity ratio is also relatively high, which indicates that the company is highly leveraged and may be more vulnerable to economic downturns. Hence, we should hold until further research &amp; analysis is done.</a:t>
                      </a:r>
                      <a:endParaRPr lang="en-CA" sz="1200" b="0" i="0" u="none" strike="noStrike" cap="none" dirty="0">
                        <a:solidFill>
                          <a:schemeClr val="dk2"/>
                        </a:solidFill>
                        <a:latin typeface="Raleway"/>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33062422"/>
                  </a:ext>
                </a:extLst>
              </a:tr>
            </a:tbl>
          </a:graphicData>
        </a:graphic>
      </p:graphicFrame>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5563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OUR RECOMMENDATION</a:t>
            </a:r>
          </a:p>
        </p:txBody>
      </p:sp>
      <p:graphicFrame>
        <p:nvGraphicFramePr>
          <p:cNvPr id="199" name="Google Shape;199;p24"/>
          <p:cNvGraphicFramePr/>
          <p:nvPr>
            <p:extLst>
              <p:ext uri="{D42A27DB-BD31-4B8C-83A1-F6EECF244321}">
                <p14:modId xmlns:p14="http://schemas.microsoft.com/office/powerpoint/2010/main" val="2091584980"/>
              </p:ext>
            </p:extLst>
          </p:nvPr>
        </p:nvGraphicFramePr>
        <p:xfrm>
          <a:off x="446014" y="1043297"/>
          <a:ext cx="8208000" cy="3660842"/>
        </p:xfrm>
        <a:graphic>
          <a:graphicData uri="http://schemas.openxmlformats.org/drawingml/2006/table">
            <a:tbl>
              <a:tblPr>
                <a:noFill/>
                <a:tableStyleId>{C98665B7-6574-423E-A4B5-A6C020D860FF}</a:tableStyleId>
              </a:tblPr>
              <a:tblGrid>
                <a:gridCol w="1800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3"/>
                    </a:ext>
                  </a:extLst>
                </a:gridCol>
                <a:gridCol w="4680000">
                  <a:extLst>
                    <a:ext uri="{9D8B030D-6E8A-4147-A177-3AD203B41FA5}">
                      <a16:colId xmlns:a16="http://schemas.microsoft.com/office/drawing/2014/main" val="788896292"/>
                    </a:ext>
                  </a:extLst>
                </a:gridCol>
              </a:tblGrid>
              <a:tr h="643342">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CRITERIA</a:t>
                      </a:r>
                      <a:endParaRPr sz="1600" b="1"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2"/>
                          </a:solidFill>
                          <a:latin typeface="Raleway"/>
                          <a:ea typeface="Raleway"/>
                          <a:cs typeface="Raleway"/>
                          <a:sym typeface="Raleway"/>
                        </a:rPr>
                        <a:t>DECISION (BUY, SELL or HOLD)</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REASON</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32000">
                <a:tc>
                  <a:txBody>
                    <a:bodyPr/>
                    <a:lstStyle/>
                    <a:p>
                      <a:pPr marL="0" lvl="0" indent="0" algn="l" rtl="0">
                        <a:spcBef>
                          <a:spcPts val="0"/>
                        </a:spcBef>
                        <a:spcAft>
                          <a:spcPts val="0"/>
                        </a:spcAft>
                        <a:buNone/>
                      </a:pPr>
                      <a:r>
                        <a:rPr lang="en-CA" sz="1200" dirty="0">
                          <a:solidFill>
                            <a:schemeClr val="dk2"/>
                          </a:solidFill>
                          <a:latin typeface="Raleway"/>
                          <a:ea typeface="Raleway"/>
                          <a:cs typeface="Raleway"/>
                          <a:sym typeface="Raleway"/>
                        </a:rPr>
                        <a:t>Based on Technical Analysis &amp; Monte Carlo Simulation</a:t>
                      </a: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CA" sz="1400" b="0" dirty="0">
                          <a:solidFill>
                            <a:schemeClr val="dk1"/>
                          </a:solidFill>
                          <a:latin typeface="Lato"/>
                          <a:ea typeface="Lato"/>
                          <a:cs typeface="Lato"/>
                          <a:sym typeface="Lato"/>
                        </a:rPr>
                        <a:t>BUY</a:t>
                      </a:r>
                      <a:endParaRPr sz="1400" b="0"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b="0" i="0" u="none" strike="noStrike" cap="none" dirty="0">
                          <a:solidFill>
                            <a:schemeClr val="dk2"/>
                          </a:solidFill>
                          <a:latin typeface="Raleway"/>
                          <a:ea typeface="Lato"/>
                          <a:cs typeface="Lato"/>
                          <a:sym typeface="Lato"/>
                        </a:rPr>
                        <a:t>The simulations show that 100% of the outcomes had a positive return, and 99.82% of the outcomes had a return of 5% or more. Additionally, 82.98% of the outcomes had a return of 10% or more.</a:t>
                      </a:r>
                      <a:r>
                        <a:rPr lang="en-CA" sz="1200" b="0" i="0" u="none" strike="noStrike" cap="none" dirty="0">
                          <a:solidFill>
                            <a:schemeClr val="dk2"/>
                          </a:solidFill>
                          <a:latin typeface="Raleway"/>
                          <a:ea typeface="Lato"/>
                          <a:cs typeface="Lato"/>
                          <a:sym typeface="Lato"/>
                        </a:rPr>
                        <a: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b="0" i="0" u="none" strike="noStrike" cap="none" dirty="0">
                          <a:solidFill>
                            <a:schemeClr val="dk2"/>
                          </a:solidFill>
                          <a:latin typeface="Raleway"/>
                          <a:ea typeface="Lato"/>
                          <a:cs typeface="Lato"/>
                          <a:sym typeface="Lato"/>
                        </a:rPr>
                        <a:t>Overall, these results suggest that the stock may be a good investment opportunity, as it has a high probability of generating positive returns and a relatively high average return.</a:t>
                      </a:r>
                      <a:endParaRPr lang="en-CA" sz="1200" b="0" i="0" u="none" strike="noStrike" cap="none" dirty="0">
                        <a:solidFill>
                          <a:schemeClr val="dk2"/>
                        </a:solidFill>
                        <a:latin typeface="Raleway"/>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328757797"/>
                  </a:ext>
                </a:extLst>
              </a:tr>
              <a:tr h="432000">
                <a:tc>
                  <a:txBody>
                    <a:bodyPr/>
                    <a:lstStyle/>
                    <a:p>
                      <a:pPr marL="0" lvl="0" indent="0" algn="l" rtl="0">
                        <a:spcBef>
                          <a:spcPts val="0"/>
                        </a:spcBef>
                        <a:spcAft>
                          <a:spcPts val="0"/>
                        </a:spcAft>
                        <a:buNone/>
                      </a:pPr>
                      <a:r>
                        <a:rPr lang="en-CA" sz="1200" dirty="0">
                          <a:solidFill>
                            <a:schemeClr val="dk2"/>
                          </a:solidFill>
                          <a:latin typeface="Raleway"/>
                          <a:ea typeface="Raleway"/>
                          <a:cs typeface="Raleway"/>
                          <a:sym typeface="Raleway"/>
                        </a:rPr>
                        <a:t>Based on Stock Signals</a:t>
                      </a: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CA" sz="1400" b="0" dirty="0">
                          <a:solidFill>
                            <a:schemeClr val="dk1"/>
                          </a:solidFill>
                          <a:latin typeface="Lato"/>
                          <a:ea typeface="Lato"/>
                          <a:cs typeface="Lato"/>
                          <a:sym typeface="Lato"/>
                        </a:rPr>
                        <a:t>SELL </a:t>
                      </a:r>
                      <a:r>
                        <a:rPr lang="en-CA" sz="1200" b="0" i="1" dirty="0">
                          <a:solidFill>
                            <a:schemeClr val="dk1"/>
                          </a:solidFill>
                          <a:latin typeface="Lato"/>
                          <a:ea typeface="Lato"/>
                          <a:cs typeface="Lato"/>
                          <a:sym typeface="Lato"/>
                        </a:rPr>
                        <a:t>(for short term)</a:t>
                      </a:r>
                    </a:p>
                    <a:p>
                      <a:pPr marL="0" lvl="0" indent="0" algn="ctr" rtl="0">
                        <a:spcBef>
                          <a:spcPts val="0"/>
                        </a:spcBef>
                        <a:spcAft>
                          <a:spcPts val="0"/>
                        </a:spcAft>
                        <a:buNone/>
                      </a:pPr>
                      <a:r>
                        <a:rPr lang="en-CA" sz="1400" b="0" dirty="0">
                          <a:solidFill>
                            <a:schemeClr val="dk1"/>
                          </a:solidFill>
                          <a:latin typeface="Lato"/>
                          <a:ea typeface="Lato"/>
                          <a:cs typeface="Lato"/>
                          <a:sym typeface="Lato"/>
                        </a:rPr>
                        <a:t>HOLD </a:t>
                      </a:r>
                      <a:r>
                        <a:rPr lang="en-CA" sz="1200" b="0" i="1" dirty="0">
                          <a:solidFill>
                            <a:schemeClr val="dk1"/>
                          </a:solidFill>
                          <a:latin typeface="Lato"/>
                          <a:ea typeface="Lato"/>
                          <a:cs typeface="Lato"/>
                          <a:sym typeface="Lato"/>
                        </a:rPr>
                        <a:t>(for long term) </a:t>
                      </a:r>
                      <a:endParaRPr sz="1400" b="0" i="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Based on the provided stock signals, it appears that the stock has been experiencing some volatility and changes in trend. The SMA and EMA signals suggest that the stock may be experiencing some short-term upward momentum,</a:t>
                      </a:r>
                    </a:p>
                    <a:p>
                      <a:pPr marL="171450" marR="0" lvl="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Raleway"/>
                          <a:ea typeface="Lato"/>
                          <a:cs typeface="Lato"/>
                          <a:sym typeface="Lato"/>
                        </a:rPr>
                        <a:t>Hence, selling short-term could be beneficial. However, for the long-term it may be wise to hold as the overall trend is negative for the year.</a:t>
                      </a:r>
                      <a:endParaRPr sz="1200" b="0" i="0" u="none" strike="noStrike" cap="none" dirty="0">
                        <a:solidFill>
                          <a:schemeClr val="dk2"/>
                        </a:solidFill>
                        <a:latin typeface="Raleway"/>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722732102"/>
                  </a:ext>
                </a:extLst>
              </a:tr>
            </a:tbl>
          </a:graphicData>
        </a:graphic>
      </p:graphicFrame>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9994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OUR RECOMMENDATION</a:t>
            </a:r>
          </a:p>
        </p:txBody>
      </p:sp>
      <p:graphicFrame>
        <p:nvGraphicFramePr>
          <p:cNvPr id="199" name="Google Shape;199;p24"/>
          <p:cNvGraphicFramePr/>
          <p:nvPr>
            <p:extLst>
              <p:ext uri="{D42A27DB-BD31-4B8C-83A1-F6EECF244321}">
                <p14:modId xmlns:p14="http://schemas.microsoft.com/office/powerpoint/2010/main" val="4034081138"/>
              </p:ext>
            </p:extLst>
          </p:nvPr>
        </p:nvGraphicFramePr>
        <p:xfrm>
          <a:off x="446014" y="1043297"/>
          <a:ext cx="8251971" cy="2376012"/>
        </p:xfrm>
        <a:graphic>
          <a:graphicData uri="http://schemas.openxmlformats.org/drawingml/2006/table">
            <a:tbl>
              <a:tblPr>
                <a:noFill/>
                <a:tableStyleId>{C98665B7-6574-423E-A4B5-A6C020D860FF}</a:tableStyleId>
              </a:tblPr>
              <a:tblGrid>
                <a:gridCol w="2196000">
                  <a:extLst>
                    <a:ext uri="{9D8B030D-6E8A-4147-A177-3AD203B41FA5}">
                      <a16:colId xmlns:a16="http://schemas.microsoft.com/office/drawing/2014/main" val="20000"/>
                    </a:ext>
                  </a:extLst>
                </a:gridCol>
                <a:gridCol w="1815624">
                  <a:extLst>
                    <a:ext uri="{9D8B030D-6E8A-4147-A177-3AD203B41FA5}">
                      <a16:colId xmlns:a16="http://schemas.microsoft.com/office/drawing/2014/main" val="20003"/>
                    </a:ext>
                  </a:extLst>
                </a:gridCol>
                <a:gridCol w="4240347">
                  <a:extLst>
                    <a:ext uri="{9D8B030D-6E8A-4147-A177-3AD203B41FA5}">
                      <a16:colId xmlns:a16="http://schemas.microsoft.com/office/drawing/2014/main" val="788896292"/>
                    </a:ext>
                  </a:extLst>
                </a:gridCol>
              </a:tblGrid>
              <a:tr h="643342">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CRITERIA</a:t>
                      </a:r>
                      <a:endParaRPr sz="1600" b="1"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2"/>
                          </a:solidFill>
                          <a:latin typeface="Raleway"/>
                          <a:ea typeface="Raleway"/>
                          <a:cs typeface="Raleway"/>
                          <a:sym typeface="Raleway"/>
                        </a:rPr>
                        <a:t>DECISION (BUY, SELL or HOLD)</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dk2"/>
                          </a:solidFill>
                          <a:latin typeface="Raleway"/>
                          <a:ea typeface="Raleway"/>
                          <a:cs typeface="Raleway"/>
                          <a:sym typeface="Raleway"/>
                        </a:rPr>
                        <a:t>REASON</a:t>
                      </a:r>
                      <a:endParaRPr sz="1600" b="1" dirty="0">
                        <a:solidFill>
                          <a:schemeClr val="dk2"/>
                        </a:solidFill>
                        <a:latin typeface="Raleway"/>
                        <a:ea typeface="Raleway"/>
                        <a:cs typeface="Raleway"/>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32000">
                <a:tc>
                  <a:txBody>
                    <a:bodyPr/>
                    <a:lstStyle/>
                    <a:p>
                      <a:pPr marL="0" lvl="0" indent="0" algn="l" rtl="0">
                        <a:spcBef>
                          <a:spcPts val="0"/>
                        </a:spcBef>
                        <a:spcAft>
                          <a:spcPts val="0"/>
                        </a:spcAft>
                        <a:buNone/>
                      </a:pPr>
                      <a:r>
                        <a:rPr lang="en-CA" sz="1200" dirty="0">
                          <a:solidFill>
                            <a:schemeClr val="dk2"/>
                          </a:solidFill>
                          <a:latin typeface="Raleway"/>
                          <a:ea typeface="Raleway"/>
                          <a:cs typeface="Raleway"/>
                          <a:sym typeface="Raleway"/>
                        </a:rPr>
                        <a:t>Based on Stock Forecasting</a:t>
                      </a: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CA" sz="1400" b="0" dirty="0">
                          <a:solidFill>
                            <a:schemeClr val="dk1"/>
                          </a:solidFill>
                          <a:latin typeface="Lato"/>
                          <a:ea typeface="Lato"/>
                          <a:cs typeface="Lato"/>
                          <a:sym typeface="Lato"/>
                        </a:rPr>
                        <a:t>HOLD</a:t>
                      </a:r>
                      <a:endParaRPr sz="1400" b="0"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dk2"/>
                          </a:solidFill>
                          <a:latin typeface="Raleway"/>
                          <a:ea typeface="Lato"/>
                          <a:cs typeface="Lato"/>
                          <a:sym typeface="Lato"/>
                        </a:rPr>
                        <a:t>Forecast shows neither an increasing nor a decreasing trend. Hence holding the stock is advised and keep an eye on any future developments that may impact the company's performance.</a:t>
                      </a:r>
                      <a:endParaRPr sz="1200" b="0" i="0" u="none" strike="noStrike" cap="none" dirty="0">
                        <a:solidFill>
                          <a:schemeClr val="dk2"/>
                        </a:solidFill>
                        <a:latin typeface="Raleway"/>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864000">
                <a:tc>
                  <a:txBody>
                    <a:bodyPr/>
                    <a:lstStyle/>
                    <a:p>
                      <a:pPr marL="0" lvl="0" indent="0" algn="l" rtl="0">
                        <a:spcBef>
                          <a:spcPts val="0"/>
                        </a:spcBef>
                        <a:spcAft>
                          <a:spcPts val="0"/>
                        </a:spcAft>
                        <a:buNone/>
                      </a:pPr>
                      <a:r>
                        <a:rPr lang="en" sz="1600" b="1" dirty="0">
                          <a:solidFill>
                            <a:schemeClr val="dk2"/>
                          </a:solidFill>
                          <a:latin typeface="Raleway"/>
                          <a:ea typeface="Raleway"/>
                          <a:cs typeface="Raleway"/>
                          <a:sym typeface="Raleway"/>
                        </a:rPr>
                        <a:t>OVERALL RECOMMENDATION</a:t>
                      </a:r>
                      <a:endParaRPr sz="1600" b="1"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CA" sz="1600" b="1" dirty="0">
                          <a:solidFill>
                            <a:schemeClr val="dk1"/>
                          </a:solidFill>
                          <a:latin typeface="Lato"/>
                          <a:ea typeface="Lato"/>
                          <a:cs typeface="Lato"/>
                          <a:sym typeface="Lato"/>
                        </a:rPr>
                        <a:t>HOLD</a:t>
                      </a:r>
                      <a:endParaRPr sz="16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CA" sz="1200" b="0" i="0" u="none" strike="noStrike" cap="none" dirty="0">
                          <a:solidFill>
                            <a:schemeClr val="dk2"/>
                          </a:solidFill>
                          <a:latin typeface="Raleway"/>
                          <a:ea typeface="Lato"/>
                          <a:cs typeface="Lato"/>
                          <a:sym typeface="Lato"/>
                        </a:rPr>
                        <a:t>Based on all the criteria discussed before</a:t>
                      </a:r>
                      <a:endParaRPr sz="1200" b="0" i="0" u="none" strike="noStrike" cap="none" dirty="0">
                        <a:solidFill>
                          <a:schemeClr val="dk2"/>
                        </a:solidFill>
                        <a:latin typeface="Raleway"/>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21792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7200" dirty="0">
              <a:solidFill>
                <a:schemeClr val="accent2"/>
              </a:solidFill>
            </a:endParaRPr>
          </a:p>
          <a:p>
            <a:pPr marL="0" lvl="0" indent="0" algn="ctr" rtl="0">
              <a:spcBef>
                <a:spcPts val="0"/>
              </a:spcBef>
              <a:spcAft>
                <a:spcPts val="0"/>
              </a:spcAft>
              <a:buNone/>
            </a:pPr>
            <a:r>
              <a:rPr lang="en" dirty="0"/>
              <a:t>THANK YOU!</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93699" y="978844"/>
            <a:ext cx="3637801" cy="65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6">
                    <a:lumMod val="75000"/>
                  </a:schemeClr>
                </a:solidFill>
              </a:rPr>
              <a:t>AMERICAN EXPRESS</a:t>
            </a:r>
            <a:endParaRPr b="1" dirty="0">
              <a:solidFill>
                <a:schemeClr val="accent6">
                  <a:lumMod val="75000"/>
                </a:schemeClr>
              </a:solidFill>
            </a:endParaRPr>
          </a:p>
        </p:txBody>
      </p:sp>
      <p:sp>
        <p:nvSpPr>
          <p:cNvPr id="162" name="Google Shape;162;p21"/>
          <p:cNvSpPr txBox="1">
            <a:spLocks noGrp="1"/>
          </p:cNvSpPr>
          <p:nvPr>
            <p:ph type="body" idx="1"/>
          </p:nvPr>
        </p:nvSpPr>
        <p:spPr>
          <a:xfrm>
            <a:off x="893699" y="1771649"/>
            <a:ext cx="3637801" cy="29252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t>American Express (AXP), also known as Amex, is a global financial services company headquartered in New York City. </a:t>
            </a:r>
          </a:p>
          <a:p>
            <a:pPr marL="0" lvl="0" indent="0" algn="l" rtl="0">
              <a:spcBef>
                <a:spcPts val="600"/>
              </a:spcBef>
              <a:spcAft>
                <a:spcPts val="0"/>
              </a:spcAft>
              <a:buNone/>
            </a:pPr>
            <a:r>
              <a:rPr lang="en-US" sz="1200" dirty="0"/>
              <a:t>It is known for its charge cards, credit cards, and traveler's cheques. Founded in 1850, American Express has become one of the world's largest issuers of credit cards, and it operates in over 130 countries. </a:t>
            </a:r>
          </a:p>
          <a:p>
            <a:pPr marL="0" lvl="0" indent="0" algn="l" rtl="0">
              <a:spcBef>
                <a:spcPts val="600"/>
              </a:spcBef>
              <a:spcAft>
                <a:spcPts val="0"/>
              </a:spcAft>
              <a:buNone/>
            </a:pPr>
            <a:r>
              <a:rPr lang="en-US" sz="1200" dirty="0"/>
              <a:t>The company is committed to providing exceptional customer service, and it has a reputation for offering premium rewards and benefits to its cardholders.</a:t>
            </a:r>
            <a:endParaRPr sz="1200" dirty="0"/>
          </a:p>
        </p:txBody>
      </p:sp>
      <p:pic>
        <p:nvPicPr>
          <p:cNvPr id="163" name="Google Shape;163;p21"/>
          <p:cNvPicPr preferRelativeResize="0"/>
          <p:nvPr/>
        </p:nvPicPr>
        <p:blipFill rotWithShape="1">
          <a:blip r:embed="rId3"/>
          <a:srcRect l="420" r="52610"/>
          <a:stretch/>
        </p:blipFill>
        <p:spPr>
          <a:xfrm>
            <a:off x="4612500" y="0"/>
            <a:ext cx="4531499" cy="506446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49215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75000"/>
                  </a:schemeClr>
                </a:solidFill>
              </a:rPr>
              <a:t>COMPANY VALUATION</a:t>
            </a:r>
            <a:endParaRPr dirty="0">
              <a:solidFill>
                <a:schemeClr val="accent6">
                  <a:lumMod val="75000"/>
                </a:schemeClr>
              </a:solidFill>
            </a:endParaRPr>
          </a:p>
        </p:txBody>
      </p:sp>
      <p:sp>
        <p:nvSpPr>
          <p:cNvPr id="94" name="Google Shape;94;p13"/>
          <p:cNvSpPr txBox="1"/>
          <p:nvPr/>
        </p:nvSpPr>
        <p:spPr>
          <a:xfrm>
            <a:off x="893700" y="1523401"/>
            <a:ext cx="35763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CAPITAL ASSET PRICING MODEL</a:t>
            </a:r>
            <a:endParaRPr lang="en-CA"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4050" y="1523401"/>
            <a:ext cx="37326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dk1"/>
                </a:solidFill>
                <a:latin typeface="Lato"/>
                <a:ea typeface="Lato"/>
                <a:cs typeface="Lato"/>
                <a:sym typeface="Lato"/>
              </a:rPr>
              <a:t>DIVIDEND GROWTH MODEL</a:t>
            </a: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2" name="Table 1">
            <a:extLst>
              <a:ext uri="{FF2B5EF4-FFF2-40B4-BE49-F238E27FC236}">
                <a16:creationId xmlns:a16="http://schemas.microsoft.com/office/drawing/2014/main" id="{8CA24C97-5973-5783-592C-F0108E4F8582}"/>
              </a:ext>
            </a:extLst>
          </p:cNvPr>
          <p:cNvGraphicFramePr>
            <a:graphicFrameLocks noGrp="1"/>
          </p:cNvGraphicFramePr>
          <p:nvPr>
            <p:extLst>
              <p:ext uri="{D42A27DB-BD31-4B8C-83A1-F6EECF244321}">
                <p14:modId xmlns:p14="http://schemas.microsoft.com/office/powerpoint/2010/main" val="1633315735"/>
              </p:ext>
            </p:extLst>
          </p:nvPr>
        </p:nvGraphicFramePr>
        <p:xfrm>
          <a:off x="939800" y="1984753"/>
          <a:ext cx="3632200" cy="2592000"/>
        </p:xfrm>
        <a:graphic>
          <a:graphicData uri="http://schemas.openxmlformats.org/drawingml/2006/table">
            <a:tbl>
              <a:tblPr>
                <a:tableStyleId>{C98665B7-6574-423E-A4B5-A6C020D860FF}</a:tableStyleId>
              </a:tblPr>
              <a:tblGrid>
                <a:gridCol w="2670387">
                  <a:extLst>
                    <a:ext uri="{9D8B030D-6E8A-4147-A177-3AD203B41FA5}">
                      <a16:colId xmlns:a16="http://schemas.microsoft.com/office/drawing/2014/main" val="972741685"/>
                    </a:ext>
                  </a:extLst>
                </a:gridCol>
                <a:gridCol w="961813">
                  <a:extLst>
                    <a:ext uri="{9D8B030D-6E8A-4147-A177-3AD203B41FA5}">
                      <a16:colId xmlns:a16="http://schemas.microsoft.com/office/drawing/2014/main" val="3524289029"/>
                    </a:ext>
                  </a:extLst>
                </a:gridCol>
              </a:tblGrid>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AXP Beta (5Y Monthly)</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a:solidFill>
                            <a:schemeClr val="dk1"/>
                          </a:solidFill>
                          <a:latin typeface="Lato"/>
                          <a:ea typeface="Lato"/>
                          <a:cs typeface="Lato"/>
                          <a:sym typeface="Arial"/>
                        </a:rPr>
                        <a:t>1.2</a:t>
                      </a:r>
                    </a:p>
                  </a:txBody>
                  <a:tcPr marL="9525" marR="9525" marT="9525" marB="0" anchor="ctr"/>
                </a:tc>
                <a:extLst>
                  <a:ext uri="{0D108BD9-81ED-4DB2-BD59-A6C34878D82A}">
                    <a16:rowId xmlns:a16="http://schemas.microsoft.com/office/drawing/2014/main" val="337967073"/>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900" b="0" i="1" u="none" strike="noStrike" cap="none" dirty="0">
                          <a:solidFill>
                            <a:schemeClr val="dk1"/>
                          </a:solidFill>
                          <a:latin typeface="Lato"/>
                          <a:ea typeface="Lato"/>
                          <a:cs typeface="Lato"/>
                          <a:sym typeface="Arial"/>
                        </a:rPr>
                        <a:t>(As Indicated @ Yahoo Finance as of 2023-03-30)</a:t>
                      </a:r>
                      <a:endParaRPr lang="en-CA" sz="900" b="0" i="1" u="none" strike="noStrike" cap="none" dirty="0">
                        <a:solidFill>
                          <a:schemeClr val="dk1"/>
                        </a:solidFill>
                        <a:latin typeface="Lato"/>
                        <a:ea typeface="Lato"/>
                        <a:cs typeface="Lato"/>
                        <a:sym typeface="Arial"/>
                      </a:endParaRP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endParaRPr lang="en-CA" sz="1400" b="0" i="0" u="none" strike="noStrike" cap="none" dirty="0">
                        <a:solidFill>
                          <a:schemeClr val="dk1"/>
                        </a:solidFill>
                        <a:latin typeface="Lato"/>
                        <a:ea typeface="Lato"/>
                        <a:cs typeface="Lato"/>
                        <a:sym typeface="Arial"/>
                      </a:endParaRPr>
                    </a:p>
                  </a:txBody>
                  <a:tcPr marL="9525" marR="9525" marT="9525" marB="0" anchor="ctr"/>
                </a:tc>
                <a:extLst>
                  <a:ext uri="{0D108BD9-81ED-4DB2-BD59-A6C34878D82A}">
                    <a16:rowId xmlns:a16="http://schemas.microsoft.com/office/drawing/2014/main" val="2780693012"/>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 </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a:solidFill>
                            <a:schemeClr val="dk1"/>
                          </a:solidFill>
                          <a:latin typeface="Lato"/>
                          <a:ea typeface="Lato"/>
                          <a:cs typeface="Lato"/>
                          <a:sym typeface="Arial"/>
                        </a:rPr>
                        <a:t> </a:t>
                      </a:r>
                    </a:p>
                  </a:txBody>
                  <a:tcPr marL="9525" marR="9525" marT="9525" marB="0" anchor="ctr"/>
                </a:tc>
                <a:extLst>
                  <a:ext uri="{0D108BD9-81ED-4DB2-BD59-A6C34878D82A}">
                    <a16:rowId xmlns:a16="http://schemas.microsoft.com/office/drawing/2014/main" val="3125467002"/>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Risk-Free Rate</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3.67%</a:t>
                      </a:r>
                    </a:p>
                  </a:txBody>
                  <a:tcPr marL="9525" marR="9525" marT="9525" marB="0" anchor="ctr"/>
                </a:tc>
                <a:extLst>
                  <a:ext uri="{0D108BD9-81ED-4DB2-BD59-A6C34878D82A}">
                    <a16:rowId xmlns:a16="http://schemas.microsoft.com/office/drawing/2014/main" val="160494150"/>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900" b="0" i="1" u="none" strike="noStrike" cap="none" dirty="0">
                          <a:solidFill>
                            <a:schemeClr val="dk1"/>
                          </a:solidFill>
                          <a:latin typeface="Lato"/>
                          <a:ea typeface="Lato"/>
                          <a:cs typeface="Lato"/>
                          <a:sym typeface="Arial"/>
                        </a:rPr>
                        <a:t>(US 5 Year Treasury Rate as of 2023-03-30)</a:t>
                      </a:r>
                      <a:endParaRPr lang="en-CA" sz="900" b="0" i="1" u="none" strike="noStrike" cap="none" dirty="0">
                        <a:solidFill>
                          <a:schemeClr val="dk1"/>
                        </a:solidFill>
                        <a:latin typeface="Lato"/>
                        <a:ea typeface="Lato"/>
                        <a:cs typeface="Lato"/>
                        <a:sym typeface="Arial"/>
                      </a:endParaRP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endParaRPr lang="en-CA" sz="1400" b="0" i="0" u="none" strike="noStrike" cap="none" dirty="0">
                        <a:solidFill>
                          <a:schemeClr val="dk1"/>
                        </a:solidFill>
                        <a:latin typeface="Lato"/>
                        <a:ea typeface="Lato"/>
                        <a:cs typeface="Lato"/>
                        <a:sym typeface="Arial"/>
                      </a:endParaRPr>
                    </a:p>
                  </a:txBody>
                  <a:tcPr marL="9525" marR="9525" marT="9525" marB="0" anchor="ctr"/>
                </a:tc>
                <a:extLst>
                  <a:ext uri="{0D108BD9-81ED-4DB2-BD59-A6C34878D82A}">
                    <a16:rowId xmlns:a16="http://schemas.microsoft.com/office/drawing/2014/main" val="1161998324"/>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 </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 </a:t>
                      </a:r>
                    </a:p>
                  </a:txBody>
                  <a:tcPr marL="9525" marR="9525" marT="9525" marB="0" anchor="ctr"/>
                </a:tc>
                <a:extLst>
                  <a:ext uri="{0D108BD9-81ED-4DB2-BD59-A6C34878D82A}">
                    <a16:rowId xmlns:a16="http://schemas.microsoft.com/office/drawing/2014/main" val="1860672751"/>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Expected market return (Yearly)</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8.90%</a:t>
                      </a:r>
                    </a:p>
                  </a:txBody>
                  <a:tcPr marL="9525" marR="9525" marT="9525" marB="0" anchor="ctr"/>
                </a:tc>
                <a:extLst>
                  <a:ext uri="{0D108BD9-81ED-4DB2-BD59-A6C34878D82A}">
                    <a16:rowId xmlns:a16="http://schemas.microsoft.com/office/drawing/2014/main" val="2325778413"/>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 </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 </a:t>
                      </a:r>
                    </a:p>
                  </a:txBody>
                  <a:tcPr marL="9525" marR="9525" marT="9525" marB="0" anchor="ctr"/>
                </a:tc>
                <a:extLst>
                  <a:ext uri="{0D108BD9-81ED-4DB2-BD59-A6C34878D82A}">
                    <a16:rowId xmlns:a16="http://schemas.microsoft.com/office/drawing/2014/main" val="1203824292"/>
                  </a:ext>
                </a:extLst>
              </a:tr>
              <a:tr h="288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AXP Expected Rate of Return</a:t>
                      </a:r>
                    </a:p>
                  </a:txBody>
                  <a:tcPr marL="9525" marR="9525" marT="9525" marB="0" anchor="ctr">
                    <a:solidFill>
                      <a:schemeClr val="accent1">
                        <a:lumMod val="20000"/>
                        <a:lumOff val="80000"/>
                      </a:schemeClr>
                    </a:solidFill>
                  </a:tcP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9.9515%</a:t>
                      </a:r>
                    </a:p>
                  </a:txBody>
                  <a:tcPr marL="9525" marR="9525" marT="9525" marB="0" anchor="ctr">
                    <a:solidFill>
                      <a:schemeClr val="accent1">
                        <a:lumMod val="20000"/>
                        <a:lumOff val="80000"/>
                      </a:schemeClr>
                    </a:solidFill>
                  </a:tcPr>
                </a:tc>
                <a:extLst>
                  <a:ext uri="{0D108BD9-81ED-4DB2-BD59-A6C34878D82A}">
                    <a16:rowId xmlns:a16="http://schemas.microsoft.com/office/drawing/2014/main" val="4064073831"/>
                  </a:ext>
                </a:extLst>
              </a:tr>
            </a:tbl>
          </a:graphicData>
        </a:graphic>
      </p:graphicFrame>
      <p:graphicFrame>
        <p:nvGraphicFramePr>
          <p:cNvPr id="3" name="Table 2">
            <a:extLst>
              <a:ext uri="{FF2B5EF4-FFF2-40B4-BE49-F238E27FC236}">
                <a16:creationId xmlns:a16="http://schemas.microsoft.com/office/drawing/2014/main" id="{170CD5A5-7784-2572-1D7B-24F2A09DC9A2}"/>
              </a:ext>
            </a:extLst>
          </p:cNvPr>
          <p:cNvGraphicFramePr>
            <a:graphicFrameLocks noGrp="1"/>
          </p:cNvGraphicFramePr>
          <p:nvPr>
            <p:extLst>
              <p:ext uri="{D42A27DB-BD31-4B8C-83A1-F6EECF244321}">
                <p14:modId xmlns:p14="http://schemas.microsoft.com/office/powerpoint/2010/main" val="1725124147"/>
              </p:ext>
            </p:extLst>
          </p:nvPr>
        </p:nvGraphicFramePr>
        <p:xfrm>
          <a:off x="4954050" y="1984754"/>
          <a:ext cx="3784600" cy="2160090"/>
        </p:xfrm>
        <a:graphic>
          <a:graphicData uri="http://schemas.openxmlformats.org/drawingml/2006/table">
            <a:tbl>
              <a:tblPr>
                <a:tableStyleId>{C98665B7-6574-423E-A4B5-A6C020D860FF}</a:tableStyleId>
              </a:tblPr>
              <a:tblGrid>
                <a:gridCol w="2950430">
                  <a:extLst>
                    <a:ext uri="{9D8B030D-6E8A-4147-A177-3AD203B41FA5}">
                      <a16:colId xmlns:a16="http://schemas.microsoft.com/office/drawing/2014/main" val="3455368221"/>
                    </a:ext>
                  </a:extLst>
                </a:gridCol>
                <a:gridCol w="834170">
                  <a:extLst>
                    <a:ext uri="{9D8B030D-6E8A-4147-A177-3AD203B41FA5}">
                      <a16:colId xmlns:a16="http://schemas.microsoft.com/office/drawing/2014/main" val="930800502"/>
                    </a:ext>
                  </a:extLst>
                </a:gridCol>
              </a:tblGrid>
              <a:tr h="288000">
                <a:tc>
                  <a:txBody>
                    <a:bodyPr/>
                    <a:lstStyle/>
                    <a:p>
                      <a:pPr algn="l" fontAlgn="b"/>
                      <a:r>
                        <a:rPr lang="en-CA" sz="1400" b="0" i="0" u="none" strike="noStrike" cap="none" dirty="0">
                          <a:solidFill>
                            <a:schemeClr val="dk1"/>
                          </a:solidFill>
                          <a:latin typeface="Lato"/>
                          <a:ea typeface="Lato"/>
                          <a:cs typeface="Lato"/>
                          <a:sym typeface="Arial"/>
                        </a:rPr>
                        <a:t>Average 5 Year Dividend Growth %</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8.58%</a:t>
                      </a:r>
                    </a:p>
                  </a:txBody>
                  <a:tcPr marL="9525" marR="9525" marT="9525" marB="0" anchor="ctr"/>
                </a:tc>
                <a:extLst>
                  <a:ext uri="{0D108BD9-81ED-4DB2-BD59-A6C34878D82A}">
                    <a16:rowId xmlns:a16="http://schemas.microsoft.com/office/drawing/2014/main" val="301040419"/>
                  </a:ext>
                </a:extLst>
              </a:tr>
              <a:tr h="288000">
                <a:tc>
                  <a:txBody>
                    <a:bodyPr/>
                    <a:lstStyle/>
                    <a:p>
                      <a:pPr algn="l" fontAlgn="b"/>
                      <a:endParaRPr lang="en-CA" sz="1400" b="0" i="0" u="none" strike="noStrike" cap="none" dirty="0">
                        <a:solidFill>
                          <a:schemeClr val="dk1"/>
                        </a:solidFill>
                        <a:latin typeface="Lato"/>
                        <a:ea typeface="Lato"/>
                        <a:cs typeface="Lato"/>
                        <a:sym typeface="Arial"/>
                      </a:endParaRPr>
                    </a:p>
                  </a:txBody>
                  <a:tcPr marL="9525" marR="9525" marT="9525" marB="0" anchor="ctr"/>
                </a:tc>
                <a:tc>
                  <a:txBody>
                    <a:bodyPr/>
                    <a:lstStyle/>
                    <a:p>
                      <a:pPr algn="l" fontAlgn="b"/>
                      <a:endParaRPr lang="en-CA" sz="1400" b="0" i="0" u="none" strike="noStrike" cap="none" dirty="0">
                        <a:solidFill>
                          <a:schemeClr val="dk1"/>
                        </a:solidFill>
                        <a:latin typeface="Lato"/>
                        <a:ea typeface="Lato"/>
                        <a:cs typeface="Lato"/>
                        <a:sym typeface="Arial"/>
                      </a:endParaRPr>
                    </a:p>
                  </a:txBody>
                  <a:tcPr marL="9525" marR="9525" marT="9525" marB="0" anchor="ctr"/>
                </a:tc>
                <a:extLst>
                  <a:ext uri="{0D108BD9-81ED-4DB2-BD59-A6C34878D82A}">
                    <a16:rowId xmlns:a16="http://schemas.microsoft.com/office/drawing/2014/main" val="3812285010"/>
                  </a:ext>
                </a:extLst>
              </a:tr>
              <a:tr h="288000">
                <a:tc>
                  <a:txBody>
                    <a:bodyPr/>
                    <a:lstStyle/>
                    <a:p>
                      <a:pPr algn="l" fontAlgn="b"/>
                      <a:r>
                        <a:rPr lang="en-US" sz="1400" b="0" i="0" u="none" strike="noStrike" cap="none" dirty="0">
                          <a:solidFill>
                            <a:schemeClr val="dk1"/>
                          </a:solidFill>
                          <a:latin typeface="Lato"/>
                          <a:ea typeface="Lato"/>
                          <a:cs typeface="Lato"/>
                          <a:sym typeface="Arial"/>
                        </a:rPr>
                        <a:t>AXP Expected Rate of Return</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9.95%</a:t>
                      </a:r>
                    </a:p>
                  </a:txBody>
                  <a:tcPr marL="9525" marR="9525" marT="9525" marB="0" anchor="ctr"/>
                </a:tc>
                <a:extLst>
                  <a:ext uri="{0D108BD9-81ED-4DB2-BD59-A6C34878D82A}">
                    <a16:rowId xmlns:a16="http://schemas.microsoft.com/office/drawing/2014/main" val="1495599730"/>
                  </a:ext>
                </a:extLst>
              </a:tr>
              <a:tr h="288000">
                <a:tc>
                  <a:txBody>
                    <a:bodyPr/>
                    <a:lstStyle/>
                    <a:p>
                      <a:pPr algn="l" fontAlgn="b"/>
                      <a:endParaRPr lang="en-CA" sz="1400" b="0" i="0" u="none" strike="noStrike" cap="none" dirty="0">
                        <a:solidFill>
                          <a:schemeClr val="dk1"/>
                        </a:solidFill>
                        <a:latin typeface="Lato"/>
                        <a:ea typeface="Lato"/>
                        <a:cs typeface="Lato"/>
                        <a:sym typeface="Arial"/>
                      </a:endParaRPr>
                    </a:p>
                  </a:txBody>
                  <a:tcPr marL="9525" marR="9525" marT="9525" marB="0" anchor="ctr"/>
                </a:tc>
                <a:tc>
                  <a:txBody>
                    <a:bodyPr/>
                    <a:lstStyle/>
                    <a:p>
                      <a:pPr algn="l" fontAlgn="b"/>
                      <a:endParaRPr lang="en-CA" sz="1400" b="0" i="0" u="none" strike="noStrike" cap="none" dirty="0">
                        <a:solidFill>
                          <a:schemeClr val="dk1"/>
                        </a:solidFill>
                        <a:latin typeface="Lato"/>
                        <a:ea typeface="Lato"/>
                        <a:cs typeface="Lato"/>
                        <a:sym typeface="Arial"/>
                      </a:endParaRPr>
                    </a:p>
                  </a:txBody>
                  <a:tcPr marL="9525" marR="9525" marT="9525" marB="0" anchor="ctr"/>
                </a:tc>
                <a:extLst>
                  <a:ext uri="{0D108BD9-81ED-4DB2-BD59-A6C34878D82A}">
                    <a16:rowId xmlns:a16="http://schemas.microsoft.com/office/drawing/2014/main" val="2113316641"/>
                  </a:ext>
                </a:extLst>
              </a:tr>
              <a:tr h="288000">
                <a:tc>
                  <a:txBody>
                    <a:bodyPr/>
                    <a:lstStyle/>
                    <a:p>
                      <a:pPr algn="l" fontAlgn="b"/>
                      <a:r>
                        <a:rPr lang="en-US" sz="1400" b="0" i="0" u="none" strike="noStrike" cap="none" dirty="0">
                          <a:solidFill>
                            <a:schemeClr val="dk1"/>
                          </a:solidFill>
                          <a:latin typeface="Lato"/>
                          <a:ea typeface="Lato"/>
                          <a:cs typeface="Lato"/>
                          <a:sym typeface="Arial"/>
                        </a:rPr>
                        <a:t>Estimated Stock Value</a:t>
                      </a:r>
                    </a:p>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(using the constant growth model)</a:t>
                      </a:r>
                    </a:p>
                  </a:txBody>
                  <a:tcPr marL="9525" marR="9525" marT="9525" marB="0" anchor="ctr">
                    <a:solidFill>
                      <a:schemeClr val="accent1">
                        <a:lumMod val="20000"/>
                        <a:lumOff val="80000"/>
                      </a:schemeClr>
                    </a:solidFill>
                  </a:tcPr>
                </a:tc>
                <a:tc>
                  <a:txBody>
                    <a:bodyPr/>
                    <a:lstStyle/>
                    <a:p>
                      <a:pPr algn="l" fontAlgn="b"/>
                      <a:r>
                        <a:rPr lang="en-CA" sz="1400" b="0" i="0" u="none" strike="noStrike" cap="none" dirty="0">
                          <a:solidFill>
                            <a:schemeClr val="dk1"/>
                          </a:solidFill>
                          <a:latin typeface="Lato"/>
                          <a:ea typeface="Lato"/>
                          <a:cs typeface="Lato"/>
                          <a:sym typeface="Arial"/>
                        </a:rPr>
                        <a:t>$157.23</a:t>
                      </a:r>
                    </a:p>
                  </a:txBody>
                  <a:tcPr marL="9525" marR="9525" marT="9525" marB="0" anchor="ctr">
                    <a:solidFill>
                      <a:schemeClr val="accent1">
                        <a:lumMod val="20000"/>
                        <a:lumOff val="80000"/>
                      </a:schemeClr>
                    </a:solidFill>
                  </a:tcPr>
                </a:tc>
                <a:extLst>
                  <a:ext uri="{0D108BD9-81ED-4DB2-BD59-A6C34878D82A}">
                    <a16:rowId xmlns:a16="http://schemas.microsoft.com/office/drawing/2014/main" val="2610598243"/>
                  </a:ext>
                </a:extLst>
              </a:tr>
              <a:tr h="288000">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endParaRPr lang="en-US" sz="1400" b="0" i="0" u="none" strike="noStrike" cap="none" noProof="0" dirty="0">
                        <a:solidFill>
                          <a:schemeClr val="dk1"/>
                        </a:solidFill>
                        <a:latin typeface="Lato"/>
                        <a:ea typeface="Lato"/>
                        <a:cs typeface="Lato"/>
                        <a:sym typeface="Arial"/>
                      </a:endParaRPr>
                    </a:p>
                  </a:txBody>
                  <a:tcPr marL="9525" marR="9525" marT="9525" marB="0" anchor="ctr">
                    <a:noFill/>
                  </a:tcPr>
                </a:tc>
                <a:tc>
                  <a:txBody>
                    <a:bodyPr/>
                    <a:lstStyle/>
                    <a:p>
                      <a:pPr algn="l" fontAlgn="b"/>
                      <a:endParaRPr lang="en-CA" sz="1400" b="0" i="0" u="none" strike="noStrike" cap="none" dirty="0">
                        <a:solidFill>
                          <a:schemeClr val="dk1"/>
                        </a:solidFill>
                        <a:latin typeface="Lato"/>
                        <a:ea typeface="Lato"/>
                        <a:cs typeface="Lato"/>
                        <a:sym typeface="Arial"/>
                      </a:endParaRPr>
                    </a:p>
                  </a:txBody>
                  <a:tcPr marL="9525" marR="9525" marT="9525" marB="0" anchor="ctr">
                    <a:noFill/>
                  </a:tcPr>
                </a:tc>
                <a:extLst>
                  <a:ext uri="{0D108BD9-81ED-4DB2-BD59-A6C34878D82A}">
                    <a16:rowId xmlns:a16="http://schemas.microsoft.com/office/drawing/2014/main" val="3235574634"/>
                  </a:ext>
                </a:extLst>
              </a:tr>
              <a:tr h="288000">
                <a:tc>
                  <a:txBody>
                    <a:bodyPr/>
                    <a:lstStyle/>
                    <a:p>
                      <a:pPr algn="l" fontAlgn="b"/>
                      <a:r>
                        <a:rPr lang="en-US" sz="1400" b="0" i="0" u="none" strike="noStrike" cap="none" dirty="0">
                          <a:solidFill>
                            <a:schemeClr val="dk1"/>
                          </a:solidFill>
                          <a:latin typeface="Lato"/>
                          <a:ea typeface="Lato"/>
                          <a:cs typeface="Lato"/>
                          <a:sym typeface="Arial"/>
                        </a:rPr>
                        <a:t>Actual Stock Value</a:t>
                      </a:r>
                    </a:p>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(as of 2023-03-30)</a:t>
                      </a:r>
                    </a:p>
                  </a:txBody>
                  <a:tcPr marL="9525" marR="9525" marT="9525" marB="0" anchor="ctr">
                    <a:solidFill>
                      <a:schemeClr val="accent1">
                        <a:lumMod val="20000"/>
                        <a:lumOff val="80000"/>
                      </a:schemeClr>
                    </a:solidFill>
                  </a:tcPr>
                </a:tc>
                <a:tc>
                  <a:txBody>
                    <a:bodyPr/>
                    <a:lstStyle/>
                    <a:p>
                      <a:pPr algn="l" fontAlgn="b"/>
                      <a:r>
                        <a:rPr lang="en-CA" sz="1400" b="0" i="0" u="none" strike="noStrike" cap="none" dirty="0">
                          <a:solidFill>
                            <a:schemeClr val="dk1"/>
                          </a:solidFill>
                          <a:latin typeface="Lato"/>
                          <a:ea typeface="Lato"/>
                          <a:cs typeface="Lato"/>
                          <a:sym typeface="Arial"/>
                        </a:rPr>
                        <a:t>$162.41</a:t>
                      </a:r>
                    </a:p>
                  </a:txBody>
                  <a:tcPr marL="9525" marR="9525" marT="9525" marB="0" anchor="ctr">
                    <a:solidFill>
                      <a:schemeClr val="accent1">
                        <a:lumMod val="20000"/>
                        <a:lumOff val="80000"/>
                      </a:schemeClr>
                    </a:solidFill>
                  </a:tcPr>
                </a:tc>
                <a:extLst>
                  <a:ext uri="{0D108BD9-81ED-4DB2-BD59-A6C34878D82A}">
                    <a16:rowId xmlns:a16="http://schemas.microsoft.com/office/drawing/2014/main" val="1224242117"/>
                  </a:ext>
                </a:extLst>
              </a:tr>
            </a:tbl>
          </a:graphicData>
        </a:graphic>
      </p:graphicFrame>
    </p:spTree>
    <p:extLst>
      <p:ext uri="{BB962C8B-B14F-4D97-AF65-F5344CB8AC3E}">
        <p14:creationId xmlns:p14="http://schemas.microsoft.com/office/powerpoint/2010/main" val="84536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75000"/>
                  </a:schemeClr>
                </a:solidFill>
              </a:rPr>
              <a:t>FINANCIAL RATIOS</a:t>
            </a:r>
            <a:endParaRPr dirty="0">
              <a:solidFill>
                <a:schemeClr val="accent6">
                  <a:lumMod val="75000"/>
                </a:schemeClr>
              </a:solidFill>
            </a:endParaRPr>
          </a:p>
        </p:txBody>
      </p:sp>
      <p:sp>
        <p:nvSpPr>
          <p:cNvPr id="94" name="Google Shape;94;p13"/>
          <p:cNvSpPr txBox="1"/>
          <p:nvPr/>
        </p:nvSpPr>
        <p:spPr>
          <a:xfrm>
            <a:off x="893700" y="1523401"/>
            <a:ext cx="35763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LIQUIDITY RATIOS</a:t>
            </a:r>
            <a:endParaRPr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4050" y="1523401"/>
            <a:ext cx="37326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dk1"/>
                </a:solidFill>
                <a:latin typeface="Lato"/>
                <a:ea typeface="Lato"/>
                <a:cs typeface="Lato"/>
                <a:sym typeface="Lato"/>
              </a:rPr>
              <a:t>PROFITABILTY RATIOS</a:t>
            </a: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 name="Table 1">
            <a:extLst>
              <a:ext uri="{FF2B5EF4-FFF2-40B4-BE49-F238E27FC236}">
                <a16:creationId xmlns:a16="http://schemas.microsoft.com/office/drawing/2014/main" id="{8CA24C97-5973-5783-592C-F0108E4F8582}"/>
              </a:ext>
            </a:extLst>
          </p:cNvPr>
          <p:cNvGraphicFramePr>
            <a:graphicFrameLocks noGrp="1"/>
          </p:cNvGraphicFramePr>
          <p:nvPr>
            <p:extLst>
              <p:ext uri="{D42A27DB-BD31-4B8C-83A1-F6EECF244321}">
                <p14:modId xmlns:p14="http://schemas.microsoft.com/office/powerpoint/2010/main" val="408793435"/>
              </p:ext>
            </p:extLst>
          </p:nvPr>
        </p:nvGraphicFramePr>
        <p:xfrm>
          <a:off x="939800" y="1984753"/>
          <a:ext cx="3632200" cy="1308735"/>
        </p:xfrm>
        <a:graphic>
          <a:graphicData uri="http://schemas.openxmlformats.org/drawingml/2006/table">
            <a:tbl>
              <a:tblPr>
                <a:tableStyleId>{C98665B7-6574-423E-A4B5-A6C020D860FF}</a:tableStyleId>
              </a:tblPr>
              <a:tblGrid>
                <a:gridCol w="2670387">
                  <a:extLst>
                    <a:ext uri="{9D8B030D-6E8A-4147-A177-3AD203B41FA5}">
                      <a16:colId xmlns:a16="http://schemas.microsoft.com/office/drawing/2014/main" val="972741685"/>
                    </a:ext>
                  </a:extLst>
                </a:gridCol>
                <a:gridCol w="961813">
                  <a:extLst>
                    <a:ext uri="{9D8B030D-6E8A-4147-A177-3AD203B41FA5}">
                      <a16:colId xmlns:a16="http://schemas.microsoft.com/office/drawing/2014/main" val="3524289029"/>
                    </a:ext>
                  </a:extLst>
                </a:gridCol>
              </a:tblGrid>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Current Ratio</a:t>
                      </a:r>
                    </a:p>
                    <a:p>
                      <a:pPr marL="0" marR="0" lvl="0" indent="0" algn="l" defTabSz="914400" rtl="0" eaLnBrk="1" fontAlgn="b" latinLnBrk="0" hangingPunct="1">
                        <a:lnSpc>
                          <a:spcPct val="100000"/>
                        </a:lnSpc>
                        <a:spcBef>
                          <a:spcPts val="600"/>
                        </a:spcBef>
                        <a:spcAft>
                          <a:spcPts val="0"/>
                        </a:spcAft>
                        <a:buClr>
                          <a:srgbClr val="677480"/>
                        </a:buClr>
                        <a:buSzPts val="1100"/>
                        <a:buFont typeface="Arial"/>
                        <a:buNone/>
                        <a:tabLst/>
                        <a:defRPr/>
                      </a:pPr>
                      <a:r>
                        <a:rPr kumimoji="0" lang="en-CA" sz="900" b="0" i="1" u="none" strike="noStrike" kern="0" cap="none" spc="0" normalizeH="0" baseline="0" noProof="0" dirty="0">
                          <a:ln>
                            <a:noFill/>
                          </a:ln>
                          <a:solidFill>
                            <a:srgbClr val="677480"/>
                          </a:solidFill>
                          <a:effectLst/>
                          <a:uLnTx/>
                          <a:uFillTx/>
                          <a:latin typeface="Lato"/>
                          <a:ea typeface="Lato"/>
                          <a:cs typeface="Lato"/>
                          <a:sym typeface="Arial"/>
                        </a:rPr>
                        <a:t>Current Assets / Current Liabilities</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1.58</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37967073"/>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Quick Ratio</a:t>
                      </a:r>
                    </a:p>
                    <a:p>
                      <a:pPr marL="0" marR="0" lvl="0" indent="0" algn="l" defTabSz="914400" rtl="0" eaLnBrk="1" fontAlgn="b" latinLnBrk="0" hangingPunct="1">
                        <a:lnSpc>
                          <a:spcPct val="100000"/>
                        </a:lnSpc>
                        <a:spcBef>
                          <a:spcPts val="600"/>
                        </a:spcBef>
                        <a:spcAft>
                          <a:spcPts val="0"/>
                        </a:spcAft>
                        <a:buClr>
                          <a:srgbClr val="677480"/>
                        </a:buClr>
                        <a:buSzPts val="1100"/>
                        <a:buFont typeface="Arial"/>
                        <a:buNone/>
                        <a:tabLst/>
                        <a:defRPr/>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(Current Assets - Inventory) / Current Liabilities</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1.58</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860672751"/>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Cash Ratio</a:t>
                      </a:r>
                    </a:p>
                    <a:p>
                      <a:pPr marL="0" marR="0" lvl="0" indent="0" algn="l" defTabSz="914400" rtl="0" eaLnBrk="1" fontAlgn="b" latinLnBrk="0" hangingPunct="1">
                        <a:lnSpc>
                          <a:spcPct val="100000"/>
                        </a:lnSpc>
                        <a:spcBef>
                          <a:spcPts val="600"/>
                        </a:spcBef>
                        <a:spcAft>
                          <a:spcPts val="0"/>
                        </a:spcAft>
                        <a:buClr>
                          <a:srgbClr val="677480"/>
                        </a:buClr>
                        <a:buSzPts val="1100"/>
                        <a:buFont typeface="Arial"/>
                        <a:buNone/>
                        <a:tabLst/>
                        <a:defRPr/>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Cash &amp; Cash Equivalents / Current Liabilities</a:t>
                      </a:r>
                    </a:p>
                  </a:txBody>
                  <a:tcPr marL="9525" marR="9525" marT="9525" marB="0" anchor="ctr">
                    <a:noFill/>
                  </a:tcP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0.27</a:t>
                      </a:r>
                    </a:p>
                  </a:txBody>
                  <a:tcPr marL="9525" marR="9525" marT="9525" marB="0" anchor="ctr">
                    <a:solidFill>
                      <a:schemeClr val="accent2">
                        <a:lumMod val="20000"/>
                        <a:lumOff val="80000"/>
                      </a:schemeClr>
                    </a:solidFill>
                  </a:tcPr>
                </a:tc>
                <a:extLst>
                  <a:ext uri="{0D108BD9-81ED-4DB2-BD59-A6C34878D82A}">
                    <a16:rowId xmlns:a16="http://schemas.microsoft.com/office/drawing/2014/main" val="4064073831"/>
                  </a:ext>
                </a:extLst>
              </a:tr>
            </a:tbl>
          </a:graphicData>
        </a:graphic>
      </p:graphicFrame>
      <p:graphicFrame>
        <p:nvGraphicFramePr>
          <p:cNvPr id="3" name="Table 2">
            <a:extLst>
              <a:ext uri="{FF2B5EF4-FFF2-40B4-BE49-F238E27FC236}">
                <a16:creationId xmlns:a16="http://schemas.microsoft.com/office/drawing/2014/main" id="{170CD5A5-7784-2572-1D7B-24F2A09DC9A2}"/>
              </a:ext>
            </a:extLst>
          </p:cNvPr>
          <p:cNvGraphicFramePr>
            <a:graphicFrameLocks noGrp="1"/>
          </p:cNvGraphicFramePr>
          <p:nvPr>
            <p:extLst>
              <p:ext uri="{D42A27DB-BD31-4B8C-83A1-F6EECF244321}">
                <p14:modId xmlns:p14="http://schemas.microsoft.com/office/powerpoint/2010/main" val="3646372445"/>
              </p:ext>
            </p:extLst>
          </p:nvPr>
        </p:nvGraphicFramePr>
        <p:xfrm>
          <a:off x="4954050" y="1984754"/>
          <a:ext cx="3784600" cy="2181225"/>
        </p:xfrm>
        <a:graphic>
          <a:graphicData uri="http://schemas.openxmlformats.org/drawingml/2006/table">
            <a:tbl>
              <a:tblPr>
                <a:tableStyleId>{C98665B7-6574-423E-A4B5-A6C020D860FF}</a:tableStyleId>
              </a:tblPr>
              <a:tblGrid>
                <a:gridCol w="2950430">
                  <a:extLst>
                    <a:ext uri="{9D8B030D-6E8A-4147-A177-3AD203B41FA5}">
                      <a16:colId xmlns:a16="http://schemas.microsoft.com/office/drawing/2014/main" val="3455368221"/>
                    </a:ext>
                  </a:extLst>
                </a:gridCol>
                <a:gridCol w="834170">
                  <a:extLst>
                    <a:ext uri="{9D8B030D-6E8A-4147-A177-3AD203B41FA5}">
                      <a16:colId xmlns:a16="http://schemas.microsoft.com/office/drawing/2014/main" val="930800502"/>
                    </a:ext>
                  </a:extLst>
                </a:gridCol>
              </a:tblGrid>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Gross Profit Margin</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Gross Profit / Net Sales * 100</a:t>
                      </a:r>
                      <a:endParaRPr kumimoji="0" lang="en-CA" sz="900" b="0" i="1" u="none" strike="noStrike" kern="0" cap="none" spc="0" normalizeH="0" baseline="0" noProof="0" dirty="0">
                        <a:ln>
                          <a:noFill/>
                        </a:ln>
                        <a:solidFill>
                          <a:srgbClr val="677480"/>
                        </a:solidFill>
                        <a:effectLst/>
                        <a:uLnTx/>
                        <a:uFillTx/>
                        <a:latin typeface="Lato"/>
                        <a:ea typeface="Lato"/>
                        <a:cs typeface="Lato"/>
                        <a:sym typeface="Arial"/>
                      </a:endParaRP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104.31%</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01040419"/>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Operating Profit Margin</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Operating Earnings / Total Revenue * 100</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23.36%</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812285010"/>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Return on Assets (ROA)</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Net Income / Assets * 100</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3.29%</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495599730"/>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Return on Equity (ROE)</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Net Income / Shareholder’s Equity * 100</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30.41%</a:t>
                      </a:r>
                    </a:p>
                  </a:txBody>
                  <a:tcPr marL="9525" marR="9525" marT="9525" marB="0" anchor="ctr">
                    <a:solidFill>
                      <a:schemeClr val="accent2">
                        <a:lumMod val="20000"/>
                        <a:lumOff val="80000"/>
                      </a:schemeClr>
                    </a:solidFill>
                  </a:tcPr>
                </a:tc>
                <a:extLst>
                  <a:ext uri="{0D108BD9-81ED-4DB2-BD59-A6C34878D82A}">
                    <a16:rowId xmlns:a16="http://schemas.microsoft.com/office/drawing/2014/main" val="2113316641"/>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Return on sales</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Operating Profit / Net sales</a:t>
                      </a:r>
                    </a:p>
                  </a:txBody>
                  <a:tcPr marL="9525" marR="9525" marT="9525" marB="0" anchor="ctr">
                    <a:noFill/>
                  </a:tcPr>
                </a:tc>
                <a:tc>
                  <a:txBody>
                    <a:bodyPr/>
                    <a:lstStyle/>
                    <a:p>
                      <a:pPr algn="l" fontAlgn="b"/>
                      <a:r>
                        <a:rPr lang="en-CA" sz="1400" b="0" i="0" u="none" strike="noStrike" cap="none" dirty="0">
                          <a:solidFill>
                            <a:schemeClr val="dk1"/>
                          </a:solidFill>
                          <a:latin typeface="Lato"/>
                          <a:ea typeface="Lato"/>
                          <a:cs typeface="Lato"/>
                          <a:sym typeface="Arial"/>
                        </a:rPr>
                        <a:t>24.36%</a:t>
                      </a:r>
                    </a:p>
                  </a:txBody>
                  <a:tcPr marL="9525" marR="9525" marT="9525" marB="0" anchor="ctr">
                    <a:solidFill>
                      <a:schemeClr val="accent2">
                        <a:lumMod val="20000"/>
                        <a:lumOff val="80000"/>
                      </a:schemeClr>
                    </a:solidFill>
                  </a:tcPr>
                </a:tc>
                <a:extLst>
                  <a:ext uri="{0D108BD9-81ED-4DB2-BD59-A6C34878D82A}">
                    <a16:rowId xmlns:a16="http://schemas.microsoft.com/office/drawing/2014/main" val="2610598243"/>
                  </a:ext>
                </a:extLst>
              </a:tr>
            </a:tbl>
          </a:graphicData>
        </a:graphic>
      </p:graphicFrame>
    </p:spTree>
    <p:extLst>
      <p:ext uri="{BB962C8B-B14F-4D97-AF65-F5344CB8AC3E}">
        <p14:creationId xmlns:p14="http://schemas.microsoft.com/office/powerpoint/2010/main" val="122217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75000"/>
                  </a:schemeClr>
                </a:solidFill>
              </a:rPr>
              <a:t>FINANCIAL RATIOS</a:t>
            </a:r>
            <a:endParaRPr dirty="0">
              <a:solidFill>
                <a:schemeClr val="accent6">
                  <a:lumMod val="75000"/>
                </a:schemeClr>
              </a:solidFill>
            </a:endParaRPr>
          </a:p>
        </p:txBody>
      </p:sp>
      <p:sp>
        <p:nvSpPr>
          <p:cNvPr id="94" name="Google Shape;94;p13"/>
          <p:cNvSpPr txBox="1"/>
          <p:nvPr/>
        </p:nvSpPr>
        <p:spPr>
          <a:xfrm>
            <a:off x="893700" y="1523401"/>
            <a:ext cx="35763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TURNOVER RATIOS</a:t>
            </a:r>
            <a:endParaRPr dirty="0">
              <a:solidFill>
                <a:schemeClr val="dk1"/>
              </a:solidFill>
              <a:latin typeface="Lato"/>
              <a:ea typeface="Lato"/>
              <a:cs typeface="Lato"/>
              <a:sym typeface="Lato"/>
            </a:endParaRPr>
          </a:p>
        </p:txBody>
      </p:sp>
      <p:sp>
        <p:nvSpPr>
          <p:cNvPr id="95" name="Google Shape;95;p13"/>
          <p:cNvSpPr txBox="1"/>
          <p:nvPr/>
        </p:nvSpPr>
        <p:spPr>
          <a:xfrm>
            <a:off x="4954050" y="1523401"/>
            <a:ext cx="37326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dk1"/>
                </a:solidFill>
                <a:latin typeface="Lato"/>
                <a:ea typeface="Lato"/>
                <a:cs typeface="Lato"/>
                <a:sym typeface="Lato"/>
              </a:rPr>
              <a:t>SOLVENCY RATIOS</a:t>
            </a: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le 1">
            <a:extLst>
              <a:ext uri="{FF2B5EF4-FFF2-40B4-BE49-F238E27FC236}">
                <a16:creationId xmlns:a16="http://schemas.microsoft.com/office/drawing/2014/main" id="{8CA24C97-5973-5783-592C-F0108E4F8582}"/>
              </a:ext>
            </a:extLst>
          </p:cNvPr>
          <p:cNvGraphicFramePr>
            <a:graphicFrameLocks noGrp="1"/>
          </p:cNvGraphicFramePr>
          <p:nvPr>
            <p:extLst>
              <p:ext uri="{D42A27DB-BD31-4B8C-83A1-F6EECF244321}">
                <p14:modId xmlns:p14="http://schemas.microsoft.com/office/powerpoint/2010/main" val="1555149415"/>
              </p:ext>
            </p:extLst>
          </p:nvPr>
        </p:nvGraphicFramePr>
        <p:xfrm>
          <a:off x="939800" y="1984753"/>
          <a:ext cx="3632200" cy="1308735"/>
        </p:xfrm>
        <a:graphic>
          <a:graphicData uri="http://schemas.openxmlformats.org/drawingml/2006/table">
            <a:tbl>
              <a:tblPr>
                <a:tableStyleId>{C98665B7-6574-423E-A4B5-A6C020D860FF}</a:tableStyleId>
              </a:tblPr>
              <a:tblGrid>
                <a:gridCol w="2907453">
                  <a:extLst>
                    <a:ext uri="{9D8B030D-6E8A-4147-A177-3AD203B41FA5}">
                      <a16:colId xmlns:a16="http://schemas.microsoft.com/office/drawing/2014/main" val="972741685"/>
                    </a:ext>
                  </a:extLst>
                </a:gridCol>
                <a:gridCol w="724747">
                  <a:extLst>
                    <a:ext uri="{9D8B030D-6E8A-4147-A177-3AD203B41FA5}">
                      <a16:colId xmlns:a16="http://schemas.microsoft.com/office/drawing/2014/main" val="3524289029"/>
                    </a:ext>
                  </a:extLst>
                </a:gridCol>
              </a:tblGrid>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Inventory Turnover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Costs of Goods Sold / Average Inventory</a:t>
                      </a:r>
                      <a:endParaRPr kumimoji="0" lang="en-CA" sz="900" b="0" i="1" u="none" strike="noStrike" kern="0" cap="none" spc="0" normalizeH="0" baseline="0" noProof="0" dirty="0">
                        <a:ln>
                          <a:noFill/>
                        </a:ln>
                        <a:solidFill>
                          <a:srgbClr val="677480"/>
                        </a:solidFill>
                        <a:effectLst/>
                        <a:uLnTx/>
                        <a:uFillTx/>
                        <a:latin typeface="Lato"/>
                        <a:ea typeface="Lato"/>
                        <a:cs typeface="Lato"/>
                        <a:sym typeface="Arial"/>
                      </a:endParaRP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NA</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37967073"/>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Accounts Receivable Turnover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Net Credit Sales / Average Accounts Receivables</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0.77</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860672751"/>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Accounts Payable Turnover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Net Credit Purchases / Average Accounts Payable</a:t>
                      </a:r>
                    </a:p>
                  </a:txBody>
                  <a:tcPr marL="9525" marR="9525" marT="9525" marB="0" anchor="ctr">
                    <a:noFill/>
                  </a:tcP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NA</a:t>
                      </a:r>
                    </a:p>
                  </a:txBody>
                  <a:tcPr marL="9525" marR="9525" marT="9525" marB="0" anchor="ctr">
                    <a:solidFill>
                      <a:schemeClr val="accent2">
                        <a:lumMod val="20000"/>
                        <a:lumOff val="80000"/>
                      </a:schemeClr>
                    </a:solidFill>
                  </a:tcPr>
                </a:tc>
                <a:extLst>
                  <a:ext uri="{0D108BD9-81ED-4DB2-BD59-A6C34878D82A}">
                    <a16:rowId xmlns:a16="http://schemas.microsoft.com/office/drawing/2014/main" val="4064073831"/>
                  </a:ext>
                </a:extLst>
              </a:tr>
            </a:tbl>
          </a:graphicData>
        </a:graphic>
      </p:graphicFrame>
      <p:graphicFrame>
        <p:nvGraphicFramePr>
          <p:cNvPr id="3" name="Table 2">
            <a:extLst>
              <a:ext uri="{FF2B5EF4-FFF2-40B4-BE49-F238E27FC236}">
                <a16:creationId xmlns:a16="http://schemas.microsoft.com/office/drawing/2014/main" id="{170CD5A5-7784-2572-1D7B-24F2A09DC9A2}"/>
              </a:ext>
            </a:extLst>
          </p:cNvPr>
          <p:cNvGraphicFramePr>
            <a:graphicFrameLocks noGrp="1"/>
          </p:cNvGraphicFramePr>
          <p:nvPr>
            <p:extLst>
              <p:ext uri="{D42A27DB-BD31-4B8C-83A1-F6EECF244321}">
                <p14:modId xmlns:p14="http://schemas.microsoft.com/office/powerpoint/2010/main" val="3261101158"/>
              </p:ext>
            </p:extLst>
          </p:nvPr>
        </p:nvGraphicFramePr>
        <p:xfrm>
          <a:off x="4954050" y="1984754"/>
          <a:ext cx="3784600" cy="1583055"/>
        </p:xfrm>
        <a:graphic>
          <a:graphicData uri="http://schemas.openxmlformats.org/drawingml/2006/table">
            <a:tbl>
              <a:tblPr>
                <a:tableStyleId>{C98665B7-6574-423E-A4B5-A6C020D860FF}</a:tableStyleId>
              </a:tblPr>
              <a:tblGrid>
                <a:gridCol w="2950430">
                  <a:extLst>
                    <a:ext uri="{9D8B030D-6E8A-4147-A177-3AD203B41FA5}">
                      <a16:colId xmlns:a16="http://schemas.microsoft.com/office/drawing/2014/main" val="3455368221"/>
                    </a:ext>
                  </a:extLst>
                </a:gridCol>
                <a:gridCol w="834170">
                  <a:extLst>
                    <a:ext uri="{9D8B030D-6E8A-4147-A177-3AD203B41FA5}">
                      <a16:colId xmlns:a16="http://schemas.microsoft.com/office/drawing/2014/main" val="930800502"/>
                    </a:ext>
                  </a:extLst>
                </a:gridCol>
              </a:tblGrid>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Solvency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(Net Income + Depreciation) / All Liabilities (Short-term + Long-term Liabilities)</a:t>
                      </a:r>
                      <a:endParaRPr kumimoji="0" lang="en-CA" sz="900" b="0" i="1" u="none" strike="noStrike" kern="0" cap="none" spc="0" normalizeH="0" baseline="0" noProof="0" dirty="0">
                        <a:ln>
                          <a:noFill/>
                        </a:ln>
                        <a:solidFill>
                          <a:srgbClr val="677480"/>
                        </a:solidFill>
                        <a:effectLst/>
                        <a:uLnTx/>
                        <a:uFillTx/>
                        <a:latin typeface="Lato"/>
                        <a:ea typeface="Lato"/>
                        <a:cs typeface="Lato"/>
                        <a:sym typeface="Arial"/>
                      </a:endParaRP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1.72</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01040419"/>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Debt-to-equity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Total Debt / Shareholders' Equity</a:t>
                      </a:r>
                      <a:endParaRPr kumimoji="0" lang="en-CA" sz="900" b="0" i="1" u="none" strike="noStrike" kern="0" cap="none" spc="0" normalizeH="0" baseline="0" noProof="0" dirty="0">
                        <a:ln>
                          <a:noFill/>
                        </a:ln>
                        <a:solidFill>
                          <a:srgbClr val="677480"/>
                        </a:solidFill>
                        <a:effectLst/>
                        <a:uLnTx/>
                        <a:uFillTx/>
                        <a:latin typeface="Lato"/>
                        <a:ea typeface="Lato"/>
                        <a:cs typeface="Lato"/>
                        <a:sym typeface="Arial"/>
                      </a:endParaRP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0.04</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812285010"/>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Sustainable Growth Rate</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Steady rate at which a firm can grow: plowback ratio * return on equity</a:t>
                      </a:r>
                    </a:p>
                  </a:txBody>
                  <a:tcPr marL="9525" marR="9525" marT="9525" marB="0" anchor="ctr"/>
                </a:tc>
                <a:tc>
                  <a:txBody>
                    <a:bodyPr/>
                    <a:lstStyle/>
                    <a:p>
                      <a:pPr algn="l" fontAlgn="b"/>
                      <a:r>
                        <a:rPr lang="en-CA" sz="1400" b="0" i="0" u="none" strike="noStrike" cap="none" dirty="0">
                          <a:solidFill>
                            <a:schemeClr val="dk1"/>
                          </a:solidFill>
                          <a:latin typeface="Lato"/>
                          <a:ea typeface="Lato"/>
                          <a:cs typeface="Lato"/>
                          <a:sym typeface="Arial"/>
                        </a:rPr>
                        <a:t>24.27%</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495599730"/>
                  </a:ext>
                </a:extLst>
              </a:tr>
            </a:tbl>
          </a:graphicData>
        </a:graphic>
      </p:graphicFrame>
      <p:sp>
        <p:nvSpPr>
          <p:cNvPr id="4" name="Google Shape;94;p13">
            <a:extLst>
              <a:ext uri="{FF2B5EF4-FFF2-40B4-BE49-F238E27FC236}">
                <a16:creationId xmlns:a16="http://schemas.microsoft.com/office/drawing/2014/main" id="{22753560-3608-40DE-6F39-82820C972D85}"/>
              </a:ext>
            </a:extLst>
          </p:cNvPr>
          <p:cNvSpPr txBox="1"/>
          <p:nvPr/>
        </p:nvSpPr>
        <p:spPr>
          <a:xfrm>
            <a:off x="893700" y="3524901"/>
            <a:ext cx="3576300" cy="46135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EARNING RATIOS</a:t>
            </a:r>
            <a:endParaRPr dirty="0">
              <a:solidFill>
                <a:schemeClr val="dk1"/>
              </a:solidFill>
              <a:latin typeface="Lato"/>
              <a:ea typeface="Lato"/>
              <a:cs typeface="Lato"/>
              <a:sym typeface="Lato"/>
            </a:endParaRPr>
          </a:p>
        </p:txBody>
      </p:sp>
      <p:graphicFrame>
        <p:nvGraphicFramePr>
          <p:cNvPr id="5" name="Table 4">
            <a:extLst>
              <a:ext uri="{FF2B5EF4-FFF2-40B4-BE49-F238E27FC236}">
                <a16:creationId xmlns:a16="http://schemas.microsoft.com/office/drawing/2014/main" id="{99B18FE9-17CB-1142-2140-78F4845FBBF1}"/>
              </a:ext>
            </a:extLst>
          </p:cNvPr>
          <p:cNvGraphicFramePr>
            <a:graphicFrameLocks noGrp="1"/>
          </p:cNvGraphicFramePr>
          <p:nvPr>
            <p:extLst>
              <p:ext uri="{D42A27DB-BD31-4B8C-83A1-F6EECF244321}">
                <p14:modId xmlns:p14="http://schemas.microsoft.com/office/powerpoint/2010/main" val="28246290"/>
              </p:ext>
            </p:extLst>
          </p:nvPr>
        </p:nvGraphicFramePr>
        <p:xfrm>
          <a:off x="939800" y="3986253"/>
          <a:ext cx="3632200" cy="872490"/>
        </p:xfrm>
        <a:graphic>
          <a:graphicData uri="http://schemas.openxmlformats.org/drawingml/2006/table">
            <a:tbl>
              <a:tblPr>
                <a:tableStyleId>{C98665B7-6574-423E-A4B5-A6C020D860FF}</a:tableStyleId>
              </a:tblPr>
              <a:tblGrid>
                <a:gridCol w="2907453">
                  <a:extLst>
                    <a:ext uri="{9D8B030D-6E8A-4147-A177-3AD203B41FA5}">
                      <a16:colId xmlns:a16="http://schemas.microsoft.com/office/drawing/2014/main" val="972741685"/>
                    </a:ext>
                  </a:extLst>
                </a:gridCol>
                <a:gridCol w="724747">
                  <a:extLst>
                    <a:ext uri="{9D8B030D-6E8A-4147-A177-3AD203B41FA5}">
                      <a16:colId xmlns:a16="http://schemas.microsoft.com/office/drawing/2014/main" val="3524289029"/>
                    </a:ext>
                  </a:extLst>
                </a:gridCol>
              </a:tblGrid>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US" sz="1400" b="0" i="0" u="none" strike="noStrike" cap="none" dirty="0">
                          <a:solidFill>
                            <a:schemeClr val="dk1"/>
                          </a:solidFill>
                          <a:latin typeface="Lato"/>
                          <a:ea typeface="Lato"/>
                          <a:cs typeface="Lato"/>
                          <a:sym typeface="Arial"/>
                        </a:rPr>
                        <a:t>Price-to-earnings ratio (P/E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Market value per share / Earnings per share (EPS)</a:t>
                      </a:r>
                      <a:endParaRPr kumimoji="0" lang="en-CA" sz="900" b="0" i="1" u="none" strike="noStrike" kern="0" cap="none" spc="0" normalizeH="0" baseline="0" noProof="0" dirty="0">
                        <a:ln>
                          <a:noFill/>
                        </a:ln>
                        <a:solidFill>
                          <a:srgbClr val="677480"/>
                        </a:solidFill>
                        <a:effectLst/>
                        <a:uLnTx/>
                        <a:uFillTx/>
                        <a:latin typeface="Lato"/>
                        <a:ea typeface="Lato"/>
                        <a:cs typeface="Lato"/>
                        <a:sym typeface="Arial"/>
                      </a:endParaRP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16.11</a:t>
                      </a:r>
                    </a:p>
                  </a:txBody>
                  <a:tcPr marL="9525" marR="9525" marT="9525" marB="0" anchor="ctr">
                    <a:solidFill>
                      <a:schemeClr val="accent2">
                        <a:lumMod val="20000"/>
                        <a:lumOff val="80000"/>
                      </a:schemeClr>
                    </a:solidFill>
                  </a:tcPr>
                </a:tc>
                <a:extLst>
                  <a:ext uri="{0D108BD9-81ED-4DB2-BD59-A6C34878D82A}">
                    <a16:rowId xmlns:a16="http://schemas.microsoft.com/office/drawing/2014/main" val="337967073"/>
                  </a:ext>
                </a:extLst>
              </a:tr>
              <a:tr h="324000">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Dividend Payout Ratio</a:t>
                      </a:r>
                    </a:p>
                    <a:p>
                      <a:pPr marL="0" marR="0" lvl="0" indent="0" algn="l" rtl="0" fontAlgn="b">
                        <a:lnSpc>
                          <a:spcPct val="100000"/>
                        </a:lnSpc>
                        <a:spcBef>
                          <a:spcPts val="600"/>
                        </a:spcBef>
                        <a:spcAft>
                          <a:spcPts val="0"/>
                        </a:spcAft>
                        <a:buClr>
                          <a:schemeClr val="dk1"/>
                        </a:buClr>
                        <a:buSzPts val="1100"/>
                        <a:buFont typeface="Arial"/>
                        <a:buNone/>
                      </a:pPr>
                      <a:r>
                        <a:rPr kumimoji="0" lang="en-US" sz="900" b="0" i="1" u="none" strike="noStrike" kern="0" cap="none" spc="0" normalizeH="0" baseline="0" noProof="0" dirty="0">
                          <a:ln>
                            <a:noFill/>
                          </a:ln>
                          <a:solidFill>
                            <a:srgbClr val="677480"/>
                          </a:solidFill>
                          <a:effectLst/>
                          <a:uLnTx/>
                          <a:uFillTx/>
                          <a:latin typeface="Lato"/>
                          <a:ea typeface="Lato"/>
                          <a:cs typeface="Lato"/>
                          <a:sym typeface="Arial"/>
                        </a:rPr>
                        <a:t>Dividends per share / Earnings per share</a:t>
                      </a:r>
                    </a:p>
                  </a:txBody>
                  <a:tcPr marL="9525" marR="9525" marT="9525" marB="0" anchor="ctr"/>
                </a:tc>
                <a:tc>
                  <a:txBody>
                    <a:bodyPr/>
                    <a:lstStyle/>
                    <a:p>
                      <a:pPr marL="0" marR="0" lvl="0" indent="0" algn="l" rtl="0" fontAlgn="b">
                        <a:lnSpc>
                          <a:spcPct val="100000"/>
                        </a:lnSpc>
                        <a:spcBef>
                          <a:spcPts val="600"/>
                        </a:spcBef>
                        <a:spcAft>
                          <a:spcPts val="0"/>
                        </a:spcAft>
                        <a:buClr>
                          <a:schemeClr val="dk1"/>
                        </a:buClr>
                        <a:buSzPts val="1100"/>
                        <a:buFont typeface="Arial"/>
                        <a:buNone/>
                      </a:pPr>
                      <a:r>
                        <a:rPr lang="en-CA" sz="1400" b="0" i="0" u="none" strike="noStrike" cap="none" dirty="0">
                          <a:solidFill>
                            <a:schemeClr val="dk1"/>
                          </a:solidFill>
                          <a:latin typeface="Lato"/>
                          <a:ea typeface="Lato"/>
                          <a:cs typeface="Lato"/>
                          <a:sym typeface="Arial"/>
                        </a:rPr>
                        <a:t>20.18%</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860672751"/>
                  </a:ext>
                </a:extLst>
              </a:tr>
            </a:tbl>
          </a:graphicData>
        </a:graphic>
      </p:graphicFrame>
    </p:spTree>
    <p:extLst>
      <p:ext uri="{BB962C8B-B14F-4D97-AF65-F5344CB8AC3E}">
        <p14:creationId xmlns:p14="http://schemas.microsoft.com/office/powerpoint/2010/main" val="361041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10888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TECHNICAL ANALYSIS &amp; MONTE CARLO SIMULATION</a:t>
            </a:r>
          </a:p>
        </p:txBody>
      </p:sp>
      <p:sp>
        <p:nvSpPr>
          <p:cNvPr id="94" name="Google Shape;94;p13"/>
          <p:cNvSpPr txBox="1"/>
          <p:nvPr/>
        </p:nvSpPr>
        <p:spPr>
          <a:xfrm>
            <a:off x="893700" y="1523401"/>
            <a:ext cx="2448590" cy="73828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BASED ON 10,000 MONTE CARLO SIMULATION:</a:t>
            </a:r>
            <a:endParaRPr dirty="0">
              <a:solidFill>
                <a:schemeClr val="dk1"/>
              </a:solidFill>
              <a:latin typeface="Lato"/>
              <a:ea typeface="Lato"/>
              <a:cs typeface="Lato"/>
              <a:sym typeface="Lato"/>
            </a:endParaRPr>
          </a:p>
        </p:txBody>
      </p:sp>
      <p:sp>
        <p:nvSpPr>
          <p:cNvPr id="95" name="Google Shape;95;p13"/>
          <p:cNvSpPr txBox="1"/>
          <p:nvPr/>
        </p:nvSpPr>
        <p:spPr>
          <a:xfrm>
            <a:off x="3484178" y="1523400"/>
            <a:ext cx="5202472" cy="73828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dk1"/>
                </a:solidFill>
                <a:latin typeface="Lato"/>
                <a:ea typeface="Lato"/>
                <a:cs typeface="Lato"/>
                <a:sym typeface="Lato"/>
              </a:rPr>
              <a:t>AMERICAN EXPRESS STOCK PRICE &amp; BOLLINGER BANDS (</a:t>
            </a:r>
            <a:r>
              <a:rPr lang="en-US" b="1" i="1" dirty="0">
                <a:solidFill>
                  <a:schemeClr val="dk1"/>
                </a:solidFill>
                <a:latin typeface="Lato"/>
                <a:ea typeface="Lato"/>
                <a:cs typeface="Lato"/>
                <a:sym typeface="Lato"/>
              </a:rPr>
              <a:t>Time Period: January 1, 2022 - December 31, 2022</a:t>
            </a:r>
            <a:r>
              <a:rPr lang="en-US" b="1"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4" name="Table 3">
            <a:extLst>
              <a:ext uri="{FF2B5EF4-FFF2-40B4-BE49-F238E27FC236}">
                <a16:creationId xmlns:a16="http://schemas.microsoft.com/office/drawing/2014/main" id="{A37B5478-783F-0870-9E39-FFD4B0148844}"/>
              </a:ext>
            </a:extLst>
          </p:cNvPr>
          <p:cNvGraphicFramePr>
            <a:graphicFrameLocks noGrp="1"/>
          </p:cNvGraphicFramePr>
          <p:nvPr>
            <p:extLst>
              <p:ext uri="{D42A27DB-BD31-4B8C-83A1-F6EECF244321}">
                <p14:modId xmlns:p14="http://schemas.microsoft.com/office/powerpoint/2010/main" val="900782733"/>
              </p:ext>
            </p:extLst>
          </p:nvPr>
        </p:nvGraphicFramePr>
        <p:xfrm>
          <a:off x="939800" y="2261682"/>
          <a:ext cx="2402490" cy="2447229"/>
        </p:xfrm>
        <a:graphic>
          <a:graphicData uri="http://schemas.openxmlformats.org/drawingml/2006/table">
            <a:tbl>
              <a:tblPr>
                <a:tableStyleId>{C98665B7-6574-423E-A4B5-A6C020D860FF}</a:tableStyleId>
              </a:tblPr>
              <a:tblGrid>
                <a:gridCol w="1470615">
                  <a:extLst>
                    <a:ext uri="{9D8B030D-6E8A-4147-A177-3AD203B41FA5}">
                      <a16:colId xmlns:a16="http://schemas.microsoft.com/office/drawing/2014/main" val="972741685"/>
                    </a:ext>
                  </a:extLst>
                </a:gridCol>
                <a:gridCol w="931875">
                  <a:extLst>
                    <a:ext uri="{9D8B030D-6E8A-4147-A177-3AD203B41FA5}">
                      <a16:colId xmlns:a16="http://schemas.microsoft.com/office/drawing/2014/main" val="3524289029"/>
                    </a:ext>
                  </a:extLst>
                </a:gridCol>
              </a:tblGrid>
              <a:tr h="273795">
                <a:tc>
                  <a:txBody>
                    <a:bodyPr/>
                    <a:lstStyle/>
                    <a:p>
                      <a:pPr algn="l" fontAlgn="b"/>
                      <a:r>
                        <a:rPr lang="en-CA" sz="1400" b="0" i="0" u="none" strike="noStrike" cap="none" dirty="0">
                          <a:solidFill>
                            <a:schemeClr val="dk1"/>
                          </a:solidFill>
                          <a:latin typeface="Lato"/>
                          <a:ea typeface="Lato"/>
                          <a:cs typeface="Lato"/>
                          <a:sym typeface="Arial"/>
                        </a:rPr>
                        <a:t>Average Price</a:t>
                      </a:r>
                    </a:p>
                  </a:txBody>
                  <a:tcPr marL="9525" marR="9525" marT="9525" marB="0" anchor="b"/>
                </a:tc>
                <a:tc>
                  <a:txBody>
                    <a:bodyPr/>
                    <a:lstStyle/>
                    <a:p>
                      <a:pPr algn="r" fontAlgn="b"/>
                      <a:r>
                        <a:rPr lang="en-CA" sz="1400" b="0" i="0" u="none" strike="noStrike" cap="none">
                          <a:solidFill>
                            <a:schemeClr val="dk1"/>
                          </a:solidFill>
                          <a:latin typeface="Lato"/>
                          <a:ea typeface="Lato"/>
                          <a:cs typeface="Lato"/>
                          <a:sym typeface="Arial"/>
                        </a:rPr>
                        <a:t>165.4453</a:t>
                      </a:r>
                    </a:p>
                  </a:txBody>
                  <a:tcPr marL="9525" marR="9525" marT="9525" marB="0" anchor="b"/>
                </a:tc>
                <a:extLst>
                  <a:ext uri="{0D108BD9-81ED-4DB2-BD59-A6C34878D82A}">
                    <a16:rowId xmlns:a16="http://schemas.microsoft.com/office/drawing/2014/main" val="337967073"/>
                  </a:ext>
                </a:extLst>
              </a:tr>
              <a:tr h="273795">
                <a:tc>
                  <a:txBody>
                    <a:bodyPr/>
                    <a:lstStyle/>
                    <a:p>
                      <a:pPr algn="l" fontAlgn="b"/>
                      <a:r>
                        <a:rPr lang="en-CA" sz="1400" b="0" i="0" u="none" strike="noStrike" cap="none" dirty="0">
                          <a:solidFill>
                            <a:schemeClr val="dk1"/>
                          </a:solidFill>
                          <a:latin typeface="Lato"/>
                          <a:ea typeface="Lato"/>
                          <a:cs typeface="Lato"/>
                          <a:sym typeface="Arial"/>
                        </a:rPr>
                        <a:t>Std. Dev</a:t>
                      </a:r>
                    </a:p>
                  </a:txBody>
                  <a:tcPr marL="9525" marR="9525" marT="9525" marB="0" anchor="b"/>
                </a:tc>
                <a:tc>
                  <a:txBody>
                    <a:bodyPr/>
                    <a:lstStyle/>
                    <a:p>
                      <a:pPr algn="r" fontAlgn="b"/>
                      <a:r>
                        <a:rPr lang="en-CA" sz="1400" b="0" i="0" u="none" strike="noStrike" cap="none" dirty="0">
                          <a:solidFill>
                            <a:schemeClr val="dk1"/>
                          </a:solidFill>
                          <a:latin typeface="Lato"/>
                          <a:ea typeface="Lato"/>
                          <a:cs typeface="Lato"/>
                          <a:sym typeface="Arial"/>
                        </a:rPr>
                        <a:t>3.706737</a:t>
                      </a:r>
                    </a:p>
                  </a:txBody>
                  <a:tcPr marL="9525" marR="9525" marT="9525" marB="0" anchor="b"/>
                </a:tc>
                <a:extLst>
                  <a:ext uri="{0D108BD9-81ED-4DB2-BD59-A6C34878D82A}">
                    <a16:rowId xmlns:a16="http://schemas.microsoft.com/office/drawing/2014/main" val="2780693012"/>
                  </a:ext>
                </a:extLst>
              </a:tr>
              <a:tr h="273795">
                <a:tc>
                  <a:txBody>
                    <a:bodyPr/>
                    <a:lstStyle/>
                    <a:p>
                      <a:pPr algn="l" fontAlgn="b"/>
                      <a:r>
                        <a:rPr lang="en-CA" sz="1400" b="0" i="0" u="none" strike="noStrike" cap="none" dirty="0">
                          <a:solidFill>
                            <a:schemeClr val="dk1"/>
                          </a:solidFill>
                          <a:latin typeface="Lato"/>
                          <a:ea typeface="Lato"/>
                          <a:cs typeface="Lato"/>
                          <a:sym typeface="Arial"/>
                        </a:rPr>
                        <a:t> </a:t>
                      </a:r>
                    </a:p>
                  </a:txBody>
                  <a:tcPr marL="9525" marR="9525" marT="9525" marB="0" anchor="b"/>
                </a:tc>
                <a:tc>
                  <a:txBody>
                    <a:bodyPr/>
                    <a:lstStyle/>
                    <a:p>
                      <a:pPr algn="l" fontAlgn="b"/>
                      <a:r>
                        <a:rPr lang="en-CA" sz="1400" b="0" i="0" u="none" strike="noStrike" cap="none" dirty="0">
                          <a:solidFill>
                            <a:schemeClr val="dk1"/>
                          </a:solidFill>
                          <a:latin typeface="Lato"/>
                          <a:ea typeface="Lato"/>
                          <a:cs typeface="Lato"/>
                          <a:sym typeface="Arial"/>
                        </a:rPr>
                        <a:t> </a:t>
                      </a:r>
                    </a:p>
                  </a:txBody>
                  <a:tcPr marL="9525" marR="9525" marT="9525" marB="0" anchor="b"/>
                </a:tc>
                <a:extLst>
                  <a:ext uri="{0D108BD9-81ED-4DB2-BD59-A6C34878D82A}">
                    <a16:rowId xmlns:a16="http://schemas.microsoft.com/office/drawing/2014/main" val="3125467002"/>
                  </a:ext>
                </a:extLst>
              </a:tr>
              <a:tr h="273795">
                <a:tc>
                  <a:txBody>
                    <a:bodyPr/>
                    <a:lstStyle/>
                    <a:p>
                      <a:pPr algn="l" fontAlgn="b"/>
                      <a:r>
                        <a:rPr lang="en-CA" sz="1400" b="0" i="0" u="none" strike="noStrike" cap="none" dirty="0">
                          <a:solidFill>
                            <a:schemeClr val="dk1"/>
                          </a:solidFill>
                          <a:latin typeface="Lato"/>
                          <a:ea typeface="Lato"/>
                          <a:cs typeface="Lato"/>
                          <a:sym typeface="Arial"/>
                        </a:rPr>
                        <a:t>Avg. Return</a:t>
                      </a:r>
                    </a:p>
                  </a:txBody>
                  <a:tcPr marL="9525" marR="9525" marT="9525" marB="0" anchor="b"/>
                </a:tc>
                <a:tc>
                  <a:txBody>
                    <a:bodyPr/>
                    <a:lstStyle/>
                    <a:p>
                      <a:pPr algn="r" fontAlgn="b"/>
                      <a:r>
                        <a:rPr lang="en-CA" sz="1400" b="0" i="0" u="none" strike="noStrike" cap="none" dirty="0">
                          <a:solidFill>
                            <a:schemeClr val="dk1"/>
                          </a:solidFill>
                          <a:latin typeface="Lato"/>
                          <a:ea typeface="Lato"/>
                          <a:cs typeface="Lato"/>
                          <a:sym typeface="Arial"/>
                        </a:rPr>
                        <a:t>12.36%</a:t>
                      </a:r>
                    </a:p>
                  </a:txBody>
                  <a:tcPr marL="9525" marR="9525" marT="9525" marB="0" anchor="b">
                    <a:solidFill>
                      <a:schemeClr val="accent1">
                        <a:lumMod val="20000"/>
                        <a:lumOff val="80000"/>
                      </a:schemeClr>
                    </a:solidFill>
                  </a:tcPr>
                </a:tc>
                <a:extLst>
                  <a:ext uri="{0D108BD9-81ED-4DB2-BD59-A6C34878D82A}">
                    <a16:rowId xmlns:a16="http://schemas.microsoft.com/office/drawing/2014/main" val="160494150"/>
                  </a:ext>
                </a:extLst>
              </a:tr>
              <a:tr h="273795">
                <a:tc>
                  <a:txBody>
                    <a:bodyPr/>
                    <a:lstStyle/>
                    <a:p>
                      <a:pPr algn="l" fontAlgn="b"/>
                      <a:r>
                        <a:rPr lang="en-CA" sz="1400" b="0" i="0" u="none" strike="noStrike" cap="none" dirty="0">
                          <a:solidFill>
                            <a:schemeClr val="dk1"/>
                          </a:solidFill>
                          <a:latin typeface="Lato"/>
                          <a:ea typeface="Lato"/>
                          <a:cs typeface="Lato"/>
                          <a:sym typeface="Arial"/>
                        </a:rPr>
                        <a:t>Std. Dev. Return</a:t>
                      </a:r>
                    </a:p>
                  </a:txBody>
                  <a:tcPr marL="9525" marR="9525" marT="9525" marB="0" anchor="b"/>
                </a:tc>
                <a:tc>
                  <a:txBody>
                    <a:bodyPr/>
                    <a:lstStyle/>
                    <a:p>
                      <a:pPr algn="r" fontAlgn="b"/>
                      <a:r>
                        <a:rPr lang="en-CA" sz="1400" b="0" i="0" u="none" strike="noStrike" cap="none" dirty="0">
                          <a:solidFill>
                            <a:schemeClr val="dk1"/>
                          </a:solidFill>
                          <a:latin typeface="Lato"/>
                          <a:ea typeface="Lato"/>
                          <a:cs typeface="Lato"/>
                          <a:sym typeface="Arial"/>
                        </a:rPr>
                        <a:t>0.025175</a:t>
                      </a:r>
                    </a:p>
                  </a:txBody>
                  <a:tcPr marL="9525" marR="9525" marT="9525" marB="0" anchor="b">
                    <a:solidFill>
                      <a:schemeClr val="accent1">
                        <a:lumMod val="20000"/>
                        <a:lumOff val="80000"/>
                      </a:schemeClr>
                    </a:solidFill>
                  </a:tcPr>
                </a:tc>
                <a:extLst>
                  <a:ext uri="{0D108BD9-81ED-4DB2-BD59-A6C34878D82A}">
                    <a16:rowId xmlns:a16="http://schemas.microsoft.com/office/drawing/2014/main" val="1161998324"/>
                  </a:ext>
                </a:extLst>
              </a:tr>
              <a:tr h="273795">
                <a:tc>
                  <a:txBody>
                    <a:bodyPr/>
                    <a:lstStyle/>
                    <a:p>
                      <a:pPr algn="l" fontAlgn="b"/>
                      <a:r>
                        <a:rPr lang="en-CA" sz="1400" b="0" i="0" u="none" strike="noStrike" cap="none" dirty="0">
                          <a:solidFill>
                            <a:schemeClr val="dk1"/>
                          </a:solidFill>
                          <a:latin typeface="Lato"/>
                          <a:ea typeface="Lato"/>
                          <a:cs typeface="Lato"/>
                          <a:sym typeface="Arial"/>
                        </a:rPr>
                        <a:t> </a:t>
                      </a:r>
                    </a:p>
                  </a:txBody>
                  <a:tcPr marL="9525" marR="9525" marT="9525" marB="0" anchor="b"/>
                </a:tc>
                <a:tc>
                  <a:txBody>
                    <a:bodyPr/>
                    <a:lstStyle/>
                    <a:p>
                      <a:pPr algn="l" fontAlgn="b"/>
                      <a:r>
                        <a:rPr lang="en-CA" sz="1400" b="0" i="0" u="none" strike="noStrike" cap="none" dirty="0">
                          <a:solidFill>
                            <a:schemeClr val="dk1"/>
                          </a:solidFill>
                          <a:latin typeface="Lato"/>
                          <a:ea typeface="Lato"/>
                          <a:cs typeface="Lato"/>
                          <a:sym typeface="Arial"/>
                        </a:rPr>
                        <a:t> </a:t>
                      </a:r>
                    </a:p>
                  </a:txBody>
                  <a:tcPr marL="9525" marR="9525" marT="9525" marB="0" anchor="b"/>
                </a:tc>
                <a:extLst>
                  <a:ext uri="{0D108BD9-81ED-4DB2-BD59-A6C34878D82A}">
                    <a16:rowId xmlns:a16="http://schemas.microsoft.com/office/drawing/2014/main" val="1860672751"/>
                  </a:ext>
                </a:extLst>
              </a:tr>
              <a:tr h="273795">
                <a:tc>
                  <a:txBody>
                    <a:bodyPr/>
                    <a:lstStyle/>
                    <a:p>
                      <a:pPr algn="l" fontAlgn="b"/>
                      <a:r>
                        <a:rPr lang="en-CA" sz="1400" b="1" i="0" u="none" strike="noStrike" cap="none" dirty="0">
                          <a:solidFill>
                            <a:schemeClr val="dk1"/>
                          </a:solidFill>
                          <a:latin typeface="Lato"/>
                          <a:ea typeface="Lato"/>
                          <a:cs typeface="Lato"/>
                          <a:sym typeface="Arial"/>
                        </a:rPr>
                        <a:t>Positive</a:t>
                      </a:r>
                    </a:p>
                  </a:txBody>
                  <a:tcPr marL="9525" marR="9525" marT="9525" marB="0" anchor="b"/>
                </a:tc>
                <a:tc>
                  <a:txBody>
                    <a:bodyPr/>
                    <a:lstStyle/>
                    <a:p>
                      <a:pPr algn="r" fontAlgn="b"/>
                      <a:r>
                        <a:rPr lang="en-CA" sz="1400" b="1" i="0" u="none" strike="noStrike" cap="none" dirty="0">
                          <a:solidFill>
                            <a:schemeClr val="dk1"/>
                          </a:solidFill>
                          <a:latin typeface="Lato"/>
                          <a:ea typeface="Lato"/>
                          <a:cs typeface="Lato"/>
                          <a:sym typeface="Arial"/>
                        </a:rPr>
                        <a:t>100.00%</a:t>
                      </a:r>
                    </a:p>
                  </a:txBody>
                  <a:tcPr marL="9525" marR="9525" marT="9525" marB="0" anchor="b">
                    <a:solidFill>
                      <a:schemeClr val="accent1">
                        <a:lumMod val="20000"/>
                        <a:lumOff val="80000"/>
                      </a:schemeClr>
                    </a:solidFill>
                  </a:tcPr>
                </a:tc>
                <a:extLst>
                  <a:ext uri="{0D108BD9-81ED-4DB2-BD59-A6C34878D82A}">
                    <a16:rowId xmlns:a16="http://schemas.microsoft.com/office/drawing/2014/main" val="2325778413"/>
                  </a:ext>
                </a:extLst>
              </a:tr>
              <a:tr h="273795">
                <a:tc>
                  <a:txBody>
                    <a:bodyPr/>
                    <a:lstStyle/>
                    <a:p>
                      <a:pPr algn="l" fontAlgn="b"/>
                      <a:r>
                        <a:rPr lang="en-CA" sz="1400" b="1" i="0" u="none" strike="noStrike" cap="none" dirty="0">
                          <a:solidFill>
                            <a:schemeClr val="dk1"/>
                          </a:solidFill>
                          <a:latin typeface="Lato"/>
                          <a:ea typeface="Lato"/>
                          <a:cs typeface="Lato"/>
                          <a:sym typeface="Arial"/>
                        </a:rPr>
                        <a:t>5% Return</a:t>
                      </a:r>
                    </a:p>
                  </a:txBody>
                  <a:tcPr marL="9525" marR="9525" marT="9525" marB="0" anchor="b"/>
                </a:tc>
                <a:tc>
                  <a:txBody>
                    <a:bodyPr/>
                    <a:lstStyle/>
                    <a:p>
                      <a:pPr algn="r" fontAlgn="b"/>
                      <a:r>
                        <a:rPr lang="en-CA" sz="1400" b="1" i="0" u="none" strike="noStrike" cap="none" dirty="0">
                          <a:solidFill>
                            <a:schemeClr val="dk1"/>
                          </a:solidFill>
                          <a:latin typeface="Lato"/>
                          <a:ea typeface="Lato"/>
                          <a:cs typeface="Lato"/>
                          <a:sym typeface="Arial"/>
                        </a:rPr>
                        <a:t>99.82%</a:t>
                      </a:r>
                    </a:p>
                  </a:txBody>
                  <a:tcPr marL="9525" marR="9525" marT="9525" marB="0" anchor="b">
                    <a:solidFill>
                      <a:schemeClr val="accent1">
                        <a:lumMod val="20000"/>
                        <a:lumOff val="80000"/>
                      </a:schemeClr>
                    </a:solidFill>
                  </a:tcPr>
                </a:tc>
                <a:extLst>
                  <a:ext uri="{0D108BD9-81ED-4DB2-BD59-A6C34878D82A}">
                    <a16:rowId xmlns:a16="http://schemas.microsoft.com/office/drawing/2014/main" val="1203824292"/>
                  </a:ext>
                </a:extLst>
              </a:tr>
              <a:tr h="256869">
                <a:tc>
                  <a:txBody>
                    <a:bodyPr/>
                    <a:lstStyle/>
                    <a:p>
                      <a:pPr>
                        <a:lnSpc>
                          <a:spcPct val="107000"/>
                        </a:lnSpc>
                        <a:spcAft>
                          <a:spcPts val="800"/>
                        </a:spcAft>
                      </a:pPr>
                      <a:r>
                        <a:rPr lang="en-CA" sz="1400" b="1" i="0" u="none" strike="noStrike" cap="none" dirty="0">
                          <a:solidFill>
                            <a:schemeClr val="dk1"/>
                          </a:solidFill>
                          <a:latin typeface="Lato"/>
                          <a:ea typeface="Lato"/>
                          <a:cs typeface="Lato"/>
                          <a:sym typeface="Arial"/>
                        </a:rPr>
                        <a:t>10% Return</a:t>
                      </a:r>
                    </a:p>
                  </a:txBody>
                  <a:tcPr marL="68580" marR="68580" marT="0" marB="0" anchor="b"/>
                </a:tc>
                <a:tc>
                  <a:txBody>
                    <a:bodyPr/>
                    <a:lstStyle/>
                    <a:p>
                      <a:pPr algn="r">
                        <a:lnSpc>
                          <a:spcPct val="107000"/>
                        </a:lnSpc>
                        <a:spcAft>
                          <a:spcPts val="800"/>
                        </a:spcAft>
                      </a:pPr>
                      <a:r>
                        <a:rPr lang="en-CA" sz="1400" b="1" i="0" u="none" strike="noStrike" cap="none" dirty="0">
                          <a:solidFill>
                            <a:schemeClr val="dk1"/>
                          </a:solidFill>
                          <a:latin typeface="Lato"/>
                          <a:ea typeface="Lato"/>
                          <a:cs typeface="Lato"/>
                          <a:sym typeface="Arial"/>
                        </a:rPr>
                        <a:t>82.98%</a:t>
                      </a:r>
                    </a:p>
                  </a:txBody>
                  <a:tcPr marL="68580" marR="68580" marT="0" marB="0" anchor="b">
                    <a:solidFill>
                      <a:schemeClr val="accent1">
                        <a:lumMod val="20000"/>
                        <a:lumOff val="80000"/>
                      </a:schemeClr>
                    </a:solidFill>
                  </a:tcPr>
                </a:tc>
                <a:extLst>
                  <a:ext uri="{0D108BD9-81ED-4DB2-BD59-A6C34878D82A}">
                    <a16:rowId xmlns:a16="http://schemas.microsoft.com/office/drawing/2014/main" val="638728409"/>
                  </a:ext>
                </a:extLst>
              </a:tr>
            </a:tbl>
          </a:graphicData>
        </a:graphic>
      </p:graphicFrame>
      <p:pic>
        <p:nvPicPr>
          <p:cNvPr id="1026" name="Picture 2">
            <a:extLst>
              <a:ext uri="{FF2B5EF4-FFF2-40B4-BE49-F238E27FC236}">
                <a16:creationId xmlns:a16="http://schemas.microsoft.com/office/drawing/2014/main" id="{6014DB5E-6AE9-257E-92B3-F3207F61B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179" y="2186514"/>
            <a:ext cx="5202471" cy="266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33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699" y="434588"/>
            <a:ext cx="2016000" cy="10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STOCK SIGNALS</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2050" name="Picture 2">
            <a:extLst>
              <a:ext uri="{FF2B5EF4-FFF2-40B4-BE49-F238E27FC236}">
                <a16:creationId xmlns:a16="http://schemas.microsoft.com/office/drawing/2014/main" id="{16888795-C9F6-D9A5-A689-4D609AEAC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699" y="598644"/>
            <a:ext cx="5871230" cy="2584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1C9618-6AD0-E4C7-AC87-5DB148978E5A}"/>
              </a:ext>
            </a:extLst>
          </p:cNvPr>
          <p:cNvPicPr>
            <a:picLocks noChangeAspect="1"/>
          </p:cNvPicPr>
          <p:nvPr/>
        </p:nvPicPr>
        <p:blipFill>
          <a:blip r:embed="rId4"/>
          <a:stretch>
            <a:fillRect/>
          </a:stretch>
        </p:blipFill>
        <p:spPr>
          <a:xfrm>
            <a:off x="893700" y="3183617"/>
            <a:ext cx="7887105" cy="1797142"/>
          </a:xfrm>
          <a:prstGeom prst="rect">
            <a:avLst/>
          </a:prstGeom>
        </p:spPr>
      </p:pic>
      <p:sp>
        <p:nvSpPr>
          <p:cNvPr id="6" name="Google Shape;94;p13">
            <a:extLst>
              <a:ext uri="{FF2B5EF4-FFF2-40B4-BE49-F238E27FC236}">
                <a16:creationId xmlns:a16="http://schemas.microsoft.com/office/drawing/2014/main" id="{67261C43-DE6B-DFC5-2548-A06D32EFEE00}"/>
              </a:ext>
            </a:extLst>
          </p:cNvPr>
          <p:cNvSpPr txBox="1"/>
          <p:nvPr/>
        </p:nvSpPr>
        <p:spPr>
          <a:xfrm>
            <a:off x="893700" y="1523401"/>
            <a:ext cx="2016000" cy="73828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USING SIMPLE MOVING AVERAGE</a:t>
            </a:r>
          </a:p>
        </p:txBody>
      </p:sp>
    </p:spTree>
    <p:extLst>
      <p:ext uri="{BB962C8B-B14F-4D97-AF65-F5344CB8AC3E}">
        <p14:creationId xmlns:p14="http://schemas.microsoft.com/office/powerpoint/2010/main" val="11073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698" y="434588"/>
            <a:ext cx="2015999" cy="10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STOCK SIGNALS</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050" name="Picture 2">
            <a:extLst>
              <a:ext uri="{FF2B5EF4-FFF2-40B4-BE49-F238E27FC236}">
                <a16:creationId xmlns:a16="http://schemas.microsoft.com/office/drawing/2014/main" id="{16888795-C9F6-D9A5-A689-4D609AEAC2B0}"/>
              </a:ext>
            </a:extLst>
          </p:cNvPr>
          <p:cNvPicPr>
            <a:picLocks noChangeAspect="1" noChangeArrowheads="1"/>
          </p:cNvPicPr>
          <p:nvPr/>
        </p:nvPicPr>
        <p:blipFill>
          <a:blip r:embed="rId3"/>
          <a:srcRect/>
          <a:stretch/>
        </p:blipFill>
        <p:spPr bwMode="auto">
          <a:xfrm>
            <a:off x="2909754" y="598644"/>
            <a:ext cx="5871117" cy="25849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1C9618-6AD0-E4C7-AC87-5DB148978E5A}"/>
              </a:ext>
            </a:extLst>
          </p:cNvPr>
          <p:cNvPicPr>
            <a:picLocks noChangeAspect="1"/>
          </p:cNvPicPr>
          <p:nvPr/>
        </p:nvPicPr>
        <p:blipFill rotWithShape="1">
          <a:blip r:embed="rId4"/>
          <a:srcRect l="857" t="2494"/>
          <a:stretch/>
        </p:blipFill>
        <p:spPr>
          <a:xfrm>
            <a:off x="893698" y="3183616"/>
            <a:ext cx="7256916" cy="1826817"/>
          </a:xfrm>
          <a:prstGeom prst="rect">
            <a:avLst/>
          </a:prstGeom>
        </p:spPr>
      </p:pic>
      <p:sp>
        <p:nvSpPr>
          <p:cNvPr id="6" name="Google Shape;94;p13">
            <a:extLst>
              <a:ext uri="{FF2B5EF4-FFF2-40B4-BE49-F238E27FC236}">
                <a16:creationId xmlns:a16="http://schemas.microsoft.com/office/drawing/2014/main" id="{67261C43-DE6B-DFC5-2548-A06D32EFEE00}"/>
              </a:ext>
            </a:extLst>
          </p:cNvPr>
          <p:cNvSpPr txBox="1"/>
          <p:nvPr/>
        </p:nvSpPr>
        <p:spPr>
          <a:xfrm>
            <a:off x="893700" y="1523401"/>
            <a:ext cx="2016000" cy="73828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CA" b="1" dirty="0">
                <a:solidFill>
                  <a:schemeClr val="dk1"/>
                </a:solidFill>
                <a:latin typeface="Lato"/>
                <a:ea typeface="Lato"/>
                <a:cs typeface="Lato"/>
                <a:sym typeface="Lato"/>
              </a:rPr>
              <a:t>USING EXPONENTIAL MOVING AVERAGE</a:t>
            </a:r>
          </a:p>
        </p:txBody>
      </p:sp>
    </p:spTree>
    <p:extLst>
      <p:ext uri="{BB962C8B-B14F-4D97-AF65-F5344CB8AC3E}">
        <p14:creationId xmlns:p14="http://schemas.microsoft.com/office/powerpoint/2010/main" val="294159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6374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75000"/>
                  </a:schemeClr>
                </a:solidFill>
              </a:rPr>
              <a:t>STOCK FORECASTING</a:t>
            </a:r>
          </a:p>
        </p:txBody>
      </p:sp>
      <p:sp>
        <p:nvSpPr>
          <p:cNvPr id="95" name="Google Shape;95;p13"/>
          <p:cNvSpPr txBox="1"/>
          <p:nvPr/>
        </p:nvSpPr>
        <p:spPr>
          <a:xfrm>
            <a:off x="214436" y="1072055"/>
            <a:ext cx="4357564" cy="496613"/>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chemeClr val="dk1"/>
                </a:solidFill>
                <a:latin typeface="Lato"/>
                <a:ea typeface="Lato"/>
                <a:cs typeface="Lato"/>
                <a:sym typeface="Lato"/>
              </a:rPr>
              <a:t>AMERICAN EXPRESS STOCK PRICE FORECAST</a:t>
            </a: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a:extLst>
              <a:ext uri="{FF2B5EF4-FFF2-40B4-BE49-F238E27FC236}">
                <a16:creationId xmlns:a16="http://schemas.microsoft.com/office/drawing/2014/main" id="{6014DB5E-6AE9-257E-92B3-F3207F61BAE8}"/>
              </a:ext>
            </a:extLst>
          </p:cNvPr>
          <p:cNvPicPr>
            <a:picLocks noChangeAspect="1" noChangeArrowheads="1"/>
          </p:cNvPicPr>
          <p:nvPr/>
        </p:nvPicPr>
        <p:blipFill>
          <a:blip r:embed="rId3"/>
          <a:srcRect/>
          <a:stretch/>
        </p:blipFill>
        <p:spPr bwMode="auto">
          <a:xfrm>
            <a:off x="214436" y="1568669"/>
            <a:ext cx="4357564" cy="26671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6D3167E-E4D4-EC7A-4A8A-9206CF937A45}"/>
              </a:ext>
            </a:extLst>
          </p:cNvPr>
          <p:cNvPicPr>
            <a:picLocks noChangeAspect="1" noChangeArrowheads="1"/>
          </p:cNvPicPr>
          <p:nvPr/>
        </p:nvPicPr>
        <p:blipFill>
          <a:blip r:embed="rId4"/>
          <a:srcRect/>
          <a:stretch/>
        </p:blipFill>
        <p:spPr bwMode="auto">
          <a:xfrm>
            <a:off x="4572000" y="1568668"/>
            <a:ext cx="4357564" cy="286368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95;p13">
            <a:extLst>
              <a:ext uri="{FF2B5EF4-FFF2-40B4-BE49-F238E27FC236}">
                <a16:creationId xmlns:a16="http://schemas.microsoft.com/office/drawing/2014/main" id="{BE3F0C17-1A75-AACB-B2F4-EA7AF6CBAFCB}"/>
              </a:ext>
            </a:extLst>
          </p:cNvPr>
          <p:cNvSpPr txBox="1"/>
          <p:nvPr/>
        </p:nvSpPr>
        <p:spPr>
          <a:xfrm>
            <a:off x="4572000" y="1072054"/>
            <a:ext cx="4357564" cy="496613"/>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chemeClr val="dk1"/>
                </a:solidFill>
                <a:latin typeface="Lato"/>
                <a:ea typeface="Lato"/>
                <a:cs typeface="Lato"/>
                <a:sym typeface="Lato"/>
              </a:rPr>
              <a:t>YEARLY AND WEEKLY TRENDS</a:t>
            </a:r>
            <a:endParaRPr lang="en-US" dirty="0">
              <a:solidFill>
                <a:schemeClr val="dk1"/>
              </a:solidFill>
              <a:latin typeface="Lato"/>
              <a:ea typeface="Lato"/>
              <a:cs typeface="Lato"/>
              <a:sym typeface="Lato"/>
            </a:endParaRPr>
          </a:p>
        </p:txBody>
      </p:sp>
    </p:spTree>
    <p:extLst>
      <p:ext uri="{BB962C8B-B14F-4D97-AF65-F5344CB8AC3E}">
        <p14:creationId xmlns:p14="http://schemas.microsoft.com/office/powerpoint/2010/main" val="4257949197"/>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966</Words>
  <Application>Microsoft Office PowerPoint</Application>
  <PresentationFormat>On-screen Show (16:9)</PresentationFormat>
  <Paragraphs>170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Raleway</vt:lpstr>
      <vt:lpstr>Arial</vt:lpstr>
      <vt:lpstr>Lato</vt:lpstr>
      <vt:lpstr>Antonio template</vt:lpstr>
      <vt:lpstr>MADE BY TEAM 4:  SIDDHARTHA PATRA (0787887) USAMA NORAT (0792225) AMIR DAHYA (0791252)</vt:lpstr>
      <vt:lpstr>AMERICAN EXPRESS</vt:lpstr>
      <vt:lpstr>COMPANY VALUATION</vt:lpstr>
      <vt:lpstr>FINANCIAL RATIOS</vt:lpstr>
      <vt:lpstr>FINANCIAL RATIOS</vt:lpstr>
      <vt:lpstr>TECHNICAL ANALYSIS &amp; MONTE CARLO SIMULATION</vt:lpstr>
      <vt:lpstr>STOCK SIGNALS</vt:lpstr>
      <vt:lpstr>STOCK SIGNALS</vt:lpstr>
      <vt:lpstr>STOCK FORECASTING</vt:lpstr>
      <vt:lpstr>OUR RECOMMENDATION</vt:lpstr>
      <vt:lpstr>OUR RECOMMENDATION</vt:lpstr>
      <vt:lpstr>OUR RECOMMENDATION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SIDDHARTHA PATRA (0787887) USAMA NORAT (0792225) AMIR DAHYA (0791252)</dc:title>
  <dc:creator>Siddhartha</dc:creator>
  <cp:lastModifiedBy>Siddhartha Patra</cp:lastModifiedBy>
  <cp:revision>23</cp:revision>
  <dcterms:modified xsi:type="dcterms:W3CDTF">2023-04-17T02:38:43Z</dcterms:modified>
</cp:coreProperties>
</file>