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2_D4E103C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5"/>
  </p:notesMasterIdLst>
  <p:handoutMasterIdLst>
    <p:handoutMasterId r:id="rId46"/>
  </p:handoutMasterIdLst>
  <p:sldIdLst>
    <p:sldId id="256" r:id="rId5"/>
    <p:sldId id="273" r:id="rId6"/>
    <p:sldId id="274" r:id="rId7"/>
    <p:sldId id="303" r:id="rId8"/>
    <p:sldId id="275" r:id="rId9"/>
    <p:sldId id="258" r:id="rId10"/>
    <p:sldId id="272" r:id="rId11"/>
    <p:sldId id="276" r:id="rId12"/>
    <p:sldId id="277" r:id="rId13"/>
    <p:sldId id="278" r:id="rId14"/>
    <p:sldId id="304" r:id="rId15"/>
    <p:sldId id="306" r:id="rId16"/>
    <p:sldId id="307" r:id="rId17"/>
    <p:sldId id="308" r:id="rId18"/>
    <p:sldId id="305" r:id="rId19"/>
    <p:sldId id="268" r:id="rId20"/>
    <p:sldId id="282" r:id="rId21"/>
    <p:sldId id="293" r:id="rId22"/>
    <p:sldId id="280" r:id="rId23"/>
    <p:sldId id="294" r:id="rId24"/>
    <p:sldId id="281" r:id="rId25"/>
    <p:sldId id="295" r:id="rId26"/>
    <p:sldId id="283" r:id="rId27"/>
    <p:sldId id="296" r:id="rId28"/>
    <p:sldId id="284" r:id="rId29"/>
    <p:sldId id="297" r:id="rId30"/>
    <p:sldId id="285" r:id="rId31"/>
    <p:sldId id="299" r:id="rId32"/>
    <p:sldId id="286" r:id="rId33"/>
    <p:sldId id="298" r:id="rId34"/>
    <p:sldId id="287" r:id="rId35"/>
    <p:sldId id="300" r:id="rId36"/>
    <p:sldId id="288" r:id="rId37"/>
    <p:sldId id="289" r:id="rId38"/>
    <p:sldId id="290" r:id="rId39"/>
    <p:sldId id="301" r:id="rId40"/>
    <p:sldId id="291" r:id="rId41"/>
    <p:sldId id="292" r:id="rId42"/>
    <p:sldId id="266" r:id="rId43"/>
    <p:sldId id="27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519BEF-3DF0-B309-E7D4-0BF48E01D5DC}" name="Amir Dahya" initials="AD" userId="Amir Dahy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omments/modernComment_102_D4E103CF.xml><?xml version="1.0" encoding="utf-8"?>
<p188:cmLst xmlns:a="http://schemas.openxmlformats.org/drawingml/2006/main" xmlns:r="http://schemas.openxmlformats.org/officeDocument/2006/relationships" xmlns:p188="http://schemas.microsoft.com/office/powerpoint/2018/8/main">
  <p188:cm id="{4C843EC3-BFF0-4033-9CFA-622105DB87B1}" authorId="{12519BEF-3DF0-B309-E7D4-0BF48E01D5DC}" created="2022-12-06T02:28:17.143">
    <pc:sldMkLst xmlns:pc="http://schemas.microsoft.com/office/powerpoint/2013/main/command">
      <pc:docMk/>
      <pc:sldMk cId="3571516367" sldId="258"/>
    </pc:sldMkLst>
    <p188:txBody>
      <a:bodyPr/>
      <a:lstStyle/>
      <a:p>
        <a:r>
          <a:rPr lang="en-US"/>
          <a:t>when a person, let`s say we wants any food we must visit hotels or restaurants, and for the order we check their physical menu, about their food items. And so, it requires time to go there, check and pay, also physically as a person also required.
There is also the option of ordering on phone, but in that also we will have lack of clarity about food, visualization, and about order confirmation.
Also, to take the orders on phone, there must be certain employees, who must be responsible for taking the orders, and in today’s market, as labor rates are increasing, making it important to have something like online system where customers can easily see their options in food, place the order and pay.</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12/7/2022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2_D4E103CF.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959441"/>
            <a:ext cx="4941771" cy="1597601"/>
          </a:xfrm>
        </p:spPr>
        <p:txBody>
          <a:bodyPr/>
          <a:lstStyle/>
          <a:p>
            <a:r>
              <a:rPr lang="en-US" dirty="0"/>
              <a:t>Food delivery application – </a:t>
            </a:r>
            <a:r>
              <a:rPr lang="en-US" dirty="0">
                <a:solidFill>
                  <a:srgbClr val="FF0000"/>
                </a:solidFill>
              </a:rPr>
              <a:t>Takeout express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DAB-301 Project Management Analytics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8052-A571-5C0C-8D4F-F1FCA53AAC83}"/>
              </a:ext>
            </a:extLst>
          </p:cNvPr>
          <p:cNvSpPr>
            <a:spLocks noGrp="1"/>
          </p:cNvSpPr>
          <p:nvPr>
            <p:ph type="title"/>
          </p:nvPr>
        </p:nvSpPr>
        <p:spPr>
          <a:xfrm>
            <a:off x="251733" y="272047"/>
            <a:ext cx="7082128" cy="1204912"/>
          </a:xfrm>
        </p:spPr>
        <p:txBody>
          <a:bodyPr/>
          <a:lstStyle/>
          <a:p>
            <a:r>
              <a:rPr lang="en-US" dirty="0"/>
              <a:t>Functional Requirements</a:t>
            </a:r>
          </a:p>
        </p:txBody>
      </p:sp>
      <p:sp>
        <p:nvSpPr>
          <p:cNvPr id="3" name="Text Placeholder 2">
            <a:extLst>
              <a:ext uri="{FF2B5EF4-FFF2-40B4-BE49-F238E27FC236}">
                <a16:creationId xmlns:a16="http://schemas.microsoft.com/office/drawing/2014/main" id="{E89E2A18-819A-14F4-0438-3F61EEFF73AF}"/>
              </a:ext>
            </a:extLst>
          </p:cNvPr>
          <p:cNvSpPr>
            <a:spLocks noGrp="1"/>
          </p:cNvSpPr>
          <p:nvPr>
            <p:ph type="body" idx="1"/>
          </p:nvPr>
        </p:nvSpPr>
        <p:spPr>
          <a:xfrm>
            <a:off x="-701609" y="1722227"/>
            <a:ext cx="8492669" cy="4863726"/>
          </a:xfrm>
        </p:spPr>
        <p:txBody>
          <a:bodyPr>
            <a:normAutofit/>
          </a:bodyPr>
          <a:lstStyle/>
          <a:p>
            <a:pPr marR="0" lvl="2" algn="just">
              <a:lnSpc>
                <a:spcPct val="107000"/>
              </a:lnSpc>
              <a:spcBef>
                <a:spcPts val="0"/>
              </a:spcBef>
              <a:spcAft>
                <a:spcPts val="800"/>
              </a:spcAft>
            </a:pPr>
            <a:r>
              <a:rPr lang="en-US" sz="1700" dirty="0">
                <a:solidFill>
                  <a:schemeClr val="tx1"/>
                </a:solidFill>
                <a:latin typeface="+mj-lt"/>
                <a:ea typeface="Calibri" panose="020F0502020204030204" pitchFamily="34" charset="0"/>
                <a:cs typeface="Times New Roman" panose="02020603050405020304" pitchFamily="18" charset="0"/>
              </a:rPr>
              <a:t>2. Admin-Menu Mgt System Module:</a:t>
            </a:r>
          </a:p>
          <a:p>
            <a:pPr lvl="3" algn="just">
              <a:lnSpc>
                <a:spcPct val="107000"/>
              </a:lnSpc>
              <a:spcBef>
                <a:spcPts val="0"/>
              </a:spcBef>
              <a:spcAft>
                <a:spcPts val="800"/>
              </a:spcAft>
            </a:pPr>
            <a:r>
              <a:rPr lang="en-US" sz="1700" spc="50" dirty="0">
                <a:solidFill>
                  <a:schemeClr val="tx1"/>
                </a:solidFill>
                <a:latin typeface="+mj-lt"/>
                <a:ea typeface="Calibri" panose="020F0502020204030204" pitchFamily="34" charset="0"/>
                <a:cs typeface="Times New Roman" panose="02020603050405020304" pitchFamily="18" charset="0"/>
              </a:rPr>
              <a:t>Function of this module is only for user-Administrator, it will allow an Admin to manage the menu that is displayed to users of the web ordering system: </a:t>
            </a:r>
          </a:p>
          <a:p>
            <a:pPr marL="1657350" marR="0" indent="-285750" algn="just">
              <a:lnSpc>
                <a:spcPct val="107000"/>
              </a:lnSpc>
              <a:spcBef>
                <a:spcPts val="0"/>
              </a:spcBef>
              <a:spcAft>
                <a:spcPts val="800"/>
              </a:spcAft>
              <a:buFont typeface="Arial" panose="020B0604020202020204" pitchFamily="34" charset="0"/>
              <a:buChar char="•"/>
            </a:pPr>
            <a:r>
              <a:rPr lang="en-US" sz="1700" dirty="0">
                <a:latin typeface="+mj-lt"/>
                <a:ea typeface="Calibri" panose="020F0502020204030204" pitchFamily="34" charset="0"/>
                <a:cs typeface="Times New Roman" panose="02020603050405020304" pitchFamily="18" charset="0"/>
              </a:rPr>
              <a:t>Add/update/delete food category to/from the menu.</a:t>
            </a:r>
          </a:p>
          <a:p>
            <a:pPr marL="1657350" marR="0" indent="-285750" algn="just">
              <a:lnSpc>
                <a:spcPct val="107000"/>
              </a:lnSpc>
              <a:spcBef>
                <a:spcPts val="0"/>
              </a:spcBef>
              <a:spcAft>
                <a:spcPts val="800"/>
              </a:spcAft>
              <a:buFont typeface="Arial" panose="020B0604020202020204" pitchFamily="34" charset="0"/>
              <a:buChar char="•"/>
            </a:pPr>
            <a:r>
              <a:rPr lang="en-US" sz="1700" dirty="0">
                <a:latin typeface="+mj-lt"/>
                <a:ea typeface="Calibri" panose="020F0502020204030204" pitchFamily="34" charset="0"/>
                <a:cs typeface="Times New Roman" panose="02020603050405020304" pitchFamily="18" charset="0"/>
              </a:rPr>
              <a:t>Add /update/delete food item to/from the menu.</a:t>
            </a:r>
          </a:p>
          <a:p>
            <a:pPr marL="1657350" marR="0" indent="-285750" algn="just">
              <a:lnSpc>
                <a:spcPct val="107000"/>
              </a:lnSpc>
              <a:spcBef>
                <a:spcPts val="0"/>
              </a:spcBef>
              <a:spcAft>
                <a:spcPts val="800"/>
              </a:spcAft>
              <a:buFont typeface="Arial" panose="020B0604020202020204" pitchFamily="34" charset="0"/>
              <a:buChar char="•"/>
            </a:pPr>
            <a:r>
              <a:rPr lang="en-US" sz="1700" dirty="0">
                <a:latin typeface="+mj-lt"/>
                <a:ea typeface="Calibri" panose="020F0502020204030204" pitchFamily="34" charset="0"/>
                <a:cs typeface="Times New Roman" panose="02020603050405020304" pitchFamily="18" charset="0"/>
              </a:rPr>
              <a:t>Update price for a given food item.</a:t>
            </a:r>
          </a:p>
          <a:p>
            <a:pPr marL="1657350" marR="0" indent="-285750" algn="just">
              <a:lnSpc>
                <a:spcPct val="107000"/>
              </a:lnSpc>
              <a:spcBef>
                <a:spcPts val="0"/>
              </a:spcBef>
              <a:spcAft>
                <a:spcPts val="800"/>
              </a:spcAft>
              <a:buFont typeface="Arial" panose="020B0604020202020204" pitchFamily="34" charset="0"/>
              <a:buChar char="•"/>
            </a:pPr>
            <a:r>
              <a:rPr lang="en-US" sz="1700" dirty="0">
                <a:latin typeface="+mj-lt"/>
                <a:ea typeface="Calibri" panose="020F0502020204030204" pitchFamily="34" charset="0"/>
                <a:cs typeface="Times New Roman" panose="02020603050405020304" pitchFamily="18" charset="0"/>
              </a:rPr>
              <a:t>Update additional information (description, photo, etc.) for a given food item</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4" name="Date Placeholder 3">
            <a:extLst>
              <a:ext uri="{FF2B5EF4-FFF2-40B4-BE49-F238E27FC236}">
                <a16:creationId xmlns:a16="http://schemas.microsoft.com/office/drawing/2014/main" id="{EB7967C2-6AD8-F6B8-2270-D18823C7A72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219435C-7854-0B3B-FCBC-3DB31D7D5DD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9D2C214-6DBC-99EE-9542-3DCF575DDC77}"/>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108343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4AFBBB4-4063-D7BE-4B7C-82A349A00A45}"/>
              </a:ext>
            </a:extLst>
          </p:cNvPr>
          <p:cNvSpPr>
            <a:spLocks noGrp="1"/>
          </p:cNvSpPr>
          <p:nvPr>
            <p:ph type="title"/>
          </p:nvPr>
        </p:nvSpPr>
        <p:spPr>
          <a:xfrm>
            <a:off x="581803" y="0"/>
            <a:ext cx="5932002" cy="1204912"/>
          </a:xfrm>
        </p:spPr>
        <p:txBody>
          <a:bodyPr>
            <a:normAutofit/>
          </a:bodyPr>
          <a:lstStyle/>
          <a:p>
            <a:r>
              <a:rPr lang="en-US" sz="2400" dirty="0"/>
              <a:t>Non- functional </a:t>
            </a:r>
            <a:r>
              <a:rPr lang="en-US" sz="2400" dirty="0" err="1"/>
              <a:t>RequiremenTs</a:t>
            </a:r>
            <a:endParaRPr lang="en-CA" sz="2400" dirty="0"/>
          </a:p>
        </p:txBody>
      </p:sp>
      <p:sp>
        <p:nvSpPr>
          <p:cNvPr id="10" name="Text Placeholder 9">
            <a:extLst>
              <a:ext uri="{FF2B5EF4-FFF2-40B4-BE49-F238E27FC236}">
                <a16:creationId xmlns:a16="http://schemas.microsoft.com/office/drawing/2014/main" id="{12953CBF-28BB-F728-6C0C-B5C0B95C154B}"/>
              </a:ext>
            </a:extLst>
          </p:cNvPr>
          <p:cNvSpPr>
            <a:spLocks noGrp="1"/>
          </p:cNvSpPr>
          <p:nvPr>
            <p:ph type="body" idx="1"/>
          </p:nvPr>
        </p:nvSpPr>
        <p:spPr>
          <a:xfrm>
            <a:off x="566447" y="1149805"/>
            <a:ext cx="5111750" cy="5708195"/>
          </a:xfrm>
        </p:spPr>
        <p:txBody>
          <a:bodyPr>
            <a:noAutofit/>
          </a:bodyPr>
          <a:lstStyle/>
          <a:p>
            <a:r>
              <a:rPr lang="en-US" sz="1800" dirty="0"/>
              <a:t> Mobile and online applications should be accessible around-the-clock so that users can access the services from any browser on any mobile device.</a:t>
            </a:r>
          </a:p>
          <a:p>
            <a:r>
              <a:rPr lang="en-US" sz="1800" dirty="0"/>
              <a:t>• Any transaction involving a customer's personal information in either application uses Secure Socket Layer (SSL).</a:t>
            </a:r>
          </a:p>
          <a:p>
            <a:r>
              <a:rPr lang="en-US" sz="1800" dirty="0"/>
              <a:t>• To maintain the client and product databases, a commercial database will be used.• In the event that any application fails, a backup method should be present.</a:t>
            </a:r>
          </a:p>
          <a:p>
            <a:r>
              <a:rPr lang="en-US" sz="1800" dirty="0"/>
              <a:t>• A system for all users to log out during a brief period of inactivity.</a:t>
            </a:r>
          </a:p>
          <a:p>
            <a:r>
              <a:rPr lang="en-US" sz="1800" dirty="0"/>
              <a:t>• Mobile applications for Food Application must function properly on all types of mobile devices and browsers.• Both mobile and online application components must to be built to function well even under peak usage.</a:t>
            </a:r>
            <a:endParaRPr lang="en-CA" sz="1800" dirty="0"/>
          </a:p>
        </p:txBody>
      </p:sp>
      <p:sp>
        <p:nvSpPr>
          <p:cNvPr id="4" name="Date Placeholder 3">
            <a:extLst>
              <a:ext uri="{FF2B5EF4-FFF2-40B4-BE49-F238E27FC236}">
                <a16:creationId xmlns:a16="http://schemas.microsoft.com/office/drawing/2014/main" id="{EBF5D3BE-9F38-B448-E1DB-4E8E493857E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AEF8AB7-7F1C-5DEA-3E70-4E6D40A944C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655B354-2A09-69C6-7869-B16D62D9ED88}"/>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39763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1D8A-2FC1-51A2-768F-B748738F14B9}"/>
              </a:ext>
            </a:extLst>
          </p:cNvPr>
          <p:cNvSpPr>
            <a:spLocks noGrp="1"/>
          </p:cNvSpPr>
          <p:nvPr>
            <p:ph type="title"/>
          </p:nvPr>
        </p:nvSpPr>
        <p:spPr/>
        <p:txBody>
          <a:bodyPr/>
          <a:lstStyle/>
          <a:p>
            <a:r>
              <a:rPr lang="en-US" dirty="0"/>
              <a:t>Project Charter</a:t>
            </a:r>
            <a:endParaRPr lang="en-CA" dirty="0"/>
          </a:p>
        </p:txBody>
      </p:sp>
      <p:sp>
        <p:nvSpPr>
          <p:cNvPr id="3" name="SmartArt Placeholder 2">
            <a:extLst>
              <a:ext uri="{FF2B5EF4-FFF2-40B4-BE49-F238E27FC236}">
                <a16:creationId xmlns:a16="http://schemas.microsoft.com/office/drawing/2014/main" id="{FB93E628-0B4D-05BD-94C0-AFE7720A8B1B}"/>
              </a:ext>
            </a:extLst>
          </p:cNvPr>
          <p:cNvSpPr>
            <a:spLocks noGrp="1"/>
          </p:cNvSpPr>
          <p:nvPr>
            <p:ph type="dgm" sz="quarter" idx="15"/>
          </p:nvPr>
        </p:nvSpPr>
        <p:spPr/>
      </p:sp>
      <p:sp>
        <p:nvSpPr>
          <p:cNvPr id="4" name="Date Placeholder 3">
            <a:extLst>
              <a:ext uri="{FF2B5EF4-FFF2-40B4-BE49-F238E27FC236}">
                <a16:creationId xmlns:a16="http://schemas.microsoft.com/office/drawing/2014/main" id="{B6585E52-725D-F6A5-E4C2-3BC2D40CA9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5816254-A845-B1ED-3862-27483C9A88F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DA655EC-FC8C-18C0-4951-3B16DC998C5A}"/>
              </a:ext>
            </a:extLst>
          </p:cNvPr>
          <p:cNvSpPr>
            <a:spLocks noGrp="1"/>
          </p:cNvSpPr>
          <p:nvPr>
            <p:ph type="sldNum" sz="quarter" idx="12"/>
          </p:nvPr>
        </p:nvSpPr>
        <p:spPr/>
        <p:txBody>
          <a:bodyPr/>
          <a:lstStyle/>
          <a:p>
            <a:fld id="{A49DFD55-3C28-40EF-9E31-A92D2E4017FF}" type="slidenum">
              <a:rPr lang="en-US" smtClean="0"/>
              <a:pPr/>
              <a:t>12</a:t>
            </a:fld>
            <a:endParaRPr lang="en-US" dirty="0"/>
          </a:p>
        </p:txBody>
      </p:sp>
      <p:graphicFrame>
        <p:nvGraphicFramePr>
          <p:cNvPr id="7" name="Object 6">
            <a:extLst>
              <a:ext uri="{FF2B5EF4-FFF2-40B4-BE49-F238E27FC236}">
                <a16:creationId xmlns:a16="http://schemas.microsoft.com/office/drawing/2014/main" id="{C212815A-1407-2DA4-7DFD-D1DD41F4EE19}"/>
              </a:ext>
            </a:extLst>
          </p:cNvPr>
          <p:cNvGraphicFramePr>
            <a:graphicFrameLocks noChangeAspect="1"/>
          </p:cNvGraphicFramePr>
          <p:nvPr>
            <p:extLst>
              <p:ext uri="{D42A27DB-BD31-4B8C-83A1-F6EECF244321}">
                <p14:modId xmlns:p14="http://schemas.microsoft.com/office/powerpoint/2010/main" val="1413546895"/>
              </p:ext>
            </p:extLst>
          </p:nvPr>
        </p:nvGraphicFramePr>
        <p:xfrm>
          <a:off x="5586413" y="3208338"/>
          <a:ext cx="1019175" cy="439737"/>
        </p:xfrm>
        <a:graphic>
          <a:graphicData uri="http://schemas.openxmlformats.org/presentationml/2006/ole">
            <mc:AlternateContent xmlns:mc="http://schemas.openxmlformats.org/markup-compatibility/2006">
              <mc:Choice xmlns:v="urn:schemas-microsoft-com:vml" Requires="v">
                <p:oleObj name="Packager Shell Object" showAsIcon="1" r:id="rId2" imgW="1019160" imgH="439560" progId="Package">
                  <p:embed/>
                </p:oleObj>
              </mc:Choice>
              <mc:Fallback>
                <p:oleObj name="Packager Shell Object" showAsIcon="1" r:id="rId2" imgW="1019160" imgH="439560" progId="Package">
                  <p:embed/>
                  <p:pic>
                    <p:nvPicPr>
                      <p:cNvPr id="0" name=""/>
                      <p:cNvPicPr/>
                      <p:nvPr/>
                    </p:nvPicPr>
                    <p:blipFill>
                      <a:blip r:embed="rId3"/>
                      <a:stretch>
                        <a:fillRect/>
                      </a:stretch>
                    </p:blipFill>
                    <p:spPr>
                      <a:xfrm>
                        <a:off x="5586413" y="3208338"/>
                        <a:ext cx="1019175" cy="439737"/>
                      </a:xfrm>
                      <a:prstGeom prst="rect">
                        <a:avLst/>
                      </a:prstGeom>
                    </p:spPr>
                  </p:pic>
                </p:oleObj>
              </mc:Fallback>
            </mc:AlternateContent>
          </a:graphicData>
        </a:graphic>
      </p:graphicFrame>
    </p:spTree>
    <p:extLst>
      <p:ext uri="{BB962C8B-B14F-4D97-AF65-F5344CB8AC3E}">
        <p14:creationId xmlns:p14="http://schemas.microsoft.com/office/powerpoint/2010/main" val="399521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2F84-8319-521B-0715-55F39F8D13EE}"/>
              </a:ext>
            </a:extLst>
          </p:cNvPr>
          <p:cNvSpPr>
            <a:spLocks noGrp="1"/>
          </p:cNvSpPr>
          <p:nvPr>
            <p:ph type="title"/>
          </p:nvPr>
        </p:nvSpPr>
        <p:spPr/>
        <p:txBody>
          <a:bodyPr/>
          <a:lstStyle/>
          <a:p>
            <a:r>
              <a:rPr lang="en-CA" dirty="0"/>
              <a:t>Solution and cost estimation</a:t>
            </a:r>
          </a:p>
        </p:txBody>
      </p:sp>
      <p:sp>
        <p:nvSpPr>
          <p:cNvPr id="6" name="Slide Number Placeholder 5">
            <a:extLst>
              <a:ext uri="{FF2B5EF4-FFF2-40B4-BE49-F238E27FC236}">
                <a16:creationId xmlns:a16="http://schemas.microsoft.com/office/drawing/2014/main" id="{4D963027-D49B-83D2-A705-5941A52E22FE}"/>
              </a:ext>
            </a:extLst>
          </p:cNvPr>
          <p:cNvSpPr>
            <a:spLocks noGrp="1"/>
          </p:cNvSpPr>
          <p:nvPr>
            <p:ph type="sldNum" sz="quarter" idx="12"/>
          </p:nvPr>
        </p:nvSpPr>
        <p:spPr/>
        <p:txBody>
          <a:bodyPr/>
          <a:lstStyle/>
          <a:p>
            <a:fld id="{A49DFD55-3C28-40EF-9E31-A92D2E4017FF}" type="slidenum">
              <a:rPr lang="en-US" smtClean="0"/>
              <a:pPr/>
              <a:t>13</a:t>
            </a:fld>
            <a:endParaRPr lang="en-US" dirty="0"/>
          </a:p>
        </p:txBody>
      </p:sp>
      <p:graphicFrame>
        <p:nvGraphicFramePr>
          <p:cNvPr id="7" name="Table 7">
            <a:extLst>
              <a:ext uri="{FF2B5EF4-FFF2-40B4-BE49-F238E27FC236}">
                <a16:creationId xmlns:a16="http://schemas.microsoft.com/office/drawing/2014/main" id="{9B11D12B-53E2-2F8B-7945-BA223C0AAD10}"/>
              </a:ext>
            </a:extLst>
          </p:cNvPr>
          <p:cNvGraphicFramePr>
            <a:graphicFrameLocks noGrp="1"/>
          </p:cNvGraphicFramePr>
          <p:nvPr>
            <p:extLst>
              <p:ext uri="{D42A27DB-BD31-4B8C-83A1-F6EECF244321}">
                <p14:modId xmlns:p14="http://schemas.microsoft.com/office/powerpoint/2010/main" val="2900904364"/>
              </p:ext>
            </p:extLst>
          </p:nvPr>
        </p:nvGraphicFramePr>
        <p:xfrm>
          <a:off x="482600" y="2876551"/>
          <a:ext cx="6974644" cy="3337560"/>
        </p:xfrm>
        <a:graphic>
          <a:graphicData uri="http://schemas.openxmlformats.org/drawingml/2006/table">
            <a:tbl>
              <a:tblPr firstRow="1" bandRow="1">
                <a:tableStyleId>{5C22544A-7EE6-4342-B048-85BDC9FD1C3A}</a:tableStyleId>
              </a:tblPr>
              <a:tblGrid>
                <a:gridCol w="3487322">
                  <a:extLst>
                    <a:ext uri="{9D8B030D-6E8A-4147-A177-3AD203B41FA5}">
                      <a16:colId xmlns:a16="http://schemas.microsoft.com/office/drawing/2014/main" val="523570301"/>
                    </a:ext>
                  </a:extLst>
                </a:gridCol>
                <a:gridCol w="3487322">
                  <a:extLst>
                    <a:ext uri="{9D8B030D-6E8A-4147-A177-3AD203B41FA5}">
                      <a16:colId xmlns:a16="http://schemas.microsoft.com/office/drawing/2014/main" val="919828096"/>
                    </a:ext>
                  </a:extLst>
                </a:gridCol>
              </a:tblGrid>
              <a:tr h="370840">
                <a:tc>
                  <a:txBody>
                    <a:bodyPr/>
                    <a:lstStyle/>
                    <a:p>
                      <a:r>
                        <a:rPr lang="en-CA" dirty="0">
                          <a:solidFill>
                            <a:schemeClr val="tx1"/>
                          </a:solidFill>
                        </a:rPr>
                        <a:t>Resources</a:t>
                      </a:r>
                    </a:p>
                  </a:txBody>
                  <a:tcPr/>
                </a:tc>
                <a:tc>
                  <a:txBody>
                    <a:bodyPr/>
                    <a:lstStyle/>
                    <a:p>
                      <a:r>
                        <a:rPr lang="en-CA" dirty="0">
                          <a:solidFill>
                            <a:schemeClr val="tx1"/>
                          </a:solidFill>
                        </a:rPr>
                        <a:t>Cost</a:t>
                      </a:r>
                    </a:p>
                  </a:txBody>
                  <a:tcPr/>
                </a:tc>
                <a:extLst>
                  <a:ext uri="{0D108BD9-81ED-4DB2-BD59-A6C34878D82A}">
                    <a16:rowId xmlns:a16="http://schemas.microsoft.com/office/drawing/2014/main" val="463678669"/>
                  </a:ext>
                </a:extLst>
              </a:tr>
              <a:tr h="370840">
                <a:tc>
                  <a:txBody>
                    <a:bodyPr/>
                    <a:lstStyle/>
                    <a:p>
                      <a:r>
                        <a:rPr lang="en-CA" dirty="0"/>
                        <a:t>Human Resources</a:t>
                      </a:r>
                    </a:p>
                  </a:txBody>
                  <a:tcPr/>
                </a:tc>
                <a:tc>
                  <a:txBody>
                    <a:bodyPr/>
                    <a:lstStyle/>
                    <a:p>
                      <a:r>
                        <a:rPr lang="en-CA" dirty="0"/>
                        <a:t>25000</a:t>
                      </a:r>
                    </a:p>
                  </a:txBody>
                  <a:tcPr/>
                </a:tc>
                <a:extLst>
                  <a:ext uri="{0D108BD9-81ED-4DB2-BD59-A6C34878D82A}">
                    <a16:rowId xmlns:a16="http://schemas.microsoft.com/office/drawing/2014/main" val="2851738711"/>
                  </a:ext>
                </a:extLst>
              </a:tr>
              <a:tr h="370840">
                <a:tc>
                  <a:txBody>
                    <a:bodyPr/>
                    <a:lstStyle/>
                    <a:p>
                      <a:r>
                        <a:rPr lang="en-CA" dirty="0"/>
                        <a:t>Mobile Application</a:t>
                      </a:r>
                    </a:p>
                  </a:txBody>
                  <a:tcPr/>
                </a:tc>
                <a:tc>
                  <a:txBody>
                    <a:bodyPr/>
                    <a:lstStyle/>
                    <a:p>
                      <a:r>
                        <a:rPr lang="en-CA" dirty="0"/>
                        <a:t>20000</a:t>
                      </a:r>
                    </a:p>
                  </a:txBody>
                  <a:tcPr/>
                </a:tc>
                <a:extLst>
                  <a:ext uri="{0D108BD9-81ED-4DB2-BD59-A6C34878D82A}">
                    <a16:rowId xmlns:a16="http://schemas.microsoft.com/office/drawing/2014/main" val="3967533913"/>
                  </a:ext>
                </a:extLst>
              </a:tr>
              <a:tr h="370840">
                <a:tc>
                  <a:txBody>
                    <a:bodyPr/>
                    <a:lstStyle/>
                    <a:p>
                      <a:r>
                        <a:rPr lang="en-CA" dirty="0"/>
                        <a:t>Hardware</a:t>
                      </a:r>
                    </a:p>
                  </a:txBody>
                  <a:tcPr/>
                </a:tc>
                <a:tc>
                  <a:txBody>
                    <a:bodyPr/>
                    <a:lstStyle/>
                    <a:p>
                      <a:r>
                        <a:rPr lang="en-CA" dirty="0"/>
                        <a:t>18000</a:t>
                      </a:r>
                    </a:p>
                  </a:txBody>
                  <a:tcPr/>
                </a:tc>
                <a:extLst>
                  <a:ext uri="{0D108BD9-81ED-4DB2-BD59-A6C34878D82A}">
                    <a16:rowId xmlns:a16="http://schemas.microsoft.com/office/drawing/2014/main" val="3078142594"/>
                  </a:ext>
                </a:extLst>
              </a:tr>
              <a:tr h="370840">
                <a:tc>
                  <a:txBody>
                    <a:bodyPr/>
                    <a:lstStyle/>
                    <a:p>
                      <a:r>
                        <a:rPr lang="en-CA" dirty="0"/>
                        <a:t>Server Installation</a:t>
                      </a:r>
                    </a:p>
                  </a:txBody>
                  <a:tcPr/>
                </a:tc>
                <a:tc>
                  <a:txBody>
                    <a:bodyPr/>
                    <a:lstStyle/>
                    <a:p>
                      <a:r>
                        <a:rPr lang="en-CA" dirty="0"/>
                        <a:t>17000</a:t>
                      </a:r>
                    </a:p>
                  </a:txBody>
                  <a:tcPr/>
                </a:tc>
                <a:extLst>
                  <a:ext uri="{0D108BD9-81ED-4DB2-BD59-A6C34878D82A}">
                    <a16:rowId xmlns:a16="http://schemas.microsoft.com/office/drawing/2014/main" val="4242337667"/>
                  </a:ext>
                </a:extLst>
              </a:tr>
              <a:tr h="370840">
                <a:tc>
                  <a:txBody>
                    <a:bodyPr/>
                    <a:lstStyle/>
                    <a:p>
                      <a:r>
                        <a:rPr lang="en-CA" dirty="0"/>
                        <a:t>Database </a:t>
                      </a:r>
                    </a:p>
                  </a:txBody>
                  <a:tcPr/>
                </a:tc>
                <a:tc>
                  <a:txBody>
                    <a:bodyPr/>
                    <a:lstStyle/>
                    <a:p>
                      <a:r>
                        <a:rPr lang="en-CA" dirty="0"/>
                        <a:t>14000</a:t>
                      </a:r>
                    </a:p>
                  </a:txBody>
                  <a:tcPr/>
                </a:tc>
                <a:extLst>
                  <a:ext uri="{0D108BD9-81ED-4DB2-BD59-A6C34878D82A}">
                    <a16:rowId xmlns:a16="http://schemas.microsoft.com/office/drawing/2014/main" val="4191847748"/>
                  </a:ext>
                </a:extLst>
              </a:tr>
              <a:tr h="370840">
                <a:tc>
                  <a:txBody>
                    <a:bodyPr/>
                    <a:lstStyle/>
                    <a:p>
                      <a:r>
                        <a:rPr lang="en-CA" dirty="0"/>
                        <a:t>Training</a:t>
                      </a:r>
                    </a:p>
                  </a:txBody>
                  <a:tcPr/>
                </a:tc>
                <a:tc>
                  <a:txBody>
                    <a:bodyPr/>
                    <a:lstStyle/>
                    <a:p>
                      <a:r>
                        <a:rPr lang="en-CA" dirty="0"/>
                        <a:t>16000</a:t>
                      </a:r>
                    </a:p>
                  </a:txBody>
                  <a:tcPr/>
                </a:tc>
                <a:extLst>
                  <a:ext uri="{0D108BD9-81ED-4DB2-BD59-A6C34878D82A}">
                    <a16:rowId xmlns:a16="http://schemas.microsoft.com/office/drawing/2014/main" val="4161700681"/>
                  </a:ext>
                </a:extLst>
              </a:tr>
              <a:tr h="370840">
                <a:tc>
                  <a:txBody>
                    <a:bodyPr/>
                    <a:lstStyle/>
                    <a:p>
                      <a:r>
                        <a:rPr lang="en-CA" dirty="0"/>
                        <a:t>Implementation</a:t>
                      </a:r>
                    </a:p>
                  </a:txBody>
                  <a:tcPr/>
                </a:tc>
                <a:tc>
                  <a:txBody>
                    <a:bodyPr/>
                    <a:lstStyle/>
                    <a:p>
                      <a:r>
                        <a:rPr lang="en-CA" dirty="0"/>
                        <a:t>15000</a:t>
                      </a:r>
                    </a:p>
                  </a:txBody>
                  <a:tcPr/>
                </a:tc>
                <a:extLst>
                  <a:ext uri="{0D108BD9-81ED-4DB2-BD59-A6C34878D82A}">
                    <a16:rowId xmlns:a16="http://schemas.microsoft.com/office/drawing/2014/main" val="507220901"/>
                  </a:ext>
                </a:extLst>
              </a:tr>
              <a:tr h="370840">
                <a:tc>
                  <a:txBody>
                    <a:bodyPr/>
                    <a:lstStyle/>
                    <a:p>
                      <a:r>
                        <a:rPr lang="en-CA" dirty="0"/>
                        <a:t>Testing</a:t>
                      </a:r>
                    </a:p>
                  </a:txBody>
                  <a:tcPr/>
                </a:tc>
                <a:tc>
                  <a:txBody>
                    <a:bodyPr/>
                    <a:lstStyle/>
                    <a:p>
                      <a:r>
                        <a:rPr lang="en-CA" dirty="0"/>
                        <a:t>17000</a:t>
                      </a:r>
                    </a:p>
                  </a:txBody>
                  <a:tcPr/>
                </a:tc>
                <a:extLst>
                  <a:ext uri="{0D108BD9-81ED-4DB2-BD59-A6C34878D82A}">
                    <a16:rowId xmlns:a16="http://schemas.microsoft.com/office/drawing/2014/main" val="3794097261"/>
                  </a:ext>
                </a:extLst>
              </a:tr>
            </a:tbl>
          </a:graphicData>
        </a:graphic>
      </p:graphicFrame>
    </p:spTree>
    <p:extLst>
      <p:ext uri="{BB962C8B-B14F-4D97-AF65-F5344CB8AC3E}">
        <p14:creationId xmlns:p14="http://schemas.microsoft.com/office/powerpoint/2010/main" val="123081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CCEA-BF2F-1DB0-970C-705E327F985C}"/>
              </a:ext>
            </a:extLst>
          </p:cNvPr>
          <p:cNvSpPr>
            <a:spLocks noGrp="1"/>
          </p:cNvSpPr>
          <p:nvPr>
            <p:ph type="title"/>
          </p:nvPr>
        </p:nvSpPr>
        <p:spPr/>
        <p:txBody>
          <a:bodyPr/>
          <a:lstStyle/>
          <a:p>
            <a:r>
              <a:rPr lang="en-US" dirty="0"/>
              <a:t>Benefits of investing in this solution</a:t>
            </a:r>
            <a:endParaRPr lang="en-CA" dirty="0"/>
          </a:p>
        </p:txBody>
      </p:sp>
      <p:sp>
        <p:nvSpPr>
          <p:cNvPr id="3" name="Text Placeholder 2">
            <a:extLst>
              <a:ext uri="{FF2B5EF4-FFF2-40B4-BE49-F238E27FC236}">
                <a16:creationId xmlns:a16="http://schemas.microsoft.com/office/drawing/2014/main" id="{A2FBB8C6-C189-E84A-1CC4-09DE37A869AD}"/>
              </a:ext>
            </a:extLst>
          </p:cNvPr>
          <p:cNvSpPr>
            <a:spLocks noGrp="1"/>
          </p:cNvSpPr>
          <p:nvPr>
            <p:ph type="body" idx="1"/>
          </p:nvPr>
        </p:nvSpPr>
        <p:spPr>
          <a:xfrm>
            <a:off x="1362075" y="3124940"/>
            <a:ext cx="5111750" cy="3116062"/>
          </a:xfrm>
        </p:spPr>
        <p:txBody>
          <a:bodyPr>
            <a:normAutofit/>
          </a:bodyPr>
          <a:lstStyle/>
          <a:p>
            <a:pPr marL="285750" indent="-285750">
              <a:buFont typeface="Arial" panose="020B0604020202020204" pitchFamily="34" charset="0"/>
              <a:buChar char="•"/>
            </a:pPr>
            <a:r>
              <a:rPr lang="en-US" dirty="0"/>
              <a:t>Save time and effort while ordering through a mobile application </a:t>
            </a:r>
          </a:p>
          <a:p>
            <a:pPr marL="285750" indent="-285750">
              <a:buFont typeface="Arial" panose="020B0604020202020204" pitchFamily="34" charset="0"/>
              <a:buChar char="•"/>
            </a:pPr>
            <a:r>
              <a:rPr lang="en-US" dirty="0"/>
              <a:t>Convenience for people to buy food while staying at home </a:t>
            </a:r>
          </a:p>
          <a:p>
            <a:pPr marL="285750" indent="-285750">
              <a:buFont typeface="Arial" panose="020B0604020202020204" pitchFamily="34" charset="0"/>
              <a:buChar char="•"/>
            </a:pPr>
            <a:r>
              <a:rPr lang="en-US" dirty="0"/>
              <a:t>Availability of a wide variety and range of cuisines and foods.</a:t>
            </a:r>
          </a:p>
          <a:p>
            <a:pPr marL="285750" indent="-285750">
              <a:buFont typeface="Arial" panose="020B0604020202020204" pitchFamily="34" charset="0"/>
              <a:buChar char="•"/>
            </a:pPr>
            <a:r>
              <a:rPr lang="en-US" dirty="0"/>
              <a:t>Good discounts and offers </a:t>
            </a:r>
          </a:p>
          <a:p>
            <a:pPr marL="285750" indent="-285750">
              <a:buFont typeface="Arial" panose="020B0604020202020204" pitchFamily="34" charset="0"/>
              <a:buChar char="•"/>
            </a:pPr>
            <a:r>
              <a:rPr lang="en-US" dirty="0"/>
              <a:t>Availability of detailed information </a:t>
            </a:r>
            <a:r>
              <a:rPr lang="en-US"/>
              <a:t>about order Provision </a:t>
            </a:r>
            <a:r>
              <a:rPr lang="en-US" dirty="0"/>
              <a:t>of order tracking facility while in the delivery process</a:t>
            </a:r>
            <a:endParaRPr lang="en-CA" dirty="0"/>
          </a:p>
        </p:txBody>
      </p:sp>
      <p:sp>
        <p:nvSpPr>
          <p:cNvPr id="4" name="Date Placeholder 3">
            <a:extLst>
              <a:ext uri="{FF2B5EF4-FFF2-40B4-BE49-F238E27FC236}">
                <a16:creationId xmlns:a16="http://schemas.microsoft.com/office/drawing/2014/main" id="{ADBA8024-E1DF-A04F-56F4-EC630A26700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279EFF5-65FC-27B3-DEAA-BBE709E93B4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29D79E1-01C6-EED5-45B2-87B5E7486312}"/>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123015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2C18809-C96A-C863-3DA3-BD6BAAA1DDA7}"/>
              </a:ext>
            </a:extLst>
          </p:cNvPr>
          <p:cNvSpPr>
            <a:spLocks noGrp="1"/>
          </p:cNvSpPr>
          <p:nvPr>
            <p:ph type="title"/>
          </p:nvPr>
        </p:nvSpPr>
        <p:spPr/>
        <p:txBody>
          <a:bodyPr/>
          <a:lstStyle/>
          <a:p>
            <a:r>
              <a:rPr lang="en-US" dirty="0"/>
              <a:t>Work </a:t>
            </a:r>
            <a:r>
              <a:rPr lang="en-US" dirty="0" err="1"/>
              <a:t>BreakDowN</a:t>
            </a:r>
            <a:r>
              <a:rPr lang="en-US" dirty="0"/>
              <a:t> Structure(WBS)</a:t>
            </a:r>
            <a:endParaRPr lang="en-CA" dirty="0"/>
          </a:p>
        </p:txBody>
      </p:sp>
      <p:sp>
        <p:nvSpPr>
          <p:cNvPr id="4" name="Date Placeholder 3">
            <a:extLst>
              <a:ext uri="{FF2B5EF4-FFF2-40B4-BE49-F238E27FC236}">
                <a16:creationId xmlns:a16="http://schemas.microsoft.com/office/drawing/2014/main" id="{782C36FF-07AA-8F97-8465-1B519DF4A11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4C4A2E6-DA2F-F946-EE83-6AE59CE6160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096DAF8-29E1-3593-CFAB-11C74930A8D2}"/>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10" name="Picture 9" descr="Timeline&#10;&#10;Description automatically generated">
            <a:extLst>
              <a:ext uri="{FF2B5EF4-FFF2-40B4-BE49-F238E27FC236}">
                <a16:creationId xmlns:a16="http://schemas.microsoft.com/office/drawing/2014/main" id="{AF7F2AC3-5225-1B03-6F76-5975A05EE33B}"/>
              </a:ext>
            </a:extLst>
          </p:cNvPr>
          <p:cNvPicPr>
            <a:picLocks noChangeAspect="1"/>
          </p:cNvPicPr>
          <p:nvPr/>
        </p:nvPicPr>
        <p:blipFill>
          <a:blip r:embed="rId2"/>
          <a:stretch>
            <a:fillRect/>
          </a:stretch>
        </p:blipFill>
        <p:spPr>
          <a:xfrm>
            <a:off x="2438506" y="1476375"/>
            <a:ext cx="7381769" cy="5130800"/>
          </a:xfrm>
          <a:prstGeom prst="rect">
            <a:avLst/>
          </a:prstGeom>
        </p:spPr>
      </p:pic>
    </p:spTree>
    <p:extLst>
      <p:ext uri="{BB962C8B-B14F-4D97-AF65-F5344CB8AC3E}">
        <p14:creationId xmlns:p14="http://schemas.microsoft.com/office/powerpoint/2010/main" val="1199282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solidFill>
                  <a:srgbClr val="FF0000"/>
                </a:solidFill>
              </a:rPr>
              <a:t>Evaluation Baseline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7" name="Text Placeholder 2">
            <a:extLst>
              <a:ext uri="{FF2B5EF4-FFF2-40B4-BE49-F238E27FC236}">
                <a16:creationId xmlns:a16="http://schemas.microsoft.com/office/drawing/2014/main" id="{68742FD3-E920-AB03-5928-A80520ADEAE4}"/>
              </a:ext>
            </a:extLst>
          </p:cNvPr>
          <p:cNvSpPr txBox="1">
            <a:spLocks/>
          </p:cNvSpPr>
          <p:nvPr/>
        </p:nvSpPr>
        <p:spPr>
          <a:xfrm>
            <a:off x="838200" y="1402631"/>
            <a:ext cx="10515599" cy="48637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lnSpc>
                <a:spcPct val="107000"/>
              </a:lnSpc>
              <a:spcBef>
                <a:spcPts val="0"/>
              </a:spcBef>
              <a:spcAft>
                <a:spcPts val="800"/>
              </a:spcAft>
              <a:buNone/>
            </a:pPr>
            <a:r>
              <a:rPr lang="en-US" dirty="0"/>
              <a:t>These were the project objectives that were defined beforehand – </a:t>
            </a:r>
          </a:p>
          <a:p>
            <a:pPr marL="1371600" lvl="2" indent="-457200" algn="just">
              <a:lnSpc>
                <a:spcPct val="107000"/>
              </a:lnSpc>
              <a:spcBef>
                <a:spcPts val="0"/>
              </a:spcBef>
              <a:spcAft>
                <a:spcPts val="800"/>
              </a:spcAft>
              <a:buAutoNum type="arabicPeriod"/>
            </a:pPr>
            <a:r>
              <a:rPr lang="en-US" dirty="0"/>
              <a:t>Total Project Budget – 142,000</a:t>
            </a:r>
          </a:p>
          <a:p>
            <a:pPr marL="1371600" lvl="2" indent="-457200" algn="just">
              <a:lnSpc>
                <a:spcPct val="107000"/>
              </a:lnSpc>
              <a:spcBef>
                <a:spcPts val="0"/>
              </a:spcBef>
              <a:spcAft>
                <a:spcPts val="800"/>
              </a:spcAft>
              <a:buAutoNum type="arabicPeriod"/>
            </a:pPr>
            <a:r>
              <a:rPr lang="en-US" dirty="0"/>
              <a:t>Project Estimated Completion Time – 36 days</a:t>
            </a:r>
          </a:p>
          <a:p>
            <a:pPr marL="1371600" lvl="2" indent="-457200" algn="just">
              <a:lnSpc>
                <a:spcPct val="107000"/>
              </a:lnSpc>
              <a:spcBef>
                <a:spcPts val="0"/>
              </a:spcBef>
              <a:spcAft>
                <a:spcPts val="800"/>
              </a:spcAft>
              <a:buAutoNum type="arabicPeriod"/>
            </a:pPr>
            <a:r>
              <a:rPr lang="en-US" dirty="0"/>
              <a:t>Total Project Tasks – 6, Subtasks – 19 tasks</a:t>
            </a:r>
          </a:p>
          <a:p>
            <a:pPr marL="1371600" lvl="2" indent="-457200" algn="just">
              <a:lnSpc>
                <a:spcPct val="107000"/>
              </a:lnSpc>
              <a:spcBef>
                <a:spcPts val="0"/>
              </a:spcBef>
              <a:spcAft>
                <a:spcPts val="800"/>
              </a:spcAft>
              <a:buAutoNum type="arabicPeriod"/>
            </a:pPr>
            <a:r>
              <a:rPr lang="en-US" dirty="0"/>
              <a:t>Based on requirements, Developer’s, Programmers and Project Managers were assigned to the project.</a:t>
            </a:r>
          </a:p>
          <a:p>
            <a:pPr marL="914400" lvl="2" indent="0" algn="just">
              <a:lnSpc>
                <a:spcPct val="107000"/>
              </a:lnSpc>
              <a:spcBef>
                <a:spcPts val="0"/>
              </a:spcBef>
              <a:spcAft>
                <a:spcPts val="800"/>
              </a:spcAft>
              <a:buNone/>
            </a:pPr>
            <a:r>
              <a:rPr lang="en-US" dirty="0"/>
              <a:t>For this project we have used the bottom-up approach for cost estimation and assigned budgets to each task and compared it with actual costs. </a:t>
            </a:r>
          </a:p>
          <a:p>
            <a:pPr marL="914400" lvl="2" indent="0" algn="just">
              <a:lnSpc>
                <a:spcPct val="107000"/>
              </a:lnSpc>
              <a:spcBef>
                <a:spcPts val="0"/>
              </a:spcBef>
              <a:spcAft>
                <a:spcPts val="800"/>
              </a:spcAft>
              <a:buNone/>
            </a:pPr>
            <a:r>
              <a:rPr lang="en-US" dirty="0"/>
              <a:t>We have carried out earned value analysis for this project, to see based on the current status of the project what our cost variance, schedule variance and project overview is.</a:t>
            </a:r>
          </a:p>
          <a:p>
            <a:pPr marL="1371600" lvl="2" indent="-457200" algn="just">
              <a:lnSpc>
                <a:spcPct val="107000"/>
              </a:lnSpc>
              <a:spcBef>
                <a:spcPts val="0"/>
              </a:spcBef>
              <a:spcAft>
                <a:spcPts val="800"/>
              </a:spcAft>
              <a:buAutoNum type="arabicPeriod"/>
            </a:pPr>
            <a:endParaRPr lang="en-US" dirty="0"/>
          </a:p>
        </p:txBody>
      </p:sp>
    </p:spTree>
    <p:extLst>
      <p:ext uri="{BB962C8B-B14F-4D97-AF65-F5344CB8AC3E}">
        <p14:creationId xmlns:p14="http://schemas.microsoft.com/office/powerpoint/2010/main" val="2303579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05110-932B-4B8F-DC0C-65CE461851C2}"/>
              </a:ext>
            </a:extLst>
          </p:cNvPr>
          <p:cNvSpPr>
            <a:spLocks noGrp="1"/>
          </p:cNvSpPr>
          <p:nvPr>
            <p:ph type="title"/>
          </p:nvPr>
        </p:nvSpPr>
        <p:spPr/>
        <p:txBody>
          <a:bodyPr/>
          <a:lstStyle/>
          <a:p>
            <a:r>
              <a:rPr lang="en-CA" dirty="0">
                <a:solidFill>
                  <a:srgbClr val="FF0000"/>
                </a:solidFill>
              </a:rPr>
              <a:t>Project Overview</a:t>
            </a:r>
          </a:p>
        </p:txBody>
      </p:sp>
      <p:sp>
        <p:nvSpPr>
          <p:cNvPr id="5" name="Slide Number Placeholder 4">
            <a:extLst>
              <a:ext uri="{FF2B5EF4-FFF2-40B4-BE49-F238E27FC236}">
                <a16:creationId xmlns:a16="http://schemas.microsoft.com/office/drawing/2014/main" id="{4E3078E1-8E7C-2DBC-5DC6-782EAEE3CF32}"/>
              </a:ext>
            </a:extLst>
          </p:cNvPr>
          <p:cNvSpPr>
            <a:spLocks noGrp="1"/>
          </p:cNvSpPr>
          <p:nvPr>
            <p:ph type="sldNum" sz="quarter" idx="12"/>
          </p:nvPr>
        </p:nvSpPr>
        <p:spPr/>
        <p:txBody>
          <a:bodyPr/>
          <a:lstStyle/>
          <a:p>
            <a:fld id="{A49DFD55-3C28-40EF-9E31-A92D2E4017FF}" type="slidenum">
              <a:rPr lang="en-US" smtClean="0"/>
              <a:pPr/>
              <a:t>17</a:t>
            </a:fld>
            <a:endParaRPr lang="en-US" dirty="0"/>
          </a:p>
        </p:txBody>
      </p:sp>
      <p:pic>
        <p:nvPicPr>
          <p:cNvPr id="10" name="Picture 9">
            <a:extLst>
              <a:ext uri="{FF2B5EF4-FFF2-40B4-BE49-F238E27FC236}">
                <a16:creationId xmlns:a16="http://schemas.microsoft.com/office/drawing/2014/main" id="{162B90FB-C113-EF27-5656-54EAE6852C7E}"/>
              </a:ext>
            </a:extLst>
          </p:cNvPr>
          <p:cNvPicPr>
            <a:picLocks noChangeAspect="1"/>
          </p:cNvPicPr>
          <p:nvPr/>
        </p:nvPicPr>
        <p:blipFill>
          <a:blip r:embed="rId2"/>
          <a:stretch>
            <a:fillRect/>
          </a:stretch>
        </p:blipFill>
        <p:spPr>
          <a:xfrm>
            <a:off x="1640942" y="1276020"/>
            <a:ext cx="8910115" cy="3123030"/>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pic>
        <p:nvPicPr>
          <p:cNvPr id="12" name="Picture 11">
            <a:extLst>
              <a:ext uri="{FF2B5EF4-FFF2-40B4-BE49-F238E27FC236}">
                <a16:creationId xmlns:a16="http://schemas.microsoft.com/office/drawing/2014/main" id="{EC9892EB-9D07-762E-71DA-A66402F8A9A1}"/>
              </a:ext>
            </a:extLst>
          </p:cNvPr>
          <p:cNvPicPr>
            <a:picLocks noChangeAspect="1"/>
          </p:cNvPicPr>
          <p:nvPr/>
        </p:nvPicPr>
        <p:blipFill>
          <a:blip r:embed="rId3"/>
          <a:stretch>
            <a:fillRect/>
          </a:stretch>
        </p:blipFill>
        <p:spPr>
          <a:xfrm>
            <a:off x="4185935" y="4457995"/>
            <a:ext cx="3820127" cy="2400005"/>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64705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8052-A571-5C0C-8D4F-F1FCA53AAC83}"/>
              </a:ext>
            </a:extLst>
          </p:cNvPr>
          <p:cNvSpPr>
            <a:spLocks noGrp="1"/>
          </p:cNvSpPr>
          <p:nvPr>
            <p:ph type="title"/>
          </p:nvPr>
        </p:nvSpPr>
        <p:spPr>
          <a:xfrm>
            <a:off x="251733" y="272047"/>
            <a:ext cx="7082128" cy="1204912"/>
          </a:xfrm>
        </p:spPr>
        <p:txBody>
          <a:bodyPr/>
          <a:lstStyle/>
          <a:p>
            <a:r>
              <a:rPr lang="en-US" dirty="0"/>
              <a:t>PROJECT OVERVIEW</a:t>
            </a:r>
          </a:p>
        </p:txBody>
      </p:sp>
      <p:sp>
        <p:nvSpPr>
          <p:cNvPr id="3" name="Text Placeholder 2">
            <a:extLst>
              <a:ext uri="{FF2B5EF4-FFF2-40B4-BE49-F238E27FC236}">
                <a16:creationId xmlns:a16="http://schemas.microsoft.com/office/drawing/2014/main" id="{E89E2A18-819A-14F4-0438-3F61EEFF73AF}"/>
              </a:ext>
            </a:extLst>
          </p:cNvPr>
          <p:cNvSpPr>
            <a:spLocks noGrp="1"/>
          </p:cNvSpPr>
          <p:nvPr>
            <p:ph type="body" idx="1"/>
          </p:nvPr>
        </p:nvSpPr>
        <p:spPr>
          <a:xfrm>
            <a:off x="-701609" y="1722227"/>
            <a:ext cx="8492669" cy="4863726"/>
          </a:xfrm>
        </p:spPr>
        <p:txBody>
          <a:bodyPr>
            <a:normAutofit/>
          </a:bodyPr>
          <a:lstStyle/>
          <a:p>
            <a:pPr marL="1200150" marR="0" lvl="2" indent="-285750" algn="just">
              <a:lnSpc>
                <a:spcPct val="107000"/>
              </a:lnSpc>
              <a:spcBef>
                <a:spcPts val="0"/>
              </a:spcBef>
              <a:spcAft>
                <a:spcPts val="800"/>
              </a:spcAft>
              <a:buFont typeface="Arial" panose="020B0604020202020204" pitchFamily="34" charset="0"/>
              <a:buChar char="•"/>
            </a:pPr>
            <a:r>
              <a:rPr lang="en-US" sz="1700" dirty="0">
                <a:solidFill>
                  <a:schemeClr val="tx1"/>
                </a:solidFill>
                <a:latin typeface="+mj-lt"/>
                <a:cs typeface="Times New Roman" panose="02020603050405020304" pitchFamily="18" charset="0"/>
              </a:rPr>
              <a:t>Currently based on the project’s present status, it is 88% complete. </a:t>
            </a:r>
          </a:p>
          <a:p>
            <a:pPr marL="1200150" marR="0" lvl="2" indent="-285750" algn="just">
              <a:lnSpc>
                <a:spcPct val="107000"/>
              </a:lnSpc>
              <a:spcBef>
                <a:spcPts val="0"/>
              </a:spcBef>
              <a:spcAft>
                <a:spcPts val="800"/>
              </a:spcAft>
              <a:buFont typeface="Arial" panose="020B0604020202020204" pitchFamily="34" charset="0"/>
              <a:buChar char="•"/>
            </a:pPr>
            <a:r>
              <a:rPr lang="en-US" sz="1700" dirty="0">
                <a:solidFill>
                  <a:schemeClr val="tx1"/>
                </a:solidFill>
                <a:latin typeface="+mj-lt"/>
                <a:cs typeface="Times New Roman" panose="02020603050405020304" pitchFamily="18" charset="0"/>
              </a:rPr>
              <a:t>Our project was supposed to finish by 6</a:t>
            </a:r>
            <a:r>
              <a:rPr lang="en-US" sz="1700" baseline="30000" dirty="0">
                <a:solidFill>
                  <a:schemeClr val="tx1"/>
                </a:solidFill>
                <a:latin typeface="+mj-lt"/>
                <a:cs typeface="Times New Roman" panose="02020603050405020304" pitchFamily="18" charset="0"/>
              </a:rPr>
              <a:t>th</a:t>
            </a:r>
            <a:r>
              <a:rPr lang="en-US" sz="1700" dirty="0">
                <a:solidFill>
                  <a:schemeClr val="tx1"/>
                </a:solidFill>
                <a:latin typeface="+mj-lt"/>
                <a:cs typeface="Times New Roman" panose="02020603050405020304" pitchFamily="18" charset="0"/>
              </a:rPr>
              <a:t> December 2022, but based on the analysis done on 6</a:t>
            </a:r>
            <a:r>
              <a:rPr lang="en-US" sz="1700" baseline="30000" dirty="0">
                <a:solidFill>
                  <a:schemeClr val="tx1"/>
                </a:solidFill>
                <a:latin typeface="+mj-lt"/>
                <a:cs typeface="Times New Roman" panose="02020603050405020304" pitchFamily="18" charset="0"/>
              </a:rPr>
              <a:t>th</a:t>
            </a:r>
            <a:r>
              <a:rPr lang="en-US" sz="1700" dirty="0">
                <a:solidFill>
                  <a:schemeClr val="tx1"/>
                </a:solidFill>
                <a:latin typeface="+mj-lt"/>
                <a:cs typeface="Times New Roman" panose="02020603050405020304" pitchFamily="18" charset="0"/>
              </a:rPr>
              <a:t> December, currently the project has not finished.</a:t>
            </a:r>
          </a:p>
          <a:p>
            <a:pPr marL="1200150" marR="0" lvl="2" indent="-285750" algn="just">
              <a:lnSpc>
                <a:spcPct val="107000"/>
              </a:lnSpc>
              <a:spcBef>
                <a:spcPts val="0"/>
              </a:spcBef>
              <a:spcAft>
                <a:spcPts val="800"/>
              </a:spcAft>
              <a:buFont typeface="Arial" panose="020B0604020202020204" pitchFamily="34" charset="0"/>
              <a:buChar char="•"/>
            </a:pPr>
            <a:endParaRPr lang="en-US" sz="1700" dirty="0">
              <a:solidFill>
                <a:schemeClr val="tx1"/>
              </a:solidFill>
              <a:latin typeface="+mj-lt"/>
              <a:cs typeface="Times New Roman" panose="02020603050405020304" pitchFamily="18" charset="0"/>
            </a:endParaRPr>
          </a:p>
          <a:p>
            <a:pPr marL="1200150" marR="0" lvl="2" indent="-285750" algn="just">
              <a:lnSpc>
                <a:spcPct val="107000"/>
              </a:lnSpc>
              <a:spcBef>
                <a:spcPts val="0"/>
              </a:spcBef>
              <a:spcAft>
                <a:spcPts val="800"/>
              </a:spcAft>
              <a:buFont typeface="Arial" panose="020B0604020202020204" pitchFamily="34" charset="0"/>
              <a:buChar char="•"/>
            </a:pPr>
            <a:r>
              <a:rPr lang="en-US" sz="1700" dirty="0">
                <a:solidFill>
                  <a:schemeClr val="tx1"/>
                </a:solidFill>
                <a:latin typeface="+mj-lt"/>
                <a:cs typeface="Times New Roman" panose="02020603050405020304" pitchFamily="18" charset="0"/>
              </a:rPr>
              <a:t>In the above slide, we can see that tasks 5 is partially incomplete and 6 is fully incomplete, which shouldn’t be the case. Based on the target set, the project should’ve been completed by now.</a:t>
            </a:r>
          </a:p>
          <a:p>
            <a:pPr marL="1200150" marR="0" lvl="2" indent="-285750" algn="just">
              <a:lnSpc>
                <a:spcPct val="107000"/>
              </a:lnSpc>
              <a:spcBef>
                <a:spcPts val="0"/>
              </a:spcBef>
              <a:spcAft>
                <a:spcPts val="800"/>
              </a:spcAft>
              <a:buFont typeface="Arial" panose="020B0604020202020204" pitchFamily="34" charset="0"/>
              <a:buChar char="•"/>
            </a:pPr>
            <a:endParaRPr lang="en-US" sz="1700" dirty="0">
              <a:solidFill>
                <a:schemeClr val="tx1"/>
              </a:solidFill>
              <a:latin typeface="+mj-lt"/>
              <a:cs typeface="Times New Roman" panose="02020603050405020304" pitchFamily="18" charset="0"/>
            </a:endParaRPr>
          </a:p>
          <a:p>
            <a:pPr marL="1200150" marR="0" lvl="2" indent="-285750" algn="just">
              <a:lnSpc>
                <a:spcPct val="107000"/>
              </a:lnSpc>
              <a:spcBef>
                <a:spcPts val="0"/>
              </a:spcBef>
              <a:spcAft>
                <a:spcPts val="800"/>
              </a:spcAft>
              <a:buFont typeface="Arial" panose="020B0604020202020204" pitchFamily="34" charset="0"/>
              <a:buChar char="•"/>
            </a:pPr>
            <a:r>
              <a:rPr lang="en-US" sz="1700" dirty="0">
                <a:solidFill>
                  <a:schemeClr val="tx1"/>
                </a:solidFill>
                <a:latin typeface="+mj-lt"/>
                <a:cs typeface="Times New Roman" panose="02020603050405020304" pitchFamily="18" charset="0"/>
              </a:rPr>
              <a:t>The Developer resource has been assigned to these tasks, and majority of that resource is left to be used, we can also note that here.</a:t>
            </a:r>
          </a:p>
          <a:p>
            <a:pPr marL="1200150" marR="0" lvl="2" indent="-285750" algn="just">
              <a:lnSpc>
                <a:spcPct val="107000"/>
              </a:lnSpc>
              <a:spcBef>
                <a:spcPts val="0"/>
              </a:spcBef>
              <a:spcAft>
                <a:spcPts val="800"/>
              </a:spcAft>
              <a:buFont typeface="Arial" panose="020B0604020202020204" pitchFamily="34" charset="0"/>
              <a:buChar char="•"/>
            </a:pPr>
            <a:endParaRPr lang="en-US" sz="1700" dirty="0">
              <a:solidFill>
                <a:schemeClr val="tx1"/>
              </a:solidFill>
              <a:latin typeface="+mj-lt"/>
              <a:cs typeface="Times New Roman" panose="02020603050405020304" pitchFamily="18" charset="0"/>
            </a:endParaRPr>
          </a:p>
          <a:p>
            <a:pPr marL="1200150" marR="0" lvl="2" indent="-285750" algn="just">
              <a:lnSpc>
                <a:spcPct val="107000"/>
              </a:lnSpc>
              <a:spcBef>
                <a:spcPts val="0"/>
              </a:spcBef>
              <a:spcAft>
                <a:spcPts val="800"/>
              </a:spcAft>
              <a:buFont typeface="Arial" panose="020B0604020202020204" pitchFamily="34" charset="0"/>
              <a:buChar char="•"/>
            </a:pPr>
            <a:endParaRPr lang="en-US" sz="1700" dirty="0">
              <a:solidFill>
                <a:schemeClr val="tx1"/>
              </a:solidFill>
              <a:latin typeface="+mj-lt"/>
              <a:cs typeface="Times New Roman" panose="02020603050405020304" pitchFamily="18" charset="0"/>
            </a:endParaRPr>
          </a:p>
        </p:txBody>
      </p:sp>
      <p:sp>
        <p:nvSpPr>
          <p:cNvPr id="4" name="Date Placeholder 3">
            <a:extLst>
              <a:ext uri="{FF2B5EF4-FFF2-40B4-BE49-F238E27FC236}">
                <a16:creationId xmlns:a16="http://schemas.microsoft.com/office/drawing/2014/main" id="{EB7967C2-6AD8-F6B8-2270-D18823C7A72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219435C-7854-0B3B-FCBC-3DB31D7D5DD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9D2C214-6DBC-99EE-9542-3DCF575DDC77}"/>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4240898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1B8C-ABDF-9D6B-EDC4-C3388FFBDA83}"/>
              </a:ext>
            </a:extLst>
          </p:cNvPr>
          <p:cNvSpPr>
            <a:spLocks noGrp="1"/>
          </p:cNvSpPr>
          <p:nvPr>
            <p:ph type="title"/>
          </p:nvPr>
        </p:nvSpPr>
        <p:spPr/>
        <p:txBody>
          <a:bodyPr/>
          <a:lstStyle/>
          <a:p>
            <a:r>
              <a:rPr lang="en-CA" dirty="0">
                <a:solidFill>
                  <a:srgbClr val="FF0000"/>
                </a:solidFill>
              </a:rPr>
              <a:t>Burndown Chart</a:t>
            </a:r>
          </a:p>
        </p:txBody>
      </p:sp>
      <p:sp>
        <p:nvSpPr>
          <p:cNvPr id="5" name="Slide Number Placeholder 4">
            <a:extLst>
              <a:ext uri="{FF2B5EF4-FFF2-40B4-BE49-F238E27FC236}">
                <a16:creationId xmlns:a16="http://schemas.microsoft.com/office/drawing/2014/main" id="{187CFD23-407B-D596-59F2-7274EB2C851D}"/>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
        <p:nvSpPr>
          <p:cNvPr id="6" name="Chart Placeholder 5">
            <a:extLst>
              <a:ext uri="{FF2B5EF4-FFF2-40B4-BE49-F238E27FC236}">
                <a16:creationId xmlns:a16="http://schemas.microsoft.com/office/drawing/2014/main" id="{C86E9465-83F2-586A-CCAA-850AAAFF781A}"/>
              </a:ext>
            </a:extLst>
          </p:cNvPr>
          <p:cNvSpPr>
            <a:spLocks noGrp="1"/>
          </p:cNvSpPr>
          <p:nvPr>
            <p:ph type="chart" sz="quarter" idx="13"/>
          </p:nvPr>
        </p:nvSpPr>
        <p:spPr/>
      </p:sp>
      <p:pic>
        <p:nvPicPr>
          <p:cNvPr id="8" name="Picture 7">
            <a:extLst>
              <a:ext uri="{FF2B5EF4-FFF2-40B4-BE49-F238E27FC236}">
                <a16:creationId xmlns:a16="http://schemas.microsoft.com/office/drawing/2014/main" id="{19FE4F4F-BC9A-5F31-F913-BFBA9FCC0EF3}"/>
              </a:ext>
            </a:extLst>
          </p:cNvPr>
          <p:cNvPicPr>
            <a:picLocks noChangeAspect="1"/>
          </p:cNvPicPr>
          <p:nvPr/>
        </p:nvPicPr>
        <p:blipFill>
          <a:blip r:embed="rId2"/>
          <a:stretch>
            <a:fillRect/>
          </a:stretch>
        </p:blipFill>
        <p:spPr>
          <a:xfrm>
            <a:off x="727969" y="1417503"/>
            <a:ext cx="10736062" cy="4839019"/>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3970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23A2-C741-BA2A-555C-6E5742F7D4AA}"/>
              </a:ext>
            </a:extLst>
          </p:cNvPr>
          <p:cNvSpPr>
            <a:spLocks noGrp="1"/>
          </p:cNvSpPr>
          <p:nvPr>
            <p:ph type="title"/>
          </p:nvPr>
        </p:nvSpPr>
        <p:spPr>
          <a:xfrm>
            <a:off x="634287" y="822553"/>
            <a:ext cx="2276864" cy="549047"/>
          </a:xfrm>
        </p:spPr>
        <p:txBody>
          <a:bodyPr>
            <a:normAutofit fontScale="90000"/>
          </a:bodyPr>
          <a:lstStyle/>
          <a:p>
            <a:r>
              <a:rPr lang="en-US" dirty="0"/>
              <a:t>Contents:-</a:t>
            </a:r>
          </a:p>
        </p:txBody>
      </p:sp>
      <p:sp>
        <p:nvSpPr>
          <p:cNvPr id="3" name="Text Placeholder 2">
            <a:extLst>
              <a:ext uri="{FF2B5EF4-FFF2-40B4-BE49-F238E27FC236}">
                <a16:creationId xmlns:a16="http://schemas.microsoft.com/office/drawing/2014/main" id="{75EBB2F2-C7BB-CA68-197A-EAC6F565F83D}"/>
              </a:ext>
            </a:extLst>
          </p:cNvPr>
          <p:cNvSpPr>
            <a:spLocks noGrp="1"/>
          </p:cNvSpPr>
          <p:nvPr>
            <p:ph type="body" idx="1"/>
          </p:nvPr>
        </p:nvSpPr>
        <p:spPr>
          <a:xfrm>
            <a:off x="634287" y="1575592"/>
            <a:ext cx="6663158" cy="4123871"/>
          </a:xfrm>
        </p:spPr>
        <p:txBody>
          <a:bodyPr>
            <a:normAutofit fontScale="92500" lnSpcReduction="20000"/>
          </a:bodyPr>
          <a:lstStyle/>
          <a:p>
            <a:pPr marL="285750" indent="-285750">
              <a:buFont typeface="Arial" panose="020B0604020202020204" pitchFamily="34" charset="0"/>
              <a:buChar char="•"/>
            </a:pPr>
            <a:r>
              <a:rPr lang="en-US" sz="2400" dirty="0"/>
              <a:t>Team Introduction</a:t>
            </a:r>
          </a:p>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sz="2400" dirty="0"/>
              <a:t>Business Case (Requirements and Justification)</a:t>
            </a:r>
          </a:p>
          <a:p>
            <a:pPr marL="285750" indent="-285750">
              <a:buFont typeface="Arial" panose="020B0604020202020204" pitchFamily="34" charset="0"/>
              <a:buChar char="•"/>
            </a:pPr>
            <a:r>
              <a:rPr lang="en-US" sz="2400" dirty="0"/>
              <a:t>Solution and Cost Estimation</a:t>
            </a:r>
          </a:p>
          <a:p>
            <a:pPr marL="285750" indent="-285750">
              <a:buFont typeface="Arial" panose="020B0604020202020204" pitchFamily="34" charset="0"/>
              <a:buChar char="•"/>
            </a:pPr>
            <a:r>
              <a:rPr lang="en-US" sz="2400" dirty="0"/>
              <a:t>Benefits of investing in this solution</a:t>
            </a:r>
          </a:p>
          <a:p>
            <a:pPr marL="285750" indent="-285750">
              <a:buFont typeface="Arial" panose="020B0604020202020204" pitchFamily="34" charset="0"/>
              <a:buChar char="•"/>
            </a:pPr>
            <a:r>
              <a:rPr lang="en-US" sz="2400" dirty="0"/>
              <a:t>Project Charter</a:t>
            </a:r>
          </a:p>
          <a:p>
            <a:pPr marL="285750" indent="-285750">
              <a:buFont typeface="Arial" panose="020B0604020202020204" pitchFamily="34" charset="0"/>
              <a:buChar char="•"/>
            </a:pPr>
            <a:r>
              <a:rPr lang="en-US" sz="2400" dirty="0"/>
              <a:t>WBS Chart</a:t>
            </a:r>
          </a:p>
          <a:p>
            <a:pPr marL="285750" indent="-285750">
              <a:buFont typeface="Arial" panose="020B0604020202020204" pitchFamily="34" charset="0"/>
              <a:buChar char="•"/>
            </a:pPr>
            <a:r>
              <a:rPr lang="en-US" sz="2400" dirty="0"/>
              <a:t>Cost and Budget (Excel Distribution)</a:t>
            </a:r>
          </a:p>
          <a:p>
            <a:pPr marL="285750" indent="-285750">
              <a:buFont typeface="Arial" panose="020B0604020202020204" pitchFamily="34" charset="0"/>
              <a:buChar char="•"/>
            </a:pPr>
            <a:r>
              <a:rPr lang="en-US" sz="2400" dirty="0"/>
              <a:t>Project Analysis</a:t>
            </a:r>
          </a:p>
          <a:p>
            <a:pPr marL="285750" indent="-285750">
              <a:buFont typeface="Arial" panose="020B0604020202020204" pitchFamily="34" charset="0"/>
              <a:buChar char="•"/>
            </a:pPr>
            <a:r>
              <a:rPr lang="en-US" sz="2400" dirty="0"/>
              <a:t>Lessons Learned </a:t>
            </a:r>
          </a:p>
        </p:txBody>
      </p:sp>
      <p:sp>
        <p:nvSpPr>
          <p:cNvPr id="6" name="Slide Number Placeholder 5">
            <a:extLst>
              <a:ext uri="{FF2B5EF4-FFF2-40B4-BE49-F238E27FC236}">
                <a16:creationId xmlns:a16="http://schemas.microsoft.com/office/drawing/2014/main" id="{44841BB8-0A3E-25B7-7C68-07727D73C0FD}"/>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932042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8052-A571-5C0C-8D4F-F1FCA53AAC83}"/>
              </a:ext>
            </a:extLst>
          </p:cNvPr>
          <p:cNvSpPr>
            <a:spLocks noGrp="1"/>
          </p:cNvSpPr>
          <p:nvPr>
            <p:ph type="title"/>
          </p:nvPr>
        </p:nvSpPr>
        <p:spPr>
          <a:xfrm>
            <a:off x="251733" y="272047"/>
            <a:ext cx="7082128" cy="1204912"/>
          </a:xfrm>
        </p:spPr>
        <p:txBody>
          <a:bodyPr/>
          <a:lstStyle/>
          <a:p>
            <a:r>
              <a:rPr lang="en-US" dirty="0"/>
              <a:t>Burndown chart analysis</a:t>
            </a:r>
          </a:p>
        </p:txBody>
      </p:sp>
      <p:sp>
        <p:nvSpPr>
          <p:cNvPr id="3" name="Text Placeholder 2">
            <a:extLst>
              <a:ext uri="{FF2B5EF4-FFF2-40B4-BE49-F238E27FC236}">
                <a16:creationId xmlns:a16="http://schemas.microsoft.com/office/drawing/2014/main" id="{E89E2A18-819A-14F4-0438-3F61EEFF73AF}"/>
              </a:ext>
            </a:extLst>
          </p:cNvPr>
          <p:cNvSpPr>
            <a:spLocks noGrp="1"/>
          </p:cNvSpPr>
          <p:nvPr>
            <p:ph type="body" idx="1"/>
          </p:nvPr>
        </p:nvSpPr>
        <p:spPr>
          <a:xfrm>
            <a:off x="-701609" y="1722227"/>
            <a:ext cx="8492669" cy="4863726"/>
          </a:xfrm>
        </p:spPr>
        <p:txBody>
          <a:bodyPr>
            <a:normAutofit/>
          </a:bodyPr>
          <a:lstStyle/>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The burndown chart here is generated here is from 1</a:t>
            </a:r>
            <a:r>
              <a:rPr lang="en-US" baseline="30000" dirty="0">
                <a:solidFill>
                  <a:schemeClr val="tx1"/>
                </a:solidFill>
              </a:rPr>
              <a:t>st</a:t>
            </a:r>
            <a:r>
              <a:rPr lang="en-US" dirty="0">
                <a:solidFill>
                  <a:schemeClr val="tx1"/>
                </a:solidFill>
              </a:rPr>
              <a:t> November 2022 to 6</a:t>
            </a:r>
            <a:r>
              <a:rPr lang="en-US" baseline="30000" dirty="0">
                <a:solidFill>
                  <a:schemeClr val="tx1"/>
                </a:solidFill>
              </a:rPr>
              <a:t>th</a:t>
            </a:r>
            <a:r>
              <a:rPr lang="en-US" dirty="0">
                <a:solidFill>
                  <a:schemeClr val="tx1"/>
                </a:solidFill>
              </a:rPr>
              <a:t> December 2022.</a:t>
            </a: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We can see based on the line chart that based on the baseline given, work should have been finished by now, but we are behind schedule.</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The work burndown shows us here that around 20-30 hours of work is remaining still, and the task burndown shows us that more than 4 subtasks are left to complete still.</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Based on these details we can solidify further by detail how behind schedule we are. </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p:txBody>
      </p:sp>
      <p:sp>
        <p:nvSpPr>
          <p:cNvPr id="4" name="Date Placeholder 3">
            <a:extLst>
              <a:ext uri="{FF2B5EF4-FFF2-40B4-BE49-F238E27FC236}">
                <a16:creationId xmlns:a16="http://schemas.microsoft.com/office/drawing/2014/main" id="{EB7967C2-6AD8-F6B8-2270-D18823C7A72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219435C-7854-0B3B-FCBC-3DB31D7D5DD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9D2C214-6DBC-99EE-9542-3DCF575DDC77}"/>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3329441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C753-C155-097A-1281-EEA781048BC3}"/>
              </a:ext>
            </a:extLst>
          </p:cNvPr>
          <p:cNvSpPr>
            <a:spLocks noGrp="1"/>
          </p:cNvSpPr>
          <p:nvPr>
            <p:ph type="title"/>
          </p:nvPr>
        </p:nvSpPr>
        <p:spPr/>
        <p:txBody>
          <a:bodyPr/>
          <a:lstStyle/>
          <a:p>
            <a:r>
              <a:rPr lang="en-CA" dirty="0">
                <a:solidFill>
                  <a:srgbClr val="FF0000"/>
                </a:solidFill>
              </a:rPr>
              <a:t>Cost Overview</a:t>
            </a:r>
          </a:p>
        </p:txBody>
      </p:sp>
      <p:sp>
        <p:nvSpPr>
          <p:cNvPr id="5" name="Slide Number Placeholder 4">
            <a:extLst>
              <a:ext uri="{FF2B5EF4-FFF2-40B4-BE49-F238E27FC236}">
                <a16:creationId xmlns:a16="http://schemas.microsoft.com/office/drawing/2014/main" id="{7F6C8CF3-87D1-427D-794A-7A3DF3115AEF}"/>
              </a:ext>
            </a:extLst>
          </p:cNvPr>
          <p:cNvSpPr>
            <a:spLocks noGrp="1"/>
          </p:cNvSpPr>
          <p:nvPr>
            <p:ph type="sldNum" sz="quarter" idx="12"/>
          </p:nvPr>
        </p:nvSpPr>
        <p:spPr/>
        <p:txBody>
          <a:bodyPr/>
          <a:lstStyle/>
          <a:p>
            <a:fld id="{A49DFD55-3C28-40EF-9E31-A92D2E4017FF}" type="slidenum">
              <a:rPr lang="en-US" smtClean="0"/>
              <a:pPr/>
              <a:t>21</a:t>
            </a:fld>
            <a:endParaRPr lang="en-US" dirty="0"/>
          </a:p>
        </p:txBody>
      </p:sp>
      <p:pic>
        <p:nvPicPr>
          <p:cNvPr id="8" name="Picture 7">
            <a:extLst>
              <a:ext uri="{FF2B5EF4-FFF2-40B4-BE49-F238E27FC236}">
                <a16:creationId xmlns:a16="http://schemas.microsoft.com/office/drawing/2014/main" id="{C5295E37-6EEA-0685-B89F-4A5E5D7C3F4E}"/>
              </a:ext>
            </a:extLst>
          </p:cNvPr>
          <p:cNvPicPr>
            <a:picLocks noChangeAspect="1"/>
          </p:cNvPicPr>
          <p:nvPr/>
        </p:nvPicPr>
        <p:blipFill>
          <a:blip r:embed="rId2"/>
          <a:stretch>
            <a:fillRect/>
          </a:stretch>
        </p:blipFill>
        <p:spPr>
          <a:xfrm>
            <a:off x="1806592" y="1340528"/>
            <a:ext cx="8578816" cy="5380947"/>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97562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8052-A571-5C0C-8D4F-F1FCA53AAC83}"/>
              </a:ext>
            </a:extLst>
          </p:cNvPr>
          <p:cNvSpPr>
            <a:spLocks noGrp="1"/>
          </p:cNvSpPr>
          <p:nvPr>
            <p:ph type="title"/>
          </p:nvPr>
        </p:nvSpPr>
        <p:spPr>
          <a:xfrm>
            <a:off x="251733" y="272047"/>
            <a:ext cx="7082128" cy="1204912"/>
          </a:xfrm>
        </p:spPr>
        <p:txBody>
          <a:bodyPr/>
          <a:lstStyle/>
          <a:p>
            <a:r>
              <a:rPr lang="en-US" dirty="0"/>
              <a:t>COST OVERVIEW</a:t>
            </a:r>
          </a:p>
        </p:txBody>
      </p:sp>
      <p:sp>
        <p:nvSpPr>
          <p:cNvPr id="3" name="Text Placeholder 2">
            <a:extLst>
              <a:ext uri="{FF2B5EF4-FFF2-40B4-BE49-F238E27FC236}">
                <a16:creationId xmlns:a16="http://schemas.microsoft.com/office/drawing/2014/main" id="{E89E2A18-819A-14F4-0438-3F61EEFF73AF}"/>
              </a:ext>
            </a:extLst>
          </p:cNvPr>
          <p:cNvSpPr>
            <a:spLocks noGrp="1"/>
          </p:cNvSpPr>
          <p:nvPr>
            <p:ph type="body" idx="1"/>
          </p:nvPr>
        </p:nvSpPr>
        <p:spPr>
          <a:xfrm>
            <a:off x="-701609" y="1722227"/>
            <a:ext cx="8492669" cy="4863726"/>
          </a:xfrm>
        </p:spPr>
        <p:txBody>
          <a:bodyPr>
            <a:normAutofit/>
          </a:bodyPr>
          <a:lstStyle/>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Based on the cost overview dashboard, we can see that up to this point, $139,415 has been spent on this project.</a:t>
            </a: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Also based on the progress vs cost chart, we can see that the we’ve not completely the project based on the baseline cost defined.</a:t>
            </a: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Only 88% of the project has been finished and still to finish the rest, an expense of 20,500 is still left.</a:t>
            </a: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So even though currently we are under budget, our project hasn’t finished. So, we will have to allocate new resources to speed up our project completion which will obviously push our project over-budget. </a:t>
            </a: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Based on the cost status report, we can see that currently $139,415 has been used up in the project and we are $2585 under budget but are project hasn’t finished completely and an estimated $20,500 are still left.</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p:txBody>
      </p:sp>
      <p:sp>
        <p:nvSpPr>
          <p:cNvPr id="4" name="Date Placeholder 3">
            <a:extLst>
              <a:ext uri="{FF2B5EF4-FFF2-40B4-BE49-F238E27FC236}">
                <a16:creationId xmlns:a16="http://schemas.microsoft.com/office/drawing/2014/main" id="{EB7967C2-6AD8-F6B8-2270-D18823C7A72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219435C-7854-0B3B-FCBC-3DB31D7D5DD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9D2C214-6DBC-99EE-9542-3DCF575DDC77}"/>
              </a:ext>
            </a:extLst>
          </p:cNvPr>
          <p:cNvSpPr>
            <a:spLocks noGrp="1"/>
          </p:cNvSpPr>
          <p:nvPr>
            <p:ph type="sldNum" sz="quarter" idx="12"/>
          </p:nvPr>
        </p:nvSpPr>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4261755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8FA-25C4-66A6-81EB-A4D9C96C2A04}"/>
              </a:ext>
            </a:extLst>
          </p:cNvPr>
          <p:cNvSpPr>
            <a:spLocks noGrp="1"/>
          </p:cNvSpPr>
          <p:nvPr>
            <p:ph type="title"/>
          </p:nvPr>
        </p:nvSpPr>
        <p:spPr/>
        <p:txBody>
          <a:bodyPr/>
          <a:lstStyle/>
          <a:p>
            <a:r>
              <a:rPr lang="en-CA" dirty="0">
                <a:solidFill>
                  <a:srgbClr val="FF0000"/>
                </a:solidFill>
              </a:rPr>
              <a:t>Upcoming tasks for the project</a:t>
            </a:r>
          </a:p>
        </p:txBody>
      </p:sp>
      <p:sp>
        <p:nvSpPr>
          <p:cNvPr id="5" name="Slide Number Placeholder 4">
            <a:extLst>
              <a:ext uri="{FF2B5EF4-FFF2-40B4-BE49-F238E27FC236}">
                <a16:creationId xmlns:a16="http://schemas.microsoft.com/office/drawing/2014/main" id="{ECC0DE60-4948-7CF9-2E41-F551FB8AA916}"/>
              </a:ext>
            </a:extLst>
          </p:cNvPr>
          <p:cNvSpPr>
            <a:spLocks noGrp="1"/>
          </p:cNvSpPr>
          <p:nvPr>
            <p:ph type="sldNum" sz="quarter" idx="12"/>
          </p:nvPr>
        </p:nvSpPr>
        <p:spPr/>
        <p:txBody>
          <a:bodyPr/>
          <a:lstStyle/>
          <a:p>
            <a:fld id="{A49DFD55-3C28-40EF-9E31-A92D2E4017FF}" type="slidenum">
              <a:rPr lang="en-US" smtClean="0"/>
              <a:pPr/>
              <a:t>23</a:t>
            </a:fld>
            <a:endParaRPr lang="en-US" dirty="0"/>
          </a:p>
        </p:txBody>
      </p:sp>
      <p:pic>
        <p:nvPicPr>
          <p:cNvPr id="8" name="Picture 7">
            <a:extLst>
              <a:ext uri="{FF2B5EF4-FFF2-40B4-BE49-F238E27FC236}">
                <a16:creationId xmlns:a16="http://schemas.microsoft.com/office/drawing/2014/main" id="{867A07B6-D316-C338-BB00-8A9FE7C16377}"/>
              </a:ext>
            </a:extLst>
          </p:cNvPr>
          <p:cNvPicPr>
            <a:picLocks noChangeAspect="1"/>
          </p:cNvPicPr>
          <p:nvPr/>
        </p:nvPicPr>
        <p:blipFill>
          <a:blip r:embed="rId2"/>
          <a:stretch>
            <a:fillRect/>
          </a:stretch>
        </p:blipFill>
        <p:spPr>
          <a:xfrm>
            <a:off x="1410347" y="1293953"/>
            <a:ext cx="9371305" cy="5198922"/>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45151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8052-A571-5C0C-8D4F-F1FCA53AAC83}"/>
              </a:ext>
            </a:extLst>
          </p:cNvPr>
          <p:cNvSpPr>
            <a:spLocks noGrp="1"/>
          </p:cNvSpPr>
          <p:nvPr>
            <p:ph type="title"/>
          </p:nvPr>
        </p:nvSpPr>
        <p:spPr>
          <a:xfrm>
            <a:off x="251733" y="272047"/>
            <a:ext cx="7082128" cy="1204912"/>
          </a:xfrm>
        </p:spPr>
        <p:txBody>
          <a:bodyPr/>
          <a:lstStyle/>
          <a:p>
            <a:r>
              <a:rPr lang="en-US" dirty="0"/>
              <a:t>UPCOMING AND COMPLETED TASKS</a:t>
            </a:r>
          </a:p>
        </p:txBody>
      </p:sp>
      <p:sp>
        <p:nvSpPr>
          <p:cNvPr id="3" name="Text Placeholder 2">
            <a:extLst>
              <a:ext uri="{FF2B5EF4-FFF2-40B4-BE49-F238E27FC236}">
                <a16:creationId xmlns:a16="http://schemas.microsoft.com/office/drawing/2014/main" id="{E89E2A18-819A-14F4-0438-3F61EEFF73AF}"/>
              </a:ext>
            </a:extLst>
          </p:cNvPr>
          <p:cNvSpPr>
            <a:spLocks noGrp="1"/>
          </p:cNvSpPr>
          <p:nvPr>
            <p:ph type="body" idx="1"/>
          </p:nvPr>
        </p:nvSpPr>
        <p:spPr>
          <a:xfrm>
            <a:off x="-701609" y="1722227"/>
            <a:ext cx="8492669" cy="4863726"/>
          </a:xfrm>
        </p:spPr>
        <p:txBody>
          <a:bodyPr>
            <a:normAutofit/>
          </a:bodyPr>
          <a:lstStyle/>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Here, task 5 is currently in progress, with multiple subtasks completed up to a certain point. </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Task 6 has two subtasks and that has not even been started yet. All the tasks in task 6 are 0% complete.</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We can see that only the developer has been assigned to these tasks, so our resources are also defined.</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We can see the assigned work hours for each subtask here and also the expected start and finish dates.</a:t>
            </a:r>
          </a:p>
        </p:txBody>
      </p:sp>
      <p:sp>
        <p:nvSpPr>
          <p:cNvPr id="4" name="Date Placeholder 3">
            <a:extLst>
              <a:ext uri="{FF2B5EF4-FFF2-40B4-BE49-F238E27FC236}">
                <a16:creationId xmlns:a16="http://schemas.microsoft.com/office/drawing/2014/main" id="{EB7967C2-6AD8-F6B8-2270-D18823C7A72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219435C-7854-0B3B-FCBC-3DB31D7D5DD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9D2C214-6DBC-99EE-9542-3DCF575DDC77}"/>
              </a:ext>
            </a:extLst>
          </p:cNvPr>
          <p:cNvSpPr>
            <a:spLocks noGrp="1"/>
          </p:cNvSpPr>
          <p:nvPr>
            <p:ph type="sldNum" sz="quarter" idx="12"/>
          </p:nvPr>
        </p:nvSpPr>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1664357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CD09-3A8C-8834-0F49-91DA808DAD1A}"/>
              </a:ext>
            </a:extLst>
          </p:cNvPr>
          <p:cNvSpPr>
            <a:spLocks noGrp="1"/>
          </p:cNvSpPr>
          <p:nvPr>
            <p:ph type="title"/>
          </p:nvPr>
        </p:nvSpPr>
        <p:spPr/>
        <p:txBody>
          <a:bodyPr/>
          <a:lstStyle/>
          <a:p>
            <a:r>
              <a:rPr lang="en-CA" dirty="0">
                <a:solidFill>
                  <a:srgbClr val="FF0000"/>
                </a:solidFill>
              </a:rPr>
              <a:t>Work Overview</a:t>
            </a:r>
          </a:p>
        </p:txBody>
      </p:sp>
      <p:sp>
        <p:nvSpPr>
          <p:cNvPr id="4" name="Footer Placeholder 3">
            <a:extLst>
              <a:ext uri="{FF2B5EF4-FFF2-40B4-BE49-F238E27FC236}">
                <a16:creationId xmlns:a16="http://schemas.microsoft.com/office/drawing/2014/main" id="{02ABD264-D2F9-208B-7757-687C7A23EB6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969C089-9881-E3A4-A29F-F02349A75941}"/>
              </a:ext>
            </a:extLst>
          </p:cNvPr>
          <p:cNvSpPr>
            <a:spLocks noGrp="1"/>
          </p:cNvSpPr>
          <p:nvPr>
            <p:ph type="sldNum" sz="quarter" idx="12"/>
          </p:nvPr>
        </p:nvSpPr>
        <p:spPr/>
        <p:txBody>
          <a:bodyPr/>
          <a:lstStyle/>
          <a:p>
            <a:fld id="{A49DFD55-3C28-40EF-9E31-A92D2E4017FF}" type="slidenum">
              <a:rPr lang="en-US" smtClean="0"/>
              <a:pPr/>
              <a:t>25</a:t>
            </a:fld>
            <a:endParaRPr lang="en-US" dirty="0"/>
          </a:p>
        </p:txBody>
      </p:sp>
      <p:pic>
        <p:nvPicPr>
          <p:cNvPr id="8" name="Picture 7">
            <a:extLst>
              <a:ext uri="{FF2B5EF4-FFF2-40B4-BE49-F238E27FC236}">
                <a16:creationId xmlns:a16="http://schemas.microsoft.com/office/drawing/2014/main" id="{15A8818C-2C90-A4A8-0A46-20FA08A845E9}"/>
              </a:ext>
            </a:extLst>
          </p:cNvPr>
          <p:cNvPicPr>
            <a:picLocks noChangeAspect="1"/>
          </p:cNvPicPr>
          <p:nvPr/>
        </p:nvPicPr>
        <p:blipFill>
          <a:blip r:embed="rId2"/>
          <a:stretch>
            <a:fillRect/>
          </a:stretch>
        </p:blipFill>
        <p:spPr>
          <a:xfrm>
            <a:off x="2107879" y="1362438"/>
            <a:ext cx="7976241" cy="5322163"/>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95940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8052-A571-5C0C-8D4F-F1FCA53AAC83}"/>
              </a:ext>
            </a:extLst>
          </p:cNvPr>
          <p:cNvSpPr>
            <a:spLocks noGrp="1"/>
          </p:cNvSpPr>
          <p:nvPr>
            <p:ph type="title"/>
          </p:nvPr>
        </p:nvSpPr>
        <p:spPr>
          <a:xfrm>
            <a:off x="251733" y="272047"/>
            <a:ext cx="7082128" cy="1204912"/>
          </a:xfrm>
        </p:spPr>
        <p:txBody>
          <a:bodyPr/>
          <a:lstStyle/>
          <a:p>
            <a:r>
              <a:rPr lang="en-US" dirty="0"/>
              <a:t>WORK OVERVIEW and burndown</a:t>
            </a:r>
          </a:p>
        </p:txBody>
      </p:sp>
      <p:sp>
        <p:nvSpPr>
          <p:cNvPr id="3" name="Text Placeholder 2">
            <a:extLst>
              <a:ext uri="{FF2B5EF4-FFF2-40B4-BE49-F238E27FC236}">
                <a16:creationId xmlns:a16="http://schemas.microsoft.com/office/drawing/2014/main" id="{E89E2A18-819A-14F4-0438-3F61EEFF73AF}"/>
              </a:ext>
            </a:extLst>
          </p:cNvPr>
          <p:cNvSpPr>
            <a:spLocks noGrp="1"/>
          </p:cNvSpPr>
          <p:nvPr>
            <p:ph type="body" idx="1"/>
          </p:nvPr>
        </p:nvSpPr>
        <p:spPr>
          <a:xfrm>
            <a:off x="-701609" y="1722227"/>
            <a:ext cx="8492669" cy="4863726"/>
          </a:xfrm>
        </p:spPr>
        <p:txBody>
          <a:bodyPr>
            <a:normAutofit/>
          </a:bodyPr>
          <a:lstStyle/>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Here based on the work burndown chart we can see the effort of hours that remains in the project.</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Up to now 184 hours of work has been completed and 24 hours of work effort remains.</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Again, based on the charts created we can see we are behind schedule based on work remaining to be done.</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p:txBody>
      </p:sp>
      <p:sp>
        <p:nvSpPr>
          <p:cNvPr id="4" name="Date Placeholder 3">
            <a:extLst>
              <a:ext uri="{FF2B5EF4-FFF2-40B4-BE49-F238E27FC236}">
                <a16:creationId xmlns:a16="http://schemas.microsoft.com/office/drawing/2014/main" id="{EB7967C2-6AD8-F6B8-2270-D18823C7A72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219435C-7854-0B3B-FCBC-3DB31D7D5DD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9D2C214-6DBC-99EE-9542-3DCF575DDC77}"/>
              </a:ext>
            </a:extLst>
          </p:cNvPr>
          <p:cNvSpPr>
            <a:spLocks noGrp="1"/>
          </p:cNvSpPr>
          <p:nvPr>
            <p:ph type="sldNum" sz="quarter" idx="12"/>
          </p:nvPr>
        </p:nvSpPr>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784070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6E04-0A63-560F-F53E-BCF46A3F2B14}"/>
              </a:ext>
            </a:extLst>
          </p:cNvPr>
          <p:cNvSpPr>
            <a:spLocks noGrp="1"/>
          </p:cNvSpPr>
          <p:nvPr>
            <p:ph type="title"/>
          </p:nvPr>
        </p:nvSpPr>
        <p:spPr/>
        <p:txBody>
          <a:bodyPr/>
          <a:lstStyle/>
          <a:p>
            <a:r>
              <a:rPr lang="en-CA" dirty="0"/>
              <a:t>Work overview</a:t>
            </a:r>
          </a:p>
        </p:txBody>
      </p:sp>
      <p:sp>
        <p:nvSpPr>
          <p:cNvPr id="3" name="Date Placeholder 2">
            <a:extLst>
              <a:ext uri="{FF2B5EF4-FFF2-40B4-BE49-F238E27FC236}">
                <a16:creationId xmlns:a16="http://schemas.microsoft.com/office/drawing/2014/main" id="{E4E4C84E-C5B3-0F9B-ACF0-82AAAB2F5447}"/>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AACFC8C-1C24-C603-BF4B-B6DB6395975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7C16A0B-9B96-88D0-2D4D-CB55524FC261}"/>
              </a:ext>
            </a:extLst>
          </p:cNvPr>
          <p:cNvSpPr>
            <a:spLocks noGrp="1"/>
          </p:cNvSpPr>
          <p:nvPr>
            <p:ph type="sldNum" sz="quarter" idx="12"/>
          </p:nvPr>
        </p:nvSpPr>
        <p:spPr/>
        <p:txBody>
          <a:bodyPr/>
          <a:lstStyle/>
          <a:p>
            <a:fld id="{A49DFD55-3C28-40EF-9E31-A92D2E4017FF}" type="slidenum">
              <a:rPr lang="en-US" smtClean="0"/>
              <a:pPr/>
              <a:t>27</a:t>
            </a:fld>
            <a:endParaRPr lang="en-US" dirty="0"/>
          </a:p>
        </p:txBody>
      </p:sp>
      <p:pic>
        <p:nvPicPr>
          <p:cNvPr id="8" name="Picture 7">
            <a:extLst>
              <a:ext uri="{FF2B5EF4-FFF2-40B4-BE49-F238E27FC236}">
                <a16:creationId xmlns:a16="http://schemas.microsoft.com/office/drawing/2014/main" id="{F2273B20-5802-74FF-11D6-0E8FC4D841AA}"/>
              </a:ext>
            </a:extLst>
          </p:cNvPr>
          <p:cNvPicPr>
            <a:picLocks noChangeAspect="1"/>
          </p:cNvPicPr>
          <p:nvPr/>
        </p:nvPicPr>
        <p:blipFill>
          <a:blip r:embed="rId2"/>
          <a:stretch>
            <a:fillRect/>
          </a:stretch>
        </p:blipFill>
        <p:spPr>
          <a:xfrm>
            <a:off x="676275" y="2357206"/>
            <a:ext cx="10839450" cy="3848100"/>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E3D13891-5091-48AE-7E15-090A2090BC10}"/>
              </a:ext>
            </a:extLst>
          </p:cNvPr>
          <p:cNvPicPr>
            <a:picLocks noChangeAspect="1"/>
          </p:cNvPicPr>
          <p:nvPr/>
        </p:nvPicPr>
        <p:blipFill>
          <a:blip r:embed="rId3"/>
          <a:stretch>
            <a:fillRect/>
          </a:stretch>
        </p:blipFill>
        <p:spPr>
          <a:xfrm>
            <a:off x="676275" y="1352403"/>
            <a:ext cx="3256183" cy="827614"/>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40626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8052-A571-5C0C-8D4F-F1FCA53AAC83}"/>
              </a:ext>
            </a:extLst>
          </p:cNvPr>
          <p:cNvSpPr>
            <a:spLocks noGrp="1"/>
          </p:cNvSpPr>
          <p:nvPr>
            <p:ph type="title"/>
          </p:nvPr>
        </p:nvSpPr>
        <p:spPr>
          <a:xfrm>
            <a:off x="251733" y="272047"/>
            <a:ext cx="7082128" cy="1204912"/>
          </a:xfrm>
        </p:spPr>
        <p:txBody>
          <a:bodyPr/>
          <a:lstStyle/>
          <a:p>
            <a:r>
              <a:rPr lang="en-US" dirty="0"/>
              <a:t>WORK OVERVIEW OF RESOURCEs</a:t>
            </a:r>
          </a:p>
        </p:txBody>
      </p:sp>
      <p:sp>
        <p:nvSpPr>
          <p:cNvPr id="3" name="Text Placeholder 2">
            <a:extLst>
              <a:ext uri="{FF2B5EF4-FFF2-40B4-BE49-F238E27FC236}">
                <a16:creationId xmlns:a16="http://schemas.microsoft.com/office/drawing/2014/main" id="{E89E2A18-819A-14F4-0438-3F61EEFF73AF}"/>
              </a:ext>
            </a:extLst>
          </p:cNvPr>
          <p:cNvSpPr>
            <a:spLocks noGrp="1"/>
          </p:cNvSpPr>
          <p:nvPr>
            <p:ph type="body" idx="1"/>
          </p:nvPr>
        </p:nvSpPr>
        <p:spPr>
          <a:xfrm>
            <a:off x="-701609" y="1722227"/>
            <a:ext cx="8492669" cy="4863726"/>
          </a:xfrm>
        </p:spPr>
        <p:txBody>
          <a:bodyPr>
            <a:normAutofit/>
          </a:bodyPr>
          <a:lstStyle/>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We can see here that the project manager hasn’t been used much during the project timeline, the programmer has been used slightly but the developer has been used the most.</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We can see that the developer hours were underestimated for the project at a certain point, in the middle of the project. </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Needing more developers for the project seems to be a continuing issue here.</a:t>
            </a:r>
          </a:p>
        </p:txBody>
      </p:sp>
      <p:sp>
        <p:nvSpPr>
          <p:cNvPr id="4" name="Date Placeholder 3">
            <a:extLst>
              <a:ext uri="{FF2B5EF4-FFF2-40B4-BE49-F238E27FC236}">
                <a16:creationId xmlns:a16="http://schemas.microsoft.com/office/drawing/2014/main" id="{EB7967C2-6AD8-F6B8-2270-D18823C7A72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219435C-7854-0B3B-FCBC-3DB31D7D5DD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9D2C214-6DBC-99EE-9542-3DCF575DDC77}"/>
              </a:ext>
            </a:extLst>
          </p:cNvPr>
          <p:cNvSpPr>
            <a:spLocks noGrp="1"/>
          </p:cNvSpPr>
          <p:nvPr>
            <p:ph type="sldNum" sz="quarter" idx="12"/>
          </p:nvPr>
        </p:nvSpPr>
        <p:spPr/>
        <p:txBody>
          <a:bodyPr/>
          <a:lstStyle/>
          <a:p>
            <a:fld id="{A49DFD55-3C28-40EF-9E31-A92D2E4017FF}" type="slidenum">
              <a:rPr lang="en-US" smtClean="0"/>
              <a:pPr/>
              <a:t>28</a:t>
            </a:fld>
            <a:endParaRPr lang="en-US" dirty="0"/>
          </a:p>
        </p:txBody>
      </p:sp>
    </p:spTree>
    <p:extLst>
      <p:ext uri="{BB962C8B-B14F-4D97-AF65-F5344CB8AC3E}">
        <p14:creationId xmlns:p14="http://schemas.microsoft.com/office/powerpoint/2010/main" val="4113022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2486-F659-3B95-9FCA-6EF463073DCE}"/>
              </a:ext>
            </a:extLst>
          </p:cNvPr>
          <p:cNvSpPr>
            <a:spLocks noGrp="1"/>
          </p:cNvSpPr>
          <p:nvPr>
            <p:ph type="title"/>
          </p:nvPr>
        </p:nvSpPr>
        <p:spPr/>
        <p:txBody>
          <a:bodyPr/>
          <a:lstStyle/>
          <a:p>
            <a:r>
              <a:rPr lang="en-CA" dirty="0">
                <a:solidFill>
                  <a:srgbClr val="FF0000"/>
                </a:solidFill>
              </a:rPr>
              <a:t>Resource overview</a:t>
            </a:r>
          </a:p>
        </p:txBody>
      </p:sp>
      <p:sp>
        <p:nvSpPr>
          <p:cNvPr id="4" name="Footer Placeholder 3">
            <a:extLst>
              <a:ext uri="{FF2B5EF4-FFF2-40B4-BE49-F238E27FC236}">
                <a16:creationId xmlns:a16="http://schemas.microsoft.com/office/drawing/2014/main" id="{C499B281-7287-2A4C-EFDA-F93A5FC9C41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A7B6457-6C90-7484-69A3-93583A8DF4F4}"/>
              </a:ext>
            </a:extLst>
          </p:cNvPr>
          <p:cNvSpPr>
            <a:spLocks noGrp="1"/>
          </p:cNvSpPr>
          <p:nvPr>
            <p:ph type="sldNum" sz="quarter" idx="12"/>
          </p:nvPr>
        </p:nvSpPr>
        <p:spPr/>
        <p:txBody>
          <a:bodyPr/>
          <a:lstStyle/>
          <a:p>
            <a:fld id="{A49DFD55-3C28-40EF-9E31-A92D2E4017FF}" type="slidenum">
              <a:rPr lang="en-US" smtClean="0"/>
              <a:pPr/>
              <a:t>29</a:t>
            </a:fld>
            <a:endParaRPr lang="en-US" dirty="0"/>
          </a:p>
        </p:txBody>
      </p:sp>
      <p:pic>
        <p:nvPicPr>
          <p:cNvPr id="8" name="Picture 7">
            <a:extLst>
              <a:ext uri="{FF2B5EF4-FFF2-40B4-BE49-F238E27FC236}">
                <a16:creationId xmlns:a16="http://schemas.microsoft.com/office/drawing/2014/main" id="{7FF864B1-E525-4529-9FDC-6B6E22AE8AA7}"/>
              </a:ext>
            </a:extLst>
          </p:cNvPr>
          <p:cNvPicPr>
            <a:picLocks noChangeAspect="1"/>
          </p:cNvPicPr>
          <p:nvPr/>
        </p:nvPicPr>
        <p:blipFill>
          <a:blip r:embed="rId2"/>
          <a:stretch>
            <a:fillRect/>
          </a:stretch>
        </p:blipFill>
        <p:spPr>
          <a:xfrm>
            <a:off x="1287453" y="1229004"/>
            <a:ext cx="9617093" cy="5589031"/>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04060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228D-565B-1F57-EE5E-083776F941A7}"/>
              </a:ext>
            </a:extLst>
          </p:cNvPr>
          <p:cNvSpPr>
            <a:spLocks noGrp="1"/>
          </p:cNvSpPr>
          <p:nvPr>
            <p:ph type="title"/>
          </p:nvPr>
        </p:nvSpPr>
        <p:spPr>
          <a:xfrm>
            <a:off x="438345" y="943851"/>
            <a:ext cx="5111750" cy="1204912"/>
          </a:xfrm>
        </p:spPr>
        <p:txBody>
          <a:bodyPr/>
          <a:lstStyle/>
          <a:p>
            <a:r>
              <a:rPr lang="en-US" dirty="0"/>
              <a:t>Team Introduction</a:t>
            </a:r>
          </a:p>
        </p:txBody>
      </p:sp>
      <p:sp>
        <p:nvSpPr>
          <p:cNvPr id="3" name="Text Placeholder 2">
            <a:extLst>
              <a:ext uri="{FF2B5EF4-FFF2-40B4-BE49-F238E27FC236}">
                <a16:creationId xmlns:a16="http://schemas.microsoft.com/office/drawing/2014/main" id="{C7820FF2-0B8B-93BB-18D5-59F37F8AEE66}"/>
              </a:ext>
            </a:extLst>
          </p:cNvPr>
          <p:cNvSpPr>
            <a:spLocks noGrp="1"/>
          </p:cNvSpPr>
          <p:nvPr>
            <p:ph type="body" idx="1"/>
          </p:nvPr>
        </p:nvSpPr>
        <p:spPr>
          <a:xfrm>
            <a:off x="550506" y="2444621"/>
            <a:ext cx="5923319" cy="3672094"/>
          </a:xfrm>
        </p:spPr>
        <p:txBody>
          <a:bodyPr>
            <a:normAutofit fontScale="77500" lnSpcReduction="20000"/>
          </a:bodyPr>
          <a:lstStyle/>
          <a:p>
            <a:pPr lvl="0"/>
            <a:r>
              <a:rPr lang="en-IN" sz="2600" b="1" dirty="0"/>
              <a:t>GROUP - 02     </a:t>
            </a:r>
          </a:p>
          <a:p>
            <a:pPr lvl="0"/>
            <a:r>
              <a:rPr lang="en-IN" sz="2600" b="1" dirty="0"/>
              <a:t>Course – DAB 300</a:t>
            </a:r>
          </a:p>
          <a:p>
            <a:pPr lvl="0"/>
            <a:r>
              <a:rPr lang="en-IN" sz="2600" b="1" dirty="0"/>
              <a:t>Section – 006</a:t>
            </a:r>
          </a:p>
          <a:p>
            <a:pPr lvl="0"/>
            <a:r>
              <a:rPr lang="en-IN" sz="2600" b="1" dirty="0"/>
              <a:t>Subject – Project Management Analytics                                </a:t>
            </a:r>
            <a:endParaRPr lang="en-US" sz="2600" dirty="0"/>
          </a:p>
          <a:p>
            <a:pPr lvl="1"/>
            <a:endParaRPr lang="en-US" sz="2200" dirty="0"/>
          </a:p>
          <a:p>
            <a:pPr lvl="0"/>
            <a:r>
              <a:rPr lang="en-IN" sz="2600" dirty="0"/>
              <a:t>1)  Amir Dahya</a:t>
            </a:r>
            <a:endParaRPr lang="en-US" sz="2600" dirty="0"/>
          </a:p>
          <a:p>
            <a:pPr lvl="0"/>
            <a:r>
              <a:rPr lang="en-IN" sz="2600" dirty="0"/>
              <a:t>2)  </a:t>
            </a:r>
            <a:r>
              <a:rPr lang="en-IN" sz="2600" dirty="0" err="1"/>
              <a:t>Miloni</a:t>
            </a:r>
            <a:r>
              <a:rPr lang="en-IN" sz="2600" dirty="0"/>
              <a:t> Patel</a:t>
            </a:r>
            <a:endParaRPr lang="en-US" sz="2600" dirty="0"/>
          </a:p>
          <a:p>
            <a:pPr lvl="0"/>
            <a:r>
              <a:rPr lang="en-IN" sz="2600" dirty="0"/>
              <a:t>3)  </a:t>
            </a:r>
            <a:r>
              <a:rPr lang="en-IN" sz="2600" dirty="0" err="1"/>
              <a:t>Kawalbeer</a:t>
            </a:r>
            <a:r>
              <a:rPr lang="en-IN" sz="2600" dirty="0"/>
              <a:t> Kaur</a:t>
            </a:r>
            <a:endParaRPr lang="en-US" sz="2600" dirty="0"/>
          </a:p>
          <a:p>
            <a:pPr lvl="0"/>
            <a:r>
              <a:rPr lang="en-IN" sz="2600" dirty="0"/>
              <a:t>4)  </a:t>
            </a:r>
            <a:r>
              <a:rPr lang="en-IN" sz="2600" dirty="0" err="1"/>
              <a:t>Pramit</a:t>
            </a:r>
            <a:r>
              <a:rPr lang="en-IN" sz="2600" dirty="0"/>
              <a:t> Parikh</a:t>
            </a:r>
            <a:endParaRPr lang="en-US" sz="2600" dirty="0"/>
          </a:p>
          <a:p>
            <a:pPr lvl="0"/>
            <a:r>
              <a:rPr lang="en-IN" sz="2600" dirty="0"/>
              <a:t>5)  </a:t>
            </a:r>
            <a:r>
              <a:rPr lang="en-IN" sz="2600" dirty="0" err="1"/>
              <a:t>Devkumar</a:t>
            </a:r>
            <a:r>
              <a:rPr lang="en-IN" sz="2600" dirty="0"/>
              <a:t> Patel</a:t>
            </a:r>
            <a:endParaRPr lang="en-US" sz="2600" dirty="0"/>
          </a:p>
          <a:p>
            <a:endParaRPr lang="en-US" dirty="0"/>
          </a:p>
        </p:txBody>
      </p:sp>
      <p:sp>
        <p:nvSpPr>
          <p:cNvPr id="6" name="Slide Number Placeholder 5">
            <a:extLst>
              <a:ext uri="{FF2B5EF4-FFF2-40B4-BE49-F238E27FC236}">
                <a16:creationId xmlns:a16="http://schemas.microsoft.com/office/drawing/2014/main" id="{83C92D73-130F-07D8-78FF-1A33CE37B5D3}"/>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344845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8052-A571-5C0C-8D4F-F1FCA53AAC83}"/>
              </a:ext>
            </a:extLst>
          </p:cNvPr>
          <p:cNvSpPr>
            <a:spLocks noGrp="1"/>
          </p:cNvSpPr>
          <p:nvPr>
            <p:ph type="title"/>
          </p:nvPr>
        </p:nvSpPr>
        <p:spPr>
          <a:xfrm>
            <a:off x="251733" y="272047"/>
            <a:ext cx="7082128" cy="1204912"/>
          </a:xfrm>
        </p:spPr>
        <p:txBody>
          <a:bodyPr/>
          <a:lstStyle/>
          <a:p>
            <a:r>
              <a:rPr lang="en-US" dirty="0"/>
              <a:t>RESOURCE OVERVIEW</a:t>
            </a:r>
          </a:p>
        </p:txBody>
      </p:sp>
      <p:sp>
        <p:nvSpPr>
          <p:cNvPr id="3" name="Text Placeholder 2">
            <a:extLst>
              <a:ext uri="{FF2B5EF4-FFF2-40B4-BE49-F238E27FC236}">
                <a16:creationId xmlns:a16="http://schemas.microsoft.com/office/drawing/2014/main" id="{E89E2A18-819A-14F4-0438-3F61EEFF73AF}"/>
              </a:ext>
            </a:extLst>
          </p:cNvPr>
          <p:cNvSpPr>
            <a:spLocks noGrp="1"/>
          </p:cNvSpPr>
          <p:nvPr>
            <p:ph type="body" idx="1"/>
          </p:nvPr>
        </p:nvSpPr>
        <p:spPr>
          <a:xfrm>
            <a:off x="-701609" y="1722227"/>
            <a:ext cx="8492669" cy="4863726"/>
          </a:xfrm>
        </p:spPr>
        <p:txBody>
          <a:bodyPr>
            <a:normAutofit/>
          </a:bodyPr>
          <a:lstStyle/>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Based on this dashboard we can see the hours worked for each resource in this project. </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We can see that all the tasks which required the programmer have been completed and project manager hasn’t been used comparatively to other resources.</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The developer has the most work left in  the project and almost 200 hours of work has already been done by that team.</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We can also see the remaining hours for the developer team is 24.</a:t>
            </a: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200150" marR="0" lvl="2"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p:txBody>
      </p:sp>
      <p:sp>
        <p:nvSpPr>
          <p:cNvPr id="4" name="Date Placeholder 3">
            <a:extLst>
              <a:ext uri="{FF2B5EF4-FFF2-40B4-BE49-F238E27FC236}">
                <a16:creationId xmlns:a16="http://schemas.microsoft.com/office/drawing/2014/main" id="{EB7967C2-6AD8-F6B8-2270-D18823C7A72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219435C-7854-0B3B-FCBC-3DB31D7D5DD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9D2C214-6DBC-99EE-9542-3DCF575DDC77}"/>
              </a:ext>
            </a:extLst>
          </p:cNvPr>
          <p:cNvSpPr>
            <a:spLocks noGrp="1"/>
          </p:cNvSpPr>
          <p:nvPr>
            <p:ph type="sldNum" sz="quarter" idx="12"/>
          </p:nvPr>
        </p:nvSpPr>
        <p:spPr/>
        <p:txBody>
          <a:bodyPr/>
          <a:lstStyle/>
          <a:p>
            <a:fld id="{A49DFD55-3C28-40EF-9E31-A92D2E4017FF}" type="slidenum">
              <a:rPr lang="en-US" smtClean="0"/>
              <a:pPr/>
              <a:t>30</a:t>
            </a:fld>
            <a:endParaRPr lang="en-US" dirty="0"/>
          </a:p>
        </p:txBody>
      </p:sp>
    </p:spTree>
    <p:extLst>
      <p:ext uri="{BB962C8B-B14F-4D97-AF65-F5344CB8AC3E}">
        <p14:creationId xmlns:p14="http://schemas.microsoft.com/office/powerpoint/2010/main" val="1572299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C9BB0-BB6E-E64A-7474-C08A131C708B}"/>
              </a:ext>
            </a:extLst>
          </p:cNvPr>
          <p:cNvSpPr>
            <a:spLocks noGrp="1"/>
          </p:cNvSpPr>
          <p:nvPr>
            <p:ph type="title"/>
          </p:nvPr>
        </p:nvSpPr>
        <p:spPr/>
        <p:txBody>
          <a:bodyPr/>
          <a:lstStyle/>
          <a:p>
            <a:r>
              <a:rPr lang="en-CA" dirty="0">
                <a:solidFill>
                  <a:srgbClr val="FF0000"/>
                </a:solidFill>
              </a:rPr>
              <a:t>EARNED VALUE REPORT</a:t>
            </a:r>
          </a:p>
        </p:txBody>
      </p:sp>
      <p:sp>
        <p:nvSpPr>
          <p:cNvPr id="5" name="Slide Number Placeholder 4">
            <a:extLst>
              <a:ext uri="{FF2B5EF4-FFF2-40B4-BE49-F238E27FC236}">
                <a16:creationId xmlns:a16="http://schemas.microsoft.com/office/drawing/2014/main" id="{82E6020F-09A7-BC54-E39D-41BD61DFB836}"/>
              </a:ext>
            </a:extLst>
          </p:cNvPr>
          <p:cNvSpPr>
            <a:spLocks noGrp="1"/>
          </p:cNvSpPr>
          <p:nvPr>
            <p:ph type="sldNum" sz="quarter" idx="12"/>
          </p:nvPr>
        </p:nvSpPr>
        <p:spPr/>
        <p:txBody>
          <a:bodyPr/>
          <a:lstStyle/>
          <a:p>
            <a:fld id="{A49DFD55-3C28-40EF-9E31-A92D2E4017FF}" type="slidenum">
              <a:rPr lang="en-US" smtClean="0"/>
              <a:pPr/>
              <a:t>31</a:t>
            </a:fld>
            <a:endParaRPr lang="en-US" dirty="0"/>
          </a:p>
        </p:txBody>
      </p:sp>
      <p:pic>
        <p:nvPicPr>
          <p:cNvPr id="18" name="Picture 17">
            <a:extLst>
              <a:ext uri="{FF2B5EF4-FFF2-40B4-BE49-F238E27FC236}">
                <a16:creationId xmlns:a16="http://schemas.microsoft.com/office/drawing/2014/main" id="{CCC6F586-112B-3942-1DAA-E1A4F5BE91C9}"/>
              </a:ext>
            </a:extLst>
          </p:cNvPr>
          <p:cNvPicPr>
            <a:picLocks noChangeAspect="1"/>
          </p:cNvPicPr>
          <p:nvPr/>
        </p:nvPicPr>
        <p:blipFill>
          <a:blip r:embed="rId2"/>
          <a:stretch>
            <a:fillRect/>
          </a:stretch>
        </p:blipFill>
        <p:spPr>
          <a:xfrm>
            <a:off x="1116898" y="1239953"/>
            <a:ext cx="9958203" cy="5144937"/>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85470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8052-A571-5C0C-8D4F-F1FCA53AAC83}"/>
              </a:ext>
            </a:extLst>
          </p:cNvPr>
          <p:cNvSpPr>
            <a:spLocks noGrp="1"/>
          </p:cNvSpPr>
          <p:nvPr>
            <p:ph type="title"/>
          </p:nvPr>
        </p:nvSpPr>
        <p:spPr>
          <a:xfrm>
            <a:off x="251733" y="272047"/>
            <a:ext cx="7082128" cy="1204912"/>
          </a:xfrm>
        </p:spPr>
        <p:txBody>
          <a:bodyPr/>
          <a:lstStyle/>
          <a:p>
            <a:r>
              <a:rPr lang="en-US" dirty="0"/>
              <a:t>EARNED VALUE ANALYSIS</a:t>
            </a:r>
          </a:p>
        </p:txBody>
      </p:sp>
      <p:sp>
        <p:nvSpPr>
          <p:cNvPr id="3" name="Text Placeholder 2">
            <a:extLst>
              <a:ext uri="{FF2B5EF4-FFF2-40B4-BE49-F238E27FC236}">
                <a16:creationId xmlns:a16="http://schemas.microsoft.com/office/drawing/2014/main" id="{E89E2A18-819A-14F4-0438-3F61EEFF73AF}"/>
              </a:ext>
            </a:extLst>
          </p:cNvPr>
          <p:cNvSpPr>
            <a:spLocks noGrp="1"/>
          </p:cNvSpPr>
          <p:nvPr>
            <p:ph type="body" idx="1"/>
          </p:nvPr>
        </p:nvSpPr>
        <p:spPr>
          <a:xfrm>
            <a:off x="-701609" y="1722227"/>
            <a:ext cx="8492669" cy="4863726"/>
          </a:xfrm>
        </p:spPr>
        <p:txBody>
          <a:bodyPr>
            <a:normAutofit lnSpcReduction="10000"/>
          </a:bodyPr>
          <a:lstStyle/>
          <a:p>
            <a:pPr marL="1200150" marR="0" lvl="2" indent="-285750" algn="just">
              <a:lnSpc>
                <a:spcPct val="107000"/>
              </a:lnSpc>
              <a:spcBef>
                <a:spcPts val="0"/>
              </a:spcBef>
              <a:spcAft>
                <a:spcPts val="800"/>
              </a:spcAft>
              <a:buFont typeface="Arial" panose="020B0604020202020204" pitchFamily="34" charset="0"/>
              <a:buChar char="•"/>
            </a:pPr>
            <a:r>
              <a:rPr lang="en-US" dirty="0">
                <a:solidFill>
                  <a:schemeClr val="tx1"/>
                </a:solidFill>
              </a:rPr>
              <a:t>Based on the earned value report we can draw the following conclusions:</a:t>
            </a:r>
          </a:p>
          <a:p>
            <a:pPr marL="1657350" lvl="3" indent="-285750" algn="just">
              <a:lnSpc>
                <a:spcPct val="107000"/>
              </a:lnSpc>
              <a:spcBef>
                <a:spcPts val="0"/>
              </a:spcBef>
              <a:spcAft>
                <a:spcPts val="800"/>
              </a:spcAft>
              <a:buFont typeface="Arial" panose="020B0604020202020204" pitchFamily="34" charset="0"/>
              <a:buChar char="•"/>
            </a:pPr>
            <a:r>
              <a:rPr lang="en-US" dirty="0">
                <a:solidFill>
                  <a:schemeClr val="tx1"/>
                </a:solidFill>
              </a:rPr>
              <a:t> Here our estimated actual cost at completion is $138,978.85 and our total allocated budget is $142,000. Even though the system here is predicting us to stay under budget till late completion, it cannot be guaranteed that our actual cost will be under budget at completion.</a:t>
            </a:r>
          </a:p>
          <a:p>
            <a:pPr marL="1657350" lvl="3"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657350" lvl="3" indent="-285750" algn="just">
              <a:lnSpc>
                <a:spcPct val="107000"/>
              </a:lnSpc>
              <a:spcBef>
                <a:spcPts val="0"/>
              </a:spcBef>
              <a:spcAft>
                <a:spcPts val="800"/>
              </a:spcAft>
              <a:buFont typeface="Arial" panose="020B0604020202020204" pitchFamily="34" charset="0"/>
              <a:buChar char="•"/>
            </a:pPr>
            <a:r>
              <a:rPr lang="en-US" dirty="0">
                <a:solidFill>
                  <a:schemeClr val="tx1"/>
                </a:solidFill>
              </a:rPr>
              <a:t>Our actual cost currently is lower than the earned value, meaning that we are currently under budget, but because we’ve passed the project completion date, we are bound to add more resources and go over budget and finish the project late.</a:t>
            </a:r>
          </a:p>
          <a:p>
            <a:pPr marL="1657350" lvl="3"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657350" lvl="3" indent="-285750" algn="just">
              <a:lnSpc>
                <a:spcPct val="107000"/>
              </a:lnSpc>
              <a:spcBef>
                <a:spcPts val="0"/>
              </a:spcBef>
              <a:spcAft>
                <a:spcPts val="800"/>
              </a:spcAft>
              <a:buFont typeface="Arial" panose="020B0604020202020204" pitchFamily="34" charset="0"/>
              <a:buChar char="•"/>
            </a:pPr>
            <a:r>
              <a:rPr lang="en-US" dirty="0">
                <a:solidFill>
                  <a:schemeClr val="tx1"/>
                </a:solidFill>
              </a:rPr>
              <a:t>Looking at the variance over time chart, we can see that during the middle of our project there were certain tasks which went over budge due to which we have a negative cost variance, and our schedule variance is also negative completely because we couldn’t finish certain tasks on time to meet the end date.</a:t>
            </a:r>
          </a:p>
          <a:p>
            <a:pPr marL="1657350" lvl="3"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p:txBody>
      </p:sp>
      <p:sp>
        <p:nvSpPr>
          <p:cNvPr id="4" name="Date Placeholder 3">
            <a:extLst>
              <a:ext uri="{FF2B5EF4-FFF2-40B4-BE49-F238E27FC236}">
                <a16:creationId xmlns:a16="http://schemas.microsoft.com/office/drawing/2014/main" id="{EB7967C2-6AD8-F6B8-2270-D18823C7A72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219435C-7854-0B3B-FCBC-3DB31D7D5DD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9D2C214-6DBC-99EE-9542-3DCF575DDC77}"/>
              </a:ext>
            </a:extLst>
          </p:cNvPr>
          <p:cNvSpPr>
            <a:spLocks noGrp="1"/>
          </p:cNvSpPr>
          <p:nvPr>
            <p:ph type="sldNum" sz="quarter" idx="12"/>
          </p:nvPr>
        </p:nvSpPr>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2327723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2966-108D-C032-FAE4-567C4A08E002}"/>
              </a:ext>
            </a:extLst>
          </p:cNvPr>
          <p:cNvSpPr>
            <a:spLocks noGrp="1"/>
          </p:cNvSpPr>
          <p:nvPr>
            <p:ph type="title"/>
          </p:nvPr>
        </p:nvSpPr>
        <p:spPr/>
        <p:txBody>
          <a:bodyPr/>
          <a:lstStyle/>
          <a:p>
            <a:r>
              <a:rPr lang="en-CA" dirty="0">
                <a:solidFill>
                  <a:srgbClr val="FF0000"/>
                </a:solidFill>
              </a:rPr>
              <a:t>Schedule and cost variance over time</a:t>
            </a:r>
          </a:p>
        </p:txBody>
      </p:sp>
      <p:sp>
        <p:nvSpPr>
          <p:cNvPr id="3" name="Date Placeholder 2">
            <a:extLst>
              <a:ext uri="{FF2B5EF4-FFF2-40B4-BE49-F238E27FC236}">
                <a16:creationId xmlns:a16="http://schemas.microsoft.com/office/drawing/2014/main" id="{480E30CA-681A-0AEE-C903-178170150C0B}"/>
              </a:ext>
            </a:extLst>
          </p:cNvPr>
          <p:cNvSpPr>
            <a:spLocks noGrp="1"/>
          </p:cNvSpPr>
          <p:nvPr>
            <p:ph type="dt" sz="half" idx="10"/>
          </p:nvPr>
        </p:nvSpPr>
        <p:spPr/>
        <p:txBody>
          <a:bodyPr/>
          <a:lstStyle/>
          <a:p>
            <a:r>
              <a:rPr lang="en-US"/>
              <a:t>20XX</a:t>
            </a:r>
            <a:endParaRPr lang="en-US" dirty="0"/>
          </a:p>
        </p:txBody>
      </p:sp>
      <p:sp>
        <p:nvSpPr>
          <p:cNvPr id="5" name="Slide Number Placeholder 4">
            <a:extLst>
              <a:ext uri="{FF2B5EF4-FFF2-40B4-BE49-F238E27FC236}">
                <a16:creationId xmlns:a16="http://schemas.microsoft.com/office/drawing/2014/main" id="{E1FF6119-1D1F-71D4-A088-18DBBDBFBE5D}"/>
              </a:ext>
            </a:extLst>
          </p:cNvPr>
          <p:cNvSpPr>
            <a:spLocks noGrp="1"/>
          </p:cNvSpPr>
          <p:nvPr>
            <p:ph type="sldNum" sz="quarter" idx="12"/>
          </p:nvPr>
        </p:nvSpPr>
        <p:spPr/>
        <p:txBody>
          <a:bodyPr/>
          <a:lstStyle/>
          <a:p>
            <a:fld id="{A49DFD55-3C28-40EF-9E31-A92D2E4017FF}" type="slidenum">
              <a:rPr lang="en-US" smtClean="0"/>
              <a:pPr/>
              <a:t>33</a:t>
            </a:fld>
            <a:endParaRPr lang="en-US" dirty="0"/>
          </a:p>
        </p:txBody>
      </p:sp>
      <p:pic>
        <p:nvPicPr>
          <p:cNvPr id="8" name="Picture 7">
            <a:extLst>
              <a:ext uri="{FF2B5EF4-FFF2-40B4-BE49-F238E27FC236}">
                <a16:creationId xmlns:a16="http://schemas.microsoft.com/office/drawing/2014/main" id="{87308200-0D0A-67A8-19B7-77753224C502}"/>
              </a:ext>
            </a:extLst>
          </p:cNvPr>
          <p:cNvPicPr>
            <a:picLocks noChangeAspect="1"/>
          </p:cNvPicPr>
          <p:nvPr/>
        </p:nvPicPr>
        <p:blipFill>
          <a:blip r:embed="rId2"/>
          <a:stretch>
            <a:fillRect/>
          </a:stretch>
        </p:blipFill>
        <p:spPr>
          <a:xfrm>
            <a:off x="995362" y="1434114"/>
            <a:ext cx="10201275" cy="3581400"/>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
        <p:nvSpPr>
          <p:cNvPr id="9" name="Text Placeholder 2">
            <a:extLst>
              <a:ext uri="{FF2B5EF4-FFF2-40B4-BE49-F238E27FC236}">
                <a16:creationId xmlns:a16="http://schemas.microsoft.com/office/drawing/2014/main" id="{2A7CC232-D74B-7537-D998-8901825580D3}"/>
              </a:ext>
            </a:extLst>
          </p:cNvPr>
          <p:cNvSpPr txBox="1">
            <a:spLocks/>
          </p:cNvSpPr>
          <p:nvPr/>
        </p:nvSpPr>
        <p:spPr>
          <a:xfrm>
            <a:off x="1849664" y="5330808"/>
            <a:ext cx="8492669" cy="1162067"/>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lnSpc>
                <a:spcPct val="107000"/>
              </a:lnSpc>
              <a:spcBef>
                <a:spcPts val="0"/>
              </a:spcBef>
              <a:spcAft>
                <a:spcPts val="800"/>
              </a:spcAft>
              <a:buNone/>
            </a:pPr>
            <a:r>
              <a:rPr lang="en-US" dirty="0"/>
              <a:t>Based on the SPI and CPI spread we can see that we went over budget during the middle of our project but then came back on track during the end, but still we haven’t finished our project.</a:t>
            </a:r>
          </a:p>
          <a:p>
            <a:pPr marL="914400" lvl="2" indent="0" algn="just">
              <a:lnSpc>
                <a:spcPct val="107000"/>
              </a:lnSpc>
              <a:spcBef>
                <a:spcPts val="0"/>
              </a:spcBef>
              <a:spcAft>
                <a:spcPts val="800"/>
              </a:spcAft>
              <a:buNone/>
            </a:pPr>
            <a:r>
              <a:rPr lang="en-US" dirty="0"/>
              <a:t>Our SPI trend shows that we couldn’t finish all the tasks until the required end date and are behind schedule currently in our project.</a:t>
            </a:r>
          </a:p>
        </p:txBody>
      </p:sp>
    </p:spTree>
    <p:extLst>
      <p:ext uri="{BB962C8B-B14F-4D97-AF65-F5344CB8AC3E}">
        <p14:creationId xmlns:p14="http://schemas.microsoft.com/office/powerpoint/2010/main" val="679641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CCF4-EEE1-BB73-CB3D-5957F0CB5C21}"/>
              </a:ext>
            </a:extLst>
          </p:cNvPr>
          <p:cNvSpPr>
            <a:spLocks noGrp="1"/>
          </p:cNvSpPr>
          <p:nvPr>
            <p:ph type="title"/>
          </p:nvPr>
        </p:nvSpPr>
        <p:spPr/>
        <p:txBody>
          <a:bodyPr/>
          <a:lstStyle/>
          <a:p>
            <a:r>
              <a:rPr lang="en-CA" dirty="0">
                <a:solidFill>
                  <a:srgbClr val="FF0000"/>
                </a:solidFill>
              </a:rPr>
              <a:t>TASK COST OVERVIEW</a:t>
            </a:r>
          </a:p>
        </p:txBody>
      </p:sp>
      <p:sp>
        <p:nvSpPr>
          <p:cNvPr id="4" name="Footer Placeholder 3">
            <a:extLst>
              <a:ext uri="{FF2B5EF4-FFF2-40B4-BE49-F238E27FC236}">
                <a16:creationId xmlns:a16="http://schemas.microsoft.com/office/drawing/2014/main" id="{0B22CB94-A573-1993-E55B-9B23BFA302A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1F1495A-ED15-C82A-B7A1-688426C459F3}"/>
              </a:ext>
            </a:extLst>
          </p:cNvPr>
          <p:cNvSpPr>
            <a:spLocks noGrp="1"/>
          </p:cNvSpPr>
          <p:nvPr>
            <p:ph type="sldNum" sz="quarter" idx="12"/>
          </p:nvPr>
        </p:nvSpPr>
        <p:spPr/>
        <p:txBody>
          <a:bodyPr/>
          <a:lstStyle/>
          <a:p>
            <a:fld id="{A49DFD55-3C28-40EF-9E31-A92D2E4017FF}" type="slidenum">
              <a:rPr lang="en-US" smtClean="0"/>
              <a:pPr/>
              <a:t>34</a:t>
            </a:fld>
            <a:endParaRPr lang="en-US" dirty="0"/>
          </a:p>
        </p:txBody>
      </p:sp>
      <p:pic>
        <p:nvPicPr>
          <p:cNvPr id="8" name="Picture 7">
            <a:extLst>
              <a:ext uri="{FF2B5EF4-FFF2-40B4-BE49-F238E27FC236}">
                <a16:creationId xmlns:a16="http://schemas.microsoft.com/office/drawing/2014/main" id="{A1D6B7D7-9238-D55B-8617-460978004E75}"/>
              </a:ext>
            </a:extLst>
          </p:cNvPr>
          <p:cNvPicPr>
            <a:picLocks noChangeAspect="1"/>
          </p:cNvPicPr>
          <p:nvPr/>
        </p:nvPicPr>
        <p:blipFill>
          <a:blip r:embed="rId2"/>
          <a:stretch>
            <a:fillRect/>
          </a:stretch>
        </p:blipFill>
        <p:spPr>
          <a:xfrm>
            <a:off x="1688260" y="1395639"/>
            <a:ext cx="8815480" cy="5176850"/>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57812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5F4E-B33D-9718-2670-9552830E9D15}"/>
              </a:ext>
            </a:extLst>
          </p:cNvPr>
          <p:cNvSpPr>
            <a:spLocks noGrp="1"/>
          </p:cNvSpPr>
          <p:nvPr>
            <p:ph type="title"/>
          </p:nvPr>
        </p:nvSpPr>
        <p:spPr/>
        <p:txBody>
          <a:bodyPr/>
          <a:lstStyle/>
          <a:p>
            <a:r>
              <a:rPr lang="en-CA" dirty="0">
                <a:solidFill>
                  <a:srgbClr val="FF0000"/>
                </a:solidFill>
              </a:rPr>
              <a:t>CRITICAL TASKS</a:t>
            </a:r>
          </a:p>
        </p:txBody>
      </p:sp>
      <p:sp>
        <p:nvSpPr>
          <p:cNvPr id="5" name="Slide Number Placeholder 4">
            <a:extLst>
              <a:ext uri="{FF2B5EF4-FFF2-40B4-BE49-F238E27FC236}">
                <a16:creationId xmlns:a16="http://schemas.microsoft.com/office/drawing/2014/main" id="{EA49C1FC-7744-103B-E268-02442D16F1D7}"/>
              </a:ext>
            </a:extLst>
          </p:cNvPr>
          <p:cNvSpPr>
            <a:spLocks noGrp="1"/>
          </p:cNvSpPr>
          <p:nvPr>
            <p:ph type="sldNum" sz="quarter" idx="12"/>
          </p:nvPr>
        </p:nvSpPr>
        <p:spPr/>
        <p:txBody>
          <a:bodyPr/>
          <a:lstStyle/>
          <a:p>
            <a:fld id="{A49DFD55-3C28-40EF-9E31-A92D2E4017FF}" type="slidenum">
              <a:rPr lang="en-US" smtClean="0"/>
              <a:pPr/>
              <a:t>35</a:t>
            </a:fld>
            <a:endParaRPr lang="en-US" dirty="0"/>
          </a:p>
        </p:txBody>
      </p:sp>
      <p:pic>
        <p:nvPicPr>
          <p:cNvPr id="8" name="Picture 7">
            <a:extLst>
              <a:ext uri="{FF2B5EF4-FFF2-40B4-BE49-F238E27FC236}">
                <a16:creationId xmlns:a16="http://schemas.microsoft.com/office/drawing/2014/main" id="{72498426-ABC9-D0F8-1AEE-A5F0BCCF5064}"/>
              </a:ext>
            </a:extLst>
          </p:cNvPr>
          <p:cNvPicPr>
            <a:picLocks noChangeAspect="1"/>
          </p:cNvPicPr>
          <p:nvPr/>
        </p:nvPicPr>
        <p:blipFill>
          <a:blip r:embed="rId2"/>
          <a:stretch>
            <a:fillRect/>
          </a:stretch>
        </p:blipFill>
        <p:spPr>
          <a:xfrm>
            <a:off x="190500" y="1338262"/>
            <a:ext cx="11811000" cy="4181475"/>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69250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8052-A571-5C0C-8D4F-F1FCA53AAC83}"/>
              </a:ext>
            </a:extLst>
          </p:cNvPr>
          <p:cNvSpPr>
            <a:spLocks noGrp="1"/>
          </p:cNvSpPr>
          <p:nvPr>
            <p:ph type="title"/>
          </p:nvPr>
        </p:nvSpPr>
        <p:spPr>
          <a:xfrm>
            <a:off x="251733" y="272047"/>
            <a:ext cx="7082128" cy="1204912"/>
          </a:xfrm>
        </p:spPr>
        <p:txBody>
          <a:bodyPr/>
          <a:lstStyle/>
          <a:p>
            <a:r>
              <a:rPr lang="en-US" dirty="0"/>
              <a:t>TASK COSTS AND CRITICAL TASKS LEFT</a:t>
            </a:r>
          </a:p>
        </p:txBody>
      </p:sp>
      <p:sp>
        <p:nvSpPr>
          <p:cNvPr id="3" name="Text Placeholder 2">
            <a:extLst>
              <a:ext uri="{FF2B5EF4-FFF2-40B4-BE49-F238E27FC236}">
                <a16:creationId xmlns:a16="http://schemas.microsoft.com/office/drawing/2014/main" id="{E89E2A18-819A-14F4-0438-3F61EEFF73AF}"/>
              </a:ext>
            </a:extLst>
          </p:cNvPr>
          <p:cNvSpPr>
            <a:spLocks noGrp="1"/>
          </p:cNvSpPr>
          <p:nvPr>
            <p:ph type="body" idx="1"/>
          </p:nvPr>
        </p:nvSpPr>
        <p:spPr>
          <a:xfrm>
            <a:off x="-701609" y="1722227"/>
            <a:ext cx="8492669" cy="4863726"/>
          </a:xfrm>
        </p:spPr>
        <p:txBody>
          <a:bodyPr>
            <a:normAutofit/>
          </a:bodyPr>
          <a:lstStyle/>
          <a:p>
            <a:pPr marL="1657350" lvl="3" indent="-285750" algn="just">
              <a:lnSpc>
                <a:spcPct val="107000"/>
              </a:lnSpc>
              <a:spcBef>
                <a:spcPts val="0"/>
              </a:spcBef>
              <a:spcAft>
                <a:spcPts val="800"/>
              </a:spcAft>
              <a:buFont typeface="Arial" panose="020B0604020202020204" pitchFamily="34" charset="0"/>
              <a:buChar char="•"/>
            </a:pPr>
            <a:r>
              <a:rPr lang="en-US" dirty="0">
                <a:solidFill>
                  <a:schemeClr val="tx1"/>
                </a:solidFill>
              </a:rPr>
              <a:t>Based on the previous two slides, we can see the cost distribution of tasks and can see that around $30,500 worth of tasks are still left to complete.</a:t>
            </a:r>
          </a:p>
          <a:p>
            <a:pPr marL="1657350" lvl="3"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657350" lvl="3" indent="-285750" algn="just">
              <a:lnSpc>
                <a:spcPct val="107000"/>
              </a:lnSpc>
              <a:spcBef>
                <a:spcPts val="0"/>
              </a:spcBef>
              <a:spcAft>
                <a:spcPts val="800"/>
              </a:spcAft>
              <a:buFont typeface="Arial" panose="020B0604020202020204" pitchFamily="34" charset="0"/>
              <a:buChar char="•"/>
            </a:pPr>
            <a:r>
              <a:rPr lang="en-US" dirty="0">
                <a:solidFill>
                  <a:schemeClr val="tx1"/>
                </a:solidFill>
              </a:rPr>
              <a:t>In order to finish these tasks with the remaining balance, more resources will need to be added.</a:t>
            </a:r>
          </a:p>
          <a:p>
            <a:pPr marL="1657350" lvl="3"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657350" lvl="3" indent="-285750" algn="just">
              <a:lnSpc>
                <a:spcPct val="107000"/>
              </a:lnSpc>
              <a:spcBef>
                <a:spcPts val="0"/>
              </a:spcBef>
              <a:spcAft>
                <a:spcPts val="800"/>
              </a:spcAft>
              <a:buFont typeface="Arial" panose="020B0604020202020204" pitchFamily="34" charset="0"/>
              <a:buChar char="•"/>
            </a:pPr>
            <a:r>
              <a:rPr lang="en-US" dirty="0">
                <a:solidFill>
                  <a:schemeClr val="tx1"/>
                </a:solidFill>
              </a:rPr>
              <a:t>Tasks 5.3, 6.1 and 6.2 have been defined as the critical tasks here, because those are the ones least completed. These are the ones that need to be focused on the most.</a:t>
            </a:r>
          </a:p>
          <a:p>
            <a:pPr marL="1657350" lvl="3" indent="-285750" algn="just">
              <a:lnSpc>
                <a:spcPct val="107000"/>
              </a:lnSpc>
              <a:spcBef>
                <a:spcPts val="0"/>
              </a:spcBef>
              <a:spcAft>
                <a:spcPts val="800"/>
              </a:spcAft>
              <a:buFont typeface="Arial" panose="020B0604020202020204" pitchFamily="34" charset="0"/>
              <a:buChar char="•"/>
            </a:pPr>
            <a:endParaRPr lang="en-US" dirty="0">
              <a:solidFill>
                <a:schemeClr val="tx1"/>
              </a:solidFill>
            </a:endParaRPr>
          </a:p>
          <a:p>
            <a:pPr marL="1657350" lvl="3" indent="-285750" algn="just">
              <a:lnSpc>
                <a:spcPct val="107000"/>
              </a:lnSpc>
              <a:spcBef>
                <a:spcPts val="0"/>
              </a:spcBef>
              <a:spcAft>
                <a:spcPts val="800"/>
              </a:spcAft>
              <a:buFont typeface="Arial" panose="020B0604020202020204" pitchFamily="34" charset="0"/>
              <a:buChar char="•"/>
            </a:pPr>
            <a:r>
              <a:rPr lang="en-US" dirty="0">
                <a:solidFill>
                  <a:schemeClr val="tx1"/>
                </a:solidFill>
              </a:rPr>
              <a:t>These tasks aren’t even late, these haven’t even been started and are not complete up to needed benchmarks.</a:t>
            </a:r>
          </a:p>
        </p:txBody>
      </p:sp>
      <p:sp>
        <p:nvSpPr>
          <p:cNvPr id="4" name="Date Placeholder 3">
            <a:extLst>
              <a:ext uri="{FF2B5EF4-FFF2-40B4-BE49-F238E27FC236}">
                <a16:creationId xmlns:a16="http://schemas.microsoft.com/office/drawing/2014/main" id="{EB7967C2-6AD8-F6B8-2270-D18823C7A72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219435C-7854-0B3B-FCBC-3DB31D7D5DD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9D2C214-6DBC-99EE-9542-3DCF575DDC77}"/>
              </a:ext>
            </a:extLst>
          </p:cNvPr>
          <p:cNvSpPr>
            <a:spLocks noGrp="1"/>
          </p:cNvSpPr>
          <p:nvPr>
            <p:ph type="sldNum" sz="quarter" idx="12"/>
          </p:nvPr>
        </p:nvSpPr>
        <p:spPr/>
        <p:txBody>
          <a:bodyPr/>
          <a:lstStyle/>
          <a:p>
            <a:fld id="{A49DFD55-3C28-40EF-9E31-A92D2E4017FF}" type="slidenum">
              <a:rPr lang="en-US" smtClean="0"/>
              <a:pPr/>
              <a:t>36</a:t>
            </a:fld>
            <a:endParaRPr lang="en-US" dirty="0"/>
          </a:p>
        </p:txBody>
      </p:sp>
    </p:spTree>
    <p:extLst>
      <p:ext uri="{BB962C8B-B14F-4D97-AF65-F5344CB8AC3E}">
        <p14:creationId xmlns:p14="http://schemas.microsoft.com/office/powerpoint/2010/main" val="1189132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160B-19ED-5816-56B9-3B3E7BC63D4D}"/>
              </a:ext>
            </a:extLst>
          </p:cNvPr>
          <p:cNvSpPr>
            <a:spLocks noGrp="1"/>
          </p:cNvSpPr>
          <p:nvPr>
            <p:ph type="title"/>
          </p:nvPr>
        </p:nvSpPr>
        <p:spPr/>
        <p:txBody>
          <a:bodyPr/>
          <a:lstStyle/>
          <a:p>
            <a:r>
              <a:rPr lang="en-CA" dirty="0">
                <a:solidFill>
                  <a:srgbClr val="FF0000"/>
                </a:solidFill>
              </a:rPr>
              <a:t>Late tasks</a:t>
            </a:r>
          </a:p>
        </p:txBody>
      </p:sp>
      <p:sp>
        <p:nvSpPr>
          <p:cNvPr id="3" name="Date Placeholder 2">
            <a:extLst>
              <a:ext uri="{FF2B5EF4-FFF2-40B4-BE49-F238E27FC236}">
                <a16:creationId xmlns:a16="http://schemas.microsoft.com/office/drawing/2014/main" id="{37B9D6EF-4C90-91D9-1809-9F052DEF8BC7}"/>
              </a:ext>
            </a:extLst>
          </p:cNvPr>
          <p:cNvSpPr>
            <a:spLocks noGrp="1"/>
          </p:cNvSpPr>
          <p:nvPr>
            <p:ph type="dt" sz="half" idx="10"/>
          </p:nvPr>
        </p:nvSpPr>
        <p:spPr/>
        <p:txBody>
          <a:bodyPr/>
          <a:lstStyle/>
          <a:p>
            <a:r>
              <a:rPr lang="en-US"/>
              <a:t>20XX</a:t>
            </a:r>
            <a:endParaRPr lang="en-US" dirty="0"/>
          </a:p>
        </p:txBody>
      </p:sp>
      <p:sp>
        <p:nvSpPr>
          <p:cNvPr id="5" name="Slide Number Placeholder 4">
            <a:extLst>
              <a:ext uri="{FF2B5EF4-FFF2-40B4-BE49-F238E27FC236}">
                <a16:creationId xmlns:a16="http://schemas.microsoft.com/office/drawing/2014/main" id="{DF5A60DD-0749-755E-84BA-0FB6D4BCFE64}"/>
              </a:ext>
            </a:extLst>
          </p:cNvPr>
          <p:cNvSpPr>
            <a:spLocks noGrp="1"/>
          </p:cNvSpPr>
          <p:nvPr>
            <p:ph type="sldNum" sz="quarter" idx="12"/>
          </p:nvPr>
        </p:nvSpPr>
        <p:spPr/>
        <p:txBody>
          <a:bodyPr/>
          <a:lstStyle/>
          <a:p>
            <a:fld id="{A49DFD55-3C28-40EF-9E31-A92D2E4017FF}" type="slidenum">
              <a:rPr lang="en-US" smtClean="0"/>
              <a:pPr/>
              <a:t>37</a:t>
            </a:fld>
            <a:endParaRPr lang="en-US" dirty="0"/>
          </a:p>
        </p:txBody>
      </p:sp>
      <p:pic>
        <p:nvPicPr>
          <p:cNvPr id="8" name="Picture 7">
            <a:extLst>
              <a:ext uri="{FF2B5EF4-FFF2-40B4-BE49-F238E27FC236}">
                <a16:creationId xmlns:a16="http://schemas.microsoft.com/office/drawing/2014/main" id="{90AF150D-E0B6-9CB9-A692-78348ADA7484}"/>
              </a:ext>
            </a:extLst>
          </p:cNvPr>
          <p:cNvPicPr>
            <a:picLocks noChangeAspect="1"/>
          </p:cNvPicPr>
          <p:nvPr/>
        </p:nvPicPr>
        <p:blipFill>
          <a:blip r:embed="rId2"/>
          <a:stretch>
            <a:fillRect/>
          </a:stretch>
        </p:blipFill>
        <p:spPr>
          <a:xfrm>
            <a:off x="951043" y="1315559"/>
            <a:ext cx="10289913" cy="3880483"/>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
        <p:nvSpPr>
          <p:cNvPr id="9" name="Text Placeholder 2">
            <a:extLst>
              <a:ext uri="{FF2B5EF4-FFF2-40B4-BE49-F238E27FC236}">
                <a16:creationId xmlns:a16="http://schemas.microsoft.com/office/drawing/2014/main" id="{33E157F7-0494-47E5-2118-D9DBFD41DDAE}"/>
              </a:ext>
            </a:extLst>
          </p:cNvPr>
          <p:cNvSpPr txBox="1">
            <a:spLocks/>
          </p:cNvSpPr>
          <p:nvPr/>
        </p:nvSpPr>
        <p:spPr>
          <a:xfrm>
            <a:off x="1489531" y="5324430"/>
            <a:ext cx="8492669" cy="48637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57350" lvl="3" indent="-285750" algn="just">
              <a:lnSpc>
                <a:spcPct val="107000"/>
              </a:lnSpc>
              <a:spcBef>
                <a:spcPts val="0"/>
              </a:spcBef>
              <a:spcAft>
                <a:spcPts val="800"/>
              </a:spcAft>
            </a:pPr>
            <a:r>
              <a:rPr lang="en-US" dirty="0"/>
              <a:t>Tasks 5.1, 5.2, 5.3 and 6.1 have been defined as late here, because efforts were put in and tasks were started but now, we’ve reached our finish date.</a:t>
            </a:r>
          </a:p>
        </p:txBody>
      </p:sp>
    </p:spTree>
    <p:extLst>
      <p:ext uri="{BB962C8B-B14F-4D97-AF65-F5344CB8AC3E}">
        <p14:creationId xmlns:p14="http://schemas.microsoft.com/office/powerpoint/2010/main" val="1339040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76F4-976E-C796-5093-2DB2DE008D7C}"/>
              </a:ext>
            </a:extLst>
          </p:cNvPr>
          <p:cNvSpPr>
            <a:spLocks noGrp="1"/>
          </p:cNvSpPr>
          <p:nvPr>
            <p:ph type="title"/>
          </p:nvPr>
        </p:nvSpPr>
        <p:spPr/>
        <p:txBody>
          <a:bodyPr/>
          <a:lstStyle/>
          <a:p>
            <a:r>
              <a:rPr lang="en-CA" dirty="0">
                <a:solidFill>
                  <a:srgbClr val="FF0000"/>
                </a:solidFill>
              </a:rPr>
              <a:t>MILESTONE REPORT</a:t>
            </a:r>
          </a:p>
        </p:txBody>
      </p:sp>
      <p:sp>
        <p:nvSpPr>
          <p:cNvPr id="3" name="Date Placeholder 2">
            <a:extLst>
              <a:ext uri="{FF2B5EF4-FFF2-40B4-BE49-F238E27FC236}">
                <a16:creationId xmlns:a16="http://schemas.microsoft.com/office/drawing/2014/main" id="{C6CEB13C-FE19-A39C-403A-442FE57E2D29}"/>
              </a:ext>
            </a:extLst>
          </p:cNvPr>
          <p:cNvSpPr>
            <a:spLocks noGrp="1"/>
          </p:cNvSpPr>
          <p:nvPr>
            <p:ph type="dt" sz="half" idx="10"/>
          </p:nvPr>
        </p:nvSpPr>
        <p:spPr/>
        <p:txBody>
          <a:bodyPr/>
          <a:lstStyle/>
          <a:p>
            <a:r>
              <a:rPr lang="en-US"/>
              <a:t>20XX</a:t>
            </a:r>
            <a:endParaRPr lang="en-US" dirty="0"/>
          </a:p>
        </p:txBody>
      </p:sp>
      <p:sp>
        <p:nvSpPr>
          <p:cNvPr id="5" name="Slide Number Placeholder 4">
            <a:extLst>
              <a:ext uri="{FF2B5EF4-FFF2-40B4-BE49-F238E27FC236}">
                <a16:creationId xmlns:a16="http://schemas.microsoft.com/office/drawing/2014/main" id="{B589DD25-3A7E-EEB6-B34A-14ECDA345E2C}"/>
              </a:ext>
            </a:extLst>
          </p:cNvPr>
          <p:cNvSpPr>
            <a:spLocks noGrp="1"/>
          </p:cNvSpPr>
          <p:nvPr>
            <p:ph type="sldNum" sz="quarter" idx="12"/>
          </p:nvPr>
        </p:nvSpPr>
        <p:spPr/>
        <p:txBody>
          <a:bodyPr/>
          <a:lstStyle/>
          <a:p>
            <a:fld id="{A49DFD55-3C28-40EF-9E31-A92D2E4017FF}" type="slidenum">
              <a:rPr lang="en-US" smtClean="0"/>
              <a:pPr/>
              <a:t>38</a:t>
            </a:fld>
            <a:endParaRPr lang="en-US" dirty="0"/>
          </a:p>
        </p:txBody>
      </p:sp>
      <p:pic>
        <p:nvPicPr>
          <p:cNvPr id="8" name="Picture 7">
            <a:extLst>
              <a:ext uri="{FF2B5EF4-FFF2-40B4-BE49-F238E27FC236}">
                <a16:creationId xmlns:a16="http://schemas.microsoft.com/office/drawing/2014/main" id="{21BAC068-72C3-8F43-7B01-64DBC8696E9F}"/>
              </a:ext>
            </a:extLst>
          </p:cNvPr>
          <p:cNvPicPr>
            <a:picLocks noChangeAspect="1"/>
          </p:cNvPicPr>
          <p:nvPr/>
        </p:nvPicPr>
        <p:blipFill>
          <a:blip r:embed="rId2"/>
          <a:stretch>
            <a:fillRect/>
          </a:stretch>
        </p:blipFill>
        <p:spPr>
          <a:xfrm>
            <a:off x="152400" y="1997227"/>
            <a:ext cx="11887200" cy="2618841"/>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
        <p:nvSpPr>
          <p:cNvPr id="9" name="Text Placeholder 2">
            <a:extLst>
              <a:ext uri="{FF2B5EF4-FFF2-40B4-BE49-F238E27FC236}">
                <a16:creationId xmlns:a16="http://schemas.microsoft.com/office/drawing/2014/main" id="{9E817210-EE27-11C7-A049-48C46E67B623}"/>
              </a:ext>
            </a:extLst>
          </p:cNvPr>
          <p:cNvSpPr txBox="1">
            <a:spLocks/>
          </p:cNvSpPr>
          <p:nvPr/>
        </p:nvSpPr>
        <p:spPr>
          <a:xfrm>
            <a:off x="1489531" y="4922607"/>
            <a:ext cx="8492669" cy="16356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0" lvl="3" indent="0" algn="just">
              <a:lnSpc>
                <a:spcPct val="107000"/>
              </a:lnSpc>
              <a:spcBef>
                <a:spcPts val="0"/>
              </a:spcBef>
              <a:spcAft>
                <a:spcPts val="800"/>
              </a:spcAft>
              <a:buNone/>
            </a:pPr>
            <a:r>
              <a:rPr lang="en-US" dirty="0"/>
              <a:t>Based on the milestone report here, we can see that based on required end date, more than 4 tasks are still left to complete.</a:t>
            </a:r>
          </a:p>
        </p:txBody>
      </p:sp>
    </p:spTree>
    <p:extLst>
      <p:ext uri="{BB962C8B-B14F-4D97-AF65-F5344CB8AC3E}">
        <p14:creationId xmlns:p14="http://schemas.microsoft.com/office/powerpoint/2010/main" val="1930023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695095"/>
            <a:ext cx="5111750" cy="1204912"/>
          </a:xfrm>
        </p:spPr>
        <p:txBody>
          <a:bodyPr/>
          <a:lstStyle/>
          <a:p>
            <a:r>
              <a:rPr lang="en-US" dirty="0"/>
              <a:t>CHANGE MANAGEMENT PLAN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2080548"/>
            <a:ext cx="5111750" cy="3565650"/>
          </a:xfrm>
        </p:spPr>
        <p:txBody>
          <a:bodyPr>
            <a:normAutofit lnSpcReduction="10000"/>
          </a:bodyPr>
          <a:lstStyle/>
          <a:p>
            <a:r>
              <a:rPr lang="en-US" dirty="0"/>
              <a:t>Based on the current status of the project and the analysis done, following are the changes that need to be prioritized in order to finish the project as soon as possible. </a:t>
            </a:r>
          </a:p>
          <a:p>
            <a:endParaRPr lang="en-US" dirty="0"/>
          </a:p>
          <a:p>
            <a:r>
              <a:rPr lang="en-US" dirty="0"/>
              <a:t>Priority of change request – Finish tasks 5 and 6 at rapid speed</a:t>
            </a:r>
          </a:p>
          <a:p>
            <a:endParaRPr lang="en-US" dirty="0"/>
          </a:p>
          <a:p>
            <a:r>
              <a:rPr lang="en-US" dirty="0"/>
              <a:t>Resources including budget and developer’s need to be added in order to finish the project asap.</a:t>
            </a:r>
          </a:p>
          <a:p>
            <a:endParaRPr lang="en-US" dirty="0"/>
          </a:p>
          <a:p>
            <a:r>
              <a:rPr lang="en-US" dirty="0"/>
              <a:t>More number of developers need to be hired in order to work separately on tasks 5 and 6 to speed up completion dates.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39</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363B-1012-7BD1-1BE3-5EC68EE4A8C5}"/>
              </a:ext>
            </a:extLst>
          </p:cNvPr>
          <p:cNvSpPr>
            <a:spLocks noGrp="1"/>
          </p:cNvSpPr>
          <p:nvPr>
            <p:ph type="title"/>
          </p:nvPr>
        </p:nvSpPr>
        <p:spPr>
          <a:xfrm>
            <a:off x="680941" y="486846"/>
            <a:ext cx="5111750" cy="1204912"/>
          </a:xfrm>
        </p:spPr>
        <p:txBody>
          <a:bodyPr>
            <a:normAutofit/>
          </a:bodyPr>
          <a:lstStyle/>
          <a:p>
            <a:r>
              <a:rPr lang="en-CA" sz="2400" dirty="0"/>
              <a:t>Requirements and Justification</a:t>
            </a:r>
          </a:p>
        </p:txBody>
      </p:sp>
      <p:sp>
        <p:nvSpPr>
          <p:cNvPr id="3" name="Text Placeholder 2">
            <a:extLst>
              <a:ext uri="{FF2B5EF4-FFF2-40B4-BE49-F238E27FC236}">
                <a16:creationId xmlns:a16="http://schemas.microsoft.com/office/drawing/2014/main" id="{6744981C-CC1C-9788-7EEF-CEBC71798D19}"/>
              </a:ext>
            </a:extLst>
          </p:cNvPr>
          <p:cNvSpPr>
            <a:spLocks noGrp="1"/>
          </p:cNvSpPr>
          <p:nvPr>
            <p:ph type="body" idx="1"/>
          </p:nvPr>
        </p:nvSpPr>
        <p:spPr>
          <a:xfrm>
            <a:off x="680941" y="2261181"/>
            <a:ext cx="5111750" cy="3486475"/>
          </a:xfrm>
        </p:spPr>
        <p:txBody>
          <a:bodyPr>
            <a:noAutofit/>
          </a:bodyPr>
          <a:lstStyle/>
          <a:p>
            <a:pPr marL="285750" indent="-285750">
              <a:buFont typeface="Arial" panose="020B0604020202020204" pitchFamily="34" charset="0"/>
              <a:buChar char="•"/>
            </a:pPr>
            <a:r>
              <a:rPr lang="en-US" sz="1800" dirty="0"/>
              <a:t>The Food Delivery smartphone application enables users to place online food orders from their preferred restaurants while relaxing at home.   They will be able to upload the descriptions of the restaurant's food along with them. </a:t>
            </a:r>
          </a:p>
          <a:p>
            <a:pPr marL="285750" indent="-285750">
              <a:buFont typeface="Arial" panose="020B0604020202020204" pitchFamily="34" charset="0"/>
              <a:buChar char="•"/>
            </a:pPr>
            <a:r>
              <a:rPr lang="en-US" sz="1800" dirty="0"/>
              <a:t>The functionality for customers to place their orders and submit all required information is provided by the add-to-cart component which will give invoices, order history, order tracking etc.</a:t>
            </a:r>
            <a:endParaRPr lang="en-CA" sz="1800" dirty="0"/>
          </a:p>
        </p:txBody>
      </p:sp>
      <p:sp>
        <p:nvSpPr>
          <p:cNvPr id="4" name="Date Placeholder 3">
            <a:extLst>
              <a:ext uri="{FF2B5EF4-FFF2-40B4-BE49-F238E27FC236}">
                <a16:creationId xmlns:a16="http://schemas.microsoft.com/office/drawing/2014/main" id="{E8AFFDCA-B74C-451C-BE9C-D1F3DD6737B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E568087-AC92-8842-EF8D-19CF60FA501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0D5488A-F8FA-C642-335F-C319D51FCEF6}"/>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49108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199" y="1615736"/>
            <a:ext cx="5560381" cy="2325949"/>
          </a:xfrm>
        </p:spPr>
        <p:txBody>
          <a:bodyPr/>
          <a:lstStyle/>
          <a:p>
            <a:pPr algn="ctr"/>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40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BFB6-52F3-EC56-E85A-425B698F1C28}"/>
              </a:ext>
            </a:extLst>
          </p:cNvPr>
          <p:cNvSpPr>
            <a:spLocks noGrp="1"/>
          </p:cNvSpPr>
          <p:nvPr>
            <p:ph type="title"/>
          </p:nvPr>
        </p:nvSpPr>
        <p:spPr>
          <a:xfrm>
            <a:off x="363700" y="923699"/>
            <a:ext cx="5111750" cy="839787"/>
          </a:xfrm>
        </p:spPr>
        <p:txBody>
          <a:bodyPr>
            <a:normAutofit/>
          </a:bodyPr>
          <a:lstStyle/>
          <a:p>
            <a:r>
              <a:rPr lang="en-US" sz="2400" dirty="0"/>
              <a:t>Introduction</a:t>
            </a:r>
          </a:p>
        </p:txBody>
      </p:sp>
      <p:sp>
        <p:nvSpPr>
          <p:cNvPr id="3" name="Text Placeholder 2">
            <a:extLst>
              <a:ext uri="{FF2B5EF4-FFF2-40B4-BE49-F238E27FC236}">
                <a16:creationId xmlns:a16="http://schemas.microsoft.com/office/drawing/2014/main" id="{79FB5D93-33B3-C71B-BA51-32791D785316}"/>
              </a:ext>
            </a:extLst>
          </p:cNvPr>
          <p:cNvSpPr>
            <a:spLocks noGrp="1"/>
          </p:cNvSpPr>
          <p:nvPr>
            <p:ph type="body" idx="1"/>
          </p:nvPr>
        </p:nvSpPr>
        <p:spPr>
          <a:xfrm>
            <a:off x="363700" y="1763486"/>
            <a:ext cx="6904847" cy="4592864"/>
          </a:xfrm>
        </p:spPr>
        <p:txBody>
          <a:bodyPr>
            <a:normAutofit/>
          </a:bodyPr>
          <a:lstStyle/>
          <a:p>
            <a:pPr algn="just"/>
            <a:r>
              <a:rPr lang="en-US" sz="1800" dirty="0">
                <a:solidFill>
                  <a:srgbClr val="FF0000"/>
                </a:solidFill>
              </a:rPr>
              <a:t>“Takeout Express”</a:t>
            </a:r>
            <a:r>
              <a:rPr lang="en-US" sz="1800" dirty="0"/>
              <a:t> is a food delivery app, primarily designed for use in the food delivery industry. </a:t>
            </a:r>
          </a:p>
          <a:p>
            <a:pPr marL="285750" indent="-285750" algn="just">
              <a:buFont typeface="Arial" panose="020B0604020202020204" pitchFamily="34" charset="0"/>
              <a:buChar char="•"/>
            </a:pPr>
            <a:r>
              <a:rPr lang="en-US" sz="1800" dirty="0"/>
              <a:t>Our App will allow restaurants, cafes, and food vendors to expand their business by lowering labor costs. </a:t>
            </a:r>
          </a:p>
          <a:p>
            <a:pPr marL="285750" indent="-285750" algn="just">
              <a:buFont typeface="Arial" panose="020B0604020202020204" pitchFamily="34" charset="0"/>
              <a:buChar char="•"/>
            </a:pPr>
            <a:r>
              <a:rPr lang="en-US" sz="1800" dirty="0"/>
              <a:t>The application displays an interactive and up-to-date menu with all options available in an easy-to-use format. </a:t>
            </a:r>
          </a:p>
          <a:p>
            <a:pPr marL="285750" indent="-285750" algn="just">
              <a:buFont typeface="Arial" panose="020B0604020202020204" pitchFamily="34" charset="0"/>
              <a:buChar char="•"/>
            </a:pPr>
            <a:r>
              <a:rPr lang="en-US" sz="1800" dirty="0"/>
              <a:t>Customers can have sign up and sign in options in the app.</a:t>
            </a:r>
          </a:p>
          <a:p>
            <a:pPr marL="285750" indent="-285750" algn="just">
              <a:buFont typeface="Arial" panose="020B0604020202020204" pitchFamily="34" charset="0"/>
              <a:buChar char="•"/>
            </a:pPr>
            <a:r>
              <a:rPr lang="en-US" sz="1800" dirty="0"/>
              <a:t>Customers can select one or more orders from their preferred eateries. If a consumer wishes to cancel an order, he or she can use the drag and drop feature to do so. </a:t>
            </a:r>
          </a:p>
          <a:p>
            <a:pPr marL="285750" indent="-285750" algn="just">
              <a:buFont typeface="Arial" panose="020B0604020202020204" pitchFamily="34" charset="0"/>
              <a:buChar char="•"/>
            </a:pPr>
            <a:r>
              <a:rPr lang="en-US" sz="1800" dirty="0"/>
              <a:t>After placing their order, the buyer will be directed to the cart option, and then to the checkout, where they can pay using any method they like. And they will get the notification.</a:t>
            </a:r>
          </a:p>
        </p:txBody>
      </p:sp>
      <p:sp>
        <p:nvSpPr>
          <p:cNvPr id="4" name="Date Placeholder 3">
            <a:extLst>
              <a:ext uri="{FF2B5EF4-FFF2-40B4-BE49-F238E27FC236}">
                <a16:creationId xmlns:a16="http://schemas.microsoft.com/office/drawing/2014/main" id="{7C381062-C284-EEA2-C704-B97733B8EF5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C7CB356-4C55-B5C1-0BAE-F976D3366D6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5B50D2B-1F06-3D33-3891-BECDA85E4306}"/>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7" name="TextBox 6">
            <a:extLst>
              <a:ext uri="{FF2B5EF4-FFF2-40B4-BE49-F238E27FC236}">
                <a16:creationId xmlns:a16="http://schemas.microsoft.com/office/drawing/2014/main" id="{C8BE4812-7986-E0C3-B060-57DF429B3676}"/>
              </a:ext>
            </a:extLst>
          </p:cNvPr>
          <p:cNvSpPr txBox="1"/>
          <p:nvPr/>
        </p:nvSpPr>
        <p:spPr>
          <a:xfrm>
            <a:off x="3730689" y="136525"/>
            <a:ext cx="4730621" cy="523220"/>
          </a:xfrm>
          <a:prstGeom prst="rect">
            <a:avLst/>
          </a:prstGeom>
          <a:noFill/>
        </p:spPr>
        <p:txBody>
          <a:bodyPr wrap="square" rtlCol="0">
            <a:spAutoFit/>
          </a:bodyPr>
          <a:lstStyle/>
          <a:p>
            <a:r>
              <a:rPr lang="en-US" sz="2800" dirty="0">
                <a:latin typeface="+mj-lt"/>
              </a:rPr>
              <a:t>Business Case</a:t>
            </a:r>
            <a:endParaRPr lang="en-CA" sz="2800" dirty="0">
              <a:latin typeface="+mj-lt"/>
            </a:endParaRPr>
          </a:p>
        </p:txBody>
      </p:sp>
    </p:spTree>
    <p:extLst>
      <p:ext uri="{BB962C8B-B14F-4D97-AF65-F5344CB8AC3E}">
        <p14:creationId xmlns:p14="http://schemas.microsoft.com/office/powerpoint/2010/main" val="635659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3617" y="136525"/>
            <a:ext cx="5589231" cy="1204912"/>
          </a:xfrm>
        </p:spPr>
        <p:txBody>
          <a:bodyPr/>
          <a:lstStyle/>
          <a:p>
            <a:r>
              <a:rPr lang="en-US" dirty="0"/>
              <a:t>Background/Motivation:-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40979" y="1664022"/>
            <a:ext cx="6356777" cy="4945500"/>
          </a:xfrm>
        </p:spPr>
        <p:txBody>
          <a:bodyPr>
            <a:normAutofit fontScale="85000" lnSpcReduction="10000"/>
          </a:bodyPr>
          <a:lstStyle/>
          <a:p>
            <a:pPr marL="285750" indent="-285750" algn="just">
              <a:buFont typeface="Arial" panose="020B0604020202020204" pitchFamily="34" charset="0"/>
              <a:buChar char="•"/>
            </a:pPr>
            <a:r>
              <a:rPr lang="en-US" sz="1800" spc="50" dirty="0">
                <a:solidFill>
                  <a:schemeClr val="tx1"/>
                </a:solidFill>
              </a:rPr>
              <a:t>Time Consuming</a:t>
            </a:r>
          </a:p>
          <a:p>
            <a:pPr marL="285750" indent="-285750" algn="just">
              <a:buFont typeface="Arial" panose="020B0604020202020204" pitchFamily="34" charset="0"/>
              <a:buChar char="•"/>
            </a:pPr>
            <a:r>
              <a:rPr lang="en-US" sz="1800" spc="50" dirty="0">
                <a:solidFill>
                  <a:schemeClr val="tx1"/>
                </a:solidFill>
              </a:rPr>
              <a:t>Lack of clarity</a:t>
            </a:r>
          </a:p>
          <a:p>
            <a:pPr marL="285750" indent="-285750" algn="just">
              <a:buFont typeface="Arial" panose="020B0604020202020204" pitchFamily="34" charset="0"/>
              <a:buChar char="•"/>
            </a:pPr>
            <a:r>
              <a:rPr lang="en-US" sz="1800" spc="50" dirty="0">
                <a:solidFill>
                  <a:schemeClr val="tx1"/>
                </a:solidFill>
              </a:rPr>
              <a:t>Increasing labor rates</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W</a:t>
            </a:r>
            <a:r>
              <a:rPr lang="en-US" sz="1800" dirty="0">
                <a:effectLst/>
              </a:rPr>
              <a:t>hen a person, let`s say we wants any food we must visit hotels or restaurants, and for the order we check their physical menu, about their food items. And so, it requires time to go there, check and pay, also physically as a person also required.</a:t>
            </a:r>
            <a:br>
              <a:rPr lang="en-US" sz="1800" dirty="0">
                <a:effectLst/>
              </a:rPr>
            </a:br>
            <a:endParaRPr lang="en-US" sz="1800" dirty="0">
              <a:effectLst/>
            </a:endParaRPr>
          </a:p>
          <a:p>
            <a:pPr marL="285750" indent="-285750" algn="just">
              <a:buFont typeface="Arial" panose="020B0604020202020204" pitchFamily="34" charset="0"/>
              <a:buChar char="•"/>
            </a:pPr>
            <a:r>
              <a:rPr lang="en-US" sz="1800" dirty="0">
                <a:effectLst/>
              </a:rPr>
              <a:t>There is also the option of ordering on phone, but in that also we will have lack of clarity about food, visualization, and about order confirmation.</a:t>
            </a:r>
          </a:p>
          <a:p>
            <a:pPr marL="285750" indent="-285750" algn="just">
              <a:buFont typeface="Arial" panose="020B0604020202020204" pitchFamily="34" charset="0"/>
              <a:buChar char="•"/>
            </a:pPr>
            <a:endParaRPr lang="en-US" sz="1800" dirty="0">
              <a:effectLst/>
            </a:endParaRPr>
          </a:p>
          <a:p>
            <a:pPr marL="285750" indent="-285750" algn="just">
              <a:buFont typeface="Arial" panose="020B0604020202020204" pitchFamily="34" charset="0"/>
              <a:buChar char="•"/>
            </a:pPr>
            <a:r>
              <a:rPr lang="en-US" sz="1800" dirty="0">
                <a:effectLst/>
              </a:rPr>
              <a:t>Also, to take the orders on phone, there must be certain employees, who must be responsible for taking the orders, and in today’s market, as labor rates are increasing, making it important to have something like online system where customers can easily see their options in food, place the order and pay.</a:t>
            </a:r>
          </a:p>
          <a:p>
            <a:pPr marL="285750" indent="-285750" algn="just">
              <a:buFont typeface="Arial" panose="020B0604020202020204" pitchFamily="34" charset="0"/>
              <a:buChar char="•"/>
            </a:pPr>
            <a:endParaRPr lang="en-US" sz="1800" spc="50" dirty="0">
              <a:solidFill>
                <a:schemeClr val="tx1"/>
              </a:solidFill>
            </a:endParaRPr>
          </a:p>
          <a:p>
            <a:pPr algn="just"/>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57151636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B444-09C1-2152-D128-51AFB7E5F637}"/>
              </a:ext>
            </a:extLst>
          </p:cNvPr>
          <p:cNvSpPr>
            <a:spLocks noGrp="1"/>
          </p:cNvSpPr>
          <p:nvPr>
            <p:ph type="title"/>
          </p:nvPr>
        </p:nvSpPr>
        <p:spPr>
          <a:xfrm>
            <a:off x="139765" y="0"/>
            <a:ext cx="5635884" cy="1204912"/>
          </a:xfrm>
        </p:spPr>
        <p:txBody>
          <a:bodyPr/>
          <a:lstStyle/>
          <a:p>
            <a:r>
              <a:rPr lang="en-US" dirty="0"/>
              <a:t>Project scope :-</a:t>
            </a:r>
          </a:p>
        </p:txBody>
      </p:sp>
      <p:sp>
        <p:nvSpPr>
          <p:cNvPr id="3" name="Text Placeholder 2">
            <a:extLst>
              <a:ext uri="{FF2B5EF4-FFF2-40B4-BE49-F238E27FC236}">
                <a16:creationId xmlns:a16="http://schemas.microsoft.com/office/drawing/2014/main" id="{9601B816-DC9E-4379-0480-C43F3CD24C7C}"/>
              </a:ext>
            </a:extLst>
          </p:cNvPr>
          <p:cNvSpPr>
            <a:spLocks noGrp="1"/>
          </p:cNvSpPr>
          <p:nvPr>
            <p:ph type="body" idx="1"/>
          </p:nvPr>
        </p:nvSpPr>
        <p:spPr>
          <a:xfrm>
            <a:off x="382361" y="1692014"/>
            <a:ext cx="6214382" cy="3243879"/>
          </a:xfrm>
        </p:spPr>
        <p:txBody>
          <a:bodyPr>
            <a:normAutofit/>
          </a:bodyPr>
          <a:lstStyle/>
          <a:p>
            <a:pPr algn="just"/>
            <a:r>
              <a:rPr lang="en-US" sz="1800" dirty="0">
                <a:solidFill>
                  <a:srgbClr val="000000"/>
                </a:solidFill>
                <a:effectLst/>
                <a:ea typeface="Arial" panose="020B0604020202020204" pitchFamily="34" charset="0"/>
              </a:rPr>
              <a:t>The project's goal is to alter the way customers purchase food from restaurants online. Compared to traveling to the food court, where you would have to wait and eat, this procedure saves time and is simpler and faster. The primary goal of the project is to reduce the amount of human data entry and streamline the ordering process for both customers and restaurants.</a:t>
            </a:r>
            <a:endParaRPr lang="en-US" dirty="0"/>
          </a:p>
        </p:txBody>
      </p:sp>
      <p:sp>
        <p:nvSpPr>
          <p:cNvPr id="4" name="Date Placeholder 3">
            <a:extLst>
              <a:ext uri="{FF2B5EF4-FFF2-40B4-BE49-F238E27FC236}">
                <a16:creationId xmlns:a16="http://schemas.microsoft.com/office/drawing/2014/main" id="{C5ED3773-D57F-07CC-9A9A-E9D22597F8F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334333E-09F7-D13D-88DE-82AE4F8FDE5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6E99745-8A21-3DBF-B904-2BE0C5DF5F3A}"/>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409882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92F0-EE2F-27CC-3393-BC92A038A0B1}"/>
              </a:ext>
            </a:extLst>
          </p:cNvPr>
          <p:cNvSpPr>
            <a:spLocks noGrp="1"/>
          </p:cNvSpPr>
          <p:nvPr>
            <p:ph type="title"/>
          </p:nvPr>
        </p:nvSpPr>
        <p:spPr>
          <a:xfrm>
            <a:off x="270393" y="156645"/>
            <a:ext cx="5111750" cy="1204912"/>
          </a:xfrm>
        </p:spPr>
        <p:txBody>
          <a:bodyPr/>
          <a:lstStyle/>
          <a:p>
            <a:r>
              <a:rPr lang="en-US" dirty="0"/>
              <a:t>Project Objective:- </a:t>
            </a:r>
          </a:p>
        </p:txBody>
      </p:sp>
      <p:sp>
        <p:nvSpPr>
          <p:cNvPr id="3" name="Text Placeholder 2">
            <a:extLst>
              <a:ext uri="{FF2B5EF4-FFF2-40B4-BE49-F238E27FC236}">
                <a16:creationId xmlns:a16="http://schemas.microsoft.com/office/drawing/2014/main" id="{F2BF55A2-1BED-FAD6-7B81-8417E546E5EF}"/>
              </a:ext>
            </a:extLst>
          </p:cNvPr>
          <p:cNvSpPr>
            <a:spLocks noGrp="1"/>
          </p:cNvSpPr>
          <p:nvPr>
            <p:ph type="body" idx="1"/>
          </p:nvPr>
        </p:nvSpPr>
        <p:spPr>
          <a:xfrm>
            <a:off x="345037" y="1483534"/>
            <a:ext cx="7380709" cy="4954588"/>
          </a:xfrm>
        </p:spPr>
        <p:txBody>
          <a:bodyPr>
            <a:normAutofit/>
          </a:bodyPr>
          <a:lstStyle/>
          <a:p>
            <a:pPr marL="285750" indent="-285750" algn="just">
              <a:lnSpc>
                <a:spcPct val="107000"/>
              </a:lnSpc>
              <a:spcBef>
                <a:spcPts val="0"/>
              </a:spcBef>
              <a:buFont typeface="Arial" panose="020B0604020202020204" pitchFamily="34" charset="0"/>
              <a:buChar char="•"/>
            </a:pPr>
            <a:r>
              <a:rPr lang="en-US" sz="1800" dirty="0">
                <a:solidFill>
                  <a:schemeClr val="tx1"/>
                </a:solidFill>
                <a:effectLst/>
                <a:latin typeface="+mj-lt"/>
                <a:ea typeface="Calibri" panose="020F0502020204030204" pitchFamily="34" charset="0"/>
                <a:cs typeface="Times New Roman" panose="02020603050405020304" pitchFamily="18" charset="0"/>
              </a:rPr>
              <a:t>To create an online food ordering application, which includes multiple features such as the ability to filter food choices by different cuisine types, distance, price, and other food categories. </a:t>
            </a:r>
          </a:p>
          <a:p>
            <a:pPr marL="285750" indent="-285750" algn="just">
              <a:lnSpc>
                <a:spcPct val="107000"/>
              </a:lnSpc>
              <a:spcBef>
                <a:spcPts val="0"/>
              </a:spcBef>
              <a:buFont typeface="Arial" panose="020B0604020202020204" pitchFamily="34" charset="0"/>
              <a:buChar char="•"/>
            </a:pPr>
            <a:r>
              <a:rPr lang="en-US" sz="1800" dirty="0">
                <a:solidFill>
                  <a:schemeClr val="tx1"/>
                </a:solidFill>
                <a:effectLst/>
                <a:latin typeface="+mj-lt"/>
                <a:ea typeface="Calibri" panose="020F0502020204030204" pitchFamily="34" charset="0"/>
                <a:cs typeface="Times New Roman" panose="02020603050405020304" pitchFamily="18" charset="0"/>
              </a:rPr>
              <a:t>Placing orders in the application, by adding food items to the cart, making online payments, confirming customer details, and asking for customer reviews post-delivery. </a:t>
            </a:r>
          </a:p>
          <a:p>
            <a:pPr marL="285750" indent="-285750" algn="just">
              <a:lnSpc>
                <a:spcPct val="107000"/>
              </a:lnSpc>
              <a:spcBef>
                <a:spcPts val="0"/>
              </a:spcBef>
              <a:buFont typeface="Arial" panose="020B0604020202020204" pitchFamily="34" charset="0"/>
              <a:buChar char="•"/>
            </a:pPr>
            <a:r>
              <a:rPr lang="en-US" sz="1800" dirty="0">
                <a:solidFill>
                  <a:schemeClr val="tx1"/>
                </a:solidFill>
                <a:effectLst/>
                <a:latin typeface="+mj-lt"/>
                <a:ea typeface="Calibri" panose="020F0502020204030204" pitchFamily="34" charset="0"/>
                <a:cs typeface="Times New Roman" panose="02020603050405020304" pitchFamily="18" charset="0"/>
              </a:rPr>
              <a:t>Further, a working tracking feature will be delivered, where the customer will receive updates for when their order is being prepared, dispatched, etc.</a:t>
            </a:r>
          </a:p>
          <a:p>
            <a:pPr marL="285750" indent="-285750" algn="just">
              <a:lnSpc>
                <a:spcPct val="107000"/>
              </a:lnSpc>
              <a:spcBef>
                <a:spcPts val="0"/>
              </a:spcBef>
              <a:buFont typeface="Arial" panose="020B0604020202020204" pitchFamily="34" charset="0"/>
              <a:buChar char="•"/>
            </a:pPr>
            <a:r>
              <a:rPr lang="en-US" sz="1800" dirty="0">
                <a:solidFill>
                  <a:schemeClr val="tx1"/>
                </a:solidFill>
                <a:effectLst/>
                <a:latin typeface="+mj-lt"/>
                <a:ea typeface="Calibri" panose="020F0502020204030204" pitchFamily="34" charset="0"/>
                <a:cs typeface="Times New Roman" panose="02020603050405020304" pitchFamily="18" charset="0"/>
              </a:rPr>
              <a:t>An invoicing feature will be added as well, where a digital receipt will be generated for the customer and will be mailed to their provided email address or phone number. </a:t>
            </a:r>
          </a:p>
          <a:p>
            <a:pPr marL="285750" indent="-285750" algn="just">
              <a:lnSpc>
                <a:spcPct val="107000"/>
              </a:lnSpc>
              <a:spcBef>
                <a:spcPts val="0"/>
              </a:spcBef>
              <a:buFont typeface="Arial" panose="020B0604020202020204" pitchFamily="34" charset="0"/>
              <a:buChar char="•"/>
            </a:pPr>
            <a:r>
              <a:rPr lang="en-US" sz="1800" dirty="0">
                <a:solidFill>
                  <a:schemeClr val="tx1"/>
                </a:solidFill>
                <a:effectLst/>
                <a:latin typeface="+mj-lt"/>
                <a:ea typeface="Calibri" panose="020F0502020204030204" pitchFamily="34" charset="0"/>
                <a:cs typeface="Times New Roman" panose="02020603050405020304" pitchFamily="18" charset="0"/>
              </a:rPr>
              <a:t>A working backend feature will be created where restaurant owners can update their restaurant menus on their own from the app directly. </a:t>
            </a:r>
          </a:p>
          <a:p>
            <a:pPr marL="285750" indent="-285750">
              <a:buFont typeface="Arial" panose="020B0604020202020204" pitchFamily="34" charset="0"/>
              <a:buChar char="•"/>
            </a:pPr>
            <a:endParaRPr lang="en-US" sz="1800" dirty="0">
              <a:latin typeface="+mj-lt"/>
            </a:endParaRPr>
          </a:p>
        </p:txBody>
      </p:sp>
      <p:sp>
        <p:nvSpPr>
          <p:cNvPr id="4" name="Date Placeholder 3">
            <a:extLst>
              <a:ext uri="{FF2B5EF4-FFF2-40B4-BE49-F238E27FC236}">
                <a16:creationId xmlns:a16="http://schemas.microsoft.com/office/drawing/2014/main" id="{37774CCD-A744-333A-330F-E736D82B5B1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53F011B-8C77-8802-AA98-5F183C88D99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1C5F19D-D8B1-169C-DB9F-653C9F524039}"/>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401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E52B-83E4-31CE-8820-271A58C4D690}"/>
              </a:ext>
            </a:extLst>
          </p:cNvPr>
          <p:cNvSpPr>
            <a:spLocks noGrp="1"/>
          </p:cNvSpPr>
          <p:nvPr>
            <p:ph type="title"/>
          </p:nvPr>
        </p:nvSpPr>
        <p:spPr>
          <a:xfrm>
            <a:off x="483766" y="124732"/>
            <a:ext cx="5739752" cy="979714"/>
          </a:xfrm>
        </p:spPr>
        <p:txBody>
          <a:bodyPr/>
          <a:lstStyle/>
          <a:p>
            <a:r>
              <a:rPr lang="en-US" dirty="0"/>
              <a:t>Functional Requirements</a:t>
            </a:r>
          </a:p>
        </p:txBody>
      </p:sp>
      <p:sp>
        <p:nvSpPr>
          <p:cNvPr id="3" name="Text Placeholder 2">
            <a:extLst>
              <a:ext uri="{FF2B5EF4-FFF2-40B4-BE49-F238E27FC236}">
                <a16:creationId xmlns:a16="http://schemas.microsoft.com/office/drawing/2014/main" id="{449F4E50-27C4-BEE0-05E9-DF2D063DC1FF}"/>
              </a:ext>
            </a:extLst>
          </p:cNvPr>
          <p:cNvSpPr>
            <a:spLocks noGrp="1"/>
          </p:cNvSpPr>
          <p:nvPr>
            <p:ph type="body" idx="1"/>
          </p:nvPr>
        </p:nvSpPr>
        <p:spPr>
          <a:xfrm>
            <a:off x="-233266" y="1399592"/>
            <a:ext cx="8229600" cy="5673012"/>
          </a:xfrm>
        </p:spPr>
        <p:txBody>
          <a:bodyPr>
            <a:normAutofit/>
          </a:bodyPr>
          <a:lstStyle/>
          <a:p>
            <a:pPr marL="800100" lvl="1" indent="-342900" algn="just">
              <a:lnSpc>
                <a:spcPct val="107000"/>
              </a:lnSpc>
              <a:spcBef>
                <a:spcPts val="0"/>
              </a:spcBef>
              <a:spcAft>
                <a:spcPts val="800"/>
              </a:spcAft>
              <a:buFont typeface="+mj-lt"/>
              <a:buAutoNum type="arabicPeriod"/>
            </a:pPr>
            <a:r>
              <a:rPr lang="en-US" sz="1700" dirty="0">
                <a:solidFill>
                  <a:schemeClr val="tx1"/>
                </a:solidFill>
                <a:effectLst/>
                <a:latin typeface="+mj-lt"/>
                <a:ea typeface="Calibri" panose="020F0502020204030204" pitchFamily="34" charset="0"/>
                <a:cs typeface="Times New Roman" panose="02020603050405020304" pitchFamily="18" charset="0"/>
              </a:rPr>
              <a:t>Ordering System Module:</a:t>
            </a:r>
          </a:p>
          <a:p>
            <a:pPr lvl="1" algn="just">
              <a:lnSpc>
                <a:spcPct val="107000"/>
              </a:lnSpc>
              <a:spcBef>
                <a:spcPts val="0"/>
              </a:spcBef>
              <a:spcAft>
                <a:spcPts val="800"/>
              </a:spcAft>
            </a:pPr>
            <a:r>
              <a:rPr lang="en-US" sz="1700" dirty="0">
                <a:solidFill>
                  <a:schemeClr val="tx1"/>
                </a:solidFill>
                <a:effectLst/>
                <a:latin typeface="+mj-lt"/>
                <a:ea typeface="Calibri" panose="020F0502020204030204" pitchFamily="34" charset="0"/>
                <a:cs typeface="Times New Roman" panose="02020603050405020304" pitchFamily="18" charset="0"/>
              </a:rPr>
              <a:t>	Function of this module will be,</a:t>
            </a:r>
          </a:p>
          <a:p>
            <a:pPr marL="1200150" lvl="2" indent="-285750" algn="just">
              <a:lnSpc>
                <a:spcPct val="107000"/>
              </a:lnSpc>
              <a:spcBef>
                <a:spcPts val="0"/>
              </a:spcBef>
              <a:spcAft>
                <a:spcPts val="800"/>
              </a:spcAft>
              <a:buFont typeface="Arial" panose="020B0604020202020204" pitchFamily="34" charset="0"/>
              <a:buChar char="•"/>
            </a:pPr>
            <a:r>
              <a:rPr lang="en-US" sz="1700" dirty="0">
                <a:solidFill>
                  <a:schemeClr val="tx1"/>
                </a:solidFill>
                <a:effectLst/>
                <a:latin typeface="+mj-lt"/>
                <a:ea typeface="Calibri" panose="020F0502020204030204" pitchFamily="34" charset="0"/>
                <a:cs typeface="Times New Roman" panose="02020603050405020304" pitchFamily="18" charset="0"/>
              </a:rPr>
              <a:t>Provide info to for customers to place their order and necessary details.</a:t>
            </a:r>
          </a:p>
          <a:p>
            <a:pPr marL="1200150" lvl="2" indent="-285750" algn="just">
              <a:lnSpc>
                <a:spcPct val="107000"/>
              </a:lnSpc>
              <a:spcBef>
                <a:spcPts val="0"/>
              </a:spcBef>
              <a:spcAft>
                <a:spcPts val="800"/>
              </a:spcAft>
              <a:buFont typeface="Arial" panose="020B0604020202020204" pitchFamily="34" charset="0"/>
              <a:buChar char="•"/>
            </a:pPr>
            <a:r>
              <a:rPr lang="en-US" sz="1700" dirty="0">
                <a:solidFill>
                  <a:schemeClr val="tx1"/>
                </a:solidFill>
                <a:effectLst/>
                <a:latin typeface="+mj-lt"/>
                <a:ea typeface="Calibri" panose="020F0502020204030204" pitchFamily="34" charset="0"/>
                <a:cs typeface="Times New Roman" panose="02020603050405020304" pitchFamily="18" charset="0"/>
              </a:rPr>
              <a:t>Users of the system(customers) must have to create an account to create an order, so this project app must provide the following functionality:</a:t>
            </a:r>
          </a:p>
          <a:p>
            <a:pPr marL="1657350" lvl="3" indent="-285750" algn="just">
              <a:lnSpc>
                <a:spcPct val="107000"/>
              </a:lnSpc>
              <a:spcBef>
                <a:spcPts val="0"/>
              </a:spcBef>
              <a:spcAft>
                <a:spcPts val="800"/>
              </a:spcAft>
              <a:buFont typeface="Arial" panose="020B0604020202020204" pitchFamily="34" charset="0"/>
              <a:buChar char="•"/>
            </a:pPr>
            <a:r>
              <a:rPr lang="en-US" sz="1700" dirty="0">
                <a:solidFill>
                  <a:schemeClr val="tx1"/>
                </a:solidFill>
                <a:effectLst/>
                <a:latin typeface="+mj-lt"/>
                <a:ea typeface="Calibri" panose="020F0502020204030204" pitchFamily="34" charset="0"/>
                <a:cs typeface="Times New Roman" panose="02020603050405020304" pitchFamily="18" charset="0"/>
              </a:rPr>
              <a:t>Create an account, Manage account, Login Page, Navigate to restaurant's menu, Select items from the menu, Add an item to the current order.</a:t>
            </a:r>
          </a:p>
          <a:p>
            <a:pPr marL="1657350" lvl="3" indent="-285750" algn="just">
              <a:lnSpc>
                <a:spcPct val="107000"/>
              </a:lnSpc>
              <a:spcBef>
                <a:spcPts val="0"/>
              </a:spcBef>
              <a:spcAft>
                <a:spcPts val="800"/>
              </a:spcAft>
              <a:buFont typeface="Arial" panose="020B0604020202020204" pitchFamily="34" charset="0"/>
              <a:buChar char="•"/>
            </a:pPr>
            <a:r>
              <a:rPr lang="en-US" sz="1700" dirty="0">
                <a:solidFill>
                  <a:schemeClr val="tx1"/>
                </a:solidFill>
                <a:effectLst/>
                <a:latin typeface="+mj-lt"/>
                <a:ea typeface="Calibri" panose="020F0502020204030204" pitchFamily="34" charset="0"/>
                <a:cs typeface="Times New Roman" panose="02020603050405020304" pitchFamily="18" charset="0"/>
              </a:rPr>
              <a:t>Review the current order, If wants, Remove an item from the current order, Provide Checkout bill and Payment page, Receive confirmation by phone or email once payment is successfully completed, View and track the placed order.</a:t>
            </a:r>
          </a:p>
          <a:p>
            <a:pPr marL="1657350" lvl="3" indent="-285750" algn="just">
              <a:lnSpc>
                <a:spcPct val="107000"/>
              </a:lnSpc>
              <a:spcBef>
                <a:spcPts val="0"/>
              </a:spcBef>
              <a:spcAft>
                <a:spcPts val="800"/>
              </a:spcAft>
              <a:buFont typeface="Arial" panose="020B0604020202020204" pitchFamily="34" charset="0"/>
              <a:buChar char="•"/>
            </a:pPr>
            <a:r>
              <a:rPr lang="en-US" sz="1700" dirty="0">
                <a:solidFill>
                  <a:schemeClr val="tx1"/>
                </a:solidFill>
                <a:effectLst/>
                <a:latin typeface="+mj-lt"/>
                <a:ea typeface="Calibri" panose="020F0502020204030204" pitchFamily="34" charset="0"/>
                <a:cs typeface="Times New Roman" panose="02020603050405020304" pitchFamily="18" charset="0"/>
              </a:rPr>
              <a:t>Rating the restaurant.</a:t>
            </a:r>
          </a:p>
          <a:p>
            <a:endParaRPr lang="en-US" sz="1800" dirty="0">
              <a:latin typeface="+mj-lt"/>
            </a:endParaRPr>
          </a:p>
        </p:txBody>
      </p:sp>
      <p:sp>
        <p:nvSpPr>
          <p:cNvPr id="4" name="Date Placeholder 3">
            <a:extLst>
              <a:ext uri="{FF2B5EF4-FFF2-40B4-BE49-F238E27FC236}">
                <a16:creationId xmlns:a16="http://schemas.microsoft.com/office/drawing/2014/main" id="{9C0EBB9F-1C50-0CB2-2317-2EF40AB748B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5EBE7A8-EA4F-E47E-7460-A27C119DCD1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BAA6522-8832-C9AB-BD6A-AB2A7C5AF2FC}"/>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3584608675"/>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TM04033937[[fn=Vapor Trail]]</Template>
  <TotalTime>629</TotalTime>
  <Words>2549</Words>
  <Application>Microsoft Office PowerPoint</Application>
  <PresentationFormat>Widescreen</PresentationFormat>
  <Paragraphs>290</Paragraphs>
  <Slides>40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5" baseType="lpstr">
      <vt:lpstr>Arial</vt:lpstr>
      <vt:lpstr>Calibri</vt:lpstr>
      <vt:lpstr>Tenorite</vt:lpstr>
      <vt:lpstr>Office Theme</vt:lpstr>
      <vt:lpstr>Package</vt:lpstr>
      <vt:lpstr>Food delivery application – Takeout express</vt:lpstr>
      <vt:lpstr>Contents:-</vt:lpstr>
      <vt:lpstr>Team Introduction</vt:lpstr>
      <vt:lpstr>Requirements and Justification</vt:lpstr>
      <vt:lpstr>Introduction</vt:lpstr>
      <vt:lpstr>Background/Motivation:-</vt:lpstr>
      <vt:lpstr>Project scope :-</vt:lpstr>
      <vt:lpstr>Project Objective:- </vt:lpstr>
      <vt:lpstr>Functional Requirements</vt:lpstr>
      <vt:lpstr>Functional Requirements</vt:lpstr>
      <vt:lpstr>Non- functional RequiremenTs</vt:lpstr>
      <vt:lpstr>Project Charter</vt:lpstr>
      <vt:lpstr>Solution and cost estimation</vt:lpstr>
      <vt:lpstr>Benefits of investing in this solution</vt:lpstr>
      <vt:lpstr>Work BreakDowN Structure(WBS)</vt:lpstr>
      <vt:lpstr>Evaluation Baseline</vt:lpstr>
      <vt:lpstr>Project Overview</vt:lpstr>
      <vt:lpstr>PROJECT OVERVIEW</vt:lpstr>
      <vt:lpstr>Burndown Chart</vt:lpstr>
      <vt:lpstr>Burndown chart analysis</vt:lpstr>
      <vt:lpstr>Cost Overview</vt:lpstr>
      <vt:lpstr>COST OVERVIEW</vt:lpstr>
      <vt:lpstr>Upcoming tasks for the project</vt:lpstr>
      <vt:lpstr>UPCOMING AND COMPLETED TASKS</vt:lpstr>
      <vt:lpstr>Work Overview</vt:lpstr>
      <vt:lpstr>WORK OVERVIEW and burndown</vt:lpstr>
      <vt:lpstr>Work overview</vt:lpstr>
      <vt:lpstr>WORK OVERVIEW OF RESOURCEs</vt:lpstr>
      <vt:lpstr>Resource overview</vt:lpstr>
      <vt:lpstr>RESOURCE OVERVIEW</vt:lpstr>
      <vt:lpstr>EARNED VALUE REPORT</vt:lpstr>
      <vt:lpstr>EARNED VALUE ANALYSIS</vt:lpstr>
      <vt:lpstr>Schedule and cost variance over time</vt:lpstr>
      <vt:lpstr>TASK COST OVERVIEW</vt:lpstr>
      <vt:lpstr>CRITICAL TASKS</vt:lpstr>
      <vt:lpstr>TASK COSTS AND CRITICAL TASKS LEFT</vt:lpstr>
      <vt:lpstr>Late tasks</vt:lpstr>
      <vt:lpstr>MILESTONE REPORT</vt:lpstr>
      <vt:lpstr>CHANGE MANAGEMENT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app</dc:title>
  <dc:creator>Amir Dahya</dc:creator>
  <cp:lastModifiedBy>Devkumar Patel</cp:lastModifiedBy>
  <cp:revision>8</cp:revision>
  <dcterms:created xsi:type="dcterms:W3CDTF">2022-12-06T01:00:47Z</dcterms:created>
  <dcterms:modified xsi:type="dcterms:W3CDTF">2022-12-07T23:28:20Z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