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 Slab"/>
      <p:regular r:id="rId34"/>
      <p:bold r:id="rId35"/>
    </p:embeddedFon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Slab-bold.fntdata"/><Relationship Id="rId12" Type="http://schemas.openxmlformats.org/officeDocument/2006/relationships/slide" Target="slides/slide7.xml"/><Relationship Id="rId34" Type="http://schemas.openxmlformats.org/officeDocument/2006/relationships/font" Target="fonts/RobotoSlab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a1012a67a5_3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a1012a67a5_3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1412d4d8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1412d4d8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seb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1012a67a5_3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1012a67a5_3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e48aae6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8e48aae6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Aaron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e48aae6e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8e48aae6e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Aaron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e48aae6e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8e48aae6e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Aaron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e48aae6e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8e48aae6e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Aaron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8e48aae6e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8e48aae6e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Merrick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8e48aae6e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8e48aae6e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Merrick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8e48aae6e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8e48aae6e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Merrick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8e48aae6e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8e48aae6e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Merrick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0ec22fc0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0ec22fc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Aaron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1012a67a5_3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a1012a67a5_3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Amir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8e48aae6e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8e48aae6e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Amir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8e48aae6e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8e48aae6e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Amir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8e48aae6e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8e48aae6e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Amir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a1012a67a5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a1012a67a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Amir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8e48aae6e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8e48aae6e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Amir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8e48aae6e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8e48aae6e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Amir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8e48aae6e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8e48aae6e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Amir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8e48aae6e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8e48aae6e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1012a67a5_3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1012a67a5_3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Merrick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1012a67a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1012a67a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Myles - Frame the Vision as a benefit to the students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0fba9655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0fba9655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Myles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1012a67a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1012a67a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Myles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0ec22fc0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0ec22fc0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seb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0ec22fc0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0ec22fc0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seb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0ec22fc0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0ec22fc0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seb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idx="4294967295"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UVic </a:t>
            </a:r>
            <a:r>
              <a:rPr b="1" lang="en">
                <a:solidFill>
                  <a:srgbClr val="FFFFFF"/>
                </a:solidFill>
              </a:rPr>
              <a:t>Residence Room Availability System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4" name="Google Shape;64;p13"/>
          <p:cNvSpPr txBox="1"/>
          <p:nvPr>
            <p:ph idx="4294967295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G11:</a:t>
            </a:r>
            <a:r>
              <a:rPr i="1" lang="en"/>
              <a:t> </a:t>
            </a:r>
            <a:r>
              <a:rPr i="1" lang="en"/>
              <a:t>Aaron, Amir, Merrick, Myles, Sebastian</a:t>
            </a:r>
            <a:endParaRPr i="1"/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2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2570225" y="569975"/>
            <a:ext cx="4003549" cy="400354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</a:t>
            </a:r>
            <a:r>
              <a:rPr lang="en"/>
              <a:t>Functional Requirements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Ensure that user inputs are met with fast response times.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Accessible on any platform which already supports UVic’s other online 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Easily updated and/or scaled as new residence buildings are built or existing residence buildings are changed</a:t>
            </a:r>
            <a:endParaRPr/>
          </a:p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 amt="24000"/>
          </a:blip>
          <a:stretch>
            <a:fillRect/>
          </a:stretch>
        </p:blipFill>
        <p:spPr>
          <a:xfrm>
            <a:off x="2465775" y="465524"/>
            <a:ext cx="4212451" cy="421245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>
            <p:ph idx="4294967295"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Diagrams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325" y="65125"/>
            <a:ext cx="5985050" cy="50132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9" name="Google Shape;149;p24"/>
          <p:cNvSpPr txBox="1"/>
          <p:nvPr>
            <p:ph type="title"/>
          </p:nvPr>
        </p:nvSpPr>
        <p:spPr>
          <a:xfrm>
            <a:off x="448300" y="311950"/>
            <a:ext cx="1941000" cy="9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</a:t>
            </a:r>
            <a:endParaRPr/>
          </a:p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500" y="99213"/>
            <a:ext cx="4010199" cy="49450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448300" y="644800"/>
            <a:ext cx="1941000" cy="6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450" y="1603925"/>
            <a:ext cx="6866575" cy="3452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3" name="Google Shape;16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6"/>
          <p:cNvSpPr txBox="1"/>
          <p:nvPr>
            <p:ph type="title"/>
          </p:nvPr>
        </p:nvSpPr>
        <p:spPr>
          <a:xfrm>
            <a:off x="448300" y="644800"/>
            <a:ext cx="1941000" cy="6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550" y="71738"/>
            <a:ext cx="6240850" cy="50000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7"/>
          <p:cNvSpPr txBox="1"/>
          <p:nvPr>
            <p:ph type="title"/>
          </p:nvPr>
        </p:nvSpPr>
        <p:spPr>
          <a:xfrm>
            <a:off x="448300" y="644800"/>
            <a:ext cx="1941000" cy="6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2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875" y="72750"/>
            <a:ext cx="3636175" cy="499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7" name="Google Shape;17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8"/>
          <p:cNvSpPr txBox="1"/>
          <p:nvPr>
            <p:ph type="title"/>
          </p:nvPr>
        </p:nvSpPr>
        <p:spPr>
          <a:xfrm>
            <a:off x="448300" y="644800"/>
            <a:ext cx="1941000" cy="6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3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125" y="96513"/>
            <a:ext cx="6226276" cy="49504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4" name="Google Shape;18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29"/>
          <p:cNvSpPr txBox="1"/>
          <p:nvPr>
            <p:ph type="title"/>
          </p:nvPr>
        </p:nvSpPr>
        <p:spPr>
          <a:xfrm>
            <a:off x="448300" y="644800"/>
            <a:ext cx="1941000" cy="6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4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5575" y="1326275"/>
            <a:ext cx="7265026" cy="358863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1" name="Google Shape;19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0"/>
          <p:cNvSpPr txBox="1"/>
          <p:nvPr>
            <p:ph type="title"/>
          </p:nvPr>
        </p:nvSpPr>
        <p:spPr>
          <a:xfrm>
            <a:off x="448300" y="644800"/>
            <a:ext cx="1941000" cy="6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6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575" y="1345200"/>
            <a:ext cx="7265024" cy="3569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8" name="Google Shape;19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31"/>
          <p:cNvSpPr txBox="1"/>
          <p:nvPr>
            <p:ph type="title"/>
          </p:nvPr>
        </p:nvSpPr>
        <p:spPr>
          <a:xfrm>
            <a:off x="448300" y="644800"/>
            <a:ext cx="1941000" cy="6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449050" y="1396675"/>
            <a:ext cx="258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Amir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Merrick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Analysts: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Aaron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Myles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Sebastian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400" y="428625"/>
            <a:ext cx="4286250" cy="42862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2" name="Google Shape;72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2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2248826" y="248576"/>
            <a:ext cx="4646349" cy="464634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2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206" name="Google Shape;20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3"/>
          <p:cNvPicPr preferRelativeResize="0"/>
          <p:nvPr/>
        </p:nvPicPr>
        <p:blipFill rotWithShape="1">
          <a:blip r:embed="rId3">
            <a:alphaModFix/>
          </a:blip>
          <a:srcRect b="1450" l="1160" r="521" t="2459"/>
          <a:stretch/>
        </p:blipFill>
        <p:spPr>
          <a:xfrm>
            <a:off x="314800" y="247275"/>
            <a:ext cx="8392652" cy="464895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2" name="Google Shape;21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350" y="37975"/>
            <a:ext cx="7799300" cy="506755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8" name="Google Shape;21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5"/>
          <p:cNvPicPr preferRelativeResize="0"/>
          <p:nvPr/>
        </p:nvPicPr>
        <p:blipFill rotWithShape="1">
          <a:blip r:embed="rId3">
            <a:alphaModFix/>
          </a:blip>
          <a:srcRect b="0" l="0" r="0" t="1845"/>
          <a:stretch/>
        </p:blipFill>
        <p:spPr>
          <a:xfrm>
            <a:off x="567975" y="27025"/>
            <a:ext cx="8008051" cy="50894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4" name="Google Shape;22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700" y="50738"/>
            <a:ext cx="7748602" cy="504202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0" name="Google Shape;23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7"/>
          <p:cNvPicPr preferRelativeResize="0"/>
          <p:nvPr/>
        </p:nvPicPr>
        <p:blipFill rotWithShape="1">
          <a:blip r:embed="rId3">
            <a:alphaModFix/>
          </a:blip>
          <a:srcRect b="0" l="0" r="665" t="0"/>
          <a:stretch/>
        </p:blipFill>
        <p:spPr>
          <a:xfrm>
            <a:off x="718450" y="66563"/>
            <a:ext cx="7707100" cy="50103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6" name="Google Shape;23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050" y="26788"/>
            <a:ext cx="7775901" cy="50899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2" name="Google Shape;24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9"/>
          <p:cNvPicPr preferRelativeResize="0"/>
          <p:nvPr/>
        </p:nvPicPr>
        <p:blipFill rotWithShape="1">
          <a:blip r:embed="rId3">
            <a:alphaModFix/>
          </a:blip>
          <a:srcRect b="0" l="465" r="455" t="0"/>
          <a:stretch/>
        </p:blipFill>
        <p:spPr>
          <a:xfrm>
            <a:off x="674175" y="66975"/>
            <a:ext cx="7795649" cy="50095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8" name="Google Shape;24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54" name="Google Shape;25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>
            <a:off x="2758513" y="758263"/>
            <a:ext cx="3626975" cy="362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current system uses a lottery to assign rooms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Difficulty in allocating available rooms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Long waiting times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Limited transparency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Many dorm rooms are left empty despite demand during the year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800"/>
              <a:t>During </a:t>
            </a:r>
            <a:r>
              <a:rPr lang="en" sz="1800"/>
              <a:t>Victoria’s affordable housing crisis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Students currently have little control over their dorm room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timing of the current system is not favourable to students looking for housing</a:t>
            </a:r>
            <a:endParaRPr sz="1800"/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 amt="18000"/>
          </a:blip>
          <a:stretch>
            <a:fillRect/>
          </a:stretch>
        </p:blipFill>
        <p:spPr>
          <a:xfrm>
            <a:off x="2713538" y="582838"/>
            <a:ext cx="3716925" cy="397782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Roboto Slab"/>
              <a:buChar char="-"/>
            </a:pPr>
            <a:r>
              <a:rPr lang="en" sz="3000">
                <a:latin typeface="Roboto Slab"/>
                <a:ea typeface="Roboto Slab"/>
                <a:cs typeface="Roboto Slab"/>
                <a:sym typeface="Roboto Slab"/>
              </a:rPr>
              <a:t>Vision</a:t>
            </a:r>
            <a:endParaRPr sz="30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607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Slab"/>
              <a:buChar char="-"/>
            </a:pPr>
            <a:r>
              <a:rPr lang="en" sz="2000">
                <a:latin typeface="Roboto Slab"/>
                <a:ea typeface="Roboto Slab"/>
                <a:cs typeface="Roboto Slab"/>
                <a:sym typeface="Roboto Slab"/>
              </a:rPr>
              <a:t>A dorm room system which focuses on the best experience and results for the most amount of students</a:t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Slab"/>
              <a:buChar char="-"/>
            </a:pPr>
            <a:r>
              <a:rPr lang="en" sz="2000">
                <a:latin typeface="Roboto Slab"/>
                <a:ea typeface="Roboto Slab"/>
                <a:cs typeface="Roboto Slab"/>
                <a:sym typeface="Roboto Slab"/>
              </a:rPr>
              <a:t>A system which gives control to students to select their rooms</a:t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Slab"/>
              <a:buChar char="-"/>
            </a:pPr>
            <a:r>
              <a:rPr lang="en" sz="2000">
                <a:latin typeface="Roboto Slab"/>
                <a:ea typeface="Roboto Slab"/>
                <a:cs typeface="Roboto Slab"/>
                <a:sym typeface="Roboto Slab"/>
              </a:rPr>
              <a:t>A system which allows vacated rooms to be easily filled</a:t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Roboto Slab"/>
              <a:buChar char="-"/>
            </a:pPr>
            <a:r>
              <a:rPr lang="en" sz="3000">
                <a:latin typeface="Roboto Slab"/>
                <a:ea typeface="Roboto Slab"/>
                <a:cs typeface="Roboto Slab"/>
                <a:sym typeface="Roboto Slab"/>
              </a:rPr>
              <a:t>Approach</a:t>
            </a:r>
            <a:endParaRPr sz="30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Slab"/>
              <a:buChar char="-"/>
            </a:pPr>
            <a:r>
              <a:rPr lang="en" sz="2000">
                <a:latin typeface="Roboto Slab"/>
                <a:ea typeface="Roboto Slab"/>
                <a:cs typeface="Roboto Slab"/>
                <a:sym typeface="Roboto Slab"/>
              </a:rPr>
              <a:t>Systems development strategy using Agile method</a:t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 Slab"/>
              <a:buChar char="-"/>
            </a:pPr>
            <a:r>
              <a:rPr lang="en" sz="2000">
                <a:latin typeface="Roboto Slab"/>
                <a:ea typeface="Roboto Slab"/>
                <a:cs typeface="Roboto Slab"/>
                <a:sym typeface="Roboto Slab"/>
              </a:rPr>
              <a:t>Series of  1 week sprints for iterating on planning, risk analysis and system models</a:t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Analysis/Design </a:t>
            </a:r>
            <a:r>
              <a:rPr lang="en"/>
              <a:t>Process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076" y="1516225"/>
            <a:ext cx="6893849" cy="31421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3190663" y="1190413"/>
            <a:ext cx="2762675" cy="276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Roadblocks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3000">
                <a:latin typeface="Roboto Slab"/>
                <a:ea typeface="Roboto Slab"/>
                <a:cs typeface="Roboto Slab"/>
                <a:sym typeface="Roboto Slab"/>
              </a:rPr>
              <a:t>Risks</a:t>
            </a:r>
            <a:endParaRPr sz="3000">
              <a:latin typeface="Roboto Slab"/>
              <a:ea typeface="Roboto Slab"/>
              <a:cs typeface="Roboto Slab"/>
              <a:sym typeface="Roboto Slab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>
                <a:latin typeface="Roboto Slab"/>
                <a:ea typeface="Roboto Slab"/>
                <a:cs typeface="Roboto Slab"/>
                <a:sym typeface="Roboto Slab"/>
              </a:rPr>
              <a:t>Security vulnerabilities</a:t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Char char="-"/>
            </a:pPr>
            <a:r>
              <a:rPr lang="en" sz="2000">
                <a:latin typeface="Roboto Slab"/>
                <a:ea typeface="Roboto Slab"/>
                <a:cs typeface="Roboto Slab"/>
                <a:sym typeface="Roboto Slab"/>
              </a:rPr>
              <a:t>Technical feasibility</a:t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Slab"/>
              <a:buChar char="-"/>
            </a:pPr>
            <a:r>
              <a:rPr lang="en" sz="2000">
                <a:latin typeface="Roboto Slab"/>
                <a:ea typeface="Roboto Slab"/>
                <a:cs typeface="Roboto Slab"/>
                <a:sym typeface="Roboto Slab"/>
              </a:rPr>
              <a:t>Scope creep</a:t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3000">
                <a:latin typeface="Roboto Slab"/>
                <a:ea typeface="Roboto Slab"/>
                <a:cs typeface="Roboto Slab"/>
                <a:sym typeface="Roboto Slab"/>
              </a:rPr>
              <a:t>Mitigation Strategies</a:t>
            </a:r>
            <a:endParaRPr sz="3000">
              <a:latin typeface="Roboto Slab"/>
              <a:ea typeface="Roboto Slab"/>
              <a:cs typeface="Roboto Slab"/>
              <a:sym typeface="Roboto Slab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Professional cybersecurity team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System analysis by experienced consultants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Clear definition of requirements</a:t>
            </a:r>
            <a:endParaRPr sz="2000"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3146325" y="808513"/>
            <a:ext cx="2851350" cy="352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</a:t>
            </a:r>
            <a:r>
              <a:rPr lang="en"/>
              <a:t>Requirements and Rules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</a:t>
            </a:r>
            <a:r>
              <a:rPr lang="en"/>
              <a:t> available rooms, provide information on rooms, buildings, and student eligibility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Provide an online booking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Integration with UVic NetLinkID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Charge security deposits/acceptance fees but pass on full residence payments to student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Ensure conditions are met when </a:t>
            </a:r>
            <a:r>
              <a:rPr lang="en"/>
              <a:t>booking</a:t>
            </a:r>
            <a:r>
              <a:rPr lang="en"/>
              <a:t> rooms with specific criteria (ie. single-gender floors, LLCs, etc.)</a:t>
            </a:r>
            <a:endParaRPr/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0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2686275" y="685112"/>
            <a:ext cx="3771449" cy="3773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</a:t>
            </a:r>
            <a:r>
              <a:rPr lang="en"/>
              <a:t>Requirements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Functionality for</a:t>
            </a:r>
            <a:r>
              <a:rPr lang="en"/>
              <a:t> coordinating with other users in order to book double rooms or cluster housing with preferred roommates.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system should enable users to filter and search rooms by attributes such as room type, room size, bathroom type, building, elevation, etc.</a:t>
            </a:r>
            <a:endParaRPr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2570225" y="569975"/>
            <a:ext cx="4003549" cy="400354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</a:t>
            </a:r>
            <a:r>
              <a:rPr lang="en"/>
              <a:t>ark a room as “unavailable” for 10 minutes if a user is in the process of booking that room.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Send out confirmation emails after bookings.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Maintain accurate and up-to-date info at all times.</a:t>
            </a:r>
            <a:endParaRPr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