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0"/>
  </p:notesMasterIdLst>
  <p:sldIdLst>
    <p:sldId id="306" r:id="rId5"/>
    <p:sldId id="307" r:id="rId6"/>
    <p:sldId id="308" r:id="rId7"/>
    <p:sldId id="309" r:id="rId8"/>
    <p:sldId id="294" r:id="rId9"/>
    <p:sldId id="304" r:id="rId10"/>
    <p:sldId id="316" r:id="rId11"/>
    <p:sldId id="317" r:id="rId12"/>
    <p:sldId id="303" r:id="rId13"/>
    <p:sldId id="315" r:id="rId14"/>
    <p:sldId id="318" r:id="rId15"/>
    <p:sldId id="319" r:id="rId16"/>
    <p:sldId id="320" r:id="rId17"/>
    <p:sldId id="295" r:id="rId18"/>
    <p:sldId id="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C779C-899B-4A0F-8846-5626868EA4BF}" v="21" dt="2022-12-05T15:31:32.825"/>
    <p1510:client id="{16782091-CC28-4CB4-A569-741B76C95236}" v="2" dt="2022-12-05T15:52:00.715"/>
    <p1510:client id="{767F0BCB-8E74-40C8-8443-DCDB10806637}" v="97" dt="2022-12-05T15:39:10.6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7" autoAdjust="0"/>
    <p:restoredTop sz="84967" autoAdjust="0"/>
  </p:normalViewPr>
  <p:slideViewPr>
    <p:cSldViewPr snapToGrid="0">
      <p:cViewPr varScale="1">
        <p:scale>
          <a:sx n="66" d="100"/>
          <a:sy n="66" d="100"/>
        </p:scale>
        <p:origin x="704" y="3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2"/>
        </a:solidFill>
        <a:ln>
          <a:solidFill>
            <a:schemeClr val="accent2"/>
          </a:solidFill>
        </a:ln>
      </dgm:spPr>
      <dgm:t>
        <a:bodyPr/>
        <a:lstStyle/>
        <a:p>
          <a:r>
            <a:rPr lang="en-US" dirty="0"/>
            <a:t>Dataset </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This dataset has 27 different features with both numerical and categorical data.</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1"/>
        </a:solidFill>
        <a:ln>
          <a:solidFill>
            <a:schemeClr val="accent1"/>
          </a:solidFill>
        </a:ln>
      </dgm:spPr>
      <dgm:t>
        <a:bodyPr/>
        <a:lstStyle/>
        <a:p>
          <a:r>
            <a:rPr lang="en-US" dirty="0"/>
            <a:t>Numerical Features</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We have used several techniques to handle null values. For numerical features we used mode to fill null values. </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5"/>
        </a:solidFill>
        <a:ln>
          <a:solidFill>
            <a:schemeClr val="accent5"/>
          </a:solidFill>
        </a:ln>
      </dgm:spPr>
      <dgm:t>
        <a:bodyPr/>
        <a:lstStyle/>
        <a:p>
          <a:r>
            <a:rPr lang="en-US" dirty="0"/>
            <a:t>Categorical Features</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For categorical features we used one-hot-encoder.  The one-hot encoding technique was used to transform the categorical features into numerical values.</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3"/>
        </a:solidFill>
        <a:ln>
          <a:solidFill>
            <a:schemeClr val="accent3"/>
          </a:solidFill>
        </a:ln>
      </dgm:spPr>
      <dgm:t>
        <a:bodyPr/>
        <a:lstStyle/>
        <a:p>
          <a:r>
            <a:rPr lang="en-US" dirty="0"/>
            <a:t>Feature Selection</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We have used correlation based feature selection. In this technique the linear relationship between variables is </a:t>
          </a:r>
          <a:r>
            <a:rPr lang="en-US" b="0" i="0" u="none" dirty="0" err="1"/>
            <a:t>analysed</a:t>
          </a:r>
          <a:r>
            <a:rPr lang="en-US" b="0" i="0" u="none" dirty="0"/>
            <a:t> and the results indicate the similarity of variables.</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7B2FF309-5120-45E2-ACC8-F8FAA9DBDA55}">
      <dgm:prSet phldrT="[Text]"/>
      <dgm:spPr>
        <a:solidFill>
          <a:schemeClr val="accent4"/>
        </a:solidFill>
        <a:ln>
          <a:solidFill>
            <a:schemeClr val="accent4"/>
          </a:solidFill>
        </a:ln>
      </dgm:spPr>
      <dgm:t>
        <a:bodyPr/>
        <a:lstStyle/>
        <a:p>
          <a:r>
            <a:rPr lang="en-US" dirty="0"/>
            <a:t>Result</a:t>
          </a:r>
        </a:p>
      </dgm:t>
    </dgm:pt>
    <dgm:pt modelId="{2CF5AF8A-5687-489A-9838-EDDBB760D421}" type="parTrans" cxnId="{D35DB9DA-961B-46CD-BB14-44CD766D8CB7}">
      <dgm:prSet/>
      <dgm:spPr/>
      <dgm:t>
        <a:bodyPr/>
        <a:lstStyle/>
        <a:p>
          <a:endParaRPr lang="en-US"/>
        </a:p>
      </dgm:t>
    </dgm:pt>
    <dgm:pt modelId="{D5CAA101-B828-45D7-965B-F77CD6FBA109}" type="sibTrans" cxnId="{D35DB9DA-961B-46CD-BB14-44CD766D8CB7}">
      <dgm:prSet/>
      <dgm:spPr/>
      <dgm:t>
        <a:bodyPr/>
        <a:lstStyle/>
        <a:p>
          <a:endParaRPr lang="en-US"/>
        </a:p>
      </dgm:t>
    </dgm:pt>
    <dgm:pt modelId="{EE155DB2-6788-4019-961C-F8B89C275CE8}">
      <dgm:prSet phldrT="[Text]"/>
      <dgm:spPr/>
      <dgm:t>
        <a:bodyPr/>
        <a:lstStyle/>
        <a:p>
          <a:r>
            <a:rPr lang="en-US" dirty="0"/>
            <a:t>As a result we got 14 features which we then used for different implementations.</a:t>
          </a:r>
        </a:p>
      </dgm:t>
    </dgm:pt>
    <dgm:pt modelId="{8395B9D5-FF39-4045-8569-9C13F11FB1E5}" type="parTrans" cxnId="{E3D274C7-DB39-45B8-B18F-742495FE5026}">
      <dgm:prSet/>
      <dgm:spPr/>
      <dgm:t>
        <a:bodyPr/>
        <a:lstStyle/>
        <a:p>
          <a:endParaRPr lang="en-US"/>
        </a:p>
      </dgm:t>
    </dgm:pt>
    <dgm:pt modelId="{F94C628D-62C1-4AF5-B102-2A2AA7FD22DE}" type="sibTrans" cxnId="{E3D274C7-DB39-45B8-B18F-742495FE5026}">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2"/>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1"/>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5"/>
          </a:solidFill>
        </a:ln>
      </dgm:spPr>
    </dgm:pt>
    <dgm:pt modelId="{7A0B5EFC-88FB-4ED5-994F-D5F6584C2293}" type="pres">
      <dgm:prSet presAssocID="{D71FC021-6A65-44D1-95B9-0E6C89079866}" presName="parTx" presStyleLbl="alignNode1" presStyleIdx="2" presStyleCnt="5" custLinFactNeighborY="-2904">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3"/>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38A6C30B-D5BF-4A1A-A273-D265DC00F2EC}" type="pres">
      <dgm:prSet presAssocID="{A75B061E-69EA-487C-8330-1430DA0F139D}" presName="space" presStyleCnt="0"/>
      <dgm:spPr/>
    </dgm:pt>
    <dgm:pt modelId="{761684DA-3DB5-4618-9A30-6E2731CDFCA3}" type="pres">
      <dgm:prSet presAssocID="{7B2FF309-5120-45E2-ACC8-F8FAA9DBDA55}" presName="composite" presStyleCnt="0"/>
      <dgm:spPr/>
    </dgm:pt>
    <dgm:pt modelId="{E2C584B7-5B6E-4F6E-A7B8-E679FEF7BC4D}" type="pres">
      <dgm:prSet presAssocID="{7B2FF309-5120-45E2-ACC8-F8FAA9DBDA55}" presName="L" presStyleLbl="solidFgAcc1" presStyleIdx="4" presStyleCnt="5">
        <dgm:presLayoutVars>
          <dgm:chMax val="0"/>
          <dgm:chPref val="0"/>
        </dgm:presLayoutVars>
      </dgm:prSet>
      <dgm:spPr>
        <a:ln>
          <a:solidFill>
            <a:schemeClr val="accent4"/>
          </a:solidFill>
        </a:ln>
      </dgm:spPr>
    </dgm:pt>
    <dgm:pt modelId="{B89F8758-DA9D-4018-859A-710084D7ABF3}" type="pres">
      <dgm:prSet presAssocID="{7B2FF309-5120-45E2-ACC8-F8FAA9DBDA55}" presName="parTx" presStyleLbl="alignNode1" presStyleIdx="4" presStyleCnt="5">
        <dgm:presLayoutVars>
          <dgm:chMax val="0"/>
          <dgm:chPref val="0"/>
          <dgm:bulletEnabled val="1"/>
        </dgm:presLayoutVars>
      </dgm:prSet>
      <dgm:spPr/>
    </dgm:pt>
    <dgm:pt modelId="{B73D2BBA-574C-491E-A31C-8B6EA5CC871A}" type="pres">
      <dgm:prSet presAssocID="{7B2FF309-5120-45E2-ACC8-F8FAA9DBDA55}" presName="desTx" presStyleLbl="revTx" presStyleIdx="4" presStyleCnt="5">
        <dgm:presLayoutVars>
          <dgm:chMax val="0"/>
          <dgm:chPref val="0"/>
          <dgm:bulletEnabled val="1"/>
        </dgm:presLayoutVars>
      </dgm:prSet>
      <dgm:spPr/>
    </dgm:pt>
    <dgm:pt modelId="{DC9D8E0A-674F-4E74-BF10-5C0EF64E638E}" type="pres">
      <dgm:prSet presAssocID="{7B2FF309-5120-45E2-ACC8-F8FAA9DBDA55}" presName="EmptyPlaceHolder" presStyleCnt="0"/>
      <dgm:spPr/>
    </dgm:pt>
  </dgm:ptLst>
  <dgm:cxnLst>
    <dgm:cxn modelId="{A903DE1B-AC8A-4C77-850B-32A9F4D87BCB}" type="presOf" srcId="{5EDA317F-AB2E-47DE-BA46-16FA60C3C561}" destId="{69ED255C-64AC-4764-BC2C-7679ECCC9FE9}" srcOrd="0" destOrd="0" presId="urn:microsoft.com/office/officeart/2016/7/layout/AccentHomeChevronProcess"/>
    <dgm:cxn modelId="{F23BFC27-EEA1-48DD-A68B-3C9BF1AE455D}" type="presOf" srcId="{349299C9-846E-4827-813A-349CCCE20782}" destId="{810D7AA7-A541-4507-BE7F-36CCF210089F}"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F5A7A062-FA53-4976-B49E-235CE658F38A}" type="presOf" srcId="{EE155DB2-6788-4019-961C-F8B89C275CE8}" destId="{B73D2BBA-574C-491E-A31C-8B6EA5CC871A}"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00A52954-B4C4-4ECD-B0D0-AE5EF5CDC4E1}" type="presOf" srcId="{7B2FF309-5120-45E2-ACC8-F8FAA9DBDA55}" destId="{B89F8758-DA9D-4018-859A-710084D7ABF3}" srcOrd="0" destOrd="0" presId="urn:microsoft.com/office/officeart/2016/7/layout/AccentHomeChevronProcess"/>
    <dgm:cxn modelId="{219EA357-E48B-4A91-91A7-8282DFF10601}" type="presOf" srcId="{55C0B14E-AEA6-48D3-A387-ED4A3A3BF840}" destId="{594BF422-752C-42F3-A230-3D0E6AE9A886}" srcOrd="0" destOrd="0" presId="urn:microsoft.com/office/officeart/2016/7/layout/AccentHomeChevronProcess"/>
    <dgm:cxn modelId="{D8B51958-63B3-49F6-A150-9B1A638B15CE}" type="presOf" srcId="{F757DBC8-3670-4122-937A-47DB91C0F3FE}" destId="{1F1B09A6-DA7E-41D1-B8A6-E3B6E775E5C1}" srcOrd="0" destOrd="0"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E3D274C7-DB39-45B8-B18F-742495FE5026}" srcId="{7B2FF309-5120-45E2-ACC8-F8FAA9DBDA55}" destId="{EE155DB2-6788-4019-961C-F8B89C275CE8}" srcOrd="0" destOrd="0" parTransId="{8395B9D5-FF39-4045-8569-9C13F11FB1E5}" sibTransId="{F94C628D-62C1-4AF5-B102-2A2AA7FD22DE}"/>
    <dgm:cxn modelId="{D35DB9DA-961B-46CD-BB14-44CD766D8CB7}" srcId="{55C0B14E-AEA6-48D3-A387-ED4A3A3BF840}" destId="{7B2FF309-5120-45E2-ACC8-F8FAA9DBDA55}" srcOrd="4" destOrd="0" parTransId="{2CF5AF8A-5687-489A-9838-EDDBB760D421}" sibTransId="{D5CAA101-B828-45D7-965B-F77CD6FBA109}"/>
    <dgm:cxn modelId="{E3115EEA-DE9C-4F06-B8B3-BEB263D5F2B1}" srcId="{D71FC021-6A65-44D1-95B9-0E6C89079866}" destId="{4A6BB192-9983-4F48-BBC5-6E384EED7EC5}" srcOrd="0" destOrd="0" parTransId="{230A6E4A-6CED-4DC0-AEFE-6859FE07B658}" sibTransId="{0B568EC2-5D2A-4B00-8047-B7832F245B44}"/>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505D5263-214F-48F5-9678-AA87C7C04F54}" type="presParOf" srcId="{594BF422-752C-42F3-A230-3D0E6AE9A886}" destId="{0B65942F-B336-42B6-A72B-DA6B6B07B79B}" srcOrd="5" destOrd="0" presId="urn:microsoft.com/office/officeart/2016/7/layout/AccentHomeChevronProcess"/>
    <dgm:cxn modelId="{F0861DFD-F2E8-400C-9B5C-4AA4849B2BE4}" type="presParOf" srcId="{594BF422-752C-42F3-A230-3D0E6AE9A886}" destId="{1D5539F6-8B97-4801-8139-D49EE44FFF3E}" srcOrd="6" destOrd="0" presId="urn:microsoft.com/office/officeart/2016/7/layout/AccentHomeChevronProcess"/>
    <dgm:cxn modelId="{D22CB840-CF4F-404F-97C0-0629311A5E51}" type="presParOf" srcId="{1D5539F6-8B97-4801-8139-D49EE44FFF3E}" destId="{2377F551-4CF6-4656-B644-60A7FC1B0F64}" srcOrd="0" destOrd="0" presId="urn:microsoft.com/office/officeart/2016/7/layout/AccentHomeChevronProcess"/>
    <dgm:cxn modelId="{6FFE5C0B-250C-4EEB-9BDD-E47B6B414225}" type="presParOf" srcId="{1D5539F6-8B97-4801-8139-D49EE44FFF3E}" destId="{69ED255C-64AC-4764-BC2C-7679ECCC9FE9}" srcOrd="1" destOrd="0" presId="urn:microsoft.com/office/officeart/2016/7/layout/AccentHomeChevronProcess"/>
    <dgm:cxn modelId="{EB2B0AEE-0679-4C51-B5D9-13C0989C2DC6}" type="presParOf" srcId="{1D5539F6-8B97-4801-8139-D49EE44FFF3E}" destId="{1F1B09A6-DA7E-41D1-B8A6-E3B6E775E5C1}" srcOrd="2" destOrd="0" presId="urn:microsoft.com/office/officeart/2016/7/layout/AccentHomeChevronProcess"/>
    <dgm:cxn modelId="{21A6189F-60BA-4472-B858-99323388D0B0}" type="presParOf" srcId="{1D5539F6-8B97-4801-8139-D49EE44FFF3E}" destId="{89DACDC6-8676-47A4-A430-164754F46172}" srcOrd="3" destOrd="0" presId="urn:microsoft.com/office/officeart/2016/7/layout/AccentHomeChevronProcess"/>
    <dgm:cxn modelId="{7D7FFE7B-0A37-4D36-9728-C99051BA3C40}" type="presParOf" srcId="{594BF422-752C-42F3-A230-3D0E6AE9A886}" destId="{38A6C30B-D5BF-4A1A-A273-D265DC00F2EC}" srcOrd="7" destOrd="0" presId="urn:microsoft.com/office/officeart/2016/7/layout/AccentHomeChevronProcess"/>
    <dgm:cxn modelId="{626D4800-17BB-462C-BE7D-935B963B6EC7}" type="presParOf" srcId="{594BF422-752C-42F3-A230-3D0E6AE9A886}" destId="{761684DA-3DB5-4618-9A30-6E2731CDFCA3}" srcOrd="8" destOrd="0" presId="urn:microsoft.com/office/officeart/2016/7/layout/AccentHomeChevronProcess"/>
    <dgm:cxn modelId="{2B2ED8B7-5577-4410-8D8A-61A1D71B9F15}" type="presParOf" srcId="{761684DA-3DB5-4618-9A30-6E2731CDFCA3}" destId="{E2C584B7-5B6E-4F6E-A7B8-E679FEF7BC4D}" srcOrd="0" destOrd="0" presId="urn:microsoft.com/office/officeart/2016/7/layout/AccentHomeChevronProcess"/>
    <dgm:cxn modelId="{CFB7BBCC-4189-422A-9163-265E17C16D21}" type="presParOf" srcId="{761684DA-3DB5-4618-9A30-6E2731CDFCA3}" destId="{B89F8758-DA9D-4018-859A-710084D7ABF3}" srcOrd="1" destOrd="0" presId="urn:microsoft.com/office/officeart/2016/7/layout/AccentHomeChevronProcess"/>
    <dgm:cxn modelId="{72C8C8DD-71B0-4E2B-BE4F-7AF4AF3DD218}" type="presParOf" srcId="{761684DA-3DB5-4618-9A30-6E2731CDFCA3}" destId="{B73D2BBA-574C-491E-A31C-8B6EA5CC871A}" srcOrd="2" destOrd="0" presId="urn:microsoft.com/office/officeart/2016/7/layout/AccentHomeChevronProcess"/>
    <dgm:cxn modelId="{34912DD7-C0FC-4C18-ABAB-DA8DF69C4254}" type="presParOf" srcId="{761684DA-3DB5-4618-9A30-6E2731CDFCA3}" destId="{DC9D8E0A-674F-4E74-BF10-5C0EF64E638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09957"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34" y="2872740"/>
          <a:ext cx="2062943" cy="662940"/>
        </a:xfrm>
        <a:prstGeom prst="homePlate">
          <a:avLst>
            <a:gd name="adj" fmla="val 25000"/>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Dataset </a:t>
          </a:r>
        </a:p>
      </dsp:txBody>
      <dsp:txXfrm>
        <a:off x="1934" y="2872740"/>
        <a:ext cx="1980076" cy="662940"/>
      </dsp:txXfrm>
    </dsp:sp>
    <dsp:sp modelId="{810D7AA7-A541-4507-BE7F-36CCF210089F}">
      <dsp:nvSpPr>
        <dsp:cNvPr id="0" name=""/>
        <dsp:cNvSpPr/>
      </dsp:nvSpPr>
      <dsp:spPr>
        <a:xfrm>
          <a:off x="166970"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This dataset has 27 different features with both numerical and categorical data.</a:t>
          </a:r>
          <a:endParaRPr lang="en-US" sz="1100" kern="1200" dirty="0"/>
        </a:p>
      </dsp:txBody>
      <dsp:txXfrm>
        <a:off x="166970" y="982941"/>
        <a:ext cx="1675110" cy="1790777"/>
      </dsp:txXfrm>
    </dsp:sp>
    <dsp:sp modelId="{E41E7729-FD3F-426D-804C-45BD60BD762D}">
      <dsp:nvSpPr>
        <dsp:cNvPr id="0" name=""/>
        <dsp:cNvSpPr/>
      </dsp:nvSpPr>
      <dsp:spPr>
        <a:xfrm rot="5400000">
          <a:off x="104983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61731" y="2872740"/>
          <a:ext cx="2062943" cy="662940"/>
        </a:xfrm>
        <a:prstGeom prst="chevron">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Numerical Features</a:t>
          </a:r>
        </a:p>
      </dsp:txBody>
      <dsp:txXfrm>
        <a:off x="2127466" y="2872740"/>
        <a:ext cx="1731473" cy="662940"/>
      </dsp:txXfrm>
    </dsp:sp>
    <dsp:sp modelId="{5E07F9E4-149C-4A89-848F-4ABDD305F0C5}">
      <dsp:nvSpPr>
        <dsp:cNvPr id="0" name=""/>
        <dsp:cNvSpPr/>
      </dsp:nvSpPr>
      <dsp:spPr>
        <a:xfrm>
          <a:off x="2126766"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We have used several techniques to handle null values. For numerical features we used mode to fill null values. </a:t>
          </a:r>
          <a:endParaRPr lang="en-US" sz="1100" kern="1200" dirty="0"/>
        </a:p>
      </dsp:txBody>
      <dsp:txXfrm>
        <a:off x="2126766" y="982941"/>
        <a:ext cx="1675110" cy="1790777"/>
      </dsp:txXfrm>
    </dsp:sp>
    <dsp:sp modelId="{473F2067-7126-4D56-A328-5A8CFD3D8D52}">
      <dsp:nvSpPr>
        <dsp:cNvPr id="0" name=""/>
        <dsp:cNvSpPr/>
      </dsp:nvSpPr>
      <dsp:spPr>
        <a:xfrm rot="5400000">
          <a:off x="3009635" y="1776560"/>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21528" y="2853488"/>
          <a:ext cx="2062943" cy="66294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Categorical Features</a:t>
          </a:r>
        </a:p>
      </dsp:txBody>
      <dsp:txXfrm>
        <a:off x="4087263" y="2853488"/>
        <a:ext cx="1731473" cy="662940"/>
      </dsp:txXfrm>
    </dsp:sp>
    <dsp:sp modelId="{FD7B29F2-0D66-4B4B-BC8A-82DA23575305}">
      <dsp:nvSpPr>
        <dsp:cNvPr id="0" name=""/>
        <dsp:cNvSpPr/>
      </dsp:nvSpPr>
      <dsp:spPr>
        <a:xfrm>
          <a:off x="4086563" y="963689"/>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For categorical features we used one-hot-encoder.  The one-hot encoding technique was used to transform the categorical features into numerical values.</a:t>
          </a:r>
          <a:endParaRPr lang="en-US" sz="1100" kern="1200" dirty="0"/>
        </a:p>
      </dsp:txBody>
      <dsp:txXfrm>
        <a:off x="4086563" y="963689"/>
        <a:ext cx="1675110" cy="1790777"/>
      </dsp:txXfrm>
    </dsp:sp>
    <dsp:sp modelId="{2377F551-4CF6-4656-B644-60A7FC1B0F64}">
      <dsp:nvSpPr>
        <dsp:cNvPr id="0" name=""/>
        <dsp:cNvSpPr/>
      </dsp:nvSpPr>
      <dsp:spPr>
        <a:xfrm rot="5400000">
          <a:off x="4969432"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881324" y="2872740"/>
          <a:ext cx="2062943" cy="66294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Feature Selection</a:t>
          </a:r>
        </a:p>
      </dsp:txBody>
      <dsp:txXfrm>
        <a:off x="6047059" y="2872740"/>
        <a:ext cx="1731473" cy="662940"/>
      </dsp:txXfrm>
    </dsp:sp>
    <dsp:sp modelId="{1F1B09A6-DA7E-41D1-B8A6-E3B6E775E5C1}">
      <dsp:nvSpPr>
        <dsp:cNvPr id="0" name=""/>
        <dsp:cNvSpPr/>
      </dsp:nvSpPr>
      <dsp:spPr>
        <a:xfrm>
          <a:off x="6046360"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We have used correlation based feature selection. In this technique the linear relationship between variables is </a:t>
          </a:r>
          <a:r>
            <a:rPr lang="en-US" sz="1100" b="0" i="0" u="none" kern="1200" dirty="0" err="1"/>
            <a:t>analysed</a:t>
          </a:r>
          <a:r>
            <a:rPr lang="en-US" sz="1100" b="0" i="0" u="none" kern="1200" dirty="0"/>
            <a:t> and the results indicate the similarity of variables.</a:t>
          </a:r>
          <a:endParaRPr lang="en-US" sz="1100" kern="1200" dirty="0"/>
        </a:p>
      </dsp:txBody>
      <dsp:txXfrm>
        <a:off x="6046360" y="982941"/>
        <a:ext cx="1675110" cy="1414310"/>
      </dsp:txXfrm>
    </dsp:sp>
    <dsp:sp modelId="{E2C584B7-5B6E-4F6E-A7B8-E679FEF7BC4D}">
      <dsp:nvSpPr>
        <dsp:cNvPr id="0" name=""/>
        <dsp:cNvSpPr/>
      </dsp:nvSpPr>
      <dsp:spPr>
        <a:xfrm rot="5400000">
          <a:off x="692922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B89F8758-DA9D-4018-859A-710084D7ABF3}">
      <dsp:nvSpPr>
        <dsp:cNvPr id="0" name=""/>
        <dsp:cNvSpPr/>
      </dsp:nvSpPr>
      <dsp:spPr>
        <a:xfrm>
          <a:off x="7841121" y="2872740"/>
          <a:ext cx="2062943" cy="66294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kern="1200" dirty="0"/>
            <a:t>Result</a:t>
          </a:r>
        </a:p>
      </dsp:txBody>
      <dsp:txXfrm>
        <a:off x="8006856" y="2872740"/>
        <a:ext cx="1731473" cy="662940"/>
      </dsp:txXfrm>
    </dsp:sp>
    <dsp:sp modelId="{B73D2BBA-574C-491E-A31C-8B6EA5CC871A}">
      <dsp:nvSpPr>
        <dsp:cNvPr id="0" name=""/>
        <dsp:cNvSpPr/>
      </dsp:nvSpPr>
      <dsp:spPr>
        <a:xfrm>
          <a:off x="8006156"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As a result we got 14 features which we then used for different implementations.</a:t>
          </a:r>
        </a:p>
      </dsp:txBody>
      <dsp:txXfrm>
        <a:off x="8006156" y="982941"/>
        <a:ext cx="1675110" cy="1414310"/>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48" name="Straight Connector 104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050" name="Rectangle 1049">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592585" y="656688"/>
            <a:ext cx="6751489" cy="2344840"/>
          </a:xfrm>
        </p:spPr>
        <p:txBody>
          <a:bodyPr vert="horz" lIns="91440" tIns="45720" rIns="91440" bIns="45720" rtlCol="0" anchor="b">
            <a:normAutofit fontScale="90000"/>
          </a:bodyPr>
          <a:lstStyle/>
          <a:p>
            <a:r>
              <a:rPr lang="en-US" sz="4400" kern="1200" spc="400" dirty="0">
                <a:solidFill>
                  <a:schemeClr val="tx1"/>
                </a:solidFill>
                <a:latin typeface="+mj-lt"/>
                <a:ea typeface="+mj-ea"/>
                <a:cs typeface="+mj-cs"/>
              </a:rPr>
              <a:t>Realtime anomaly detection for Content delivery proxy logs</a:t>
            </a:r>
            <a:endParaRPr lang="en-US" sz="4400" kern="1200" dirty="0">
              <a:solidFill>
                <a:schemeClr val="tx1"/>
              </a:solidFill>
              <a:latin typeface="+mj-lt"/>
              <a:ea typeface="+mj-ea"/>
              <a:cs typeface="+mj-cs"/>
            </a:endParaRPr>
          </a:p>
        </p:txBody>
      </p:sp>
      <p:sp>
        <p:nvSpPr>
          <p:cNvPr id="1052"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054"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056"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715890" y="3658216"/>
            <a:ext cx="5908007" cy="2888627"/>
          </a:xfrm>
        </p:spPr>
        <p:txBody>
          <a:bodyPr vert="horz" lIns="91440" tIns="45720" rIns="91440" bIns="45720" rtlCol="0" anchor="t">
            <a:normAutofit/>
          </a:bodyPr>
          <a:lstStyle/>
          <a:p>
            <a:pPr algn="l"/>
            <a:r>
              <a:rPr lang="en-US" sz="1800" i="0" dirty="0" err="1">
                <a:solidFill>
                  <a:schemeClr val="tx1"/>
                </a:solidFill>
                <a:effectLst/>
              </a:rPr>
              <a:t>Inuwa</a:t>
            </a:r>
            <a:r>
              <a:rPr lang="en-US" sz="1800" i="0" dirty="0">
                <a:solidFill>
                  <a:schemeClr val="tx1"/>
                </a:solidFill>
                <a:effectLst/>
              </a:rPr>
              <a:t> Amir Usman</a:t>
            </a:r>
            <a:br>
              <a:rPr lang="en-US" sz="1800" i="0" dirty="0">
                <a:solidFill>
                  <a:schemeClr val="tx1"/>
                </a:solidFill>
                <a:effectLst/>
              </a:rPr>
            </a:br>
            <a:r>
              <a:rPr lang="en-US" sz="1800" i="0" dirty="0" err="1">
                <a:solidFill>
                  <a:schemeClr val="tx1"/>
                </a:solidFill>
                <a:effectLst/>
              </a:rPr>
              <a:t>Aizaz</a:t>
            </a:r>
            <a:r>
              <a:rPr lang="en-US" sz="1800" i="0" dirty="0">
                <a:solidFill>
                  <a:schemeClr val="tx1"/>
                </a:solidFill>
                <a:effectLst/>
              </a:rPr>
              <a:t> Ali Qureshi</a:t>
            </a:r>
            <a:br>
              <a:rPr lang="en-US" sz="1800" i="0" dirty="0">
                <a:solidFill>
                  <a:schemeClr val="tx1"/>
                </a:solidFill>
                <a:effectLst/>
              </a:rPr>
            </a:br>
            <a:r>
              <a:rPr lang="en-US" sz="1800" i="0" dirty="0" err="1">
                <a:solidFill>
                  <a:schemeClr val="tx1"/>
                </a:solidFill>
                <a:effectLst/>
              </a:rPr>
              <a:t>Meskine</a:t>
            </a:r>
            <a:r>
              <a:rPr lang="en-US" sz="1800" i="0" dirty="0">
                <a:solidFill>
                  <a:schemeClr val="tx1"/>
                </a:solidFill>
                <a:effectLst/>
              </a:rPr>
              <a:t> </a:t>
            </a:r>
            <a:r>
              <a:rPr lang="en-US" sz="1800" i="0" dirty="0" err="1">
                <a:solidFill>
                  <a:schemeClr val="tx1"/>
                </a:solidFill>
                <a:effectLst/>
              </a:rPr>
              <a:t>Mouloud</a:t>
            </a:r>
            <a:br>
              <a:rPr lang="en-US" sz="1800" i="0" dirty="0">
                <a:solidFill>
                  <a:schemeClr val="tx1"/>
                </a:solidFill>
                <a:effectLst/>
              </a:rPr>
            </a:br>
            <a:r>
              <a:rPr lang="en-US" sz="1800" i="0" dirty="0">
                <a:solidFill>
                  <a:schemeClr val="tx1"/>
                </a:solidFill>
                <a:effectLst/>
              </a:rPr>
              <a:t>Tosayeva Arzu</a:t>
            </a:r>
            <a:br>
              <a:rPr lang="en-US" sz="1800" i="0" dirty="0">
                <a:solidFill>
                  <a:schemeClr val="tx1"/>
                </a:solidFill>
                <a:effectLst/>
              </a:rPr>
            </a:br>
            <a:br>
              <a:rPr lang="en-US" sz="1800" i="0" dirty="0">
                <a:solidFill>
                  <a:schemeClr val="tx1"/>
                </a:solidFill>
                <a:effectLst/>
              </a:rPr>
            </a:br>
            <a:endParaRPr lang="en-US" sz="1800" dirty="0">
              <a:solidFill>
                <a:schemeClr val="tx1"/>
              </a:solidFill>
            </a:endParaRPr>
          </a:p>
        </p:txBody>
      </p:sp>
      <p:pic>
        <p:nvPicPr>
          <p:cNvPr id="1028" name="Picture 4" descr="ELTE is changing its image">
            <a:extLst>
              <a:ext uri="{FF2B5EF4-FFF2-40B4-BE49-F238E27FC236}">
                <a16:creationId xmlns:a16="http://schemas.microsoft.com/office/drawing/2014/main" id="{CF755EB2-3998-44EF-8225-4A3562AD76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00212" y="4220394"/>
            <a:ext cx="4009703" cy="1764269"/>
          </a:xfrm>
          <a:prstGeom prst="rect">
            <a:avLst/>
          </a:prstGeom>
          <a:noFill/>
          <a:extLst>
            <a:ext uri="{909E8E84-426E-40DD-AFC4-6F175D3DCCD1}">
              <a14:hiddenFill xmlns:a14="http://schemas.microsoft.com/office/drawing/2010/main">
                <a:solidFill>
                  <a:srgbClr val="FFFFFF"/>
                </a:solidFill>
              </a14:hiddenFill>
            </a:ext>
          </a:extLst>
        </p:spPr>
      </p:pic>
      <p:cxnSp>
        <p:nvCxnSpPr>
          <p:cNvPr id="1058" name="Straight Connector 105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C7570-6A5D-4A27-8CA6-A4C7F1D0751B}"/>
              </a:ext>
            </a:extLst>
          </p:cNvPr>
          <p:cNvSpPr>
            <a:spLocks noGrp="1"/>
          </p:cNvSpPr>
          <p:nvPr>
            <p:ph type="title"/>
          </p:nvPr>
        </p:nvSpPr>
        <p:spPr>
          <a:xfrm>
            <a:off x="646103" y="381935"/>
            <a:ext cx="5744064" cy="2344840"/>
          </a:xfrm>
        </p:spPr>
        <p:txBody>
          <a:bodyPr anchor="b">
            <a:normAutofit/>
          </a:bodyPr>
          <a:lstStyle/>
          <a:p>
            <a:r>
              <a:rPr lang="en-GB" sz="5100"/>
              <a:t>Unsupervised algorithm implementation</a:t>
            </a:r>
          </a:p>
        </p:txBody>
      </p:sp>
      <p:sp>
        <p:nvSpPr>
          <p:cNvPr id="19"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1"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3"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pic>
        <p:nvPicPr>
          <p:cNvPr id="12" name="Picture 11">
            <a:extLst>
              <a:ext uri="{FF2B5EF4-FFF2-40B4-BE49-F238E27FC236}">
                <a16:creationId xmlns:a16="http://schemas.microsoft.com/office/drawing/2014/main" id="{9FC2621B-3DFF-4E11-B4A9-D49C5CE2ED09}"/>
              </a:ext>
            </a:extLst>
          </p:cNvPr>
          <p:cNvPicPr>
            <a:picLocks noChangeAspect="1"/>
          </p:cNvPicPr>
          <p:nvPr/>
        </p:nvPicPr>
        <p:blipFill rotWithShape="1">
          <a:blip r:embed="rId2"/>
          <a:srcRect l="16584" t="32593" r="56083" b="36000"/>
          <a:stretch/>
        </p:blipFill>
        <p:spPr>
          <a:xfrm>
            <a:off x="7865387" y="93030"/>
            <a:ext cx="3341811" cy="2159948"/>
          </a:xfrm>
          <a:prstGeom prst="rect">
            <a:avLst/>
          </a:prstGeom>
        </p:spPr>
      </p:pic>
      <p:sp>
        <p:nvSpPr>
          <p:cNvPr id="3" name="Content Placeholder 2">
            <a:extLst>
              <a:ext uri="{FF2B5EF4-FFF2-40B4-BE49-F238E27FC236}">
                <a16:creationId xmlns:a16="http://schemas.microsoft.com/office/drawing/2014/main" id="{EAE5AD40-724A-4647-892E-7CD31727D9A8}"/>
              </a:ext>
            </a:extLst>
          </p:cNvPr>
          <p:cNvSpPr>
            <a:spLocks noGrp="1"/>
          </p:cNvSpPr>
          <p:nvPr>
            <p:ph idx="1"/>
          </p:nvPr>
        </p:nvSpPr>
        <p:spPr>
          <a:xfrm>
            <a:off x="611837" y="3108710"/>
            <a:ext cx="5950083" cy="2888627"/>
          </a:xfrm>
        </p:spPr>
        <p:txBody>
          <a:bodyPr anchor="t">
            <a:normAutofit/>
          </a:bodyPr>
          <a:lstStyle/>
          <a:p>
            <a:pPr marL="0" indent="0">
              <a:buNone/>
            </a:pPr>
            <a:r>
              <a:rPr lang="en-GB" sz="1400" dirty="0">
                <a:latin typeface="Times New Roman" panose="02020603050405020304" pitchFamily="18" charset="0"/>
                <a:cs typeface="Times New Roman" panose="02020603050405020304" pitchFamily="18" charset="0"/>
              </a:rPr>
              <a:t>We implemented LSTM Autoencoder in terms of detecting anomalies.</a:t>
            </a:r>
            <a:r>
              <a:rPr lang="en-GB" sz="1400" i="0" dirty="0">
                <a:effectLst/>
                <a:latin typeface="Times New Roman" panose="02020603050405020304" pitchFamily="18" charset="0"/>
                <a:cs typeface="Times New Roman" panose="02020603050405020304" pitchFamily="18" charset="0"/>
              </a:rPr>
              <a:t> LSTMs can provide better results than parametric models and standard RNNs when dealing with complex autocorrelation sequences. </a:t>
            </a:r>
            <a:r>
              <a:rPr lang="en-GB" sz="1400" b="0" i="0" dirty="0">
                <a:effectLst/>
                <a:latin typeface="Times New Roman" panose="02020603050405020304" pitchFamily="18" charset="0"/>
                <a:cs typeface="Times New Roman" panose="02020603050405020304" pitchFamily="18" charset="0"/>
              </a:rPr>
              <a:t>Train an LSTM autoencoder on data from 2088-05-13 to 2088-05-19.</a:t>
            </a:r>
            <a:endParaRPr lang="en-GB" sz="1400" dirty="0"/>
          </a:p>
        </p:txBody>
      </p:sp>
      <p:pic>
        <p:nvPicPr>
          <p:cNvPr id="6" name="Picture 5">
            <a:extLst>
              <a:ext uri="{FF2B5EF4-FFF2-40B4-BE49-F238E27FC236}">
                <a16:creationId xmlns:a16="http://schemas.microsoft.com/office/drawing/2014/main" id="{8CD40B5C-DE35-4468-822E-0ED7D0CBC8ED}"/>
              </a:ext>
            </a:extLst>
          </p:cNvPr>
          <p:cNvPicPr>
            <a:picLocks noChangeAspect="1"/>
          </p:cNvPicPr>
          <p:nvPr/>
        </p:nvPicPr>
        <p:blipFill rotWithShape="1">
          <a:blip r:embed="rId3"/>
          <a:srcRect l="16750" t="50000" r="55908" b="19259"/>
          <a:stretch/>
        </p:blipFill>
        <p:spPr>
          <a:xfrm>
            <a:off x="7894503" y="2389503"/>
            <a:ext cx="3312696" cy="2095036"/>
          </a:xfrm>
          <a:prstGeom prst="rect">
            <a:avLst/>
          </a:prstGeom>
        </p:spPr>
      </p:pic>
      <p:pic>
        <p:nvPicPr>
          <p:cNvPr id="10" name="Picture 9">
            <a:extLst>
              <a:ext uri="{FF2B5EF4-FFF2-40B4-BE49-F238E27FC236}">
                <a16:creationId xmlns:a16="http://schemas.microsoft.com/office/drawing/2014/main" id="{499D0107-339E-4D10-8700-0E3969B26AB1}"/>
              </a:ext>
            </a:extLst>
          </p:cNvPr>
          <p:cNvPicPr>
            <a:picLocks noChangeAspect="1"/>
          </p:cNvPicPr>
          <p:nvPr/>
        </p:nvPicPr>
        <p:blipFill rotWithShape="1">
          <a:blip r:embed="rId4"/>
          <a:srcRect l="16834" t="42667" r="55834" b="27852"/>
          <a:stretch/>
        </p:blipFill>
        <p:spPr>
          <a:xfrm>
            <a:off x="7976670" y="4484539"/>
            <a:ext cx="3233245" cy="1961697"/>
          </a:xfrm>
          <a:prstGeom prst="rect">
            <a:avLst/>
          </a:prstGeom>
        </p:spPr>
      </p:pic>
      <p:sp>
        <p:nvSpPr>
          <p:cNvPr id="4" name="Slide Number Placeholder 3">
            <a:extLst>
              <a:ext uri="{FF2B5EF4-FFF2-40B4-BE49-F238E27FC236}">
                <a16:creationId xmlns:a16="http://schemas.microsoft.com/office/drawing/2014/main" id="{D46AC517-3938-442D-93B0-43152E418258}"/>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a:solidFill>
                  <a:schemeClr val="accent2"/>
                </a:solidFill>
              </a:rPr>
              <a:pPr>
                <a:spcAft>
                  <a:spcPts val="600"/>
                </a:spcAft>
              </a:pPr>
              <a:t>10</a:t>
            </a:fld>
            <a:endParaRPr lang="en-US">
              <a:solidFill>
                <a:schemeClr val="accent2"/>
              </a:solidFill>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18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EA894-D5DB-42ED-A26D-2DFF6CE01247}"/>
              </a:ext>
            </a:extLst>
          </p:cNvPr>
          <p:cNvSpPr>
            <a:spLocks noGrp="1"/>
          </p:cNvSpPr>
          <p:nvPr>
            <p:ph type="title"/>
          </p:nvPr>
        </p:nvSpPr>
        <p:spPr>
          <a:xfrm>
            <a:off x="1366354" y="711634"/>
            <a:ext cx="10515600" cy="1325563"/>
          </a:xfrm>
        </p:spPr>
        <p:txBody>
          <a:bodyPr>
            <a:normAutofit/>
          </a:bodyPr>
          <a:lstStyle/>
          <a:p>
            <a:r>
              <a:rPr lang="en-GB" sz="3200" dirty="0"/>
              <a:t>Apache  Kafka implementation</a:t>
            </a:r>
          </a:p>
        </p:txBody>
      </p:sp>
      <p:sp>
        <p:nvSpPr>
          <p:cNvPr id="3" name="Text Placeholder 2">
            <a:extLst>
              <a:ext uri="{FF2B5EF4-FFF2-40B4-BE49-F238E27FC236}">
                <a16:creationId xmlns:a16="http://schemas.microsoft.com/office/drawing/2014/main" id="{15CB195C-8E98-47E0-9A63-C945CEAC3AAD}"/>
              </a:ext>
            </a:extLst>
          </p:cNvPr>
          <p:cNvSpPr>
            <a:spLocks noGrp="1"/>
          </p:cNvSpPr>
          <p:nvPr>
            <p:ph type="body" idx="1"/>
          </p:nvPr>
        </p:nvSpPr>
        <p:spPr>
          <a:xfrm>
            <a:off x="1366354" y="1958508"/>
            <a:ext cx="4553712" cy="823912"/>
          </a:xfrm>
        </p:spPr>
        <p:txBody>
          <a:bodyPr>
            <a:normAutofit/>
          </a:bodyPr>
          <a:lstStyle/>
          <a:p>
            <a:r>
              <a:rPr lang="en-GB" sz="1400" b="0" i="0" dirty="0">
                <a:solidFill>
                  <a:srgbClr val="242424"/>
                </a:solidFill>
                <a:effectLst/>
                <a:latin typeface="-apple-system"/>
              </a:rPr>
              <a:t>Producer running and sending to a </a:t>
            </a:r>
            <a:r>
              <a:rPr lang="en-GB" sz="1400" b="0" i="0" dirty="0" err="1">
                <a:solidFill>
                  <a:srgbClr val="242424"/>
                </a:solidFill>
                <a:effectLst/>
                <a:latin typeface="-apple-system"/>
              </a:rPr>
              <a:t>kafka</a:t>
            </a:r>
            <a:r>
              <a:rPr lang="en-GB" sz="1400" b="0" i="0" dirty="0">
                <a:solidFill>
                  <a:srgbClr val="242424"/>
                </a:solidFill>
                <a:effectLst/>
                <a:latin typeface="-apple-system"/>
              </a:rPr>
              <a:t> topic waiting to be consumed</a:t>
            </a:r>
            <a:endParaRPr lang="en-GB" sz="1400" dirty="0"/>
          </a:p>
        </p:txBody>
      </p:sp>
      <p:pic>
        <p:nvPicPr>
          <p:cNvPr id="8" name="Content Placeholder 7" descr="A screenshot of a computer&#10;&#10;Description automatically generated with medium confidence">
            <a:extLst>
              <a:ext uri="{FF2B5EF4-FFF2-40B4-BE49-F238E27FC236}">
                <a16:creationId xmlns:a16="http://schemas.microsoft.com/office/drawing/2014/main" id="{D756E104-66A1-4785-B8B8-1EEEA31DFC9A}"/>
              </a:ext>
            </a:extLst>
          </p:cNvPr>
          <p:cNvPicPr>
            <a:picLocks noGrp="1" noChangeAspect="1"/>
          </p:cNvPicPr>
          <p:nvPr>
            <p:ph sz="half" idx="2"/>
          </p:nvPr>
        </p:nvPicPr>
        <p:blipFill>
          <a:blip r:embed="rId2"/>
          <a:stretch>
            <a:fillRect/>
          </a:stretch>
        </p:blipFill>
        <p:spPr>
          <a:xfrm>
            <a:off x="1366354" y="2957717"/>
            <a:ext cx="4632809" cy="2827066"/>
          </a:xfrm>
        </p:spPr>
      </p:pic>
      <p:sp>
        <p:nvSpPr>
          <p:cNvPr id="5" name="Text Placeholder 4">
            <a:extLst>
              <a:ext uri="{FF2B5EF4-FFF2-40B4-BE49-F238E27FC236}">
                <a16:creationId xmlns:a16="http://schemas.microsoft.com/office/drawing/2014/main" id="{C54EB369-9D01-4957-BC74-B4A472B3C1D0}"/>
              </a:ext>
            </a:extLst>
          </p:cNvPr>
          <p:cNvSpPr>
            <a:spLocks noGrp="1"/>
          </p:cNvSpPr>
          <p:nvPr>
            <p:ph type="body" sz="quarter" idx="3"/>
          </p:nvPr>
        </p:nvSpPr>
        <p:spPr>
          <a:xfrm>
            <a:off x="6707846" y="1912246"/>
            <a:ext cx="4553712" cy="823912"/>
          </a:xfrm>
        </p:spPr>
        <p:txBody>
          <a:bodyPr>
            <a:normAutofit/>
          </a:bodyPr>
          <a:lstStyle/>
          <a:p>
            <a:r>
              <a:rPr lang="en-GB" sz="1200" b="0" dirty="0">
                <a:effectLst/>
                <a:latin typeface="-apple-system"/>
              </a:rPr>
              <a:t>Consumer reading messages from the stored </a:t>
            </a:r>
            <a:r>
              <a:rPr lang="en-GB" sz="1200" b="0" dirty="0" err="1">
                <a:effectLst/>
                <a:latin typeface="-apple-system"/>
              </a:rPr>
              <a:t>kafka</a:t>
            </a:r>
            <a:r>
              <a:rPr lang="en-GB" sz="1200" b="0" dirty="0">
                <a:effectLst/>
                <a:latin typeface="-apple-system"/>
              </a:rPr>
              <a:t> topic </a:t>
            </a:r>
            <a:endParaRPr lang="en-GB" sz="1200" b="0" dirty="0"/>
          </a:p>
        </p:txBody>
      </p:sp>
      <p:pic>
        <p:nvPicPr>
          <p:cNvPr id="10" name="Content Placeholder 9" descr="Text&#10;&#10;Description automatically generated">
            <a:extLst>
              <a:ext uri="{FF2B5EF4-FFF2-40B4-BE49-F238E27FC236}">
                <a16:creationId xmlns:a16="http://schemas.microsoft.com/office/drawing/2014/main" id="{A3F2E495-22EF-4B21-91BD-9D4871D22278}"/>
              </a:ext>
            </a:extLst>
          </p:cNvPr>
          <p:cNvPicPr>
            <a:picLocks noGrp="1" noChangeAspect="1"/>
          </p:cNvPicPr>
          <p:nvPr>
            <p:ph sz="quarter" idx="4"/>
          </p:nvPr>
        </p:nvPicPr>
        <p:blipFill>
          <a:blip r:embed="rId3"/>
          <a:stretch>
            <a:fillRect/>
          </a:stretch>
        </p:blipFill>
        <p:spPr>
          <a:xfrm>
            <a:off x="6282697" y="3006726"/>
            <a:ext cx="5728996" cy="2560887"/>
          </a:xfrm>
        </p:spPr>
      </p:pic>
    </p:spTree>
    <p:extLst>
      <p:ext uri="{BB962C8B-B14F-4D97-AF65-F5344CB8AC3E}">
        <p14:creationId xmlns:p14="http://schemas.microsoft.com/office/powerpoint/2010/main" val="321401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EA5B7-A322-4085-81BB-878A57BF0CFA}"/>
              </a:ext>
            </a:extLst>
          </p:cNvPr>
          <p:cNvSpPr>
            <a:spLocks noGrp="1"/>
          </p:cNvSpPr>
          <p:nvPr>
            <p:ph type="title"/>
          </p:nvPr>
        </p:nvSpPr>
        <p:spPr/>
        <p:txBody>
          <a:bodyPr/>
          <a:lstStyle/>
          <a:p>
            <a:r>
              <a:rPr lang="en-GB" dirty="0"/>
              <a:t>Dashboards and visuals</a:t>
            </a:r>
          </a:p>
        </p:txBody>
      </p:sp>
      <p:sp>
        <p:nvSpPr>
          <p:cNvPr id="3" name="Text Placeholder 2">
            <a:extLst>
              <a:ext uri="{FF2B5EF4-FFF2-40B4-BE49-F238E27FC236}">
                <a16:creationId xmlns:a16="http://schemas.microsoft.com/office/drawing/2014/main" id="{61DCE7A8-1658-466D-A900-50592CD3BD99}"/>
              </a:ext>
            </a:extLst>
          </p:cNvPr>
          <p:cNvSpPr>
            <a:spLocks noGrp="1"/>
          </p:cNvSpPr>
          <p:nvPr>
            <p:ph type="body" idx="1"/>
          </p:nvPr>
        </p:nvSpPr>
        <p:spPr/>
        <p:txBody>
          <a:bodyPr/>
          <a:lstStyle/>
          <a:p>
            <a:endParaRPr lang="en-GB"/>
          </a:p>
        </p:txBody>
      </p:sp>
      <p:pic>
        <p:nvPicPr>
          <p:cNvPr id="8" name="Content Placeholder 7" descr="A screenshot of a computer&#10;&#10;Description automatically generated with medium confidence">
            <a:extLst>
              <a:ext uri="{FF2B5EF4-FFF2-40B4-BE49-F238E27FC236}">
                <a16:creationId xmlns:a16="http://schemas.microsoft.com/office/drawing/2014/main" id="{DC203E44-595E-4961-A6FA-1FDE0BD30AF2}"/>
              </a:ext>
            </a:extLst>
          </p:cNvPr>
          <p:cNvPicPr>
            <a:picLocks noGrp="1" noChangeAspect="1"/>
          </p:cNvPicPr>
          <p:nvPr>
            <p:ph sz="half" idx="2"/>
          </p:nvPr>
        </p:nvPicPr>
        <p:blipFill>
          <a:blip r:embed="rId2"/>
          <a:stretch>
            <a:fillRect/>
          </a:stretch>
        </p:blipFill>
        <p:spPr>
          <a:xfrm>
            <a:off x="1261745" y="1520473"/>
            <a:ext cx="4554538" cy="2150196"/>
          </a:xfrm>
        </p:spPr>
      </p:pic>
      <p:sp>
        <p:nvSpPr>
          <p:cNvPr id="5" name="Text Placeholder 4">
            <a:extLst>
              <a:ext uri="{FF2B5EF4-FFF2-40B4-BE49-F238E27FC236}">
                <a16:creationId xmlns:a16="http://schemas.microsoft.com/office/drawing/2014/main" id="{3A5A37A1-3584-400D-B689-C69389C27E93}"/>
              </a:ext>
            </a:extLst>
          </p:cNvPr>
          <p:cNvSpPr>
            <a:spLocks noGrp="1"/>
          </p:cNvSpPr>
          <p:nvPr>
            <p:ph type="body" sz="quarter" idx="3"/>
          </p:nvPr>
        </p:nvSpPr>
        <p:spPr/>
        <p:txBody>
          <a:bodyPr/>
          <a:lstStyle/>
          <a:p>
            <a:endParaRPr lang="en-GB"/>
          </a:p>
        </p:txBody>
      </p:sp>
      <p:pic>
        <p:nvPicPr>
          <p:cNvPr id="10" name="Content Placeholder 9" descr="A screenshot of a computer&#10;&#10;Description automatically generated with medium confidence">
            <a:extLst>
              <a:ext uri="{FF2B5EF4-FFF2-40B4-BE49-F238E27FC236}">
                <a16:creationId xmlns:a16="http://schemas.microsoft.com/office/drawing/2014/main" id="{8698A253-5051-4190-ABB8-5FB9C73872C8}"/>
              </a:ext>
            </a:extLst>
          </p:cNvPr>
          <p:cNvPicPr>
            <a:picLocks noGrp="1" noChangeAspect="1"/>
          </p:cNvPicPr>
          <p:nvPr>
            <p:ph sz="quarter" idx="4"/>
          </p:nvPr>
        </p:nvPicPr>
        <p:blipFill>
          <a:blip r:embed="rId3"/>
          <a:stretch>
            <a:fillRect/>
          </a:stretch>
        </p:blipFill>
        <p:spPr>
          <a:xfrm>
            <a:off x="6602667" y="1420639"/>
            <a:ext cx="4552950" cy="2168871"/>
          </a:xfrm>
        </p:spPr>
      </p:pic>
      <p:pic>
        <p:nvPicPr>
          <p:cNvPr id="12" name="Picture 11" descr="A screenshot of a computer&#10;&#10;Description automatically generated with medium confidence">
            <a:extLst>
              <a:ext uri="{FF2B5EF4-FFF2-40B4-BE49-F238E27FC236}">
                <a16:creationId xmlns:a16="http://schemas.microsoft.com/office/drawing/2014/main" id="{CEEEB063-1678-485A-A141-9C7E0F6CD14B}"/>
              </a:ext>
            </a:extLst>
          </p:cNvPr>
          <p:cNvPicPr>
            <a:picLocks noChangeAspect="1"/>
          </p:cNvPicPr>
          <p:nvPr/>
        </p:nvPicPr>
        <p:blipFill>
          <a:blip r:embed="rId4"/>
          <a:stretch>
            <a:fillRect/>
          </a:stretch>
        </p:blipFill>
        <p:spPr>
          <a:xfrm>
            <a:off x="1359552" y="4196346"/>
            <a:ext cx="4059471" cy="1960982"/>
          </a:xfrm>
          <a:prstGeom prst="rect">
            <a:avLst/>
          </a:prstGeom>
        </p:spPr>
      </p:pic>
      <p:pic>
        <p:nvPicPr>
          <p:cNvPr id="14" name="Picture 13" descr="A screenshot of a computer&#10;&#10;Description automatically generated with medium confidence">
            <a:extLst>
              <a:ext uri="{FF2B5EF4-FFF2-40B4-BE49-F238E27FC236}">
                <a16:creationId xmlns:a16="http://schemas.microsoft.com/office/drawing/2014/main" id="{2C308280-9429-4DA2-863F-30BD0033F339}"/>
              </a:ext>
            </a:extLst>
          </p:cNvPr>
          <p:cNvPicPr>
            <a:picLocks noChangeAspect="1"/>
          </p:cNvPicPr>
          <p:nvPr/>
        </p:nvPicPr>
        <p:blipFill>
          <a:blip r:embed="rId5"/>
          <a:stretch>
            <a:fillRect/>
          </a:stretch>
        </p:blipFill>
        <p:spPr>
          <a:xfrm>
            <a:off x="6784848" y="4125192"/>
            <a:ext cx="4270612" cy="2032136"/>
          </a:xfrm>
          <a:prstGeom prst="rect">
            <a:avLst/>
          </a:prstGeom>
        </p:spPr>
      </p:pic>
    </p:spTree>
    <p:extLst>
      <p:ext uri="{BB962C8B-B14F-4D97-AF65-F5344CB8AC3E}">
        <p14:creationId xmlns:p14="http://schemas.microsoft.com/office/powerpoint/2010/main" val="2348441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68A3-0D4A-43D7-AD90-B933AC3A8642}"/>
              </a:ext>
            </a:extLst>
          </p:cNvPr>
          <p:cNvSpPr>
            <a:spLocks noGrp="1"/>
          </p:cNvSpPr>
          <p:nvPr>
            <p:ph type="title"/>
          </p:nvPr>
        </p:nvSpPr>
        <p:spPr/>
        <p:txBody>
          <a:bodyPr/>
          <a:lstStyle/>
          <a:p>
            <a:r>
              <a:rPr lang="en-GB" dirty="0"/>
              <a:t>Dashboard</a:t>
            </a:r>
          </a:p>
        </p:txBody>
      </p:sp>
      <p:pic>
        <p:nvPicPr>
          <p:cNvPr id="8" name="Content Placeholder 7" descr="A screenshot of a computer&#10;&#10;Description automatically generated with medium confidence">
            <a:extLst>
              <a:ext uri="{FF2B5EF4-FFF2-40B4-BE49-F238E27FC236}">
                <a16:creationId xmlns:a16="http://schemas.microsoft.com/office/drawing/2014/main" id="{2271CC0F-D637-4905-9781-F78AE20EE154}"/>
              </a:ext>
            </a:extLst>
          </p:cNvPr>
          <p:cNvPicPr>
            <a:picLocks noGrp="1" noChangeAspect="1"/>
          </p:cNvPicPr>
          <p:nvPr>
            <p:ph sz="half" idx="2"/>
          </p:nvPr>
        </p:nvPicPr>
        <p:blipFill>
          <a:blip r:embed="rId2"/>
          <a:stretch>
            <a:fillRect/>
          </a:stretch>
        </p:blipFill>
        <p:spPr>
          <a:xfrm>
            <a:off x="2623870" y="2030932"/>
            <a:ext cx="6944259" cy="3357662"/>
          </a:xfrm>
        </p:spPr>
      </p:pic>
    </p:spTree>
    <p:extLst>
      <p:ext uri="{BB962C8B-B14F-4D97-AF65-F5344CB8AC3E}">
        <p14:creationId xmlns:p14="http://schemas.microsoft.com/office/powerpoint/2010/main" val="630313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t>Individual Contributions</a:t>
            </a:r>
          </a:p>
        </p:txBody>
      </p:sp>
      <p:graphicFrame>
        <p:nvGraphicFramePr>
          <p:cNvPr id="5" name="Table 5">
            <a:extLst>
              <a:ext uri="{FF2B5EF4-FFF2-40B4-BE49-F238E27FC236}">
                <a16:creationId xmlns:a16="http://schemas.microsoft.com/office/drawing/2014/main" id="{709A0DA2-E530-420B-ACE1-7D645AE7D06B}"/>
              </a:ext>
            </a:extLst>
          </p:cNvPr>
          <p:cNvGraphicFramePr>
            <a:graphicFrameLocks noGrp="1"/>
          </p:cNvGraphicFramePr>
          <p:nvPr>
            <p:ph idx="1"/>
            <p:extLst>
              <p:ext uri="{D42A27DB-BD31-4B8C-83A1-F6EECF244321}">
                <p14:modId xmlns:p14="http://schemas.microsoft.com/office/powerpoint/2010/main" val="3292232693"/>
              </p:ext>
            </p:extLst>
          </p:nvPr>
        </p:nvGraphicFramePr>
        <p:xfrm>
          <a:off x="0" y="1526405"/>
          <a:ext cx="9753600" cy="4458291"/>
        </p:xfrm>
        <a:graphic>
          <a:graphicData uri="http://schemas.openxmlformats.org/drawingml/2006/table">
            <a:tbl>
              <a:tblPr firstRow="1">
                <a:tableStyleId>{5C22544A-7EE6-4342-B048-85BDC9FD1C3A}</a:tableStyleId>
              </a:tblPr>
              <a:tblGrid>
                <a:gridCol w="1950720">
                  <a:extLst>
                    <a:ext uri="{9D8B030D-6E8A-4147-A177-3AD203B41FA5}">
                      <a16:colId xmlns:a16="http://schemas.microsoft.com/office/drawing/2014/main" val="3715394682"/>
                    </a:ext>
                  </a:extLst>
                </a:gridCol>
                <a:gridCol w="1950720">
                  <a:extLst>
                    <a:ext uri="{9D8B030D-6E8A-4147-A177-3AD203B41FA5}">
                      <a16:colId xmlns:a16="http://schemas.microsoft.com/office/drawing/2014/main" val="4203886316"/>
                    </a:ext>
                  </a:extLst>
                </a:gridCol>
                <a:gridCol w="1950720">
                  <a:extLst>
                    <a:ext uri="{9D8B030D-6E8A-4147-A177-3AD203B41FA5}">
                      <a16:colId xmlns:a16="http://schemas.microsoft.com/office/drawing/2014/main" val="1368357775"/>
                    </a:ext>
                  </a:extLst>
                </a:gridCol>
                <a:gridCol w="1950720">
                  <a:extLst>
                    <a:ext uri="{9D8B030D-6E8A-4147-A177-3AD203B41FA5}">
                      <a16:colId xmlns:a16="http://schemas.microsoft.com/office/drawing/2014/main" val="538162733"/>
                    </a:ext>
                  </a:extLst>
                </a:gridCol>
                <a:gridCol w="1950720">
                  <a:extLst>
                    <a:ext uri="{9D8B030D-6E8A-4147-A177-3AD203B41FA5}">
                      <a16:colId xmlns:a16="http://schemas.microsoft.com/office/drawing/2014/main" val="2004813969"/>
                    </a:ext>
                  </a:extLst>
                </a:gridCol>
              </a:tblGrid>
              <a:tr h="602177">
                <a:tc>
                  <a:txBody>
                    <a:bodyPr/>
                    <a:lstStyle/>
                    <a:p>
                      <a:endParaRPr lang="en-US"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bg1"/>
                          </a:solidFill>
                        </a:rPr>
                        <a:t>Inuwa Amir Usman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dirty="0">
                          <a:solidFill>
                            <a:schemeClr val="bg1"/>
                          </a:solidFill>
                        </a:rPr>
                        <a:t>Aizaz Ali Qureshi</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rPr>
                        <a:t>Arzu Tosayeva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endParaRPr lang="en-US"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42729846"/>
                  </a:ext>
                </a:extLst>
              </a:tr>
              <a:tr h="602177">
                <a:tc>
                  <a:txBody>
                    <a:bodyPr/>
                    <a:lstStyle/>
                    <a:p>
                      <a:pPr algn="ctr"/>
                      <a:endParaRPr lang="en-US" b="0" dirty="0"/>
                    </a:p>
                  </a:txBody>
                  <a:tcPr anchor="ctr">
                    <a:lnL w="12700" cmpd="sng">
                      <a:noFill/>
                    </a:lnL>
                    <a:lnR w="6350" cap="flat" cmpd="sng" algn="ctr">
                      <a:solidFill>
                        <a:schemeClr val="accent1"/>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Implementation of </a:t>
                      </a:r>
                      <a:r>
                        <a:rPr lang="en-US" dirty="0" err="1"/>
                        <a:t>Kafka,influxDb</a:t>
                      </a:r>
                      <a:r>
                        <a:rPr lang="en-US" dirty="0"/>
                        <a:t>, </a:t>
                      </a:r>
                      <a:r>
                        <a:rPr lang="en-US" dirty="0" err="1"/>
                        <a:t>telegraf</a:t>
                      </a:r>
                      <a:r>
                        <a:rPr lang="en-US" dirty="0"/>
                        <a:t>, creating visualizations</a:t>
                      </a:r>
                    </a:p>
                  </a:txBody>
                  <a:tcPr anchor="ctr">
                    <a:lnL w="6350" cap="flat" cmpd="sng" algn="ctr">
                      <a:solidFill>
                        <a:schemeClr val="accent1"/>
                      </a:solidFill>
                      <a:prstDash val="solid"/>
                      <a:round/>
                      <a:headEnd type="none" w="med" len="med"/>
                      <a:tailEnd type="none" w="med" len="med"/>
                    </a:lnL>
                    <a:lnR w="6350" cap="flat" cmpd="sng" algn="ctr">
                      <a:solidFill>
                        <a:schemeClr val="accent5"/>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Spark batch </a:t>
                      </a:r>
                      <a:r>
                        <a:rPr lang="en-US" sz="1800" b="0" i="0" u="none" strike="noStrike" noProof="0" dirty="0">
                          <a:latin typeface="Univers"/>
                        </a:rPr>
                        <a:t>Preprocessing</a:t>
                      </a:r>
                      <a:r>
                        <a:rPr lang="en-US" dirty="0"/>
                        <a:t>, upload the data to influx dB, creating visualizations</a:t>
                      </a:r>
                    </a:p>
                  </a:txBody>
                  <a:tcPr anchor="ctr">
                    <a:lnL w="6350" cap="flat" cmpd="sng" algn="ctr">
                      <a:solidFill>
                        <a:schemeClr val="accent5"/>
                      </a:solidFill>
                      <a:prstDash val="solid"/>
                      <a:round/>
                      <a:headEnd type="none" w="med" len="med"/>
                      <a:tailEnd type="none" w="med" len="med"/>
                    </a:lnL>
                    <a:lnR w="6350" cap="flat" cmpd="sng" algn="ctr">
                      <a:solidFill>
                        <a:schemeClr val="accent3"/>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Data Preprocessing, Implementation of LSTM Autoencoder, creating visualizations </a:t>
                      </a:r>
                    </a:p>
                  </a:txBody>
                  <a:tcPr anchor="ctr">
                    <a:lnL w="6350" cap="flat" cmpd="sng" algn="ctr">
                      <a:solidFill>
                        <a:schemeClr val="accent3"/>
                      </a:solidFill>
                      <a:prstDash val="solid"/>
                      <a:round/>
                      <a:headEnd type="none" w="med" len="med"/>
                      <a:tailEnd type="none" w="med" len="med"/>
                    </a:lnL>
                    <a:lnR w="6350" cap="flat" cmpd="sng" algn="ctr">
                      <a:solidFill>
                        <a:schemeClr val="accent4"/>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dirty="0"/>
                    </a:p>
                  </a:txBody>
                  <a:tcPr anchor="ctr">
                    <a:lnL w="6350" cap="flat" cmpd="sng" algn="ctr">
                      <a:solidFill>
                        <a:schemeClr val="accent4"/>
                      </a:solidFill>
                      <a:prstDash val="solid"/>
                      <a:round/>
                      <a:headEnd type="none" w="med" len="med"/>
                      <a:tailEnd type="none" w="med" len="med"/>
                    </a:lnL>
                    <a:lnR w="12700" cmpd="sng">
                      <a:noFill/>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85059026"/>
                  </a:ext>
                </a:extLst>
              </a:tr>
              <a:tr h="602177">
                <a:tc>
                  <a:txBody>
                    <a:bodyPr/>
                    <a:lstStyle/>
                    <a:p>
                      <a:pPr algn="ctr"/>
                      <a:endParaRPr lang="en-US" b="0" dirty="0"/>
                    </a:p>
                  </a:txBody>
                  <a:tcPr anchor="ctr">
                    <a:lnR w="6350" cap="flat" cmpd="sng" algn="ctr">
                      <a:solidFill>
                        <a:schemeClr val="accent1"/>
                      </a:solidFill>
                      <a:prstDash val="solid"/>
                      <a:round/>
                      <a:headEnd type="none" w="med" len="med"/>
                      <a:tailEnd type="none" w="med" len="med"/>
                    </a:lnR>
                    <a:lnT w="12700" cmpd="sng">
                      <a:noFill/>
                    </a:lnT>
                    <a:noFill/>
                  </a:tcPr>
                </a:tc>
                <a:tc>
                  <a:txBody>
                    <a:bodyPr/>
                    <a:lstStyle/>
                    <a:p>
                      <a:pPr algn="ctr"/>
                      <a:endParaRPr lang="en-US" dirty="0"/>
                    </a:p>
                  </a:txBody>
                  <a:tcPr anchor="ctr">
                    <a:lnL w="6350" cap="flat" cmpd="sng" algn="ctr">
                      <a:solidFill>
                        <a:schemeClr val="accent1"/>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mpd="sng">
                      <a:noFill/>
                    </a:lnT>
                    <a:noFill/>
                  </a:tcPr>
                </a:tc>
                <a:tc>
                  <a:txBody>
                    <a:bodyPr/>
                    <a:lstStyle/>
                    <a:p>
                      <a:pPr algn="ctr"/>
                      <a:endParaRPr lang="en-US" dirty="0"/>
                    </a:p>
                  </a:txBody>
                  <a:tcPr anchor="ctr">
                    <a:lnL w="6350" cap="flat" cmpd="sng" algn="ctr">
                      <a:solidFill>
                        <a:schemeClr val="accent5"/>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mpd="sng">
                      <a:noFill/>
                    </a:lnT>
                    <a:noFill/>
                  </a:tcPr>
                </a:tc>
                <a:tc>
                  <a:txBody>
                    <a:bodyPr/>
                    <a:lstStyle/>
                    <a:p>
                      <a:pPr algn="ctr"/>
                      <a:endParaRPr lang="en-US" dirty="0"/>
                    </a:p>
                  </a:txBody>
                  <a:tcPr anchor="ctr">
                    <a:lnL w="6350" cap="flat" cmpd="sng" algn="ctr">
                      <a:solidFill>
                        <a:schemeClr val="accent3"/>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mpd="sng">
                      <a:noFill/>
                    </a:lnT>
                    <a:noFill/>
                  </a:tcPr>
                </a:tc>
                <a:tc>
                  <a:txBody>
                    <a:bodyPr/>
                    <a:lstStyle/>
                    <a:p>
                      <a:pPr algn="ctr"/>
                      <a:endParaRPr lang="en-US" dirty="0"/>
                    </a:p>
                  </a:txBody>
                  <a:tcPr anchor="ctr">
                    <a:lnL w="6350" cap="flat" cmpd="sng" algn="ctr">
                      <a:solidFill>
                        <a:schemeClr val="accent4"/>
                      </a:solidFill>
                      <a:prstDash val="solid"/>
                      <a:round/>
                      <a:headEnd type="none" w="med" len="med"/>
                      <a:tailEnd type="none" w="med" len="med"/>
                    </a:lnL>
                    <a:lnT w="12700" cmpd="sng">
                      <a:noFill/>
                    </a:lnT>
                    <a:noFill/>
                  </a:tcPr>
                </a:tc>
                <a:extLst>
                  <a:ext uri="{0D108BD9-81ED-4DB2-BD59-A6C34878D82A}">
                    <a16:rowId xmlns:a16="http://schemas.microsoft.com/office/drawing/2014/main" val="3783722433"/>
                  </a:ext>
                </a:extLst>
              </a:tr>
              <a:tr h="602177">
                <a:tc>
                  <a:txBody>
                    <a:bodyPr/>
                    <a:lstStyle/>
                    <a:p>
                      <a:pPr algn="ctr"/>
                      <a:endParaRPr lang="en-US" b="0" dirty="0"/>
                    </a:p>
                  </a:txBody>
                  <a:tcPr anchor="ctr">
                    <a:lnR w="6350" cap="flat" cmpd="sng" algn="ctr">
                      <a:solidFill>
                        <a:schemeClr val="accent1"/>
                      </a:solidFill>
                      <a:prstDash val="solid"/>
                      <a:round/>
                      <a:headEnd type="none" w="med" len="med"/>
                      <a:tailEnd type="none" w="med" len="med"/>
                    </a:lnR>
                    <a:noFill/>
                  </a:tcPr>
                </a:tc>
                <a:tc>
                  <a:txBody>
                    <a:bodyPr/>
                    <a:lstStyle/>
                    <a:p>
                      <a:pPr algn="ctr"/>
                      <a:endParaRPr lang="en-US" dirty="0"/>
                    </a:p>
                  </a:txBody>
                  <a:tcPr anchor="ctr">
                    <a:lnL w="6350" cap="flat" cmpd="sng" algn="ctr">
                      <a:solidFill>
                        <a:schemeClr val="accent1"/>
                      </a:solidFill>
                      <a:prstDash val="solid"/>
                      <a:round/>
                      <a:headEnd type="none" w="med" len="med"/>
                      <a:tailEnd type="none" w="med" len="med"/>
                    </a:lnL>
                    <a:lnR w="6350" cap="flat" cmpd="sng" algn="ctr">
                      <a:solidFill>
                        <a:schemeClr val="accent5"/>
                      </a:solidFill>
                      <a:prstDash val="solid"/>
                      <a:round/>
                      <a:headEnd type="none" w="med" len="med"/>
                      <a:tailEnd type="none" w="med" len="med"/>
                    </a:lnR>
                    <a:noFill/>
                  </a:tcPr>
                </a:tc>
                <a:tc>
                  <a:txBody>
                    <a:bodyPr/>
                    <a:lstStyle/>
                    <a:p>
                      <a:pPr algn="ctr"/>
                      <a:endParaRPr lang="en-US" dirty="0"/>
                    </a:p>
                  </a:txBody>
                  <a:tcPr anchor="ctr">
                    <a:lnL w="6350" cap="flat" cmpd="sng" algn="ctr">
                      <a:solidFill>
                        <a:schemeClr val="accent5"/>
                      </a:solidFill>
                      <a:prstDash val="solid"/>
                      <a:round/>
                      <a:headEnd type="none" w="med" len="med"/>
                      <a:tailEnd type="none" w="med" len="med"/>
                    </a:lnL>
                    <a:lnR w="6350" cap="flat" cmpd="sng" algn="ctr">
                      <a:solidFill>
                        <a:schemeClr val="accent3"/>
                      </a:solidFill>
                      <a:prstDash val="solid"/>
                      <a:round/>
                      <a:headEnd type="none" w="med" len="med"/>
                      <a:tailEnd type="none" w="med" len="med"/>
                    </a:lnR>
                    <a:noFill/>
                  </a:tcPr>
                </a:tc>
                <a:tc>
                  <a:txBody>
                    <a:bodyPr/>
                    <a:lstStyle/>
                    <a:p>
                      <a:pPr algn="ctr"/>
                      <a:endParaRPr lang="en-US" dirty="0"/>
                    </a:p>
                  </a:txBody>
                  <a:tcPr anchor="ctr">
                    <a:lnL w="6350" cap="flat" cmpd="sng" algn="ctr">
                      <a:solidFill>
                        <a:schemeClr val="accent3"/>
                      </a:solidFill>
                      <a:prstDash val="solid"/>
                      <a:round/>
                      <a:headEnd type="none" w="med" len="med"/>
                      <a:tailEnd type="none" w="med" len="med"/>
                    </a:lnL>
                    <a:lnR w="6350" cap="flat" cmpd="sng" algn="ctr">
                      <a:solidFill>
                        <a:schemeClr val="accent4"/>
                      </a:solidFill>
                      <a:prstDash val="solid"/>
                      <a:round/>
                      <a:headEnd type="none" w="med" len="med"/>
                      <a:tailEnd type="none" w="med" len="med"/>
                    </a:lnR>
                    <a:noFill/>
                  </a:tcPr>
                </a:tc>
                <a:tc>
                  <a:txBody>
                    <a:bodyPr/>
                    <a:lstStyle/>
                    <a:p>
                      <a:pPr algn="ctr"/>
                      <a:endParaRPr lang="en-US" dirty="0"/>
                    </a:p>
                  </a:txBody>
                  <a:tcPr anchor="ctr">
                    <a:lnL w="6350" cap="flat" cmpd="sng" algn="ctr">
                      <a:solidFill>
                        <a:schemeClr val="accent4"/>
                      </a:solidFill>
                      <a:prstDash val="solid"/>
                      <a:round/>
                      <a:headEnd type="none" w="med" len="med"/>
                      <a:tailEnd type="none" w="med" len="med"/>
                    </a:lnL>
                    <a:noFill/>
                  </a:tcPr>
                </a:tc>
                <a:extLst>
                  <a:ext uri="{0D108BD9-81ED-4DB2-BD59-A6C34878D82A}">
                    <a16:rowId xmlns:a16="http://schemas.microsoft.com/office/drawing/2014/main" val="1400497281"/>
                  </a:ext>
                </a:extLst>
              </a:tr>
              <a:tr h="602177">
                <a:tc>
                  <a:txBody>
                    <a:bodyPr/>
                    <a:lstStyle/>
                    <a:p>
                      <a:pPr algn="ctr"/>
                      <a:endParaRPr lang="en-US" b="0" dirty="0"/>
                    </a:p>
                  </a:txBody>
                  <a:tcPr anchor="ctr">
                    <a:lnR w="6350" cap="flat" cmpd="sng" algn="ctr">
                      <a:solidFill>
                        <a:schemeClr val="accent1"/>
                      </a:solidFill>
                      <a:prstDash val="solid"/>
                      <a:round/>
                      <a:headEnd type="none" w="med" len="med"/>
                      <a:tailEnd type="none" w="med" len="med"/>
                    </a:lnR>
                    <a:noFill/>
                  </a:tcPr>
                </a:tc>
                <a:tc>
                  <a:txBody>
                    <a:bodyPr/>
                    <a:lstStyle/>
                    <a:p>
                      <a:pPr algn="ctr"/>
                      <a:endParaRPr lang="en-US" dirty="0"/>
                    </a:p>
                  </a:txBody>
                  <a:tcPr anchor="ctr">
                    <a:lnL w="6350" cap="flat" cmpd="sng" algn="ctr">
                      <a:solidFill>
                        <a:schemeClr val="accent1"/>
                      </a:solidFill>
                      <a:prstDash val="solid"/>
                      <a:round/>
                      <a:headEnd type="none" w="med" len="med"/>
                      <a:tailEnd type="none" w="med" len="med"/>
                    </a:lnL>
                    <a:lnR w="6350" cap="flat" cmpd="sng" algn="ctr">
                      <a:solidFill>
                        <a:schemeClr val="accent5"/>
                      </a:solidFill>
                      <a:prstDash val="solid"/>
                      <a:round/>
                      <a:headEnd type="none" w="med" len="med"/>
                      <a:tailEnd type="none" w="med" len="med"/>
                    </a:lnR>
                    <a:noFill/>
                  </a:tcPr>
                </a:tc>
                <a:tc>
                  <a:txBody>
                    <a:bodyPr/>
                    <a:lstStyle/>
                    <a:p>
                      <a:pPr algn="ctr"/>
                      <a:endParaRPr lang="en-US" dirty="0"/>
                    </a:p>
                  </a:txBody>
                  <a:tcPr anchor="ctr">
                    <a:lnL w="6350" cap="flat" cmpd="sng" algn="ctr">
                      <a:solidFill>
                        <a:schemeClr val="accent5"/>
                      </a:solidFill>
                      <a:prstDash val="solid"/>
                      <a:round/>
                      <a:headEnd type="none" w="med" len="med"/>
                      <a:tailEnd type="none" w="med" len="med"/>
                    </a:lnL>
                    <a:lnR w="6350" cap="flat" cmpd="sng" algn="ctr">
                      <a:solidFill>
                        <a:schemeClr val="accent3"/>
                      </a:solidFill>
                      <a:prstDash val="solid"/>
                      <a:round/>
                      <a:headEnd type="none" w="med" len="med"/>
                      <a:tailEnd type="none" w="med" len="med"/>
                    </a:lnR>
                    <a:noFill/>
                  </a:tcPr>
                </a:tc>
                <a:tc>
                  <a:txBody>
                    <a:bodyPr/>
                    <a:lstStyle/>
                    <a:p>
                      <a:pPr algn="ctr"/>
                      <a:endParaRPr lang="en-US" dirty="0"/>
                    </a:p>
                  </a:txBody>
                  <a:tcPr anchor="ctr">
                    <a:lnL w="6350" cap="flat" cmpd="sng" algn="ctr">
                      <a:solidFill>
                        <a:schemeClr val="accent3"/>
                      </a:solidFill>
                      <a:prstDash val="solid"/>
                      <a:round/>
                      <a:headEnd type="none" w="med" len="med"/>
                      <a:tailEnd type="none" w="med" len="med"/>
                    </a:lnL>
                    <a:lnR w="6350" cap="flat" cmpd="sng" algn="ctr">
                      <a:solidFill>
                        <a:schemeClr val="accent4"/>
                      </a:solidFill>
                      <a:prstDash val="solid"/>
                      <a:round/>
                      <a:headEnd type="none" w="med" len="med"/>
                      <a:tailEnd type="none" w="med" len="med"/>
                    </a:lnR>
                    <a:noFill/>
                  </a:tcPr>
                </a:tc>
                <a:tc>
                  <a:txBody>
                    <a:bodyPr/>
                    <a:lstStyle/>
                    <a:p>
                      <a:pPr algn="ctr"/>
                      <a:endParaRPr lang="en-US" dirty="0"/>
                    </a:p>
                  </a:txBody>
                  <a:tcPr anchor="ctr">
                    <a:lnL w="6350" cap="flat" cmpd="sng" algn="ctr">
                      <a:solidFill>
                        <a:schemeClr val="accent4"/>
                      </a:solidFill>
                      <a:prstDash val="solid"/>
                      <a:round/>
                      <a:headEnd type="none" w="med" len="med"/>
                      <a:tailEnd type="none" w="med" len="med"/>
                    </a:lnL>
                    <a:noFill/>
                  </a:tcPr>
                </a:tc>
                <a:extLst>
                  <a:ext uri="{0D108BD9-81ED-4DB2-BD59-A6C34878D82A}">
                    <a16:rowId xmlns:a16="http://schemas.microsoft.com/office/drawing/2014/main" val="567824203"/>
                  </a:ext>
                </a:extLst>
              </a:tr>
            </a:tbl>
          </a:graphicData>
        </a:graphic>
      </p:graphicFrame>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14</a:t>
            </a:fld>
            <a:endParaRPr lang="en-US" b="1" cap="all" spc="100" dirty="0">
              <a:solidFill>
                <a:schemeClr val="accent2"/>
              </a:solidFill>
            </a:endParaRPr>
          </a:p>
        </p:txBody>
      </p:sp>
    </p:spTree>
    <p:extLst>
      <p:ext uri="{BB962C8B-B14F-4D97-AF65-F5344CB8AC3E}">
        <p14:creationId xmlns:p14="http://schemas.microsoft.com/office/powerpoint/2010/main" val="277827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15</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548640" y="1938529"/>
            <a:ext cx="2788920" cy="365125"/>
          </a:xfrm>
        </p:spPr>
        <p:txBody>
          <a:bodyPr/>
          <a:lstStyle/>
          <a:p>
            <a:r>
              <a:rPr lang="en-US" dirty="0"/>
              <a:t>Realtime anomaly detection for content delivery proxy logs</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Introduction </a:t>
            </a:r>
          </a:p>
          <a:p>
            <a:pPr algn="r"/>
            <a:r>
              <a:rPr lang="en-US" dirty="0"/>
              <a:t>Objectives</a:t>
            </a:r>
            <a:endParaRPr lang="en-US" sz="1800" dirty="0">
              <a:solidFill>
                <a:schemeClr val="bg1"/>
              </a:solidFill>
            </a:endParaRPr>
          </a:p>
          <a:p>
            <a:pPr algn="r"/>
            <a:r>
              <a:rPr lang="en-US" sz="1800" dirty="0">
                <a:solidFill>
                  <a:schemeClr val="bg1"/>
                </a:solidFill>
              </a:rPr>
              <a:t>Algorithms</a:t>
            </a:r>
          </a:p>
          <a:p>
            <a:pPr algn="r"/>
            <a:r>
              <a:rPr lang="en-US" sz="1800" dirty="0">
                <a:solidFill>
                  <a:schemeClr val="bg1"/>
                </a:solidFill>
              </a:rPr>
              <a:t>Technologies</a:t>
            </a:r>
          </a:p>
          <a:p>
            <a:pPr algn="r"/>
            <a:r>
              <a:rPr lang="en-US" dirty="0"/>
              <a:t>Summary</a:t>
            </a:r>
            <a:endParaRPr lang="en-US" sz="1800" dirty="0">
              <a:solidFill>
                <a:schemeClr val="bg1"/>
              </a:solidFill>
            </a:endParaRP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548640" y="1938529"/>
            <a:ext cx="2788920" cy="365125"/>
          </a:xfrm>
        </p:spPr>
        <p:txBody>
          <a:bodyPr/>
          <a:lstStyle/>
          <a:p>
            <a:r>
              <a:rPr lang="en-US" dirty="0"/>
              <a:t>Content delivery networks</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pic>
        <p:nvPicPr>
          <p:cNvPr id="14" name="Picture Placeholder 13" descr="A screenshot of a video game&#10;&#10;Description automatically generated">
            <a:extLst>
              <a:ext uri="{FF2B5EF4-FFF2-40B4-BE49-F238E27FC236}">
                <a16:creationId xmlns:a16="http://schemas.microsoft.com/office/drawing/2014/main" id="{19BCED5B-C8DB-4157-B59E-03949AED6AF8}"/>
              </a:ext>
            </a:extLst>
          </p:cNvPr>
          <p:cNvPicPr>
            <a:picLocks noGrp="1" noChangeAspect="1"/>
          </p:cNvPicPr>
          <p:nvPr>
            <p:ph type="pic" sz="quarter" idx="14"/>
          </p:nvPr>
        </p:nvPicPr>
        <p:blipFill>
          <a:blip r:embed="rId2"/>
          <a:srcRect l="15481" r="15481"/>
          <a:stretch>
            <a:fillRect/>
          </a:stretch>
        </p:blipFill>
        <p:spPr>
          <a:xfrm>
            <a:off x="1494964" y="2564813"/>
            <a:ext cx="3707972" cy="3707971"/>
          </a:xfrm>
        </p:spPr>
      </p:pic>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Introduction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a:bodyPr>
          <a:lstStyle/>
          <a:p>
            <a:pPr algn="l"/>
            <a:r>
              <a:rPr lang="en-GB" b="0" i="0" dirty="0">
                <a:solidFill>
                  <a:srgbClr val="222222"/>
                </a:solidFill>
                <a:effectLst/>
                <a:latin typeface="-apple-system"/>
              </a:rPr>
              <a:t>A content delivery network (CDN) refers to a geographically distributed group of servers which work together to provide fast delivery of Internet content.</a:t>
            </a:r>
          </a:p>
          <a:p>
            <a:pPr algn="l"/>
            <a:r>
              <a:rPr lang="en-GB" b="0" i="0" dirty="0">
                <a:solidFill>
                  <a:srgbClr val="222222"/>
                </a:solidFill>
                <a:effectLst/>
                <a:latin typeface="-apple-system"/>
              </a:rPr>
              <a:t>A CDN allows for the quick transfer of assets needed for loading Internet content including HTML pages, </a:t>
            </a:r>
            <a:r>
              <a:rPr lang="en-GB" b="0" i="0" dirty="0" err="1">
                <a:solidFill>
                  <a:srgbClr val="222222"/>
                </a:solidFill>
                <a:effectLst/>
                <a:latin typeface="-apple-system"/>
              </a:rPr>
              <a:t>javascript</a:t>
            </a:r>
            <a:r>
              <a:rPr lang="en-GB" b="0" i="0" dirty="0">
                <a:solidFill>
                  <a:srgbClr val="222222"/>
                </a:solidFill>
                <a:effectLst/>
                <a:latin typeface="-apple-system"/>
              </a:rPr>
              <a:t> files, stylesheets, images, and videos.</a:t>
            </a:r>
            <a:br>
              <a:rPr lang="en-GB" dirty="0"/>
            </a:br>
            <a:endParaRPr lang="en-US"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Content delivery networks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pic>
        <p:nvPicPr>
          <p:cNvPr id="6" name="Picture Placeholder 5" descr="Diagram&#10;&#10;Description automatically generated">
            <a:extLst>
              <a:ext uri="{FF2B5EF4-FFF2-40B4-BE49-F238E27FC236}">
                <a16:creationId xmlns:a16="http://schemas.microsoft.com/office/drawing/2014/main" id="{3D3B08D7-65AD-4AD3-BC66-778E8C044EE4}"/>
              </a:ext>
            </a:extLst>
          </p:cNvPr>
          <p:cNvPicPr>
            <a:picLocks noGrp="1" noChangeAspect="1"/>
          </p:cNvPicPr>
          <p:nvPr>
            <p:ph type="pic" sz="quarter" idx="13"/>
          </p:nvPr>
        </p:nvPicPr>
        <p:blipFill>
          <a:blip r:embed="rId2"/>
          <a:srcRect l="21875" r="21875"/>
          <a:stretch>
            <a:fillRect/>
          </a:stretch>
        </p:blipFill>
        <p:spPr/>
      </p:pic>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27" name="Straight Connector 512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5129" name="Rectangle 51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803776" y="1336390"/>
            <a:ext cx="6190412" cy="1182927"/>
          </a:xfrm>
        </p:spPr>
        <p:txBody>
          <a:bodyPr vert="horz" lIns="91440" tIns="45720" rIns="91440" bIns="45720" rtlCol="0" anchor="b">
            <a:normAutofit/>
          </a:bodyPr>
          <a:lstStyle/>
          <a:p>
            <a:pPr algn="l"/>
            <a:r>
              <a:rPr lang="en-US" sz="3800" b="1" kern="1200" cap="all" spc="400">
                <a:solidFill>
                  <a:schemeClr val="tx1"/>
                </a:solidFill>
                <a:latin typeface="+mj-lt"/>
                <a:ea typeface="+mj-ea"/>
                <a:cs typeface="+mj-cs"/>
              </a:rPr>
              <a:t>Aims and Objectives</a:t>
            </a:r>
            <a:endParaRPr lang="en-US" sz="3800" kern="1200">
              <a:solidFill>
                <a:schemeClr val="tx1"/>
              </a:solidFill>
              <a:latin typeface="+mj-lt"/>
              <a:ea typeface="+mj-ea"/>
              <a:cs typeface="+mj-cs"/>
            </a:endParaRPr>
          </a:p>
        </p:txBody>
      </p:sp>
      <p:cxnSp>
        <p:nvCxnSpPr>
          <p:cNvPr id="5131"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803776" y="2829330"/>
            <a:ext cx="6190412" cy="3344459"/>
          </a:xfrm>
        </p:spPr>
        <p:txBody>
          <a:bodyPr vert="horz" lIns="91440" tIns="45720" rIns="91440" bIns="45720" rtlCol="0" anchor="t">
            <a:normAutofit/>
          </a:bodyPr>
          <a:lstStyle/>
          <a:p>
            <a:pPr marL="457200" indent="-228600" algn="l">
              <a:buFont typeface="Arial" panose="020B0604020202020204" pitchFamily="34" charset="0"/>
              <a:buChar char="•"/>
            </a:pPr>
            <a:r>
              <a:rPr lang="en-US" sz="1800" dirty="0">
                <a:solidFill>
                  <a:schemeClr val="tx1"/>
                </a:solidFill>
              </a:rPr>
              <a:t>Understanding the dataset and reading related papers</a:t>
            </a:r>
          </a:p>
          <a:p>
            <a:pPr marL="457200" indent="-228600" algn="l">
              <a:buFont typeface="Arial" panose="020B0604020202020204" pitchFamily="34" charset="0"/>
              <a:buChar char="•"/>
            </a:pPr>
            <a:r>
              <a:rPr lang="en-US" sz="1800" dirty="0">
                <a:solidFill>
                  <a:schemeClr val="tx1"/>
                </a:solidFill>
              </a:rPr>
              <a:t>Choosing proper unsupervised  algorithms to apply</a:t>
            </a:r>
          </a:p>
          <a:p>
            <a:pPr marL="457200" indent="-228600" algn="l">
              <a:buFont typeface="Arial" panose="020B0604020202020204" pitchFamily="34" charset="0"/>
              <a:buChar char="•"/>
            </a:pPr>
            <a:r>
              <a:rPr lang="en-US" sz="1800" dirty="0">
                <a:solidFill>
                  <a:schemeClr val="tx1"/>
                </a:solidFill>
              </a:rPr>
              <a:t>Use variety of open source technologies </a:t>
            </a:r>
          </a:p>
          <a:p>
            <a:pPr marL="457200" indent="-228600" algn="l">
              <a:buFont typeface="Arial" panose="020B0604020202020204" pitchFamily="34" charset="0"/>
              <a:buChar char="•"/>
            </a:pPr>
            <a:r>
              <a:rPr lang="en-US" sz="1800" dirty="0">
                <a:solidFill>
                  <a:schemeClr val="tx1"/>
                </a:solidFill>
              </a:rPr>
              <a:t>Identify anomalies from real-life proxy logs</a:t>
            </a:r>
          </a:p>
          <a:p>
            <a:pPr marL="457200" indent="-228600" algn="l">
              <a:buFont typeface="Arial" panose="020B0604020202020204" pitchFamily="34" charset="0"/>
              <a:buChar char="•"/>
            </a:pPr>
            <a:r>
              <a:rPr lang="en-US" sz="1800" dirty="0">
                <a:solidFill>
                  <a:schemeClr val="tx1"/>
                </a:solidFill>
              </a:rPr>
              <a:t>Build an anomaly detection system</a:t>
            </a:r>
          </a:p>
        </p:txBody>
      </p:sp>
      <p:pic>
        <p:nvPicPr>
          <p:cNvPr id="5122" name="Picture 2" descr="Aims and objectives by Tom Steinmetz">
            <a:extLst>
              <a:ext uri="{FF2B5EF4-FFF2-40B4-BE49-F238E27FC236}">
                <a16:creationId xmlns:a16="http://schemas.microsoft.com/office/drawing/2014/main" id="{C470D247-403E-4FD6-A5AE-A72BD9A94E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98" r="19300" b="-3"/>
          <a:stretch/>
        </p:blipFill>
        <p:spPr bwMode="auto">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a:noFill/>
          <a:extLst>
            <a:ext uri="{909E8E84-426E-40DD-AFC4-6F175D3DCCD1}">
              <a14:hiddenFill xmlns:a14="http://schemas.microsoft.com/office/drawing/2010/main">
                <a:solidFill>
                  <a:srgbClr val="FFFFFF"/>
                </a:solidFill>
              </a14:hiddenFill>
            </a:ext>
          </a:extLst>
        </p:spPr>
      </p:pic>
      <p:sp>
        <p:nvSpPr>
          <p:cNvPr id="5133"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5135"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22788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4400" dirty="0"/>
              <a:t>Architecture</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5</a:t>
            </a:fld>
            <a:endParaRPr lang="en-US" b="1" cap="all" spc="100" dirty="0">
              <a:solidFill>
                <a:schemeClr val="accent2"/>
              </a:solidFill>
            </a:endParaRPr>
          </a:p>
        </p:txBody>
      </p:sp>
      <p:pic>
        <p:nvPicPr>
          <p:cNvPr id="2" name="Picture 4" descr="Diagram&#10;&#10;Description automatically generated">
            <a:extLst>
              <a:ext uri="{FF2B5EF4-FFF2-40B4-BE49-F238E27FC236}">
                <a16:creationId xmlns:a16="http://schemas.microsoft.com/office/drawing/2014/main" id="{B3C71103-5486-BB3E-BF29-A420882F7D8A}"/>
              </a:ext>
            </a:extLst>
          </p:cNvPr>
          <p:cNvPicPr>
            <a:picLocks noGrp="1" noChangeAspect="1"/>
          </p:cNvPicPr>
          <p:nvPr>
            <p:ph idx="1"/>
          </p:nvPr>
        </p:nvPicPr>
        <p:blipFill>
          <a:blip r:embed="rId2"/>
          <a:stretch>
            <a:fillRect/>
          </a:stretch>
        </p:blipFill>
        <p:spPr>
          <a:xfrm>
            <a:off x="1944026" y="1825625"/>
            <a:ext cx="8303948" cy="4351338"/>
          </a:xfrm>
        </p:spPr>
      </p:pic>
    </p:spTree>
    <p:extLst>
      <p:ext uri="{BB962C8B-B14F-4D97-AF65-F5344CB8AC3E}">
        <p14:creationId xmlns:p14="http://schemas.microsoft.com/office/powerpoint/2010/main" val="78391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1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2" name="Rectangle 2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8200" y="698643"/>
            <a:ext cx="5243394" cy="2225532"/>
          </a:xfrm>
        </p:spPr>
        <p:txBody>
          <a:bodyPr vert="horz" lIns="91440" tIns="45720" rIns="91440" bIns="45720" rtlCol="0" anchor="t">
            <a:normAutofit/>
          </a:bodyPr>
          <a:lstStyle/>
          <a:p>
            <a:r>
              <a:rPr lang="en-US" sz="3800" b="1" kern="1200" dirty="0">
                <a:solidFill>
                  <a:schemeClr val="tx1"/>
                </a:solidFill>
                <a:effectLst/>
                <a:latin typeface="+mj-lt"/>
                <a:ea typeface="+mj-ea"/>
                <a:cs typeface="+mj-cs"/>
              </a:rPr>
              <a:t>Batch processing with .NET for Apache Spark</a:t>
            </a:r>
            <a:br>
              <a:rPr lang="en-US" sz="3800" kern="1200" dirty="0">
                <a:solidFill>
                  <a:schemeClr val="tx1"/>
                </a:solidFill>
                <a:effectLst/>
                <a:latin typeface="+mj-lt"/>
                <a:ea typeface="+mj-ea"/>
                <a:cs typeface="+mj-cs"/>
              </a:rPr>
            </a:br>
            <a:endParaRPr lang="en-US" sz="3800" kern="1200" dirty="0">
              <a:solidFill>
                <a:schemeClr val="tx1"/>
              </a:solidFill>
              <a:latin typeface="+mj-lt"/>
              <a:ea typeface="+mj-ea"/>
              <a:cs typeface="+mj-cs"/>
            </a:endParaRPr>
          </a:p>
        </p:txBody>
      </p:sp>
      <p:cxnSp>
        <p:nvCxnSpPr>
          <p:cNvPr id="33" name="Straight Connector 2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3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7229042" y="879355"/>
            <a:ext cx="4124758" cy="5120755"/>
          </a:xfrm>
        </p:spPr>
        <p:txBody>
          <a:bodyPr vert="horz" lIns="91440" tIns="45720" rIns="91440" bIns="45720" rtlCol="0" anchor="ctr">
            <a:normAutofit/>
          </a:bodyPr>
          <a:lstStyle/>
          <a:p>
            <a:pPr>
              <a:spcAft>
                <a:spcPts val="800"/>
              </a:spcAft>
            </a:pPr>
            <a:r>
              <a:rPr lang="en-US" sz="1400" dirty="0">
                <a:effectLst/>
              </a:rPr>
              <a:t>Batch processing is generally performed over large, flat datasets that need to be prepared for further analysis. Log processing and data warehousing are common batch-processing scenarios. In this scenario, we must see how close the server we placed, and finds the anomaly in the data the three main key features @timeStamp and, Time for the first Byte, Time to Server. </a:t>
            </a:r>
          </a:p>
          <a:p>
            <a:pPr marL="0" indent="0">
              <a:spcAft>
                <a:spcPts val="800"/>
              </a:spcAft>
              <a:buNone/>
            </a:pPr>
            <a:r>
              <a:rPr lang="en-US" sz="1400" dirty="0">
                <a:effectLst/>
              </a:rPr>
              <a:t> First we have done:</a:t>
            </a:r>
          </a:p>
          <a:p>
            <a:pPr marL="342900" lvl="0">
              <a:spcAft>
                <a:spcPts val="800"/>
              </a:spcAft>
              <a:buSzPts val="1000"/>
              <a:tabLst>
                <a:tab pos="457200" algn="l"/>
              </a:tabLst>
            </a:pPr>
            <a:r>
              <a:rPr lang="en-US" sz="1400" dirty="0">
                <a:effectLst/>
              </a:rPr>
              <a:t>Create and run a .NET for Apache Spark application</a:t>
            </a:r>
          </a:p>
          <a:p>
            <a:pPr marL="342900" lvl="0">
              <a:spcAft>
                <a:spcPts val="800"/>
              </a:spcAft>
              <a:buSzPts val="1000"/>
              <a:tabLst>
                <a:tab pos="457200" algn="l"/>
              </a:tabLst>
            </a:pPr>
            <a:r>
              <a:rPr lang="en-US" sz="1400" dirty="0">
                <a:effectLst/>
              </a:rPr>
              <a:t>Read data into a </a:t>
            </a:r>
            <a:r>
              <a:rPr lang="en-US" sz="1400" dirty="0" err="1">
                <a:effectLst/>
              </a:rPr>
              <a:t>DataFrame</a:t>
            </a:r>
            <a:r>
              <a:rPr lang="en-US" sz="1400" dirty="0">
                <a:effectLst/>
              </a:rPr>
              <a:t> and prepare it for analysis</a:t>
            </a:r>
          </a:p>
          <a:p>
            <a:pPr marL="342900" lvl="0">
              <a:spcAft>
                <a:spcPts val="800"/>
              </a:spcAft>
              <a:buSzPts val="1000"/>
              <a:tabLst>
                <a:tab pos="457200" algn="l"/>
              </a:tabLst>
            </a:pPr>
            <a:r>
              <a:rPr lang="en-US" sz="1400" dirty="0">
                <a:effectLst/>
              </a:rPr>
              <a:t>Process the data using Spark SQL</a:t>
            </a:r>
          </a:p>
          <a:p>
            <a:pPr marL="0" indent="0">
              <a:spcAft>
                <a:spcPts val="800"/>
              </a:spcAft>
              <a:buNone/>
            </a:pPr>
            <a:r>
              <a:rPr lang="en-US" sz="1400" dirty="0">
                <a:effectLst/>
              </a:rPr>
              <a:t> </a:t>
            </a:r>
          </a:p>
        </p:txBody>
      </p:sp>
      <p:pic>
        <p:nvPicPr>
          <p:cNvPr id="5" name="Picture 4" descr="Graphical user interface, application&#10;&#10;Description automatically generated">
            <a:extLst>
              <a:ext uri="{FF2B5EF4-FFF2-40B4-BE49-F238E27FC236}">
                <a16:creationId xmlns:a16="http://schemas.microsoft.com/office/drawing/2014/main" id="{C449B2DC-3989-FF7B-6E38-B9B76EBAF86F}"/>
              </a:ext>
            </a:extLst>
          </p:cNvPr>
          <p:cNvPicPr>
            <a:picLocks noChangeAspect="1"/>
          </p:cNvPicPr>
          <p:nvPr/>
        </p:nvPicPr>
        <p:blipFill>
          <a:blip r:embed="rId2"/>
          <a:stretch>
            <a:fillRect/>
          </a:stretch>
        </p:blipFill>
        <p:spPr>
          <a:xfrm>
            <a:off x="1032084" y="2433197"/>
            <a:ext cx="5102625" cy="3139717"/>
          </a:xfrm>
          <a:prstGeom prst="rect">
            <a:avLst/>
          </a:prstGeom>
        </p:spPr>
      </p:pic>
    </p:spTree>
    <p:extLst>
      <p:ext uri="{BB962C8B-B14F-4D97-AF65-F5344CB8AC3E}">
        <p14:creationId xmlns:p14="http://schemas.microsoft.com/office/powerpoint/2010/main" val="312476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E230-62E5-47B1-AF0D-FF9709B0EA3F}"/>
              </a:ext>
            </a:extLst>
          </p:cNvPr>
          <p:cNvSpPr>
            <a:spLocks noGrp="1"/>
          </p:cNvSpPr>
          <p:nvPr>
            <p:ph type="title"/>
          </p:nvPr>
        </p:nvSpPr>
        <p:spPr/>
        <p:txBody>
          <a:bodyPr/>
          <a:lstStyle/>
          <a:p>
            <a:r>
              <a:rPr lang="en-GB" dirty="0"/>
              <a:t>Preparing Data</a:t>
            </a:r>
          </a:p>
        </p:txBody>
      </p:sp>
      <p:sp>
        <p:nvSpPr>
          <p:cNvPr id="4" name="Content Placeholder 3">
            <a:extLst>
              <a:ext uri="{FF2B5EF4-FFF2-40B4-BE49-F238E27FC236}">
                <a16:creationId xmlns:a16="http://schemas.microsoft.com/office/drawing/2014/main" id="{FEDB09B0-63B7-4011-9547-8AA198ED5978}"/>
              </a:ext>
            </a:extLst>
          </p:cNvPr>
          <p:cNvSpPr>
            <a:spLocks noGrp="1"/>
          </p:cNvSpPr>
          <p:nvPr>
            <p:ph sz="half" idx="2"/>
          </p:nvPr>
        </p:nvSpPr>
        <p:spPr>
          <a:xfrm>
            <a:off x="836612" y="1664419"/>
            <a:ext cx="4553712" cy="3684588"/>
          </a:xfrm>
        </p:spPr>
        <p:txBody>
          <a:bodyPr>
            <a:normAutofit lnSpcReduction="10000"/>
          </a:bodyPr>
          <a:lstStyle/>
          <a:p>
            <a:pPr algn="just">
              <a:lnSpc>
                <a:spcPct val="107000"/>
              </a:lnSpc>
              <a:spcAft>
                <a:spcPts val="800"/>
              </a:spcAft>
            </a:pPr>
            <a:endParaRPr lang="en-US" sz="1800"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Initially, we changed the input file into a Data Frame, which is a distributed collection of data structured into named columns. Then, we defined the columns of your data through the Schema parameter. Before describing the schema, we select the delimiter and select the features that are most relevant to find any abnormalities in data e.g., TIMESTAMP, CONTENTYPE, TIME TO FIRST BYTE, TIME TO SEVER, MAXAGE, GEO-LOCATION, ETC.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8" name="Content Placeholder 7" descr="Calendar&#10;&#10;Description automatically generated with medium confidence">
            <a:extLst>
              <a:ext uri="{FF2B5EF4-FFF2-40B4-BE49-F238E27FC236}">
                <a16:creationId xmlns:a16="http://schemas.microsoft.com/office/drawing/2014/main" id="{F1CADB28-B931-4912-ABC9-B5D026AA03D4}"/>
              </a:ext>
            </a:extLst>
          </p:cNvPr>
          <p:cNvPicPr>
            <a:picLocks noGrp="1" noChangeAspect="1"/>
          </p:cNvPicPr>
          <p:nvPr>
            <p:ph sz="quarter" idx="4"/>
          </p:nvPr>
        </p:nvPicPr>
        <p:blipFill>
          <a:blip r:embed="rId2"/>
          <a:stretch>
            <a:fillRect/>
          </a:stretch>
        </p:blipFill>
        <p:spPr>
          <a:xfrm>
            <a:off x="5935922" y="688257"/>
            <a:ext cx="5053464" cy="2658901"/>
          </a:xfrm>
        </p:spPr>
      </p:pic>
      <p:pic>
        <p:nvPicPr>
          <p:cNvPr id="3" name="Picture 4" descr="A picture containing table&#10;&#10;Description automatically generated">
            <a:extLst>
              <a:ext uri="{FF2B5EF4-FFF2-40B4-BE49-F238E27FC236}">
                <a16:creationId xmlns:a16="http://schemas.microsoft.com/office/drawing/2014/main" id="{F3065383-B031-BCEF-E04D-BA26162DD319}"/>
              </a:ext>
            </a:extLst>
          </p:cNvPr>
          <p:cNvPicPr>
            <a:picLocks noChangeAspect="1"/>
          </p:cNvPicPr>
          <p:nvPr/>
        </p:nvPicPr>
        <p:blipFill>
          <a:blip r:embed="rId3"/>
          <a:stretch>
            <a:fillRect/>
          </a:stretch>
        </p:blipFill>
        <p:spPr>
          <a:xfrm>
            <a:off x="5928852" y="3758126"/>
            <a:ext cx="5090651" cy="2733877"/>
          </a:xfrm>
          <a:prstGeom prst="rect">
            <a:avLst/>
          </a:prstGeom>
        </p:spPr>
      </p:pic>
    </p:spTree>
    <p:extLst>
      <p:ext uri="{BB962C8B-B14F-4D97-AF65-F5344CB8AC3E}">
        <p14:creationId xmlns:p14="http://schemas.microsoft.com/office/powerpoint/2010/main" val="1851171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7A93-CEC4-4E4E-AFFE-A89F7CA814E3}"/>
              </a:ext>
            </a:extLst>
          </p:cNvPr>
          <p:cNvSpPr>
            <a:spLocks noGrp="1"/>
          </p:cNvSpPr>
          <p:nvPr>
            <p:ph type="title"/>
          </p:nvPr>
        </p:nvSpPr>
        <p:spPr/>
        <p:txBody>
          <a:bodyPr/>
          <a:lstStyle/>
          <a:p>
            <a:r>
              <a:rPr lang="en-GB" dirty="0"/>
              <a:t>Data to </a:t>
            </a:r>
            <a:r>
              <a:rPr lang="en-GB" dirty="0" err="1"/>
              <a:t>InfluxDB</a:t>
            </a:r>
            <a:br>
              <a:rPr lang="en-GB" dirty="0"/>
            </a:br>
            <a:endParaRPr lang="en-GB" dirty="0"/>
          </a:p>
        </p:txBody>
      </p:sp>
      <p:sp>
        <p:nvSpPr>
          <p:cNvPr id="4" name="Content Placeholder 3">
            <a:extLst>
              <a:ext uri="{FF2B5EF4-FFF2-40B4-BE49-F238E27FC236}">
                <a16:creationId xmlns:a16="http://schemas.microsoft.com/office/drawing/2014/main" id="{010EC331-BFB7-4ED3-A52B-5B3B179927F6}"/>
              </a:ext>
            </a:extLst>
          </p:cNvPr>
          <p:cNvSpPr>
            <a:spLocks noGrp="1"/>
          </p:cNvSpPr>
          <p:nvPr>
            <p:ph sz="half" idx="2"/>
          </p:nvPr>
        </p:nvSpPr>
        <p:spPr>
          <a:xfrm>
            <a:off x="1078992" y="1586706"/>
            <a:ext cx="11250970" cy="3684588"/>
          </a:xfrm>
        </p:spPr>
        <p:txBody>
          <a:bodyPr>
            <a:normAutofit/>
          </a:bodyPr>
          <a:lstStyle/>
          <a:p>
            <a:r>
              <a:rPr lang="en-US" sz="1800"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Now, for analyzing the data via upload in Time Series Databases such as Influx DB and Grafana for virtualization, setting up docker, and creating a docker-compose file, for Inflex dB, and Grafana dependencies on influx dB via pipelines, we run the docker-compose up to download relevant images.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For analyzing the cleaned data after the batch processing, we create a Python Program that changes the time stamp help of </a:t>
            </a:r>
            <a:r>
              <a:rPr lang="en-US" sz="1800" b="1"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pandas as pd</a:t>
            </a:r>
            <a:r>
              <a:rPr lang="en-US" sz="1800"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 and for uploading to </a:t>
            </a:r>
            <a:r>
              <a:rPr lang="en-US" sz="1800" b="1"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influx dB </a:t>
            </a:r>
            <a:r>
              <a:rPr lang="en-US" sz="1800"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we can import </a:t>
            </a:r>
            <a:r>
              <a:rPr lang="en-US" sz="1800" b="1"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influx dB </a:t>
            </a:r>
            <a:r>
              <a:rPr lang="en-US" sz="1800" b="1" dirty="0" err="1">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DataFrameClient</a:t>
            </a:r>
            <a:r>
              <a:rPr lang="en-US" sz="1800" b="1"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 but </a:t>
            </a:r>
            <a:r>
              <a:rPr lang="en-US" sz="1800" dirty="0">
                <a:solidFill>
                  <a:srgbClr val="595959"/>
                </a:solidFill>
                <a:effectLst/>
                <a:latin typeface="Calibri Light" panose="020F0302020204030204" pitchFamily="34" charset="0"/>
                <a:ea typeface="Calibri" panose="020F0502020204030204" pitchFamily="34" charset="0"/>
                <a:cs typeface="Times New Roman" panose="02020603050405020304" pitchFamily="18" charset="0"/>
              </a:rPr>
              <a:t>must mention the following environment that connects the localhost:8086 and dump the data into influx dB bucket project1db.</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5" name="Text Placeholder 4">
            <a:extLst>
              <a:ext uri="{FF2B5EF4-FFF2-40B4-BE49-F238E27FC236}">
                <a16:creationId xmlns:a16="http://schemas.microsoft.com/office/drawing/2014/main" id="{82A0B8BB-06A1-432D-BDBE-33042E199326}"/>
              </a:ext>
            </a:extLst>
          </p:cNvPr>
          <p:cNvSpPr>
            <a:spLocks noGrp="1"/>
          </p:cNvSpPr>
          <p:nvPr>
            <p:ph type="body" sz="quarter" idx="3"/>
          </p:nvPr>
        </p:nvSpPr>
        <p:spPr>
          <a:xfrm>
            <a:off x="1258518" y="3429000"/>
            <a:ext cx="4553712" cy="823912"/>
          </a:xfrm>
        </p:spPr>
        <p:txBody>
          <a:bodyPr/>
          <a:lstStyle/>
          <a:p>
            <a:r>
              <a:rPr lang="en-US" sz="1800" b="1" dirty="0">
                <a:solidFill>
                  <a:srgbClr val="595959"/>
                </a:solidFill>
                <a:effectLst/>
                <a:latin typeface="Calibri Light" panose="020F0302020204030204" pitchFamily="34" charset="0"/>
                <a:ea typeface="Times New Roman" panose="02020603050405020304" pitchFamily="18" charset="0"/>
                <a:cs typeface="Calibri Light" panose="020F0302020204030204" pitchFamily="34" charset="0"/>
              </a:rPr>
              <a:t>Fields and Data Tags</a:t>
            </a:r>
            <a:endParaRPr lang="en-GB"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GB" dirty="0"/>
          </a:p>
        </p:txBody>
      </p:sp>
      <p:pic>
        <p:nvPicPr>
          <p:cNvPr id="7" name="Picture 6">
            <a:extLst>
              <a:ext uri="{FF2B5EF4-FFF2-40B4-BE49-F238E27FC236}">
                <a16:creationId xmlns:a16="http://schemas.microsoft.com/office/drawing/2014/main" id="{105CFBB3-ABE5-4D23-BAE8-22FA8B6EC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522" y="5235199"/>
            <a:ext cx="6374316" cy="1211296"/>
          </a:xfrm>
          <a:prstGeom prst="rect">
            <a:avLst/>
          </a:prstGeom>
        </p:spPr>
      </p:pic>
    </p:spTree>
    <p:extLst>
      <p:ext uri="{BB962C8B-B14F-4D97-AF65-F5344CB8AC3E}">
        <p14:creationId xmlns:p14="http://schemas.microsoft.com/office/powerpoint/2010/main" val="3096596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p:txBody>
          <a:bodyPr>
            <a:normAutofit/>
          </a:bodyPr>
          <a:lstStyle/>
          <a:p>
            <a:r>
              <a:rPr lang="en-US" sz="3200" dirty="0"/>
              <a:t>Data Preprocessing</a:t>
            </a:r>
          </a:p>
        </p:txBody>
      </p:sp>
      <p:sp>
        <p:nvSpPr>
          <p:cNvPr id="6" name="Slide Number Placeholder 5">
            <a:extLst>
              <a:ext uri="{FF2B5EF4-FFF2-40B4-BE49-F238E27FC236}">
                <a16:creationId xmlns:a16="http://schemas.microsoft.com/office/drawing/2014/main" id="{AB55FF1C-3CBD-419A-9DE4-7A8AA6371B6A}"/>
              </a:ext>
            </a:extLst>
          </p:cNvPr>
          <p:cNvSpPr>
            <a:spLocks noGrp="1"/>
          </p:cNvSpPr>
          <p:nvPr>
            <p:ph type="sldNum" sz="quarter" idx="12"/>
          </p:nvPr>
        </p:nvSpPr>
        <p:spPr/>
        <p:txBody>
          <a:bodyPr>
            <a:normAutofit/>
          </a:bodyPr>
          <a:lstStyle/>
          <a:p>
            <a:pPr>
              <a:spcAft>
                <a:spcPts val="600"/>
              </a:spcAft>
            </a:pPr>
            <a:fld id="{D8DA9DAA-006C-4F4B-980E-E3DF019B24E2}" type="slidenum">
              <a:rPr lang="en-US" b="1" cap="all" spc="100" smtClean="0">
                <a:solidFill>
                  <a:schemeClr val="accent2"/>
                </a:solidFill>
              </a:rPr>
              <a:pPr>
                <a:spcAft>
                  <a:spcPts val="600"/>
                </a:spcAft>
              </a:pPr>
              <a:t>9</a:t>
            </a:fld>
            <a:endParaRPr lang="en-US" b="1" cap="all" spc="100" dirty="0">
              <a:solidFill>
                <a:schemeClr val="accent2"/>
              </a:solidFill>
            </a:endParaRPr>
          </a:p>
        </p:txBody>
      </p:sp>
      <p:graphicFrame>
        <p:nvGraphicFramePr>
          <p:cNvPr id="14" name="Content Placeholder 6" descr="timeline SmartArt Graphic">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3356456777"/>
              </p:ext>
            </p:extLst>
          </p:nvPr>
        </p:nvGraphicFramePr>
        <p:xfrm>
          <a:off x="1447800" y="1325880"/>
          <a:ext cx="99060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EAB84C66-8140-446A-9DB5-EC51FD841F0D}"/>
              </a:ext>
            </a:extLst>
          </p:cNvPr>
          <p:cNvPicPr>
            <a:picLocks noChangeAspect="1"/>
          </p:cNvPicPr>
          <p:nvPr/>
        </p:nvPicPr>
        <p:blipFill rotWithShape="1">
          <a:blip r:embed="rId7"/>
          <a:srcRect l="18084" t="26518" r="64083" b="25334"/>
          <a:stretch/>
        </p:blipFill>
        <p:spPr>
          <a:xfrm>
            <a:off x="0" y="2069432"/>
            <a:ext cx="1395664" cy="4286918"/>
          </a:xfrm>
          <a:prstGeom prst="rect">
            <a:avLst/>
          </a:prstGeom>
        </p:spPr>
      </p:pic>
    </p:spTree>
    <p:extLst>
      <p:ext uri="{BB962C8B-B14F-4D97-AF65-F5344CB8AC3E}">
        <p14:creationId xmlns:p14="http://schemas.microsoft.com/office/powerpoint/2010/main" val="3159288639"/>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{F754DC58-35C3-4ED4-AFEA-FD20E7CDA112}tf89338750_win32</Template>
  <TotalTime>811</TotalTime>
  <Words>681</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Calibri Light</vt:lpstr>
      <vt:lpstr>Times New Roman</vt:lpstr>
      <vt:lpstr>Univers</vt:lpstr>
      <vt:lpstr>GradientUnivers</vt:lpstr>
      <vt:lpstr>Realtime anomaly detection for Content delivery proxy logs</vt:lpstr>
      <vt:lpstr>Agenda</vt:lpstr>
      <vt:lpstr>Introduction</vt:lpstr>
      <vt:lpstr>Aims and Objectives</vt:lpstr>
      <vt:lpstr>Architecture</vt:lpstr>
      <vt:lpstr>Batch processing with .NET for Apache Spark </vt:lpstr>
      <vt:lpstr>Preparing Data</vt:lpstr>
      <vt:lpstr>Data to InfluxDB </vt:lpstr>
      <vt:lpstr>Data Preprocessing</vt:lpstr>
      <vt:lpstr>Unsupervised algorithm implementation</vt:lpstr>
      <vt:lpstr>Apache  Kafka implementation</vt:lpstr>
      <vt:lpstr>Dashboards and visuals</vt:lpstr>
      <vt:lpstr>Dashboard</vt:lpstr>
      <vt:lpstr>Individual Contributions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anomaly detection for Content delivery proxy logs</dc:title>
  <dc:creator>Tosayeva Arzu</dc:creator>
  <cp:lastModifiedBy>Tosayeva Arzu</cp:lastModifiedBy>
  <cp:revision>31</cp:revision>
  <dcterms:created xsi:type="dcterms:W3CDTF">2022-12-04T12:00:11Z</dcterms:created>
  <dcterms:modified xsi:type="dcterms:W3CDTF">2022-12-07T05:34:36Z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