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sldIdLst>
    <p:sldId id="306" r:id="rId5"/>
    <p:sldId id="307" r:id="rId6"/>
    <p:sldId id="308" r:id="rId7"/>
    <p:sldId id="309" r:id="rId8"/>
    <p:sldId id="294" r:id="rId9"/>
    <p:sldId id="304" r:id="rId10"/>
    <p:sldId id="316" r:id="rId11"/>
    <p:sldId id="317" r:id="rId12"/>
    <p:sldId id="303" r:id="rId13"/>
    <p:sldId id="315" r:id="rId14"/>
    <p:sldId id="318" r:id="rId15"/>
    <p:sldId id="319" r:id="rId16"/>
    <p:sldId id="320" r:id="rId17"/>
    <p:sldId id="295"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C779C-899B-4A0F-8846-5626868EA4BF}" v="21" dt="2022-12-05T15:31:32.825"/>
    <p1510:client id="{16782091-CC28-4CB4-A569-741B76C95236}" v="2" dt="2022-12-05T15:52:00.715"/>
    <p1510:client id="{767F0BCB-8E74-40C8-8443-DCDB10806637}" v="97" dt="2022-12-05T15:39:10.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84967" autoAdjust="0"/>
  </p:normalViewPr>
  <p:slideViewPr>
    <p:cSldViewPr snapToGrid="0">
      <p:cViewPr varScale="1">
        <p:scale>
          <a:sx n="66" d="100"/>
          <a:sy n="66" d="100"/>
        </p:scale>
        <p:origin x="704" y="3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Dataset </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This dataset has 27 different features with both numerical and categorical data.</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Numerical Features</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We have used several techniques to handle null values. For numerical features we used mode to fill null values.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Categorical Features</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For categorical features we used one-hot-encoder.  The one-hot encoding technique was used to transform the categorical features into numerical values.</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Feature Selection</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We have used correlation based feature selection. In this technique the linear relationship between variables is </a:t>
          </a:r>
          <a:r>
            <a:rPr lang="en-US" b="0" i="0" u="none" dirty="0" err="1"/>
            <a:t>analysed</a:t>
          </a:r>
          <a:r>
            <a:rPr lang="en-US" b="0" i="0" u="none" dirty="0"/>
            <a:t> and the results indicate the similarity of variables.</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Result</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dirty="0"/>
            <a:t>As a result we got 14 features which we then used for different implementations.</a:t>
          </a:r>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custLinFactNeighborY="-2904">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Dataset </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This dataset has 27 different features with both numerical and categorical data.</a:t>
          </a:r>
          <a:endParaRPr lang="en-US" sz="11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Numerical Features</a:t>
          </a:r>
        </a:p>
      </dsp:txBody>
      <dsp:txXfrm>
        <a:off x="2127466" y="2872740"/>
        <a:ext cx="1731473" cy="662940"/>
      </dsp:txXfrm>
    </dsp:sp>
    <dsp:sp modelId="{5E07F9E4-149C-4A89-848F-4ABDD305F0C5}">
      <dsp:nvSpPr>
        <dsp:cNvPr id="0" name=""/>
        <dsp:cNvSpPr/>
      </dsp:nvSpPr>
      <dsp:spPr>
        <a:xfrm>
          <a:off x="2126766"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We have used several techniques to handle null values. For numerical features we used mode to fill null values. </a:t>
          </a:r>
          <a:endParaRPr lang="en-US" sz="1100" kern="1200" dirty="0"/>
        </a:p>
      </dsp:txBody>
      <dsp:txXfrm>
        <a:off x="2126766" y="982941"/>
        <a:ext cx="1675110" cy="1790777"/>
      </dsp:txXfrm>
    </dsp:sp>
    <dsp:sp modelId="{473F2067-7126-4D56-A328-5A8CFD3D8D52}">
      <dsp:nvSpPr>
        <dsp:cNvPr id="0" name=""/>
        <dsp:cNvSpPr/>
      </dsp:nvSpPr>
      <dsp:spPr>
        <a:xfrm rot="5400000">
          <a:off x="3009635" y="1776560"/>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53488"/>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Categorical Features</a:t>
          </a:r>
        </a:p>
      </dsp:txBody>
      <dsp:txXfrm>
        <a:off x="4087263" y="2853488"/>
        <a:ext cx="1731473" cy="662940"/>
      </dsp:txXfrm>
    </dsp:sp>
    <dsp:sp modelId="{FD7B29F2-0D66-4B4B-BC8A-82DA23575305}">
      <dsp:nvSpPr>
        <dsp:cNvPr id="0" name=""/>
        <dsp:cNvSpPr/>
      </dsp:nvSpPr>
      <dsp:spPr>
        <a:xfrm>
          <a:off x="4086563" y="963689"/>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For categorical features we used one-hot-encoder.  The one-hot encoding technique was used to transform the categorical features into numerical values.</a:t>
          </a:r>
          <a:endParaRPr lang="en-US" sz="1100" kern="1200" dirty="0"/>
        </a:p>
      </dsp:txBody>
      <dsp:txXfrm>
        <a:off x="4086563" y="963689"/>
        <a:ext cx="1675110" cy="1790777"/>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Feature Selection</a:t>
          </a:r>
        </a:p>
      </dsp:txBody>
      <dsp:txXfrm>
        <a:off x="6047059" y="2872740"/>
        <a:ext cx="1731473" cy="662940"/>
      </dsp:txXfrm>
    </dsp:sp>
    <dsp:sp modelId="{1F1B09A6-DA7E-41D1-B8A6-E3B6E775E5C1}">
      <dsp:nvSpPr>
        <dsp:cNvPr id="0" name=""/>
        <dsp:cNvSpPr/>
      </dsp:nvSpPr>
      <dsp:spPr>
        <a:xfrm>
          <a:off x="6046360"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We have used correlation based feature selection. In this technique the linear relationship between variables is </a:t>
          </a:r>
          <a:r>
            <a:rPr lang="en-US" sz="1100" b="0" i="0" u="none" kern="1200" dirty="0" err="1"/>
            <a:t>analysed</a:t>
          </a:r>
          <a:r>
            <a:rPr lang="en-US" sz="1100" b="0" i="0" u="none" kern="1200" dirty="0"/>
            <a:t> and the results indicate the similarity of variables.</a:t>
          </a:r>
          <a:endParaRPr lang="en-US" sz="1100" kern="1200" dirty="0"/>
        </a:p>
      </dsp:txBody>
      <dsp:txXfrm>
        <a:off x="6046360" y="982941"/>
        <a:ext cx="1675110" cy="1414310"/>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Result</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As a result we got 14 features which we then used for different implementations.</a:t>
          </a:r>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48" name="Straight Connector 104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50" name="Rectangle 1049">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592585" y="656688"/>
            <a:ext cx="6751489" cy="2344840"/>
          </a:xfrm>
        </p:spPr>
        <p:txBody>
          <a:bodyPr vert="horz" lIns="91440" tIns="45720" rIns="91440" bIns="45720" rtlCol="0" anchor="b">
            <a:normAutofit fontScale="90000"/>
          </a:bodyPr>
          <a:lstStyle/>
          <a:p>
            <a:r>
              <a:rPr lang="en-US" sz="4400" kern="1200" spc="400" dirty="0">
                <a:solidFill>
                  <a:schemeClr val="tx1"/>
                </a:solidFill>
                <a:latin typeface="+mj-lt"/>
                <a:ea typeface="+mj-ea"/>
                <a:cs typeface="+mj-cs"/>
              </a:rPr>
              <a:t>Realtime anomaly detection for Content delivery proxy logs</a:t>
            </a:r>
            <a:endParaRPr lang="en-US" sz="4400" kern="1200" dirty="0">
              <a:solidFill>
                <a:schemeClr val="tx1"/>
              </a:solidFill>
              <a:latin typeface="+mj-lt"/>
              <a:ea typeface="+mj-ea"/>
              <a:cs typeface="+mj-cs"/>
            </a:endParaRPr>
          </a:p>
        </p:txBody>
      </p:sp>
      <p:sp>
        <p:nvSpPr>
          <p:cNvPr id="1052"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05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056"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715890" y="3658216"/>
            <a:ext cx="5908007" cy="2888627"/>
          </a:xfrm>
        </p:spPr>
        <p:txBody>
          <a:bodyPr vert="horz" lIns="91440" tIns="45720" rIns="91440" bIns="45720" rtlCol="0" anchor="t">
            <a:normAutofit/>
          </a:bodyPr>
          <a:lstStyle/>
          <a:p>
            <a:pPr algn="l"/>
            <a:r>
              <a:rPr lang="en-US" sz="1800" i="0" dirty="0" err="1">
                <a:solidFill>
                  <a:schemeClr val="tx1"/>
                </a:solidFill>
                <a:effectLst/>
              </a:rPr>
              <a:t>Inuwa</a:t>
            </a:r>
            <a:r>
              <a:rPr lang="en-US" sz="1800" i="0" dirty="0">
                <a:solidFill>
                  <a:schemeClr val="tx1"/>
                </a:solidFill>
                <a:effectLst/>
              </a:rPr>
              <a:t> Amir Usman</a:t>
            </a:r>
            <a:br>
              <a:rPr lang="en-US" sz="1800" i="0" dirty="0">
                <a:solidFill>
                  <a:schemeClr val="tx1"/>
                </a:solidFill>
                <a:effectLst/>
              </a:rPr>
            </a:br>
            <a:r>
              <a:rPr lang="en-US" sz="1800" i="0" dirty="0" err="1">
                <a:solidFill>
                  <a:schemeClr val="tx1"/>
                </a:solidFill>
                <a:effectLst/>
              </a:rPr>
              <a:t>Aizaz</a:t>
            </a:r>
            <a:r>
              <a:rPr lang="en-US" sz="1800" i="0" dirty="0">
                <a:solidFill>
                  <a:schemeClr val="tx1"/>
                </a:solidFill>
                <a:effectLst/>
              </a:rPr>
              <a:t> Ali Qureshi</a:t>
            </a:r>
            <a:br>
              <a:rPr lang="en-US" sz="1800" i="0" dirty="0">
                <a:solidFill>
                  <a:schemeClr val="tx1"/>
                </a:solidFill>
                <a:effectLst/>
              </a:rPr>
            </a:br>
            <a:r>
              <a:rPr lang="en-US" sz="1800" i="0" dirty="0" err="1">
                <a:solidFill>
                  <a:schemeClr val="tx1"/>
                </a:solidFill>
                <a:effectLst/>
              </a:rPr>
              <a:t>Meskine</a:t>
            </a:r>
            <a:r>
              <a:rPr lang="en-US" sz="1800" i="0" dirty="0">
                <a:solidFill>
                  <a:schemeClr val="tx1"/>
                </a:solidFill>
                <a:effectLst/>
              </a:rPr>
              <a:t> </a:t>
            </a:r>
            <a:r>
              <a:rPr lang="en-US" sz="1800" i="0" dirty="0" err="1">
                <a:solidFill>
                  <a:schemeClr val="tx1"/>
                </a:solidFill>
                <a:effectLst/>
              </a:rPr>
              <a:t>Mouloud</a:t>
            </a:r>
            <a:br>
              <a:rPr lang="en-US" sz="1800" i="0" dirty="0">
                <a:solidFill>
                  <a:schemeClr val="tx1"/>
                </a:solidFill>
                <a:effectLst/>
              </a:rPr>
            </a:br>
            <a:r>
              <a:rPr lang="en-US" sz="1800" i="0" dirty="0">
                <a:solidFill>
                  <a:schemeClr val="tx1"/>
                </a:solidFill>
                <a:effectLst/>
              </a:rPr>
              <a:t>Tosayeva Arzu</a:t>
            </a:r>
            <a:br>
              <a:rPr lang="en-US" sz="1800" i="0" dirty="0">
                <a:solidFill>
                  <a:schemeClr val="tx1"/>
                </a:solidFill>
                <a:effectLst/>
              </a:rPr>
            </a:br>
            <a:br>
              <a:rPr lang="en-US" sz="1800" i="0" dirty="0">
                <a:solidFill>
                  <a:schemeClr val="tx1"/>
                </a:solidFill>
                <a:effectLst/>
              </a:rPr>
            </a:br>
            <a:endParaRPr lang="en-US" sz="1800" dirty="0">
              <a:solidFill>
                <a:schemeClr val="tx1"/>
              </a:solidFill>
            </a:endParaRPr>
          </a:p>
        </p:txBody>
      </p:sp>
      <p:pic>
        <p:nvPicPr>
          <p:cNvPr id="1028" name="Picture 4" descr="ELTE is changing its image">
            <a:extLst>
              <a:ext uri="{FF2B5EF4-FFF2-40B4-BE49-F238E27FC236}">
                <a16:creationId xmlns:a16="http://schemas.microsoft.com/office/drawing/2014/main" id="{CF755EB2-3998-44EF-8225-4A3562AD76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0212" y="4220394"/>
            <a:ext cx="4009703" cy="1764269"/>
          </a:xfrm>
          <a:prstGeom prst="rect">
            <a:avLst/>
          </a:prstGeom>
          <a:noFill/>
          <a:extLst>
            <a:ext uri="{909E8E84-426E-40DD-AFC4-6F175D3DCCD1}">
              <a14:hiddenFill xmlns:a14="http://schemas.microsoft.com/office/drawing/2010/main">
                <a:solidFill>
                  <a:srgbClr val="FFFFFF"/>
                </a:solidFill>
              </a14:hiddenFill>
            </a:ext>
          </a:extLst>
        </p:spPr>
      </p:pic>
      <p:cxnSp>
        <p:nvCxnSpPr>
          <p:cNvPr id="1058" name="Straight Connector 105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C7570-6A5D-4A27-8CA6-A4C7F1D0751B}"/>
              </a:ext>
            </a:extLst>
          </p:cNvPr>
          <p:cNvSpPr>
            <a:spLocks noGrp="1"/>
          </p:cNvSpPr>
          <p:nvPr>
            <p:ph type="title"/>
          </p:nvPr>
        </p:nvSpPr>
        <p:spPr>
          <a:xfrm>
            <a:off x="646103" y="381935"/>
            <a:ext cx="5744064" cy="2344840"/>
          </a:xfrm>
        </p:spPr>
        <p:txBody>
          <a:bodyPr anchor="b">
            <a:normAutofit/>
          </a:bodyPr>
          <a:lstStyle/>
          <a:p>
            <a:r>
              <a:rPr lang="en-GB" sz="5100"/>
              <a:t>Unsupervised algorithm implementation</a:t>
            </a:r>
          </a:p>
        </p:txBody>
      </p:sp>
      <p:sp>
        <p:nvSpPr>
          <p:cNvPr id="19"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1"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3"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pic>
        <p:nvPicPr>
          <p:cNvPr id="12" name="Picture 11">
            <a:extLst>
              <a:ext uri="{FF2B5EF4-FFF2-40B4-BE49-F238E27FC236}">
                <a16:creationId xmlns:a16="http://schemas.microsoft.com/office/drawing/2014/main" id="{9FC2621B-3DFF-4E11-B4A9-D49C5CE2ED09}"/>
              </a:ext>
            </a:extLst>
          </p:cNvPr>
          <p:cNvPicPr>
            <a:picLocks noChangeAspect="1"/>
          </p:cNvPicPr>
          <p:nvPr/>
        </p:nvPicPr>
        <p:blipFill rotWithShape="1">
          <a:blip r:embed="rId2"/>
          <a:srcRect l="16584" t="32593" r="56083" b="36000"/>
          <a:stretch/>
        </p:blipFill>
        <p:spPr>
          <a:xfrm>
            <a:off x="7865387" y="93030"/>
            <a:ext cx="3341811" cy="2159948"/>
          </a:xfrm>
          <a:prstGeom prst="rect">
            <a:avLst/>
          </a:prstGeom>
        </p:spPr>
      </p:pic>
      <p:sp>
        <p:nvSpPr>
          <p:cNvPr id="3" name="Content Placeholder 2">
            <a:extLst>
              <a:ext uri="{FF2B5EF4-FFF2-40B4-BE49-F238E27FC236}">
                <a16:creationId xmlns:a16="http://schemas.microsoft.com/office/drawing/2014/main" id="{EAE5AD40-724A-4647-892E-7CD31727D9A8}"/>
              </a:ext>
            </a:extLst>
          </p:cNvPr>
          <p:cNvSpPr>
            <a:spLocks noGrp="1"/>
          </p:cNvSpPr>
          <p:nvPr>
            <p:ph idx="1"/>
          </p:nvPr>
        </p:nvSpPr>
        <p:spPr>
          <a:xfrm>
            <a:off x="646103" y="3096039"/>
            <a:ext cx="5744065" cy="2888627"/>
          </a:xfrm>
        </p:spPr>
        <p:txBody>
          <a:bodyPr anchor="t">
            <a:normAutofit/>
          </a:bodyPr>
          <a:lstStyle/>
          <a:p>
            <a:pPr marL="0" indent="0">
              <a:buNone/>
            </a:pPr>
            <a:r>
              <a:rPr lang="en-GB" sz="1400" dirty="0">
                <a:latin typeface="Times New Roman" panose="02020603050405020304" pitchFamily="18" charset="0"/>
                <a:cs typeface="Times New Roman" panose="02020603050405020304" pitchFamily="18" charset="0"/>
              </a:rPr>
              <a:t>We implemented LSTM Autoencoder in terms of detecting anomalies.</a:t>
            </a:r>
            <a:r>
              <a:rPr lang="en-GB" sz="1400" i="0" dirty="0">
                <a:effectLst/>
                <a:latin typeface="Times New Roman" panose="02020603050405020304" pitchFamily="18" charset="0"/>
                <a:cs typeface="Times New Roman" panose="02020603050405020304" pitchFamily="18" charset="0"/>
              </a:rPr>
              <a:t> LSTMs can provide better results than parametric models and standard RNNs when dealing with complex autocorrelation sequences. </a:t>
            </a:r>
            <a:r>
              <a:rPr lang="en-GB" sz="1400" b="0" i="0" dirty="0">
                <a:effectLst/>
                <a:latin typeface="Times New Roman" panose="02020603050405020304" pitchFamily="18" charset="0"/>
                <a:cs typeface="Times New Roman" panose="02020603050405020304" pitchFamily="18" charset="0"/>
              </a:rPr>
              <a:t>Train an LSTM autoencoder on data from 2088-05-13 to 2088-05-19 .We assume that there were no anomalies and they were </a:t>
            </a:r>
            <a:r>
              <a:rPr lang="en-GB" sz="1400" b="0" i="0" dirty="0" err="1">
                <a:effectLst/>
                <a:latin typeface="Times New Roman" panose="02020603050405020304" pitchFamily="18" charset="0"/>
                <a:cs typeface="Times New Roman" panose="02020603050405020304" pitchFamily="18" charset="0"/>
              </a:rPr>
              <a:t>normal.Using</a:t>
            </a:r>
            <a:r>
              <a:rPr lang="en-GB" sz="1400" b="0" i="0" dirty="0">
                <a:effectLst/>
                <a:latin typeface="Times New Roman" panose="02020603050405020304" pitchFamily="18" charset="0"/>
                <a:cs typeface="Times New Roman" panose="02020603050405020304" pitchFamily="18" charset="0"/>
              </a:rPr>
              <a:t> the LSTM autoencoder to reconstruct the error on the test data from   2088-05-13 to 2088-05-19. If the reconstruction error for the test data is above the threshold, we label the data point as an anomaly. We used standard scaler and created sequences in ter</a:t>
            </a:r>
            <a:r>
              <a:rPr lang="en-GB" sz="1400" dirty="0">
                <a:latin typeface="Times New Roman" panose="02020603050405020304" pitchFamily="18" charset="0"/>
                <a:cs typeface="Times New Roman" panose="02020603050405020304" pitchFamily="18" charset="0"/>
              </a:rPr>
              <a:t>ms of </a:t>
            </a:r>
            <a:r>
              <a:rPr lang="en-GB" sz="1400" dirty="0" err="1">
                <a:latin typeface="Times New Roman" panose="02020603050405020304" pitchFamily="18" charset="0"/>
                <a:cs typeface="Times New Roman" panose="02020603050405020304" pitchFamily="18" charset="0"/>
              </a:rPr>
              <a:t>time_steps</a:t>
            </a:r>
            <a:r>
              <a:rPr lang="en-GB" sz="1400" dirty="0">
                <a:latin typeface="Times New Roman" panose="02020603050405020304" pitchFamily="18" charset="0"/>
                <a:cs typeface="Times New Roman" panose="02020603050405020304" pitchFamily="18" charset="0"/>
              </a:rPr>
              <a:t>. Dropout </a:t>
            </a:r>
            <a:r>
              <a:rPr lang="en-GB" sz="1400" dirty="0" err="1">
                <a:latin typeface="Times New Roman" panose="02020603050405020304" pitchFamily="18" charset="0"/>
                <a:cs typeface="Times New Roman" panose="02020603050405020304" pitchFamily="18" charset="0"/>
              </a:rPr>
              <a:t>value,learning</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rate,number</a:t>
            </a:r>
            <a:r>
              <a:rPr lang="en-GB" sz="1400" dirty="0">
                <a:latin typeface="Times New Roman" panose="02020603050405020304" pitchFamily="18" charset="0"/>
                <a:cs typeface="Times New Roman" panose="02020603050405020304" pitchFamily="18" charset="0"/>
              </a:rPr>
              <a:t> of epochs, batch size have been used. After all we found MAE loss on the training data and make loss value in the training data as the reconstruction error threshold. If the reconstruction loss for a data point in the test set is greater than this threshold value we label this as anomaly.</a:t>
            </a:r>
            <a:endParaRPr lang="en-GB" sz="1400" b="0" i="0" dirty="0">
              <a:effectLst/>
              <a:latin typeface="Times New Roman" panose="02020603050405020304" pitchFamily="18" charset="0"/>
              <a:cs typeface="Times New Roman" panose="02020603050405020304" pitchFamily="18" charset="0"/>
            </a:endParaRPr>
          </a:p>
          <a:p>
            <a:pPr marL="0" indent="0">
              <a:buNone/>
            </a:pPr>
            <a:endParaRPr lang="en-GB" sz="1400" dirty="0"/>
          </a:p>
        </p:txBody>
      </p:sp>
      <p:pic>
        <p:nvPicPr>
          <p:cNvPr id="6" name="Picture 5">
            <a:extLst>
              <a:ext uri="{FF2B5EF4-FFF2-40B4-BE49-F238E27FC236}">
                <a16:creationId xmlns:a16="http://schemas.microsoft.com/office/drawing/2014/main" id="{8CD40B5C-DE35-4468-822E-0ED7D0CBC8ED}"/>
              </a:ext>
            </a:extLst>
          </p:cNvPr>
          <p:cNvPicPr>
            <a:picLocks noChangeAspect="1"/>
          </p:cNvPicPr>
          <p:nvPr/>
        </p:nvPicPr>
        <p:blipFill rotWithShape="1">
          <a:blip r:embed="rId3"/>
          <a:srcRect l="16750" t="50000" r="55908" b="19259"/>
          <a:stretch/>
        </p:blipFill>
        <p:spPr>
          <a:xfrm>
            <a:off x="7894503" y="2389503"/>
            <a:ext cx="3312696" cy="2095036"/>
          </a:xfrm>
          <a:prstGeom prst="rect">
            <a:avLst/>
          </a:prstGeom>
        </p:spPr>
      </p:pic>
      <p:pic>
        <p:nvPicPr>
          <p:cNvPr id="10" name="Picture 9">
            <a:extLst>
              <a:ext uri="{FF2B5EF4-FFF2-40B4-BE49-F238E27FC236}">
                <a16:creationId xmlns:a16="http://schemas.microsoft.com/office/drawing/2014/main" id="{499D0107-339E-4D10-8700-0E3969B26AB1}"/>
              </a:ext>
            </a:extLst>
          </p:cNvPr>
          <p:cNvPicPr>
            <a:picLocks noChangeAspect="1"/>
          </p:cNvPicPr>
          <p:nvPr/>
        </p:nvPicPr>
        <p:blipFill rotWithShape="1">
          <a:blip r:embed="rId4"/>
          <a:srcRect l="16834" t="42667" r="55834" b="27852"/>
          <a:stretch/>
        </p:blipFill>
        <p:spPr>
          <a:xfrm>
            <a:off x="7976670" y="4484539"/>
            <a:ext cx="3233245" cy="1961697"/>
          </a:xfrm>
          <a:prstGeom prst="rect">
            <a:avLst/>
          </a:prstGeom>
        </p:spPr>
      </p:pic>
      <p:sp>
        <p:nvSpPr>
          <p:cNvPr id="4" name="Slide Number Placeholder 3">
            <a:extLst>
              <a:ext uri="{FF2B5EF4-FFF2-40B4-BE49-F238E27FC236}">
                <a16:creationId xmlns:a16="http://schemas.microsoft.com/office/drawing/2014/main" id="{D46AC517-3938-442D-93B0-43152E418258}"/>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10</a:t>
            </a:fld>
            <a:endParaRPr lang="en-US">
              <a:solidFill>
                <a:schemeClr val="accent2"/>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1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A894-D5DB-42ED-A26D-2DFF6CE01247}"/>
              </a:ext>
            </a:extLst>
          </p:cNvPr>
          <p:cNvSpPr>
            <a:spLocks noGrp="1"/>
          </p:cNvSpPr>
          <p:nvPr>
            <p:ph type="title"/>
          </p:nvPr>
        </p:nvSpPr>
        <p:spPr>
          <a:xfrm>
            <a:off x="1366354" y="711634"/>
            <a:ext cx="10515600" cy="1325563"/>
          </a:xfrm>
        </p:spPr>
        <p:txBody>
          <a:bodyPr>
            <a:normAutofit/>
          </a:bodyPr>
          <a:lstStyle/>
          <a:p>
            <a:r>
              <a:rPr lang="en-GB" sz="3200" dirty="0"/>
              <a:t>Apache  Kafka implementation</a:t>
            </a:r>
          </a:p>
        </p:txBody>
      </p:sp>
      <p:sp>
        <p:nvSpPr>
          <p:cNvPr id="3" name="Text Placeholder 2">
            <a:extLst>
              <a:ext uri="{FF2B5EF4-FFF2-40B4-BE49-F238E27FC236}">
                <a16:creationId xmlns:a16="http://schemas.microsoft.com/office/drawing/2014/main" id="{15CB195C-8E98-47E0-9A63-C945CEAC3AAD}"/>
              </a:ext>
            </a:extLst>
          </p:cNvPr>
          <p:cNvSpPr>
            <a:spLocks noGrp="1"/>
          </p:cNvSpPr>
          <p:nvPr>
            <p:ph type="body" idx="1"/>
          </p:nvPr>
        </p:nvSpPr>
        <p:spPr>
          <a:xfrm>
            <a:off x="1366354" y="1958508"/>
            <a:ext cx="4553712" cy="823912"/>
          </a:xfrm>
        </p:spPr>
        <p:txBody>
          <a:bodyPr>
            <a:normAutofit/>
          </a:bodyPr>
          <a:lstStyle/>
          <a:p>
            <a:r>
              <a:rPr lang="en-GB" sz="1400" b="0" i="0" dirty="0">
                <a:solidFill>
                  <a:srgbClr val="242424"/>
                </a:solidFill>
                <a:effectLst/>
                <a:latin typeface="-apple-system"/>
              </a:rPr>
              <a:t>Producer running and sending to a </a:t>
            </a:r>
            <a:r>
              <a:rPr lang="en-GB" sz="1400" b="0" i="0" dirty="0" err="1">
                <a:solidFill>
                  <a:srgbClr val="242424"/>
                </a:solidFill>
                <a:effectLst/>
                <a:latin typeface="-apple-system"/>
              </a:rPr>
              <a:t>kafka</a:t>
            </a:r>
            <a:r>
              <a:rPr lang="en-GB" sz="1400" b="0" i="0" dirty="0">
                <a:solidFill>
                  <a:srgbClr val="242424"/>
                </a:solidFill>
                <a:effectLst/>
                <a:latin typeface="-apple-system"/>
              </a:rPr>
              <a:t> topic waiting to be consumed</a:t>
            </a:r>
            <a:endParaRPr lang="en-GB" sz="1400" dirty="0"/>
          </a:p>
        </p:txBody>
      </p:sp>
      <p:pic>
        <p:nvPicPr>
          <p:cNvPr id="8" name="Content Placeholder 7" descr="A screenshot of a computer&#10;&#10;Description automatically generated with medium confidence">
            <a:extLst>
              <a:ext uri="{FF2B5EF4-FFF2-40B4-BE49-F238E27FC236}">
                <a16:creationId xmlns:a16="http://schemas.microsoft.com/office/drawing/2014/main" id="{D756E104-66A1-4785-B8B8-1EEEA31DFC9A}"/>
              </a:ext>
            </a:extLst>
          </p:cNvPr>
          <p:cNvPicPr>
            <a:picLocks noGrp="1" noChangeAspect="1"/>
          </p:cNvPicPr>
          <p:nvPr>
            <p:ph sz="half" idx="2"/>
          </p:nvPr>
        </p:nvPicPr>
        <p:blipFill>
          <a:blip r:embed="rId2"/>
          <a:stretch>
            <a:fillRect/>
          </a:stretch>
        </p:blipFill>
        <p:spPr>
          <a:xfrm>
            <a:off x="1366354" y="2957717"/>
            <a:ext cx="4632809" cy="2827066"/>
          </a:xfrm>
        </p:spPr>
      </p:pic>
      <p:sp>
        <p:nvSpPr>
          <p:cNvPr id="5" name="Text Placeholder 4">
            <a:extLst>
              <a:ext uri="{FF2B5EF4-FFF2-40B4-BE49-F238E27FC236}">
                <a16:creationId xmlns:a16="http://schemas.microsoft.com/office/drawing/2014/main" id="{C54EB369-9D01-4957-BC74-B4A472B3C1D0}"/>
              </a:ext>
            </a:extLst>
          </p:cNvPr>
          <p:cNvSpPr>
            <a:spLocks noGrp="1"/>
          </p:cNvSpPr>
          <p:nvPr>
            <p:ph type="body" sz="quarter" idx="3"/>
          </p:nvPr>
        </p:nvSpPr>
        <p:spPr>
          <a:xfrm>
            <a:off x="6707846" y="1912246"/>
            <a:ext cx="4553712" cy="823912"/>
          </a:xfrm>
        </p:spPr>
        <p:txBody>
          <a:bodyPr>
            <a:normAutofit/>
          </a:bodyPr>
          <a:lstStyle/>
          <a:p>
            <a:r>
              <a:rPr lang="en-GB" sz="1200" b="0" dirty="0">
                <a:effectLst/>
                <a:latin typeface="-apple-system"/>
              </a:rPr>
              <a:t>Consumer reading messages from the stored </a:t>
            </a:r>
            <a:r>
              <a:rPr lang="en-GB" sz="1200" b="0" dirty="0" err="1">
                <a:effectLst/>
                <a:latin typeface="-apple-system"/>
              </a:rPr>
              <a:t>kafka</a:t>
            </a:r>
            <a:r>
              <a:rPr lang="en-GB" sz="1200" b="0" dirty="0">
                <a:effectLst/>
                <a:latin typeface="-apple-system"/>
              </a:rPr>
              <a:t> topic </a:t>
            </a:r>
            <a:endParaRPr lang="en-GB" sz="1200" b="0" dirty="0"/>
          </a:p>
        </p:txBody>
      </p:sp>
      <p:pic>
        <p:nvPicPr>
          <p:cNvPr id="10" name="Content Placeholder 9" descr="Text&#10;&#10;Description automatically generated">
            <a:extLst>
              <a:ext uri="{FF2B5EF4-FFF2-40B4-BE49-F238E27FC236}">
                <a16:creationId xmlns:a16="http://schemas.microsoft.com/office/drawing/2014/main" id="{A3F2E495-22EF-4B21-91BD-9D4871D22278}"/>
              </a:ext>
            </a:extLst>
          </p:cNvPr>
          <p:cNvPicPr>
            <a:picLocks noGrp="1" noChangeAspect="1"/>
          </p:cNvPicPr>
          <p:nvPr>
            <p:ph sz="quarter" idx="4"/>
          </p:nvPr>
        </p:nvPicPr>
        <p:blipFill>
          <a:blip r:embed="rId3"/>
          <a:stretch>
            <a:fillRect/>
          </a:stretch>
        </p:blipFill>
        <p:spPr>
          <a:xfrm>
            <a:off x="6282697" y="3006726"/>
            <a:ext cx="5728996" cy="2560887"/>
          </a:xfrm>
        </p:spPr>
      </p:pic>
    </p:spTree>
    <p:extLst>
      <p:ext uri="{BB962C8B-B14F-4D97-AF65-F5344CB8AC3E}">
        <p14:creationId xmlns:p14="http://schemas.microsoft.com/office/powerpoint/2010/main" val="321401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A5B7-A322-4085-81BB-878A57BF0CFA}"/>
              </a:ext>
            </a:extLst>
          </p:cNvPr>
          <p:cNvSpPr>
            <a:spLocks noGrp="1"/>
          </p:cNvSpPr>
          <p:nvPr>
            <p:ph type="title"/>
          </p:nvPr>
        </p:nvSpPr>
        <p:spPr/>
        <p:txBody>
          <a:bodyPr/>
          <a:lstStyle/>
          <a:p>
            <a:r>
              <a:rPr lang="en-GB" dirty="0"/>
              <a:t>Dashboards and visuals</a:t>
            </a:r>
          </a:p>
        </p:txBody>
      </p:sp>
      <p:sp>
        <p:nvSpPr>
          <p:cNvPr id="3" name="Text Placeholder 2">
            <a:extLst>
              <a:ext uri="{FF2B5EF4-FFF2-40B4-BE49-F238E27FC236}">
                <a16:creationId xmlns:a16="http://schemas.microsoft.com/office/drawing/2014/main" id="{61DCE7A8-1658-466D-A900-50592CD3BD99}"/>
              </a:ext>
            </a:extLst>
          </p:cNvPr>
          <p:cNvSpPr>
            <a:spLocks noGrp="1"/>
          </p:cNvSpPr>
          <p:nvPr>
            <p:ph type="body" idx="1"/>
          </p:nvPr>
        </p:nvSpPr>
        <p:spPr/>
        <p:txBody>
          <a:bodyPr/>
          <a:lstStyle/>
          <a:p>
            <a:endParaRPr lang="en-GB"/>
          </a:p>
        </p:txBody>
      </p:sp>
      <p:pic>
        <p:nvPicPr>
          <p:cNvPr id="8" name="Content Placeholder 7" descr="A screenshot of a computer&#10;&#10;Description automatically generated with medium confidence">
            <a:extLst>
              <a:ext uri="{FF2B5EF4-FFF2-40B4-BE49-F238E27FC236}">
                <a16:creationId xmlns:a16="http://schemas.microsoft.com/office/drawing/2014/main" id="{DC203E44-595E-4961-A6FA-1FDE0BD30AF2}"/>
              </a:ext>
            </a:extLst>
          </p:cNvPr>
          <p:cNvPicPr>
            <a:picLocks noGrp="1" noChangeAspect="1"/>
          </p:cNvPicPr>
          <p:nvPr>
            <p:ph sz="half" idx="2"/>
          </p:nvPr>
        </p:nvPicPr>
        <p:blipFill>
          <a:blip r:embed="rId2"/>
          <a:stretch>
            <a:fillRect/>
          </a:stretch>
        </p:blipFill>
        <p:spPr>
          <a:xfrm>
            <a:off x="1261745" y="1520473"/>
            <a:ext cx="4554538" cy="2150196"/>
          </a:xfrm>
        </p:spPr>
      </p:pic>
      <p:sp>
        <p:nvSpPr>
          <p:cNvPr id="5" name="Text Placeholder 4">
            <a:extLst>
              <a:ext uri="{FF2B5EF4-FFF2-40B4-BE49-F238E27FC236}">
                <a16:creationId xmlns:a16="http://schemas.microsoft.com/office/drawing/2014/main" id="{3A5A37A1-3584-400D-B689-C69389C27E93}"/>
              </a:ext>
            </a:extLst>
          </p:cNvPr>
          <p:cNvSpPr>
            <a:spLocks noGrp="1"/>
          </p:cNvSpPr>
          <p:nvPr>
            <p:ph type="body" sz="quarter" idx="3"/>
          </p:nvPr>
        </p:nvSpPr>
        <p:spPr/>
        <p:txBody>
          <a:bodyPr/>
          <a:lstStyle/>
          <a:p>
            <a:endParaRPr lang="en-GB"/>
          </a:p>
        </p:txBody>
      </p:sp>
      <p:pic>
        <p:nvPicPr>
          <p:cNvPr id="10" name="Content Placeholder 9" descr="A screenshot of a computer&#10;&#10;Description automatically generated with medium confidence">
            <a:extLst>
              <a:ext uri="{FF2B5EF4-FFF2-40B4-BE49-F238E27FC236}">
                <a16:creationId xmlns:a16="http://schemas.microsoft.com/office/drawing/2014/main" id="{8698A253-5051-4190-ABB8-5FB9C73872C8}"/>
              </a:ext>
            </a:extLst>
          </p:cNvPr>
          <p:cNvPicPr>
            <a:picLocks noGrp="1" noChangeAspect="1"/>
          </p:cNvPicPr>
          <p:nvPr>
            <p:ph sz="quarter" idx="4"/>
          </p:nvPr>
        </p:nvPicPr>
        <p:blipFill>
          <a:blip r:embed="rId3"/>
          <a:stretch>
            <a:fillRect/>
          </a:stretch>
        </p:blipFill>
        <p:spPr>
          <a:xfrm>
            <a:off x="6602667" y="1420639"/>
            <a:ext cx="4552950" cy="2168871"/>
          </a:xfrm>
        </p:spPr>
      </p:pic>
      <p:pic>
        <p:nvPicPr>
          <p:cNvPr id="12" name="Picture 11" descr="A screenshot of a computer&#10;&#10;Description automatically generated with medium confidence">
            <a:extLst>
              <a:ext uri="{FF2B5EF4-FFF2-40B4-BE49-F238E27FC236}">
                <a16:creationId xmlns:a16="http://schemas.microsoft.com/office/drawing/2014/main" id="{CEEEB063-1678-485A-A141-9C7E0F6CD14B}"/>
              </a:ext>
            </a:extLst>
          </p:cNvPr>
          <p:cNvPicPr>
            <a:picLocks noChangeAspect="1"/>
          </p:cNvPicPr>
          <p:nvPr/>
        </p:nvPicPr>
        <p:blipFill>
          <a:blip r:embed="rId4"/>
          <a:stretch>
            <a:fillRect/>
          </a:stretch>
        </p:blipFill>
        <p:spPr>
          <a:xfrm>
            <a:off x="1359552" y="4196346"/>
            <a:ext cx="4059471" cy="1960982"/>
          </a:xfrm>
          <a:prstGeom prst="rect">
            <a:avLst/>
          </a:prstGeom>
        </p:spPr>
      </p:pic>
      <p:pic>
        <p:nvPicPr>
          <p:cNvPr id="14" name="Picture 13" descr="A screenshot of a computer&#10;&#10;Description automatically generated with medium confidence">
            <a:extLst>
              <a:ext uri="{FF2B5EF4-FFF2-40B4-BE49-F238E27FC236}">
                <a16:creationId xmlns:a16="http://schemas.microsoft.com/office/drawing/2014/main" id="{2C308280-9429-4DA2-863F-30BD0033F339}"/>
              </a:ext>
            </a:extLst>
          </p:cNvPr>
          <p:cNvPicPr>
            <a:picLocks noChangeAspect="1"/>
          </p:cNvPicPr>
          <p:nvPr/>
        </p:nvPicPr>
        <p:blipFill>
          <a:blip r:embed="rId5"/>
          <a:stretch>
            <a:fillRect/>
          </a:stretch>
        </p:blipFill>
        <p:spPr>
          <a:xfrm>
            <a:off x="6784848" y="4125192"/>
            <a:ext cx="4270612" cy="2032136"/>
          </a:xfrm>
          <a:prstGeom prst="rect">
            <a:avLst/>
          </a:prstGeom>
        </p:spPr>
      </p:pic>
    </p:spTree>
    <p:extLst>
      <p:ext uri="{BB962C8B-B14F-4D97-AF65-F5344CB8AC3E}">
        <p14:creationId xmlns:p14="http://schemas.microsoft.com/office/powerpoint/2010/main" val="234844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8A3-0D4A-43D7-AD90-B933AC3A8642}"/>
              </a:ext>
            </a:extLst>
          </p:cNvPr>
          <p:cNvSpPr>
            <a:spLocks noGrp="1"/>
          </p:cNvSpPr>
          <p:nvPr>
            <p:ph type="title"/>
          </p:nvPr>
        </p:nvSpPr>
        <p:spPr/>
        <p:txBody>
          <a:bodyPr/>
          <a:lstStyle/>
          <a:p>
            <a:r>
              <a:rPr lang="en-GB" dirty="0"/>
              <a:t>Dashboard</a:t>
            </a:r>
          </a:p>
        </p:txBody>
      </p:sp>
      <p:pic>
        <p:nvPicPr>
          <p:cNvPr id="8" name="Content Placeholder 7" descr="A screenshot of a computer&#10;&#10;Description automatically generated with medium confidence">
            <a:extLst>
              <a:ext uri="{FF2B5EF4-FFF2-40B4-BE49-F238E27FC236}">
                <a16:creationId xmlns:a16="http://schemas.microsoft.com/office/drawing/2014/main" id="{2271CC0F-D637-4905-9781-F78AE20EE154}"/>
              </a:ext>
            </a:extLst>
          </p:cNvPr>
          <p:cNvPicPr>
            <a:picLocks noGrp="1" noChangeAspect="1"/>
          </p:cNvPicPr>
          <p:nvPr>
            <p:ph sz="half" idx="2"/>
          </p:nvPr>
        </p:nvPicPr>
        <p:blipFill>
          <a:blip r:embed="rId2"/>
          <a:stretch>
            <a:fillRect/>
          </a:stretch>
        </p:blipFill>
        <p:spPr>
          <a:xfrm>
            <a:off x="2623870" y="2030932"/>
            <a:ext cx="6944259" cy="3357662"/>
          </a:xfrm>
        </p:spPr>
      </p:pic>
    </p:spTree>
    <p:extLst>
      <p:ext uri="{BB962C8B-B14F-4D97-AF65-F5344CB8AC3E}">
        <p14:creationId xmlns:p14="http://schemas.microsoft.com/office/powerpoint/2010/main" val="63031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Individual Contributions</a:t>
            </a:r>
          </a:p>
        </p:txBody>
      </p:sp>
      <p:graphicFrame>
        <p:nvGraphicFramePr>
          <p:cNvPr id="5" name="Table 5">
            <a:extLst>
              <a:ext uri="{FF2B5EF4-FFF2-40B4-BE49-F238E27FC236}">
                <a16:creationId xmlns:a16="http://schemas.microsoft.com/office/drawing/2014/main" id="{709A0DA2-E530-420B-ACE1-7D645AE7D06B}"/>
              </a:ext>
            </a:extLst>
          </p:cNvPr>
          <p:cNvGraphicFramePr>
            <a:graphicFrameLocks noGrp="1"/>
          </p:cNvGraphicFramePr>
          <p:nvPr>
            <p:ph idx="1"/>
            <p:extLst>
              <p:ext uri="{D42A27DB-BD31-4B8C-83A1-F6EECF244321}">
                <p14:modId xmlns:p14="http://schemas.microsoft.com/office/powerpoint/2010/main" val="3292232693"/>
              </p:ext>
            </p:extLst>
          </p:nvPr>
        </p:nvGraphicFramePr>
        <p:xfrm>
          <a:off x="0" y="1526405"/>
          <a:ext cx="9753600" cy="4458291"/>
        </p:xfrm>
        <a:graphic>
          <a:graphicData uri="http://schemas.openxmlformats.org/drawingml/2006/table">
            <a:tbl>
              <a:tblPr firstRow="1">
                <a:tableStyleId>{5C22544A-7EE6-4342-B048-85BDC9FD1C3A}</a:tableStyleId>
              </a:tblPr>
              <a:tblGrid>
                <a:gridCol w="1950720">
                  <a:extLst>
                    <a:ext uri="{9D8B030D-6E8A-4147-A177-3AD203B41FA5}">
                      <a16:colId xmlns:a16="http://schemas.microsoft.com/office/drawing/2014/main" val="3715394682"/>
                    </a:ext>
                  </a:extLst>
                </a:gridCol>
                <a:gridCol w="1950720">
                  <a:extLst>
                    <a:ext uri="{9D8B030D-6E8A-4147-A177-3AD203B41FA5}">
                      <a16:colId xmlns:a16="http://schemas.microsoft.com/office/drawing/2014/main" val="4203886316"/>
                    </a:ext>
                  </a:extLst>
                </a:gridCol>
                <a:gridCol w="1950720">
                  <a:extLst>
                    <a:ext uri="{9D8B030D-6E8A-4147-A177-3AD203B41FA5}">
                      <a16:colId xmlns:a16="http://schemas.microsoft.com/office/drawing/2014/main" val="1368357775"/>
                    </a:ext>
                  </a:extLst>
                </a:gridCol>
                <a:gridCol w="1950720">
                  <a:extLst>
                    <a:ext uri="{9D8B030D-6E8A-4147-A177-3AD203B41FA5}">
                      <a16:colId xmlns:a16="http://schemas.microsoft.com/office/drawing/2014/main" val="538162733"/>
                    </a:ext>
                  </a:extLst>
                </a:gridCol>
                <a:gridCol w="1950720">
                  <a:extLst>
                    <a:ext uri="{9D8B030D-6E8A-4147-A177-3AD203B41FA5}">
                      <a16:colId xmlns:a16="http://schemas.microsoft.com/office/drawing/2014/main" val="2004813969"/>
                    </a:ext>
                  </a:extLst>
                </a:gridCol>
              </a:tblGrid>
              <a:tr h="602177">
                <a:tc>
                  <a:txBody>
                    <a:bodyPr/>
                    <a:lstStyle/>
                    <a:p>
                      <a:endParaRPr lang="en-US"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bg1"/>
                          </a:solidFill>
                        </a:rPr>
                        <a:t>Inuwa Amir Usman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dirty="0">
                          <a:solidFill>
                            <a:schemeClr val="bg1"/>
                          </a:solidFill>
                        </a:rPr>
                        <a:t>Aizaz Ali Qureshi</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rPr>
                        <a:t>Arzu Tosayeva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42729846"/>
                  </a:ext>
                </a:extLst>
              </a:tr>
              <a:tr h="602177">
                <a:tc>
                  <a:txBody>
                    <a:bodyPr/>
                    <a:lstStyle/>
                    <a:p>
                      <a:pPr algn="ctr"/>
                      <a:endParaRPr lang="en-US" b="0" dirty="0"/>
                    </a:p>
                  </a:txBody>
                  <a:tcPr anchor="ctr">
                    <a:lnL w="12700" cmpd="sng">
                      <a:noFill/>
                    </a:lnL>
                    <a:lnR w="6350"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Implementation of </a:t>
                      </a:r>
                      <a:r>
                        <a:rPr lang="en-US" dirty="0" err="1"/>
                        <a:t>Kafka,influxDb</a:t>
                      </a:r>
                      <a:r>
                        <a:rPr lang="en-US" dirty="0"/>
                        <a:t>, </a:t>
                      </a:r>
                      <a:r>
                        <a:rPr lang="en-US" dirty="0" err="1"/>
                        <a:t>telegraf</a:t>
                      </a:r>
                      <a:r>
                        <a:rPr lang="en-US" dirty="0"/>
                        <a:t>, creating visualizations</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Spark batch </a:t>
                      </a:r>
                      <a:r>
                        <a:rPr lang="en-US" sz="1800" b="0" i="0" u="none" strike="noStrike" noProof="0" dirty="0">
                          <a:latin typeface="Univers"/>
                        </a:rPr>
                        <a:t>Preprocessing</a:t>
                      </a:r>
                      <a:r>
                        <a:rPr lang="en-US" dirty="0"/>
                        <a:t>, upload the data to influx dB, creating visualizations</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Data Preprocessing, Implementation of LSTM Autoencoder, creating visualizations </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6350" cap="flat" cmpd="sng" algn="ctr">
                      <a:solidFill>
                        <a:schemeClr val="accent4"/>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5059026"/>
                  </a:ext>
                </a:extLst>
              </a:tr>
              <a:tr h="602177">
                <a:tc>
                  <a:txBody>
                    <a:bodyPr/>
                    <a:lstStyle/>
                    <a:p>
                      <a:pPr algn="ctr"/>
                      <a:endParaRPr lang="en-US" b="0" dirty="0"/>
                    </a:p>
                  </a:txBody>
                  <a:tcPr anchor="ctr">
                    <a:lnR w="6350" cap="flat" cmpd="sng" algn="ctr">
                      <a:solidFill>
                        <a:schemeClr val="accent1"/>
                      </a:solidFill>
                      <a:prstDash val="solid"/>
                      <a:round/>
                      <a:headEnd type="none" w="med" len="med"/>
                      <a:tailEnd type="none" w="med" len="med"/>
                    </a:lnR>
                    <a:lnT w="12700" cmpd="sng">
                      <a:noFill/>
                    </a:lnT>
                    <a:noFill/>
                  </a:tcPr>
                </a:tc>
                <a:tc>
                  <a:txBody>
                    <a:bodyPr/>
                    <a:lstStyle/>
                    <a:p>
                      <a:pPr algn="ctr"/>
                      <a:endParaRPr lang="en-US" dirty="0"/>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mpd="sng">
                      <a:noFill/>
                    </a:lnT>
                    <a:noFill/>
                  </a:tcPr>
                </a:tc>
                <a:tc>
                  <a:txBody>
                    <a:bodyPr/>
                    <a:lstStyle/>
                    <a:p>
                      <a:pPr algn="ctr"/>
                      <a:endParaRPr lang="en-US" dirty="0"/>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mpd="sng">
                      <a:noFill/>
                    </a:lnT>
                    <a:noFill/>
                  </a:tcPr>
                </a:tc>
                <a:tc>
                  <a:txBody>
                    <a:bodyPr/>
                    <a:lstStyle/>
                    <a:p>
                      <a:pPr algn="ctr"/>
                      <a:endParaRPr lang="en-US" dirty="0"/>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mpd="sng">
                      <a:noFill/>
                    </a:lnT>
                    <a:noFill/>
                  </a:tcPr>
                </a:tc>
                <a:tc>
                  <a:txBody>
                    <a:bodyPr/>
                    <a:lstStyle/>
                    <a:p>
                      <a:pPr algn="ctr"/>
                      <a:endParaRPr lang="en-US" dirty="0"/>
                    </a:p>
                  </a:txBody>
                  <a:tcPr anchor="ctr">
                    <a:lnL w="6350" cap="flat" cmpd="sng" algn="ctr">
                      <a:solidFill>
                        <a:schemeClr val="accent4"/>
                      </a:solidFill>
                      <a:prstDash val="solid"/>
                      <a:round/>
                      <a:headEnd type="none" w="med" len="med"/>
                      <a:tailEnd type="none" w="med" len="med"/>
                    </a:lnL>
                    <a:lnT w="12700" cmpd="sng">
                      <a:noFill/>
                    </a:lnT>
                    <a:noFill/>
                  </a:tcPr>
                </a:tc>
                <a:extLst>
                  <a:ext uri="{0D108BD9-81ED-4DB2-BD59-A6C34878D82A}">
                    <a16:rowId xmlns:a16="http://schemas.microsoft.com/office/drawing/2014/main" val="3783722433"/>
                  </a:ext>
                </a:extLst>
              </a:tr>
              <a:tr h="602177">
                <a:tc>
                  <a:txBody>
                    <a:bodyPr/>
                    <a:lstStyle/>
                    <a:p>
                      <a:pPr algn="ctr"/>
                      <a:endParaRPr lang="en-US" b="0" dirty="0"/>
                    </a:p>
                  </a:txBody>
                  <a:tcPr anchor="ctr">
                    <a:lnR w="6350" cap="flat" cmpd="sng" algn="ctr">
                      <a:solidFill>
                        <a:schemeClr val="accent1"/>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1400497281"/>
                  </a:ext>
                </a:extLst>
              </a:tr>
              <a:tr h="602177">
                <a:tc>
                  <a:txBody>
                    <a:bodyPr/>
                    <a:lstStyle/>
                    <a:p>
                      <a:pPr algn="ctr"/>
                      <a:endParaRPr lang="en-US" b="0" dirty="0"/>
                    </a:p>
                  </a:txBody>
                  <a:tcPr anchor="ctr">
                    <a:lnR w="6350" cap="flat" cmpd="sng" algn="ctr">
                      <a:solidFill>
                        <a:schemeClr val="accent1"/>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567824203"/>
                  </a:ext>
                </a:extLst>
              </a:tr>
            </a:tbl>
          </a:graphicData>
        </a:graphic>
      </p:graphicFrame>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spTree>
    <p:extLst>
      <p:ext uri="{BB962C8B-B14F-4D97-AF65-F5344CB8AC3E}">
        <p14:creationId xmlns:p14="http://schemas.microsoft.com/office/powerpoint/2010/main" val="27782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548640" y="1938529"/>
            <a:ext cx="2788920" cy="365125"/>
          </a:xfrm>
        </p:spPr>
        <p:txBody>
          <a:bodyPr/>
          <a:lstStyle/>
          <a:p>
            <a:r>
              <a:rPr lang="en-US" dirty="0"/>
              <a:t>Realtime anomaly detection for content delivery proxy logs</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Introduction </a:t>
            </a:r>
          </a:p>
          <a:p>
            <a:pPr algn="r"/>
            <a:r>
              <a:rPr lang="en-US" dirty="0"/>
              <a:t>Objectives</a:t>
            </a:r>
            <a:endParaRPr lang="en-US" sz="1800" dirty="0">
              <a:solidFill>
                <a:schemeClr val="bg1"/>
              </a:solidFill>
            </a:endParaRPr>
          </a:p>
          <a:p>
            <a:pPr algn="r"/>
            <a:r>
              <a:rPr lang="en-US" sz="1800" dirty="0">
                <a:solidFill>
                  <a:schemeClr val="bg1"/>
                </a:solidFill>
              </a:rPr>
              <a:t>Algorithms</a:t>
            </a:r>
          </a:p>
          <a:p>
            <a:pPr algn="r"/>
            <a:r>
              <a:rPr lang="en-US" sz="1800" dirty="0">
                <a:solidFill>
                  <a:schemeClr val="bg1"/>
                </a:solidFill>
              </a:rPr>
              <a:t>Technologies</a:t>
            </a:r>
          </a:p>
          <a:p>
            <a:pPr algn="r"/>
            <a:r>
              <a:rPr lang="en-US" dirty="0"/>
              <a:t>Summary</a:t>
            </a:r>
            <a:endParaRPr lang="en-US" sz="1800" dirty="0">
              <a:solidFill>
                <a:schemeClr val="bg1"/>
              </a:solidFill>
            </a:endParaRP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548640" y="1938529"/>
            <a:ext cx="2788920" cy="365125"/>
          </a:xfrm>
        </p:spPr>
        <p:txBody>
          <a:bodyPr/>
          <a:lstStyle/>
          <a:p>
            <a:r>
              <a:rPr lang="en-US" dirty="0"/>
              <a:t>Content delivery networks</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pic>
        <p:nvPicPr>
          <p:cNvPr id="14" name="Picture Placeholder 13" descr="A screenshot of a video game&#10;&#10;Description automatically generated">
            <a:extLst>
              <a:ext uri="{FF2B5EF4-FFF2-40B4-BE49-F238E27FC236}">
                <a16:creationId xmlns:a16="http://schemas.microsoft.com/office/drawing/2014/main" id="{19BCED5B-C8DB-4157-B59E-03949AED6AF8}"/>
              </a:ext>
            </a:extLst>
          </p:cNvPr>
          <p:cNvPicPr>
            <a:picLocks noGrp="1" noChangeAspect="1"/>
          </p:cNvPicPr>
          <p:nvPr>
            <p:ph type="pic" sz="quarter" idx="14"/>
          </p:nvPr>
        </p:nvPicPr>
        <p:blipFill>
          <a:blip r:embed="rId2"/>
          <a:srcRect l="15481" r="15481"/>
          <a:stretch>
            <a:fillRect/>
          </a:stretch>
        </p:blipFill>
        <p:spPr>
          <a:xfrm>
            <a:off x="1494964" y="2564813"/>
            <a:ext cx="3707972" cy="3707971"/>
          </a:xfrm>
        </p:spPr>
      </p:pic>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92500" lnSpcReduction="20000"/>
          </a:bodyPr>
          <a:lstStyle/>
          <a:p>
            <a:pPr algn="l"/>
            <a:r>
              <a:rPr lang="en-GB" b="0" i="0" dirty="0">
                <a:solidFill>
                  <a:srgbClr val="222222"/>
                </a:solidFill>
                <a:effectLst/>
                <a:latin typeface="-apple-system"/>
              </a:rPr>
              <a:t>A content delivery network (CDN) refers to a geographically distributed group of servers which work together to provide fast delivery of Internet content.</a:t>
            </a:r>
          </a:p>
          <a:p>
            <a:pPr algn="l"/>
            <a:r>
              <a:rPr lang="en-GB" b="0" i="0" dirty="0">
                <a:solidFill>
                  <a:srgbClr val="222222"/>
                </a:solidFill>
                <a:effectLst/>
                <a:latin typeface="-apple-system"/>
              </a:rPr>
              <a:t>A CDN allows for the quick transfer of assets needed for loading Internet content including HTML pages, </a:t>
            </a:r>
            <a:r>
              <a:rPr lang="en-GB" b="0" i="0" dirty="0" err="1">
                <a:solidFill>
                  <a:srgbClr val="222222"/>
                </a:solidFill>
                <a:effectLst/>
                <a:latin typeface="-apple-system"/>
              </a:rPr>
              <a:t>javascript</a:t>
            </a:r>
            <a:r>
              <a:rPr lang="en-GB" b="0" i="0" dirty="0">
                <a:solidFill>
                  <a:srgbClr val="222222"/>
                </a:solidFill>
                <a:effectLst/>
                <a:latin typeface="-apple-system"/>
              </a:rPr>
              <a:t> files, stylesheets, images, and videos. The popularity of CDN services continues to grow, and today the majority of web traffic is served through CDNs, including traffic from major sites like Facebook, Netflix, and Amazon.</a:t>
            </a:r>
          </a:p>
          <a:p>
            <a:br>
              <a:rPr lang="en-GB" dirty="0"/>
            </a:br>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Content delivery networks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6" name="Picture Placeholder 5" descr="Diagram&#10;&#10;Description automatically generated">
            <a:extLst>
              <a:ext uri="{FF2B5EF4-FFF2-40B4-BE49-F238E27FC236}">
                <a16:creationId xmlns:a16="http://schemas.microsoft.com/office/drawing/2014/main" id="{3D3B08D7-65AD-4AD3-BC66-778E8C044EE4}"/>
              </a:ext>
            </a:extLst>
          </p:cNvPr>
          <p:cNvPicPr>
            <a:picLocks noGrp="1" noChangeAspect="1"/>
          </p:cNvPicPr>
          <p:nvPr>
            <p:ph type="pic" sz="quarter" idx="13"/>
          </p:nvPr>
        </p:nvPicPr>
        <p:blipFill>
          <a:blip r:embed="rId2"/>
          <a:srcRect l="21875" r="21875"/>
          <a:stretch>
            <a:fillRect/>
          </a:stretch>
        </p:blipFill>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27" name="Straight Connector 512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129" name="Rectangle 51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803776" y="1336390"/>
            <a:ext cx="6190412" cy="1182927"/>
          </a:xfrm>
        </p:spPr>
        <p:txBody>
          <a:bodyPr vert="horz" lIns="91440" tIns="45720" rIns="91440" bIns="45720" rtlCol="0" anchor="b">
            <a:normAutofit/>
          </a:bodyPr>
          <a:lstStyle/>
          <a:p>
            <a:pPr algn="l"/>
            <a:r>
              <a:rPr lang="en-US" sz="3800" b="1" kern="1200" cap="all" spc="400">
                <a:solidFill>
                  <a:schemeClr val="tx1"/>
                </a:solidFill>
                <a:latin typeface="+mj-lt"/>
                <a:ea typeface="+mj-ea"/>
                <a:cs typeface="+mj-cs"/>
              </a:rPr>
              <a:t>Aims and Objectives</a:t>
            </a:r>
            <a:endParaRPr lang="en-US" sz="3800" kern="1200">
              <a:solidFill>
                <a:schemeClr val="tx1"/>
              </a:solidFill>
              <a:latin typeface="+mj-lt"/>
              <a:ea typeface="+mj-ea"/>
              <a:cs typeface="+mj-cs"/>
            </a:endParaRPr>
          </a:p>
        </p:txBody>
      </p:sp>
      <p:cxnSp>
        <p:nvCxnSpPr>
          <p:cNvPr id="5131"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803776" y="2829330"/>
            <a:ext cx="6190412" cy="3344459"/>
          </a:xfrm>
        </p:spPr>
        <p:txBody>
          <a:bodyPr vert="horz" lIns="91440" tIns="45720" rIns="91440" bIns="45720" rtlCol="0" anchor="t">
            <a:normAutofit/>
          </a:bodyPr>
          <a:lstStyle/>
          <a:p>
            <a:pPr marL="457200" indent="-228600" algn="l">
              <a:buFont typeface="Arial" panose="020B0604020202020204" pitchFamily="34" charset="0"/>
              <a:buChar char="•"/>
            </a:pPr>
            <a:r>
              <a:rPr lang="en-US" sz="1800" dirty="0">
                <a:solidFill>
                  <a:schemeClr val="tx1"/>
                </a:solidFill>
              </a:rPr>
              <a:t>Understanding the dataset and reading related papers</a:t>
            </a:r>
          </a:p>
          <a:p>
            <a:pPr marL="457200" indent="-228600" algn="l">
              <a:buFont typeface="Arial" panose="020B0604020202020204" pitchFamily="34" charset="0"/>
              <a:buChar char="•"/>
            </a:pPr>
            <a:r>
              <a:rPr lang="en-US" sz="1800" dirty="0">
                <a:solidFill>
                  <a:schemeClr val="tx1"/>
                </a:solidFill>
              </a:rPr>
              <a:t>Choosing proper unsupervised  algorithms to apply</a:t>
            </a:r>
          </a:p>
          <a:p>
            <a:pPr marL="457200" indent="-228600" algn="l">
              <a:buFont typeface="Arial" panose="020B0604020202020204" pitchFamily="34" charset="0"/>
              <a:buChar char="•"/>
            </a:pPr>
            <a:r>
              <a:rPr lang="en-US" sz="1800" dirty="0">
                <a:solidFill>
                  <a:schemeClr val="tx1"/>
                </a:solidFill>
              </a:rPr>
              <a:t>Use variety of open source technologies </a:t>
            </a:r>
          </a:p>
          <a:p>
            <a:pPr marL="457200" indent="-228600" algn="l">
              <a:buFont typeface="Arial" panose="020B0604020202020204" pitchFamily="34" charset="0"/>
              <a:buChar char="•"/>
            </a:pPr>
            <a:r>
              <a:rPr lang="en-US" sz="1800" dirty="0">
                <a:solidFill>
                  <a:schemeClr val="tx1"/>
                </a:solidFill>
              </a:rPr>
              <a:t>Identify anomalies from real-life proxy logs</a:t>
            </a:r>
          </a:p>
          <a:p>
            <a:pPr marL="457200" indent="-228600" algn="l">
              <a:buFont typeface="Arial" panose="020B0604020202020204" pitchFamily="34" charset="0"/>
              <a:buChar char="•"/>
            </a:pPr>
            <a:r>
              <a:rPr lang="en-US" sz="1800" dirty="0">
                <a:solidFill>
                  <a:schemeClr val="tx1"/>
                </a:solidFill>
              </a:rPr>
              <a:t>Build an anomaly detection system</a:t>
            </a:r>
          </a:p>
        </p:txBody>
      </p:sp>
      <p:pic>
        <p:nvPicPr>
          <p:cNvPr id="5122" name="Picture 2" descr="Aims and objectives by Tom Steinmetz">
            <a:extLst>
              <a:ext uri="{FF2B5EF4-FFF2-40B4-BE49-F238E27FC236}">
                <a16:creationId xmlns:a16="http://schemas.microsoft.com/office/drawing/2014/main" id="{C470D247-403E-4FD6-A5AE-A72BD9A94E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98" r="19300" b="-3"/>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513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5135"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4400" dirty="0"/>
              <a:t>Architecture</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5</a:t>
            </a:fld>
            <a:endParaRPr lang="en-US" b="1" cap="all" spc="100" dirty="0">
              <a:solidFill>
                <a:schemeClr val="accent2"/>
              </a:solidFill>
            </a:endParaRPr>
          </a:p>
        </p:txBody>
      </p:sp>
      <p:pic>
        <p:nvPicPr>
          <p:cNvPr id="2" name="Picture 4" descr="Diagram&#10;&#10;Description automatically generated">
            <a:extLst>
              <a:ext uri="{FF2B5EF4-FFF2-40B4-BE49-F238E27FC236}">
                <a16:creationId xmlns:a16="http://schemas.microsoft.com/office/drawing/2014/main" id="{B3C71103-5486-BB3E-BF29-A420882F7D8A}"/>
              </a:ext>
            </a:extLst>
          </p:cNvPr>
          <p:cNvPicPr>
            <a:picLocks noGrp="1" noChangeAspect="1"/>
          </p:cNvPicPr>
          <p:nvPr>
            <p:ph idx="1"/>
          </p:nvPr>
        </p:nvPicPr>
        <p:blipFill>
          <a:blip r:embed="rId2"/>
          <a:stretch>
            <a:fillRect/>
          </a:stretch>
        </p:blipFill>
        <p:spPr>
          <a:xfrm>
            <a:off x="1944026" y="1825625"/>
            <a:ext cx="8303948" cy="4351338"/>
          </a:xfrm>
        </p:spPr>
      </p:pic>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1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2"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8200" y="698643"/>
            <a:ext cx="5243394" cy="2225532"/>
          </a:xfrm>
        </p:spPr>
        <p:txBody>
          <a:bodyPr vert="horz" lIns="91440" tIns="45720" rIns="91440" bIns="45720" rtlCol="0" anchor="t">
            <a:normAutofit/>
          </a:bodyPr>
          <a:lstStyle/>
          <a:p>
            <a:r>
              <a:rPr lang="en-US" sz="3800" b="1" kern="1200" dirty="0">
                <a:solidFill>
                  <a:schemeClr val="tx1"/>
                </a:solidFill>
                <a:effectLst/>
                <a:latin typeface="+mj-lt"/>
                <a:ea typeface="+mj-ea"/>
                <a:cs typeface="+mj-cs"/>
              </a:rPr>
              <a:t>Batch processing with .NET for Apache Spark</a:t>
            </a:r>
            <a:br>
              <a:rPr lang="en-US" sz="3800" kern="1200" dirty="0">
                <a:solidFill>
                  <a:schemeClr val="tx1"/>
                </a:solidFill>
                <a:effectLst/>
                <a:latin typeface="+mj-lt"/>
                <a:ea typeface="+mj-ea"/>
                <a:cs typeface="+mj-cs"/>
              </a:rPr>
            </a:br>
            <a:endParaRPr lang="en-US" sz="3800" kern="1200" dirty="0">
              <a:solidFill>
                <a:schemeClr val="tx1"/>
              </a:solidFill>
              <a:latin typeface="+mj-lt"/>
              <a:ea typeface="+mj-ea"/>
              <a:cs typeface="+mj-cs"/>
            </a:endParaRPr>
          </a:p>
        </p:txBody>
      </p:sp>
      <p:cxnSp>
        <p:nvCxnSpPr>
          <p:cNvPr id="3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7229042" y="879355"/>
            <a:ext cx="4124758" cy="5120755"/>
          </a:xfrm>
        </p:spPr>
        <p:txBody>
          <a:bodyPr vert="horz" lIns="91440" tIns="45720" rIns="91440" bIns="45720" rtlCol="0" anchor="ctr">
            <a:normAutofit/>
          </a:bodyPr>
          <a:lstStyle/>
          <a:p>
            <a:pPr>
              <a:spcAft>
                <a:spcPts val="800"/>
              </a:spcAft>
            </a:pPr>
            <a:r>
              <a:rPr lang="en-US" sz="1400" dirty="0">
                <a:effectLst/>
              </a:rPr>
              <a:t>Batch processing is the transformation of data at rest, meaning that the source data has already been loaded into data storage, Batch processing is generally performed over large, flat datasets that need to be prepared for further analysis. Log processing and data warehousing are common batch-processing scenarios. In this scenario, we must see how close the server we placed, and finds the anomaly in the data the three main key features @timeStamp and, Time for the first Byte, Time to Server. </a:t>
            </a:r>
          </a:p>
          <a:p>
            <a:pPr marL="0" indent="0">
              <a:spcAft>
                <a:spcPts val="800"/>
              </a:spcAft>
              <a:buNone/>
            </a:pPr>
            <a:r>
              <a:rPr lang="en-US" sz="1400" dirty="0">
                <a:effectLst/>
              </a:rPr>
              <a:t> First we have done:</a:t>
            </a:r>
          </a:p>
          <a:p>
            <a:pPr marL="342900" lvl="0">
              <a:spcAft>
                <a:spcPts val="800"/>
              </a:spcAft>
              <a:buSzPts val="1000"/>
              <a:tabLst>
                <a:tab pos="457200" algn="l"/>
              </a:tabLst>
            </a:pPr>
            <a:r>
              <a:rPr lang="en-US" sz="1400" dirty="0">
                <a:effectLst/>
              </a:rPr>
              <a:t>Create and run a .NET for Apache Spark application</a:t>
            </a:r>
          </a:p>
          <a:p>
            <a:pPr marL="342900" lvl="0">
              <a:spcAft>
                <a:spcPts val="800"/>
              </a:spcAft>
              <a:buSzPts val="1000"/>
              <a:tabLst>
                <a:tab pos="457200" algn="l"/>
              </a:tabLst>
            </a:pPr>
            <a:r>
              <a:rPr lang="en-US" sz="1400" dirty="0">
                <a:effectLst/>
              </a:rPr>
              <a:t>Read data into a </a:t>
            </a:r>
            <a:r>
              <a:rPr lang="en-US" sz="1400" dirty="0" err="1">
                <a:effectLst/>
              </a:rPr>
              <a:t>DataFrame</a:t>
            </a:r>
            <a:r>
              <a:rPr lang="en-US" sz="1400" dirty="0">
                <a:effectLst/>
              </a:rPr>
              <a:t> and prepare it for analysis</a:t>
            </a:r>
          </a:p>
          <a:p>
            <a:pPr marL="342900" lvl="0">
              <a:spcAft>
                <a:spcPts val="800"/>
              </a:spcAft>
              <a:buSzPts val="1000"/>
              <a:tabLst>
                <a:tab pos="457200" algn="l"/>
              </a:tabLst>
            </a:pPr>
            <a:r>
              <a:rPr lang="en-US" sz="1400" dirty="0">
                <a:effectLst/>
              </a:rPr>
              <a:t>Process the data using Spark SQL</a:t>
            </a:r>
          </a:p>
          <a:p>
            <a:pPr marL="0" indent="0">
              <a:spcAft>
                <a:spcPts val="800"/>
              </a:spcAft>
              <a:buNone/>
            </a:pPr>
            <a:r>
              <a:rPr lang="en-US" sz="1400" dirty="0">
                <a:effectLst/>
              </a:rPr>
              <a:t> </a:t>
            </a:r>
          </a:p>
        </p:txBody>
      </p:sp>
      <p:pic>
        <p:nvPicPr>
          <p:cNvPr id="5" name="Picture 4" descr="Graphical user interface, application&#10;&#10;Description automatically generated">
            <a:extLst>
              <a:ext uri="{FF2B5EF4-FFF2-40B4-BE49-F238E27FC236}">
                <a16:creationId xmlns:a16="http://schemas.microsoft.com/office/drawing/2014/main" id="{C449B2DC-3989-FF7B-6E38-B9B76EBAF86F}"/>
              </a:ext>
            </a:extLst>
          </p:cNvPr>
          <p:cNvPicPr>
            <a:picLocks noChangeAspect="1"/>
          </p:cNvPicPr>
          <p:nvPr/>
        </p:nvPicPr>
        <p:blipFill>
          <a:blip r:embed="rId2"/>
          <a:stretch>
            <a:fillRect/>
          </a:stretch>
        </p:blipFill>
        <p:spPr>
          <a:xfrm>
            <a:off x="1032084" y="2433197"/>
            <a:ext cx="5102625" cy="3139717"/>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E230-62E5-47B1-AF0D-FF9709B0EA3F}"/>
              </a:ext>
            </a:extLst>
          </p:cNvPr>
          <p:cNvSpPr>
            <a:spLocks noGrp="1"/>
          </p:cNvSpPr>
          <p:nvPr>
            <p:ph type="title"/>
          </p:nvPr>
        </p:nvSpPr>
        <p:spPr/>
        <p:txBody>
          <a:bodyPr/>
          <a:lstStyle/>
          <a:p>
            <a:r>
              <a:rPr lang="en-GB" dirty="0"/>
              <a:t>Preparing Data</a:t>
            </a:r>
          </a:p>
        </p:txBody>
      </p:sp>
      <p:sp>
        <p:nvSpPr>
          <p:cNvPr id="4" name="Content Placeholder 3">
            <a:extLst>
              <a:ext uri="{FF2B5EF4-FFF2-40B4-BE49-F238E27FC236}">
                <a16:creationId xmlns:a16="http://schemas.microsoft.com/office/drawing/2014/main" id="{FEDB09B0-63B7-4011-9547-8AA198ED5978}"/>
              </a:ext>
            </a:extLst>
          </p:cNvPr>
          <p:cNvSpPr>
            <a:spLocks noGrp="1"/>
          </p:cNvSpPr>
          <p:nvPr>
            <p:ph sz="half" idx="2"/>
          </p:nvPr>
        </p:nvSpPr>
        <p:spPr>
          <a:xfrm>
            <a:off x="836612" y="1664419"/>
            <a:ext cx="4553712" cy="3684588"/>
          </a:xfrm>
        </p:spPr>
        <p:txBody>
          <a:bodyPr>
            <a:normAutofit fontScale="77500" lnSpcReduction="20000"/>
          </a:bodyPr>
          <a:lstStyle/>
          <a:p>
            <a:pPr algn="just">
              <a:lnSpc>
                <a:spcPct val="107000"/>
              </a:lnSpc>
              <a:spcAft>
                <a:spcPts val="800"/>
              </a:spcAft>
            </a:pPr>
            <a:endPar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Initially, we changed the input file into a Data Frame, which is a distributed collection of data structured into named columns. Then, we defined the columns of your data through the Schema parameter. Before describing the schema, we select the delimiter and select the features that are most relevant to find any abnormalities in data e.g., TIMESTAMP, CONTENTYPE, TIME TO FIRST BYTE, TIME TO SEVER, MAXAGE, GEO-LOCATION, ETC.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Further, to delete rows with NA (null) values, use the Na method, and to remove specific columns from  data, using the Drop method. This helps you avoid errors when attempting to examine null data or columns that are irrelevant for the final uploading or pipeline with the database.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8" name="Content Placeholder 7" descr="Calendar&#10;&#10;Description automatically generated with medium confidence">
            <a:extLst>
              <a:ext uri="{FF2B5EF4-FFF2-40B4-BE49-F238E27FC236}">
                <a16:creationId xmlns:a16="http://schemas.microsoft.com/office/drawing/2014/main" id="{F1CADB28-B931-4912-ABC9-B5D026AA03D4}"/>
              </a:ext>
            </a:extLst>
          </p:cNvPr>
          <p:cNvPicPr>
            <a:picLocks noGrp="1" noChangeAspect="1"/>
          </p:cNvPicPr>
          <p:nvPr>
            <p:ph sz="quarter" idx="4"/>
          </p:nvPr>
        </p:nvPicPr>
        <p:blipFill>
          <a:blip r:embed="rId2"/>
          <a:stretch>
            <a:fillRect/>
          </a:stretch>
        </p:blipFill>
        <p:spPr>
          <a:xfrm>
            <a:off x="5935922" y="688257"/>
            <a:ext cx="5053464" cy="2658901"/>
          </a:xfrm>
        </p:spPr>
      </p:pic>
      <p:pic>
        <p:nvPicPr>
          <p:cNvPr id="3" name="Picture 4" descr="A picture containing table&#10;&#10;Description automatically generated">
            <a:extLst>
              <a:ext uri="{FF2B5EF4-FFF2-40B4-BE49-F238E27FC236}">
                <a16:creationId xmlns:a16="http://schemas.microsoft.com/office/drawing/2014/main" id="{F3065383-B031-BCEF-E04D-BA26162DD319}"/>
              </a:ext>
            </a:extLst>
          </p:cNvPr>
          <p:cNvPicPr>
            <a:picLocks noChangeAspect="1"/>
          </p:cNvPicPr>
          <p:nvPr/>
        </p:nvPicPr>
        <p:blipFill>
          <a:blip r:embed="rId3"/>
          <a:stretch>
            <a:fillRect/>
          </a:stretch>
        </p:blipFill>
        <p:spPr>
          <a:xfrm>
            <a:off x="5928852" y="3758126"/>
            <a:ext cx="5090651" cy="2733877"/>
          </a:xfrm>
          <a:prstGeom prst="rect">
            <a:avLst/>
          </a:prstGeom>
        </p:spPr>
      </p:pic>
    </p:spTree>
    <p:extLst>
      <p:ext uri="{BB962C8B-B14F-4D97-AF65-F5344CB8AC3E}">
        <p14:creationId xmlns:p14="http://schemas.microsoft.com/office/powerpoint/2010/main" val="185117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7A93-CEC4-4E4E-AFFE-A89F7CA814E3}"/>
              </a:ext>
            </a:extLst>
          </p:cNvPr>
          <p:cNvSpPr>
            <a:spLocks noGrp="1"/>
          </p:cNvSpPr>
          <p:nvPr>
            <p:ph type="title"/>
          </p:nvPr>
        </p:nvSpPr>
        <p:spPr/>
        <p:txBody>
          <a:bodyPr/>
          <a:lstStyle/>
          <a:p>
            <a:r>
              <a:rPr lang="en-GB" dirty="0"/>
              <a:t>Data to </a:t>
            </a:r>
            <a:r>
              <a:rPr lang="en-GB" dirty="0" err="1"/>
              <a:t>InfluxDB</a:t>
            </a:r>
            <a:br>
              <a:rPr lang="en-GB" dirty="0"/>
            </a:br>
            <a:endParaRPr lang="en-GB" dirty="0"/>
          </a:p>
        </p:txBody>
      </p:sp>
      <p:sp>
        <p:nvSpPr>
          <p:cNvPr id="4" name="Content Placeholder 3">
            <a:extLst>
              <a:ext uri="{FF2B5EF4-FFF2-40B4-BE49-F238E27FC236}">
                <a16:creationId xmlns:a16="http://schemas.microsoft.com/office/drawing/2014/main" id="{010EC331-BFB7-4ED3-A52B-5B3B179927F6}"/>
              </a:ext>
            </a:extLst>
          </p:cNvPr>
          <p:cNvSpPr>
            <a:spLocks noGrp="1"/>
          </p:cNvSpPr>
          <p:nvPr>
            <p:ph sz="half" idx="2"/>
          </p:nvPr>
        </p:nvSpPr>
        <p:spPr>
          <a:xfrm>
            <a:off x="1078992" y="1586706"/>
            <a:ext cx="11250970" cy="3684588"/>
          </a:xfrm>
        </p:spPr>
        <p:txBody>
          <a:bodyPr>
            <a:normAutofit/>
          </a:bodyPr>
          <a:lstStyle/>
          <a:p>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Now, for analyzing the data via upload in Time Series Databases such as Influx DB and Grafana for virtualization, setting up docker, and creating a docker-compose file, for Inflex dB, and Grafana dependencies on influx dB via pipelines, we run the docker-compose up to download relevant images.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For analyzing the cleaned data after the batch processing, we create a Python Program that changes the time stamp help of </a:t>
            </a:r>
            <a:r>
              <a:rPr lang="en-US" sz="1800" b="1"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pandas as pd</a:t>
            </a:r>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 and for uploading to </a:t>
            </a:r>
            <a:r>
              <a:rPr lang="en-US" sz="1800" b="1"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influx dB </a:t>
            </a:r>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we can import </a:t>
            </a:r>
            <a:r>
              <a:rPr lang="en-US" sz="1800" b="1"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influx dB </a:t>
            </a:r>
            <a:r>
              <a:rPr lang="en-US" sz="1800" b="1" dirty="0" err="1">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DataFrameClient</a:t>
            </a:r>
            <a:r>
              <a:rPr lang="en-US" sz="1800" b="1"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 but </a:t>
            </a:r>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must mention the following environment that connects the localhost:8086 and dump the data into influx dB bucket project1db.</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5" name="Text Placeholder 4">
            <a:extLst>
              <a:ext uri="{FF2B5EF4-FFF2-40B4-BE49-F238E27FC236}">
                <a16:creationId xmlns:a16="http://schemas.microsoft.com/office/drawing/2014/main" id="{82A0B8BB-06A1-432D-BDBE-33042E199326}"/>
              </a:ext>
            </a:extLst>
          </p:cNvPr>
          <p:cNvSpPr>
            <a:spLocks noGrp="1"/>
          </p:cNvSpPr>
          <p:nvPr>
            <p:ph type="body" sz="quarter" idx="3"/>
          </p:nvPr>
        </p:nvSpPr>
        <p:spPr>
          <a:xfrm>
            <a:off x="1258518" y="3429000"/>
            <a:ext cx="4553712" cy="823912"/>
          </a:xfrm>
        </p:spPr>
        <p:txBody>
          <a:bodyPr/>
          <a:lstStyle/>
          <a:p>
            <a:r>
              <a:rPr lang="en-US" sz="1800" b="1" dirty="0">
                <a:solidFill>
                  <a:srgbClr val="595959"/>
                </a:solidFill>
                <a:effectLst/>
                <a:latin typeface="Calibri Light" panose="020F0302020204030204" pitchFamily="34" charset="0"/>
                <a:ea typeface="Times New Roman" panose="02020603050405020304" pitchFamily="18" charset="0"/>
                <a:cs typeface="Calibri Light" panose="020F0302020204030204" pitchFamily="34" charset="0"/>
              </a:rPr>
              <a:t>Fields and Data Tags</a:t>
            </a:r>
            <a:endPar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GB" dirty="0"/>
          </a:p>
        </p:txBody>
      </p:sp>
      <p:sp>
        <p:nvSpPr>
          <p:cNvPr id="6" name="Content Placeholder 5">
            <a:extLst>
              <a:ext uri="{FF2B5EF4-FFF2-40B4-BE49-F238E27FC236}">
                <a16:creationId xmlns:a16="http://schemas.microsoft.com/office/drawing/2014/main" id="{A2121B29-AD3B-4EC0-9DFF-31AAB6FB0ADF}"/>
              </a:ext>
            </a:extLst>
          </p:cNvPr>
          <p:cNvSpPr>
            <a:spLocks noGrp="1"/>
          </p:cNvSpPr>
          <p:nvPr>
            <p:ph sz="quarter" idx="4"/>
          </p:nvPr>
        </p:nvSpPr>
        <p:spPr>
          <a:xfrm>
            <a:off x="1178395" y="3884271"/>
            <a:ext cx="9267670" cy="3684588"/>
          </a:xfrm>
        </p:spPr>
        <p:txBody>
          <a:bodyPr>
            <a:normAutofit/>
          </a:bodyPr>
          <a:lstStyle/>
          <a:p>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The selection of field values in metadata is the selection of fields same as batch process data but must configure the data tags and fixed tags in python, Besides the timestamp field, each data element consists of various tags (optional, indexed metadata fields), fields (key and value), and measurement (container for tags, fields, and timestamps).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7" name="Picture 6">
            <a:extLst>
              <a:ext uri="{FF2B5EF4-FFF2-40B4-BE49-F238E27FC236}">
                <a16:creationId xmlns:a16="http://schemas.microsoft.com/office/drawing/2014/main" id="{105CFBB3-ABE5-4D23-BAE8-22FA8B6EC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522" y="5235199"/>
            <a:ext cx="6374316" cy="1211296"/>
          </a:xfrm>
          <a:prstGeom prst="rect">
            <a:avLst/>
          </a:prstGeom>
        </p:spPr>
      </p:pic>
    </p:spTree>
    <p:extLst>
      <p:ext uri="{BB962C8B-B14F-4D97-AF65-F5344CB8AC3E}">
        <p14:creationId xmlns:p14="http://schemas.microsoft.com/office/powerpoint/2010/main" val="309659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p:txBody>
          <a:bodyPr>
            <a:normAutofit/>
          </a:bodyPr>
          <a:lstStyle/>
          <a:p>
            <a:r>
              <a:rPr lang="en-US" sz="3200" dirty="0"/>
              <a:t>Data Preprocessing</a:t>
            </a:r>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9</a:t>
            </a:fld>
            <a:endParaRPr lang="en-US" b="1" cap="all" spc="100" dirty="0">
              <a:solidFill>
                <a:schemeClr val="accent2"/>
              </a:solidFill>
            </a:endParaRPr>
          </a:p>
        </p:txBody>
      </p:sp>
      <p:graphicFrame>
        <p:nvGraphicFramePr>
          <p:cNvPr id="14" name="Content Placeholder 6" descr="timeline SmartArt Graphic">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3356456777"/>
              </p:ext>
            </p:extLst>
          </p:nvPr>
        </p:nvGraphicFramePr>
        <p:xfrm>
          <a:off x="1447800" y="1325880"/>
          <a:ext cx="9906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AB84C66-8140-446A-9DB5-EC51FD841F0D}"/>
              </a:ext>
            </a:extLst>
          </p:cNvPr>
          <p:cNvPicPr>
            <a:picLocks noChangeAspect="1"/>
          </p:cNvPicPr>
          <p:nvPr/>
        </p:nvPicPr>
        <p:blipFill rotWithShape="1">
          <a:blip r:embed="rId7"/>
          <a:srcRect l="18084" t="26518" r="64083" b="25334"/>
          <a:stretch/>
        </p:blipFill>
        <p:spPr>
          <a:xfrm>
            <a:off x="0" y="2069432"/>
            <a:ext cx="1395664" cy="4286918"/>
          </a:xfrm>
          <a:prstGeom prst="rect">
            <a:avLst/>
          </a:prstGeom>
        </p:spPr>
      </p:pic>
    </p:spTree>
    <p:extLst>
      <p:ext uri="{BB962C8B-B14F-4D97-AF65-F5344CB8AC3E}">
        <p14:creationId xmlns:p14="http://schemas.microsoft.com/office/powerpoint/2010/main" val="315928863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{F754DC58-35C3-4ED4-AFEA-FD20E7CDA112}tf89338750_win32</Template>
  <TotalTime>805</TotalTime>
  <Words>989</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Times New Roman</vt:lpstr>
      <vt:lpstr>Univers</vt:lpstr>
      <vt:lpstr>GradientUnivers</vt:lpstr>
      <vt:lpstr>Realtime anomaly detection for Content delivery proxy logs</vt:lpstr>
      <vt:lpstr>Agenda</vt:lpstr>
      <vt:lpstr>Introduction</vt:lpstr>
      <vt:lpstr>Aims and Objectives</vt:lpstr>
      <vt:lpstr>Architecture</vt:lpstr>
      <vt:lpstr>Batch processing with .NET for Apache Spark </vt:lpstr>
      <vt:lpstr>Preparing Data</vt:lpstr>
      <vt:lpstr>Data to InfluxDB </vt:lpstr>
      <vt:lpstr>Data Preprocessing</vt:lpstr>
      <vt:lpstr>Unsupervised algorithm implementation</vt:lpstr>
      <vt:lpstr>Apache  Kafka implementation</vt:lpstr>
      <vt:lpstr>Dashboards and visuals</vt:lpstr>
      <vt:lpstr>Dashboard</vt:lpstr>
      <vt:lpstr>Individual Contributions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anomaly detection for Content delivery proxy logs</dc:title>
  <dc:creator>Tosayeva Arzu</dc:creator>
  <cp:lastModifiedBy>Tosayeva Arzu</cp:lastModifiedBy>
  <cp:revision>30</cp:revision>
  <dcterms:created xsi:type="dcterms:W3CDTF">2022-12-04T12:00:11Z</dcterms:created>
  <dcterms:modified xsi:type="dcterms:W3CDTF">2022-12-05T18:50:05Z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