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67" r:id="rId10"/>
    <p:sldId id="266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4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FBC33-5B58-4A11-9688-FDA809B19246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FB009-E307-4468-9EBF-E3372AA21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66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FB009-E307-4468-9EBF-E3372AA21A9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68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0" i="0">
                <a:solidFill>
                  <a:srgbClr val="3A4D2D"/>
                </a:solidFill>
                <a:effectLst/>
                <a:latin typeface="Public Sans"/>
              </a:rPr>
              <a:t>Roasted pork belly w/ marinated navy beans, charred carrots, many green thing</a:t>
            </a:r>
            <a:endParaRPr lang="en-CA" sz="1200">
              <a:solidFill>
                <a:schemeClr val="tx1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FB009-E307-4468-9EBF-E3372AA21A9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97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FB009-E307-4468-9EBF-E3372AA21A9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47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EF7B-C9EC-4414-AF12-A1EE9D2DA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3C8EC-11B9-434A-AA90-EF8A9FB51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DBAA-DA1E-4AFA-8F6B-8388B1F6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B1E-E39B-44D0-920B-0F8F3C6E7A72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0DAC-BC06-4B5F-B6E9-535087CD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89105-4BC2-4512-8B09-C714CBE2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0F1D-66CF-478A-9E24-0E0B9D3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267E-6C86-4FC8-9827-D3DBC2D5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C5B31-E93A-43AE-A11C-F3E526797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A28F7-49D8-4A57-BBDC-CEA24C31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B1E-E39B-44D0-920B-0F8F3C6E7A72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02C6C-D0AB-43EF-9B3E-6987545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E703D-43E0-4347-85D0-D47487AB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0F1D-66CF-478A-9E24-0E0B9D3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0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9DB2D-3491-4ED4-B351-C412B712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B4705-5428-4C9E-A910-B1A11922C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CB92-7294-423A-B0CB-BD2E38A0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B1E-E39B-44D0-920B-0F8F3C6E7A72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A7D5-D3B3-4A83-8529-773F3EB6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4CAFD-2D82-4099-A10B-4D1A95F1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0F1D-66CF-478A-9E24-0E0B9D3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9954-1C22-42BA-B601-096D3F95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5ADF-7FD3-405E-9148-DB0B7638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AA9F5-738B-4F67-83CE-BDE9AE2D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B1E-E39B-44D0-920B-0F8F3C6E7A72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877EE-A779-4D05-8323-6EAAE96A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A55D-B478-4830-9E1D-09F1363A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0F1D-66CF-478A-9E24-0E0B9D3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2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8688-930D-4377-B650-4A287DD7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91398-D41B-436B-9E12-0D22E127B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2DC54-FC10-46EC-9102-2B702283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B1E-E39B-44D0-920B-0F8F3C6E7A72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802C-112D-4559-A253-A4E7EA8F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A247F-56D4-4C5B-AA3C-F91D38CC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0F1D-66CF-478A-9E24-0E0B9D3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2C11-3592-444B-BE97-2C2DEBDE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127E-5C93-4775-AC9A-8CF1B9FA9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03A66-633D-4D80-842D-2B9E4D97B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ED3FE-4A8E-4143-B931-E8232F72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B1E-E39B-44D0-920B-0F8F3C6E7A72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03C47-2645-4431-85B3-3B478656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67C57-6228-499A-B8F5-140CDB6B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0F1D-66CF-478A-9E24-0E0B9D3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7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91E1-B7B0-445F-91A4-B853CE51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66B0C-8CE5-4482-BDDD-7E69A38EC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EC6C3-8A16-4242-AC0A-325E88002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A805E-200B-4AA0-B4DA-61277B68F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199A8-B73D-40DD-A1B1-134867145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0EAB2-C9A0-43C3-B086-B5666475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B1E-E39B-44D0-920B-0F8F3C6E7A72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FABEB-DFA5-4DC1-A52C-64AA4855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5F16C-EF13-447C-B2BB-18759286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0F1D-66CF-478A-9E24-0E0B9D3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39D2-50B7-48CD-B2AB-E638B641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4A9A9-222F-430F-8D69-50212363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B1E-E39B-44D0-920B-0F8F3C6E7A72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7D602-9881-4ADF-8D8D-89F737A7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8BEC2-5952-48DD-A531-89E477CD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0F1D-66CF-478A-9E24-0E0B9D3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0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6A0D4-6D01-4694-9F90-169809CF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B1E-E39B-44D0-920B-0F8F3C6E7A72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D22B6-30D5-443E-8342-0803123D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A7059-2BF5-4FEF-9DED-9D9AD8F3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0F1D-66CF-478A-9E24-0E0B9D3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7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4A51-AE86-41AF-B2FE-B067B538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4E025-35C9-401B-B5BC-92D1B1834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7A6A3-5C25-4348-A905-C7EDCB3AF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29A0D-4BA8-4DD4-ABFC-B157D715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B1E-E39B-44D0-920B-0F8F3C6E7A72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DE1B4-F910-43AF-800F-44DBF788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09C53-E794-42BA-8D60-9F4E39BA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0F1D-66CF-478A-9E24-0E0B9D3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1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9771-A140-4E74-B8D8-7CA8FDF5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110FA-DD1F-41DA-A026-7E4CA43B8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F188C-4879-4D21-9E97-625E7F149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A0E52-42F4-4F54-BFCA-EFD398D8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B1E-E39B-44D0-920B-0F8F3C6E7A72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53777-61D8-4E3A-BCD2-E3160E88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FD12B-399F-43F3-A19D-B7AB815F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0F1D-66CF-478A-9E24-0E0B9D3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0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7FAC3-4F7B-4EAB-B1D7-947A9C2E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F45BF-11B6-4F51-A134-3418E15A0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7075E-E6ED-4F42-B05C-DF13FB2EC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95B1E-E39B-44D0-920B-0F8F3C6E7A72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8904-99D8-4BAB-85B8-9A6DAD46D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A342-19CA-41D0-8ECB-D38655D73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90F1D-66CF-478A-9E24-0E0B9D3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3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HeavenHearth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D7ED03-5D20-400E-95D6-2029FBE61110}"/>
              </a:ext>
            </a:extLst>
          </p:cNvPr>
          <p:cNvSpPr/>
          <p:nvPr/>
        </p:nvSpPr>
        <p:spPr>
          <a:xfrm>
            <a:off x="-1" y="1"/>
            <a:ext cx="12192001" cy="1556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AEC5C-9403-4D31-8193-F3FE8FDA1C7D}"/>
              </a:ext>
            </a:extLst>
          </p:cNvPr>
          <p:cNvSpPr txBox="1"/>
          <p:nvPr/>
        </p:nvSpPr>
        <p:spPr>
          <a:xfrm>
            <a:off x="4178967" y="393322"/>
            <a:ext cx="38340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Heaven Hearth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A009AA-C3D1-492A-B117-E3946EA0EE59}"/>
              </a:ext>
            </a:extLst>
          </p:cNvPr>
          <p:cNvSpPr/>
          <p:nvPr/>
        </p:nvSpPr>
        <p:spPr>
          <a:xfrm>
            <a:off x="-1" y="1556085"/>
            <a:ext cx="12192001" cy="4973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Home	Menu	Reservations       Contact	Entertainer 	  About 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62AC19-6813-45D0-AC0F-0296641BD8BA}"/>
              </a:ext>
            </a:extLst>
          </p:cNvPr>
          <p:cNvSpPr/>
          <p:nvPr/>
        </p:nvSpPr>
        <p:spPr>
          <a:xfrm>
            <a:off x="0" y="2053389"/>
            <a:ext cx="4035972" cy="4804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Photo of the location of the restaurant (Montreal)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99CEA4-D6F0-4F02-98F4-CE98F9C7A2E3}"/>
              </a:ext>
            </a:extLst>
          </p:cNvPr>
          <p:cNvSpPr/>
          <p:nvPr/>
        </p:nvSpPr>
        <p:spPr>
          <a:xfrm>
            <a:off x="8339959" y="2053389"/>
            <a:ext cx="3852041" cy="2751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Photo of the interior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C13C7-29CA-4238-A7C0-F1D3339FB875}"/>
              </a:ext>
            </a:extLst>
          </p:cNvPr>
          <p:cNvSpPr/>
          <p:nvPr/>
        </p:nvSpPr>
        <p:spPr>
          <a:xfrm>
            <a:off x="8339958" y="4804612"/>
            <a:ext cx="3852041" cy="2053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Photo of the exterior of the restaurant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AD1A9-924B-421E-9515-71D70CE801A3}"/>
              </a:ext>
            </a:extLst>
          </p:cNvPr>
          <p:cNvSpPr/>
          <p:nvPr/>
        </p:nvSpPr>
        <p:spPr>
          <a:xfrm>
            <a:off x="4051738" y="2446711"/>
            <a:ext cx="4288219" cy="3607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7BA83DB-7CB2-45CD-BCB7-F8007428F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98186"/>
              </p:ext>
            </p:extLst>
          </p:nvPr>
        </p:nvGraphicFramePr>
        <p:xfrm>
          <a:off x="4067503" y="2687049"/>
          <a:ext cx="4288220" cy="314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110">
                  <a:extLst>
                    <a:ext uri="{9D8B030D-6E8A-4147-A177-3AD203B41FA5}">
                      <a16:colId xmlns:a16="http://schemas.microsoft.com/office/drawing/2014/main" val="27883989"/>
                    </a:ext>
                  </a:extLst>
                </a:gridCol>
                <a:gridCol w="2144110">
                  <a:extLst>
                    <a:ext uri="{9D8B030D-6E8A-4147-A177-3AD203B41FA5}">
                      <a16:colId xmlns:a16="http://schemas.microsoft.com/office/drawing/2014/main" val="3940946290"/>
                    </a:ext>
                  </a:extLst>
                </a:gridCol>
              </a:tblGrid>
              <a:tr h="3930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040507"/>
                  </a:ext>
                </a:extLst>
              </a:tr>
              <a:tr h="3930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87878"/>
                  </a:ext>
                </a:extLst>
              </a:tr>
              <a:tr h="3930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8 AM – 5PM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918021"/>
                  </a:ext>
                </a:extLst>
              </a:tr>
              <a:tr h="3930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8 AM – 5PM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83616"/>
                  </a:ext>
                </a:extLst>
              </a:tr>
              <a:tr h="3930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8 AM – 10PM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744459"/>
                  </a:ext>
                </a:extLst>
              </a:tr>
              <a:tr h="3930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12PM – 12AM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43072"/>
                  </a:ext>
                </a:extLst>
              </a:tr>
              <a:tr h="3930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12PM– 12AM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41728"/>
                  </a:ext>
                </a:extLst>
              </a:tr>
              <a:tr h="3930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12PM-12AM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35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0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D7ED03-5D20-400E-95D6-2029FBE61110}"/>
              </a:ext>
            </a:extLst>
          </p:cNvPr>
          <p:cNvSpPr/>
          <p:nvPr/>
        </p:nvSpPr>
        <p:spPr>
          <a:xfrm>
            <a:off x="-1" y="1"/>
            <a:ext cx="12192001" cy="1556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AEC5C-9403-4D31-8193-F3FE8FDA1C7D}"/>
              </a:ext>
            </a:extLst>
          </p:cNvPr>
          <p:cNvSpPr txBox="1"/>
          <p:nvPr/>
        </p:nvSpPr>
        <p:spPr>
          <a:xfrm>
            <a:off x="4520000" y="424037"/>
            <a:ext cx="315199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Entertainers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A009AA-C3D1-492A-B117-E3946EA0EE59}"/>
              </a:ext>
            </a:extLst>
          </p:cNvPr>
          <p:cNvSpPr/>
          <p:nvPr/>
        </p:nvSpPr>
        <p:spPr>
          <a:xfrm>
            <a:off x="-1" y="1556085"/>
            <a:ext cx="12192001" cy="4973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Home	Menu	Reservations       Contact	Entertainer 	 About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83B65-65F3-3A90-7B0F-5562E303851C}"/>
              </a:ext>
            </a:extLst>
          </p:cNvPr>
          <p:cNvSpPr txBox="1"/>
          <p:nvPr/>
        </p:nvSpPr>
        <p:spPr>
          <a:xfrm>
            <a:off x="0" y="205338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7030A0"/>
                </a:solidFill>
              </a:rPr>
              <a:t>Meet the entertainers!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214FA5-3217-5B00-B8CC-2B379E106F07}"/>
              </a:ext>
            </a:extLst>
          </p:cNvPr>
          <p:cNvSpPr/>
          <p:nvPr/>
        </p:nvSpPr>
        <p:spPr>
          <a:xfrm>
            <a:off x="106680" y="2682240"/>
            <a:ext cx="7741920" cy="1341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dirty="0">
                <a:solidFill>
                  <a:srgbClr val="7030A0"/>
                </a:solidFill>
              </a:rPr>
              <a:t>Schedule of this entertainer</a:t>
            </a:r>
          </a:p>
          <a:p>
            <a:pPr algn="r"/>
            <a:r>
              <a:rPr lang="en-CA" dirty="0">
                <a:solidFill>
                  <a:srgbClr val="7030A0"/>
                </a:solidFill>
              </a:rPr>
              <a:t>Short description of his music or 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B35077-5AB2-765D-0C6F-011BACE98777}"/>
              </a:ext>
            </a:extLst>
          </p:cNvPr>
          <p:cNvSpPr txBox="1"/>
          <p:nvPr/>
        </p:nvSpPr>
        <p:spPr>
          <a:xfrm>
            <a:off x="106680" y="2749562"/>
            <a:ext cx="364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Photo of the entertainer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C39AD-FE33-5F91-F635-A33E68AC0F80}"/>
              </a:ext>
            </a:extLst>
          </p:cNvPr>
          <p:cNvSpPr/>
          <p:nvPr/>
        </p:nvSpPr>
        <p:spPr>
          <a:xfrm>
            <a:off x="4450080" y="4134052"/>
            <a:ext cx="7741920" cy="1341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dirty="0">
                <a:solidFill>
                  <a:srgbClr val="7030A0"/>
                </a:solidFill>
              </a:rPr>
              <a:t>Schedule of this entertainer</a:t>
            </a:r>
          </a:p>
          <a:p>
            <a:pPr algn="r"/>
            <a:r>
              <a:rPr lang="en-CA" dirty="0">
                <a:solidFill>
                  <a:srgbClr val="7030A0"/>
                </a:solidFill>
              </a:rPr>
              <a:t>Short description of his music or 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8D6B2-F504-8E86-A1C5-C1E445AF7A27}"/>
              </a:ext>
            </a:extLst>
          </p:cNvPr>
          <p:cNvSpPr txBox="1"/>
          <p:nvPr/>
        </p:nvSpPr>
        <p:spPr>
          <a:xfrm>
            <a:off x="4450080" y="4201374"/>
            <a:ext cx="364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Photo of the entertainer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3E530F-1B62-2745-1F06-507B2A0EA918}"/>
              </a:ext>
            </a:extLst>
          </p:cNvPr>
          <p:cNvSpPr/>
          <p:nvPr/>
        </p:nvSpPr>
        <p:spPr>
          <a:xfrm>
            <a:off x="0" y="5490412"/>
            <a:ext cx="7741920" cy="1341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dirty="0">
                <a:solidFill>
                  <a:srgbClr val="7030A0"/>
                </a:solidFill>
              </a:rPr>
              <a:t>Schedule of this entertainer</a:t>
            </a:r>
          </a:p>
          <a:p>
            <a:pPr algn="r"/>
            <a:r>
              <a:rPr lang="en-CA" dirty="0">
                <a:solidFill>
                  <a:srgbClr val="7030A0"/>
                </a:solidFill>
              </a:rPr>
              <a:t>Short description of his music or 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158C9E-D2E9-8B23-8B7E-003496E5B76A}"/>
              </a:ext>
            </a:extLst>
          </p:cNvPr>
          <p:cNvSpPr txBox="1"/>
          <p:nvPr/>
        </p:nvSpPr>
        <p:spPr>
          <a:xfrm>
            <a:off x="0" y="5557734"/>
            <a:ext cx="364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Photo of the entertainer</a:t>
            </a:r>
          </a:p>
        </p:txBody>
      </p:sp>
    </p:spTree>
    <p:extLst>
      <p:ext uri="{BB962C8B-B14F-4D97-AF65-F5344CB8AC3E}">
        <p14:creationId xmlns:p14="http://schemas.microsoft.com/office/powerpoint/2010/main" val="128911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D7ED03-5D20-400E-95D6-2029FBE61110}"/>
              </a:ext>
            </a:extLst>
          </p:cNvPr>
          <p:cNvSpPr/>
          <p:nvPr/>
        </p:nvSpPr>
        <p:spPr>
          <a:xfrm>
            <a:off x="-2" y="0"/>
            <a:ext cx="12192001" cy="1556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AEC5C-9403-4D31-8193-F3FE8FDA1C7D}"/>
              </a:ext>
            </a:extLst>
          </p:cNvPr>
          <p:cNvSpPr txBox="1"/>
          <p:nvPr/>
        </p:nvSpPr>
        <p:spPr>
          <a:xfrm>
            <a:off x="5001401" y="393321"/>
            <a:ext cx="315199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About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A009AA-C3D1-492A-B117-E3946EA0EE59}"/>
              </a:ext>
            </a:extLst>
          </p:cNvPr>
          <p:cNvSpPr/>
          <p:nvPr/>
        </p:nvSpPr>
        <p:spPr>
          <a:xfrm>
            <a:off x="-1" y="1556085"/>
            <a:ext cx="12192001" cy="4973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Home	Menu	Reservations       Contact	Entertainer  	  About 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29B19C-2235-7774-45F6-C6EA422C844C}"/>
              </a:ext>
            </a:extLst>
          </p:cNvPr>
          <p:cNvSpPr/>
          <p:nvPr/>
        </p:nvSpPr>
        <p:spPr>
          <a:xfrm>
            <a:off x="0" y="2053389"/>
            <a:ext cx="2834640" cy="48046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5210C-AECB-709B-FF01-8CAD9F63E816}"/>
              </a:ext>
            </a:extLst>
          </p:cNvPr>
          <p:cNvSpPr/>
          <p:nvPr/>
        </p:nvSpPr>
        <p:spPr>
          <a:xfrm>
            <a:off x="9372600" y="2053389"/>
            <a:ext cx="2819400" cy="48046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1793B8-51BE-4B83-5CB8-2F5474DA548C}"/>
              </a:ext>
            </a:extLst>
          </p:cNvPr>
          <p:cNvSpPr txBox="1"/>
          <p:nvPr/>
        </p:nvSpPr>
        <p:spPr>
          <a:xfrm>
            <a:off x="2834640" y="2240280"/>
            <a:ext cx="6537960" cy="209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About Heaven Hearth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Heaven Hearth is a cozy restaurant that provides good entertainment and food. Whether you are going to get your fill or just want a cozy atmosphere, Heaven Hearth is the place for you! Our restaurant thrives on quality food but also quality environment with many plants and a nearby garden to give the freshest food around! (more info to be added later on)</a:t>
            </a:r>
            <a:endParaRPr lang="en-CA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58D50-8F72-FC57-7D53-0D2633603834}"/>
              </a:ext>
            </a:extLst>
          </p:cNvPr>
          <p:cNvSpPr/>
          <p:nvPr/>
        </p:nvSpPr>
        <p:spPr>
          <a:xfrm>
            <a:off x="3215640" y="4480560"/>
            <a:ext cx="5532120" cy="2103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Add video of reviewers</a:t>
            </a:r>
          </a:p>
        </p:txBody>
      </p:sp>
    </p:spTree>
    <p:extLst>
      <p:ext uri="{BB962C8B-B14F-4D97-AF65-F5344CB8AC3E}">
        <p14:creationId xmlns:p14="http://schemas.microsoft.com/office/powerpoint/2010/main" val="49935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D7ED03-5D20-400E-95D6-2029FBE61110}"/>
              </a:ext>
            </a:extLst>
          </p:cNvPr>
          <p:cNvSpPr/>
          <p:nvPr/>
        </p:nvSpPr>
        <p:spPr>
          <a:xfrm>
            <a:off x="-2" y="0"/>
            <a:ext cx="12192001" cy="1556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AEC5C-9403-4D31-8193-F3FE8FDA1C7D}"/>
              </a:ext>
            </a:extLst>
          </p:cNvPr>
          <p:cNvSpPr txBox="1"/>
          <p:nvPr/>
        </p:nvSpPr>
        <p:spPr>
          <a:xfrm>
            <a:off x="5001401" y="393321"/>
            <a:ext cx="315199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Contact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A009AA-C3D1-492A-B117-E3946EA0EE59}"/>
              </a:ext>
            </a:extLst>
          </p:cNvPr>
          <p:cNvSpPr/>
          <p:nvPr/>
        </p:nvSpPr>
        <p:spPr>
          <a:xfrm>
            <a:off x="-1" y="1556085"/>
            <a:ext cx="12192001" cy="4973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Home	Menu	Reservations       Contact	Entertainer    Heaven Garden Hearth	  About 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29B19C-2235-7774-45F6-C6EA422C844C}"/>
              </a:ext>
            </a:extLst>
          </p:cNvPr>
          <p:cNvSpPr/>
          <p:nvPr/>
        </p:nvSpPr>
        <p:spPr>
          <a:xfrm>
            <a:off x="0" y="2053389"/>
            <a:ext cx="3931920" cy="48046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5210C-AECB-709B-FF01-8CAD9F63E816}"/>
              </a:ext>
            </a:extLst>
          </p:cNvPr>
          <p:cNvSpPr/>
          <p:nvPr/>
        </p:nvSpPr>
        <p:spPr>
          <a:xfrm>
            <a:off x="8260080" y="2053389"/>
            <a:ext cx="3931920" cy="48046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1793B8-51BE-4B83-5CB8-2F5474DA548C}"/>
              </a:ext>
            </a:extLst>
          </p:cNvPr>
          <p:cNvSpPr txBox="1"/>
          <p:nvPr/>
        </p:nvSpPr>
        <p:spPr>
          <a:xfrm>
            <a:off x="4053840" y="2240280"/>
            <a:ext cx="40995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Contact Us!</a:t>
            </a:r>
          </a:p>
          <a:p>
            <a:pPr algn="ctr"/>
            <a:endParaRPr lang="en-CA" sz="2800" dirty="0"/>
          </a:p>
          <a:p>
            <a:r>
              <a:rPr lang="en-CA" dirty="0">
                <a:solidFill>
                  <a:schemeClr val="accent4">
                    <a:lumMod val="75000"/>
                  </a:schemeClr>
                </a:solidFill>
              </a:rPr>
              <a:t>Email: </a:t>
            </a:r>
            <a:r>
              <a:rPr lang="en-CA" dirty="0">
                <a:hlinkClick r:id="rId2"/>
              </a:rPr>
              <a:t>HeavenHearth@gmail.com</a:t>
            </a:r>
            <a:endParaRPr lang="en-CA" dirty="0"/>
          </a:p>
          <a:p>
            <a:r>
              <a:rPr lang="en-CA" dirty="0">
                <a:solidFill>
                  <a:schemeClr val="accent4">
                    <a:lumMod val="75000"/>
                  </a:schemeClr>
                </a:solidFill>
              </a:rPr>
              <a:t>Phone Number: </a:t>
            </a:r>
            <a:r>
              <a:rPr lang="en-CA" dirty="0"/>
              <a:t>438 – 501 -0341</a:t>
            </a:r>
          </a:p>
          <a:p>
            <a:r>
              <a:rPr lang="en-CA" dirty="0">
                <a:solidFill>
                  <a:schemeClr val="accent4">
                    <a:lumMod val="75000"/>
                  </a:schemeClr>
                </a:solidFill>
              </a:rPr>
              <a:t>Find us at : </a:t>
            </a:r>
            <a:r>
              <a:rPr lang="en-US" dirty="0"/>
              <a:t>150 Saint-Catherine St W, Montreal, Quebec H2X 3Y2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Instagram: </a:t>
            </a:r>
            <a:r>
              <a:rPr lang="en-US" dirty="0"/>
              <a:t>@HeavenHearth</a:t>
            </a:r>
          </a:p>
          <a:p>
            <a:endParaRPr lang="en-CA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908A47-7366-BFF8-F634-EF26A686B119}"/>
              </a:ext>
            </a:extLst>
          </p:cNvPr>
          <p:cNvSpPr/>
          <p:nvPr/>
        </p:nvSpPr>
        <p:spPr>
          <a:xfrm>
            <a:off x="3947160" y="4704414"/>
            <a:ext cx="4312920" cy="26468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45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D7ED03-5D20-400E-95D6-2029FBE61110}"/>
              </a:ext>
            </a:extLst>
          </p:cNvPr>
          <p:cNvSpPr/>
          <p:nvPr/>
        </p:nvSpPr>
        <p:spPr>
          <a:xfrm>
            <a:off x="-1" y="1"/>
            <a:ext cx="12192001" cy="1556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AEC5C-9403-4D31-8193-F3FE8FDA1C7D}"/>
              </a:ext>
            </a:extLst>
          </p:cNvPr>
          <p:cNvSpPr txBox="1"/>
          <p:nvPr/>
        </p:nvSpPr>
        <p:spPr>
          <a:xfrm>
            <a:off x="4178967" y="393322"/>
            <a:ext cx="38340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A009AA-C3D1-492A-B117-E3946EA0EE59}"/>
              </a:ext>
            </a:extLst>
          </p:cNvPr>
          <p:cNvSpPr/>
          <p:nvPr/>
        </p:nvSpPr>
        <p:spPr>
          <a:xfrm>
            <a:off x="-1" y="1556085"/>
            <a:ext cx="12192001" cy="4973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Home	Menu	Reservations       Contact	Entertainer      About Us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C9FC84-E51F-10E4-2315-F44786F8DE0C}"/>
              </a:ext>
            </a:extLst>
          </p:cNvPr>
          <p:cNvSpPr/>
          <p:nvPr/>
        </p:nvSpPr>
        <p:spPr>
          <a:xfrm>
            <a:off x="0" y="2053389"/>
            <a:ext cx="12192000" cy="84221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rgbClr val="7030A0"/>
                </a:solidFill>
              </a:rPr>
              <a:t>BREAKFAST             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B1FA46-5DE2-513D-B1F7-0EDE2B6AE2B4}"/>
              </a:ext>
            </a:extLst>
          </p:cNvPr>
          <p:cNvSpPr/>
          <p:nvPr/>
        </p:nvSpPr>
        <p:spPr>
          <a:xfrm>
            <a:off x="0" y="2895600"/>
            <a:ext cx="4178967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breakfast meal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2C7201-C688-7CF8-3716-90FFF4870C68}"/>
              </a:ext>
            </a:extLst>
          </p:cNvPr>
          <p:cNvSpPr/>
          <p:nvPr/>
        </p:nvSpPr>
        <p:spPr>
          <a:xfrm>
            <a:off x="4178967" y="2895600"/>
            <a:ext cx="4178967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breakfast meal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367EFF-DD44-5B0F-F452-4DEE12F5FDDA}"/>
              </a:ext>
            </a:extLst>
          </p:cNvPr>
          <p:cNvSpPr/>
          <p:nvPr/>
        </p:nvSpPr>
        <p:spPr>
          <a:xfrm>
            <a:off x="8357934" y="2907231"/>
            <a:ext cx="4178967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breakfast meal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88E734-6618-064C-06E5-EA405D938639}"/>
              </a:ext>
            </a:extLst>
          </p:cNvPr>
          <p:cNvSpPr/>
          <p:nvPr/>
        </p:nvSpPr>
        <p:spPr>
          <a:xfrm>
            <a:off x="0" y="4568391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Breakfast Sandwich | 18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 poached eggs on an </a:t>
            </a:r>
            <a:r>
              <a:rPr lang="en-US" sz="1400" dirty="0" err="1">
                <a:solidFill>
                  <a:schemeClr val="tx1"/>
                </a:solidFill>
              </a:rPr>
              <a:t>english</a:t>
            </a:r>
            <a:r>
              <a:rPr lang="en-US" sz="1400" dirty="0">
                <a:solidFill>
                  <a:schemeClr val="tx1"/>
                </a:solidFill>
              </a:rPr>
              <a:t> muffin w/ hollandaise, choice of back bacon, spinach, cured trout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D72013-0186-BD53-B148-514CAAA3D787}"/>
              </a:ext>
            </a:extLst>
          </p:cNvPr>
          <p:cNvSpPr/>
          <p:nvPr/>
        </p:nvSpPr>
        <p:spPr>
          <a:xfrm>
            <a:off x="4178967" y="4556760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English Breakfast | 20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 fried eggs, hash browns, blood sausage, tomatoes, mushrooms, baked beans, toast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6864F-B216-A29E-41A0-BC840867B898}"/>
              </a:ext>
            </a:extLst>
          </p:cNvPr>
          <p:cNvSpPr/>
          <p:nvPr/>
        </p:nvSpPr>
        <p:spPr>
          <a:xfrm>
            <a:off x="8357933" y="4545129"/>
            <a:ext cx="38340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Lentil Stew | 16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Tomato, roasted red pepper and lentil stew w/ grilled bread.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F165DC-7E97-CB1E-41C4-A78042508978}"/>
              </a:ext>
            </a:extLst>
          </p:cNvPr>
          <p:cNvSpPr/>
          <p:nvPr/>
        </p:nvSpPr>
        <p:spPr>
          <a:xfrm>
            <a:off x="0" y="5696151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Mixture texture | 19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 eggs, bacon, 2 delicious blueberry pancakes and potatoes. All served with toast.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AAB745-F67D-4DED-E5D1-7E33C2A7E9FD}"/>
              </a:ext>
            </a:extLst>
          </p:cNvPr>
          <p:cNvSpPr/>
          <p:nvPr/>
        </p:nvSpPr>
        <p:spPr>
          <a:xfrm>
            <a:off x="8357932" y="5696151"/>
            <a:ext cx="38340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Pancake </a:t>
            </a:r>
            <a:r>
              <a:rPr lang="en-CA" sz="1400" dirty="0" err="1">
                <a:solidFill>
                  <a:schemeClr val="tx1"/>
                </a:solidFill>
              </a:rPr>
              <a:t>Galor</a:t>
            </a:r>
            <a:r>
              <a:rPr lang="en-CA" sz="1400" dirty="0">
                <a:solidFill>
                  <a:schemeClr val="tx1"/>
                </a:solidFill>
              </a:rPr>
              <a:t> | 18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5 pancakes with strawberry, chocolate, bananas and blueberries.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94A328-4672-6E95-051F-7566E385161B}"/>
              </a:ext>
            </a:extLst>
          </p:cNvPr>
          <p:cNvSpPr/>
          <p:nvPr/>
        </p:nvSpPr>
        <p:spPr>
          <a:xfrm>
            <a:off x="4178967" y="5684520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All-Star | 25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Bacon, ham, sausages, frankfurters, bologna, spinach, green onions, tomatoes, onions, red and green peppers, mushrooms and Cheddar cheese. Served with toast, potatoes and your choice of fresh fruit or tomatoes. </a:t>
            </a:r>
            <a:r>
              <a:rPr lang="en-US" sz="1200" dirty="0" err="1">
                <a:solidFill>
                  <a:schemeClr val="tx1"/>
                </a:solidFill>
              </a:rPr>
              <a:t>Omelette</a:t>
            </a:r>
            <a:r>
              <a:rPr lang="en-US" sz="1200" dirty="0">
                <a:solidFill>
                  <a:schemeClr val="tx1"/>
                </a:solidFill>
              </a:rPr>
              <a:t> also available in egg-white-only.</a:t>
            </a:r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7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C9FC84-E51F-10E4-2315-F44786F8DE0C}"/>
              </a:ext>
            </a:extLst>
          </p:cNvPr>
          <p:cNvSpPr/>
          <p:nvPr/>
        </p:nvSpPr>
        <p:spPr>
          <a:xfrm>
            <a:off x="0" y="0"/>
            <a:ext cx="12192000" cy="84221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rgbClr val="7030A0"/>
                </a:solidFill>
              </a:rPr>
              <a:t>DINNER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B1FA46-5DE2-513D-B1F7-0EDE2B6AE2B4}"/>
              </a:ext>
            </a:extLst>
          </p:cNvPr>
          <p:cNvSpPr/>
          <p:nvPr/>
        </p:nvSpPr>
        <p:spPr>
          <a:xfrm>
            <a:off x="0" y="842211"/>
            <a:ext cx="4178967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Diner meal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2C7201-C688-7CF8-3716-90FFF4870C68}"/>
              </a:ext>
            </a:extLst>
          </p:cNvPr>
          <p:cNvSpPr/>
          <p:nvPr/>
        </p:nvSpPr>
        <p:spPr>
          <a:xfrm>
            <a:off x="4320857" y="807318"/>
            <a:ext cx="4178967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diner meal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88E734-6618-064C-06E5-EA405D938639}"/>
              </a:ext>
            </a:extLst>
          </p:cNvPr>
          <p:cNvSpPr/>
          <p:nvPr/>
        </p:nvSpPr>
        <p:spPr>
          <a:xfrm>
            <a:off x="0" y="2515002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Chicken | 25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Crispy chicken leg, potato puree, radish salad, herbs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D72013-0186-BD53-B148-514CAAA3D787}"/>
              </a:ext>
            </a:extLst>
          </p:cNvPr>
          <p:cNvSpPr/>
          <p:nvPr/>
        </p:nvSpPr>
        <p:spPr>
          <a:xfrm>
            <a:off x="4178967" y="2503371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Butterfly shrimp | 19.50</a:t>
            </a:r>
          </a:p>
          <a:p>
            <a:pPr algn="ctr"/>
            <a:r>
              <a:rPr lang="en-US" sz="1400" b="0" i="0" dirty="0">
                <a:solidFill>
                  <a:srgbClr val="231F20"/>
                </a:solidFill>
                <a:effectLst/>
                <a:latin typeface="brandon"/>
              </a:rPr>
              <a:t>4 giant butterfly shrimp with garlic sauce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6864F-B216-A29E-41A0-BC840867B898}"/>
              </a:ext>
            </a:extLst>
          </p:cNvPr>
          <p:cNvSpPr/>
          <p:nvPr/>
        </p:nvSpPr>
        <p:spPr>
          <a:xfrm>
            <a:off x="8357933" y="2491740"/>
            <a:ext cx="38340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>
                <a:solidFill>
                  <a:schemeClr val="tx1"/>
                </a:solidFill>
              </a:rPr>
              <a:t>Soulvlaki</a:t>
            </a:r>
            <a:r>
              <a:rPr lang="en-CA" sz="1400" dirty="0">
                <a:solidFill>
                  <a:schemeClr val="tx1"/>
                </a:solidFill>
              </a:rPr>
              <a:t> plate | 16.50</a:t>
            </a:r>
          </a:p>
          <a:p>
            <a:pPr algn="ctr"/>
            <a:r>
              <a:rPr lang="en-CA" sz="1400" b="0" i="0" dirty="0">
                <a:solidFill>
                  <a:srgbClr val="231F20"/>
                </a:solidFill>
                <a:effectLst/>
                <a:latin typeface="brandon"/>
              </a:rPr>
              <a:t>1 souvlaki skewer with tzatziki.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F165DC-7E97-CB1E-41C4-A78042508978}"/>
              </a:ext>
            </a:extLst>
          </p:cNvPr>
          <p:cNvSpPr/>
          <p:nvPr/>
        </p:nvSpPr>
        <p:spPr>
          <a:xfrm>
            <a:off x="0" y="3642762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Fish and chips | 17.50</a:t>
            </a:r>
          </a:p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brandon"/>
              </a:rPr>
              <a:t>Lightly battered cod fillets with tartar sauce.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AAB745-F67D-4DED-E5D1-7E33C2A7E9FD}"/>
              </a:ext>
            </a:extLst>
          </p:cNvPr>
          <p:cNvSpPr/>
          <p:nvPr/>
        </p:nvSpPr>
        <p:spPr>
          <a:xfrm>
            <a:off x="8357933" y="3619500"/>
            <a:ext cx="38340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Poutine | 18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House fries, beef brisket, charred green chili &amp; scallion, gravy, cheese curds, herbed sour cream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94A328-4672-6E95-051F-7566E385161B}"/>
              </a:ext>
            </a:extLst>
          </p:cNvPr>
          <p:cNvSpPr/>
          <p:nvPr/>
        </p:nvSpPr>
        <p:spPr>
          <a:xfrm>
            <a:off x="4178967" y="3631131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Burger | 22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Beef patties, American cheddar, white cheddar, caramelized onion, greens, mustard aioli on a house made bun.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A338F-C0AC-E875-35C2-289BEFBD0380}"/>
              </a:ext>
            </a:extLst>
          </p:cNvPr>
          <p:cNvSpPr/>
          <p:nvPr/>
        </p:nvSpPr>
        <p:spPr>
          <a:xfrm>
            <a:off x="8499825" y="807318"/>
            <a:ext cx="3834066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diner meal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0C1C91-467D-2BC4-C4AE-772D3FAF8D51}"/>
              </a:ext>
            </a:extLst>
          </p:cNvPr>
          <p:cNvSpPr/>
          <p:nvPr/>
        </p:nvSpPr>
        <p:spPr>
          <a:xfrm>
            <a:off x="4178966" y="4758891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Trout | 26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Roasted and smoked steelhead trout, mustard, cabbage, herbs, crispy bits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BF9072-E8BA-448D-16A5-B5A47ACD5086}"/>
              </a:ext>
            </a:extLst>
          </p:cNvPr>
          <p:cNvSpPr/>
          <p:nvPr/>
        </p:nvSpPr>
        <p:spPr>
          <a:xfrm>
            <a:off x="-2" y="4758891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Spicy Pork Belly | 18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Grilled pork belly, </a:t>
            </a:r>
            <a:r>
              <a:rPr lang="en-US" sz="1400" dirty="0" err="1">
                <a:solidFill>
                  <a:schemeClr val="tx1"/>
                </a:solidFill>
              </a:rPr>
              <a:t>chilli</a:t>
            </a:r>
            <a:r>
              <a:rPr lang="en-US" sz="1400" dirty="0">
                <a:solidFill>
                  <a:schemeClr val="tx1"/>
                </a:solidFill>
              </a:rPr>
              <a:t> jam, spicy pickled carrots, greens, cilantro, toasted sesame seeds on a house made bun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C3E838-6885-9B2A-C590-CDCA7764319F}"/>
              </a:ext>
            </a:extLst>
          </p:cNvPr>
          <p:cNvSpPr/>
          <p:nvPr/>
        </p:nvSpPr>
        <p:spPr>
          <a:xfrm>
            <a:off x="8357931" y="4723998"/>
            <a:ext cx="3834067" cy="11510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Soup of the day | 10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Ask your server about it!</a:t>
            </a:r>
            <a:endParaRPr lang="en-C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10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C9FC84-E51F-10E4-2315-F44786F8DE0C}"/>
              </a:ext>
            </a:extLst>
          </p:cNvPr>
          <p:cNvSpPr/>
          <p:nvPr/>
        </p:nvSpPr>
        <p:spPr>
          <a:xfrm>
            <a:off x="0" y="0"/>
            <a:ext cx="12192000" cy="84221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rgbClr val="7030A0"/>
                </a:solidFill>
              </a:rPr>
              <a:t>Supper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B1FA46-5DE2-513D-B1F7-0EDE2B6AE2B4}"/>
              </a:ext>
            </a:extLst>
          </p:cNvPr>
          <p:cNvSpPr/>
          <p:nvPr/>
        </p:nvSpPr>
        <p:spPr>
          <a:xfrm>
            <a:off x="0" y="842211"/>
            <a:ext cx="4178967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Supper meal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2C7201-C688-7CF8-3716-90FFF4870C68}"/>
              </a:ext>
            </a:extLst>
          </p:cNvPr>
          <p:cNvSpPr/>
          <p:nvPr/>
        </p:nvSpPr>
        <p:spPr>
          <a:xfrm>
            <a:off x="4178967" y="842211"/>
            <a:ext cx="4178967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Supper meal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88E734-6618-064C-06E5-EA405D938639}"/>
              </a:ext>
            </a:extLst>
          </p:cNvPr>
          <p:cNvSpPr/>
          <p:nvPr/>
        </p:nvSpPr>
        <p:spPr>
          <a:xfrm>
            <a:off x="0" y="2515002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Stuffed Pasta | 26</a:t>
            </a:r>
          </a:p>
          <a:p>
            <a:pPr algn="ctr"/>
            <a:r>
              <a:rPr lang="en-US" sz="1400" b="0" i="0" dirty="0">
                <a:solidFill>
                  <a:srgbClr val="3A4D2D"/>
                </a:solidFill>
                <a:effectLst/>
                <a:latin typeface="Public Sans"/>
              </a:rPr>
              <a:t>Potato and ricotta agnolotti w/ fennel, caraway, crispy rye, white wine and butter sauce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D72013-0186-BD53-B148-514CAAA3D787}"/>
              </a:ext>
            </a:extLst>
          </p:cNvPr>
          <p:cNvSpPr/>
          <p:nvPr/>
        </p:nvSpPr>
        <p:spPr>
          <a:xfrm>
            <a:off x="4178967" y="2503371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Pork T-Bone | 42</a:t>
            </a:r>
          </a:p>
          <a:p>
            <a:pPr algn="ctr"/>
            <a:r>
              <a:rPr lang="en-US" sz="1400" b="0" i="0" dirty="0">
                <a:solidFill>
                  <a:srgbClr val="3A4D2D"/>
                </a:solidFill>
                <a:effectLst/>
                <a:latin typeface="Public Sans"/>
              </a:rPr>
              <a:t>Smoked and grilled pork </a:t>
            </a:r>
            <a:r>
              <a:rPr lang="en-US" sz="1400" b="0" i="0" dirty="0" err="1">
                <a:solidFill>
                  <a:srgbClr val="3A4D2D"/>
                </a:solidFill>
                <a:effectLst/>
                <a:latin typeface="Public Sans"/>
              </a:rPr>
              <a:t>t-bone</a:t>
            </a:r>
            <a:r>
              <a:rPr lang="en-US" sz="1400" b="0" i="0" dirty="0">
                <a:solidFill>
                  <a:srgbClr val="3A4D2D"/>
                </a:solidFill>
                <a:effectLst/>
                <a:latin typeface="Public Sans"/>
              </a:rPr>
              <a:t>, great fries, whiskey peppercorn sauce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6864F-B216-A29E-41A0-BC840867B898}"/>
              </a:ext>
            </a:extLst>
          </p:cNvPr>
          <p:cNvSpPr/>
          <p:nvPr/>
        </p:nvSpPr>
        <p:spPr>
          <a:xfrm>
            <a:off x="8357933" y="2491740"/>
            <a:ext cx="38340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Pork Belly | 32</a:t>
            </a:r>
          </a:p>
          <a:p>
            <a:pPr algn="ctr"/>
            <a:r>
              <a:rPr lang="en-US" sz="1400" b="0" i="0" dirty="0">
                <a:solidFill>
                  <a:srgbClr val="3A4D2D"/>
                </a:solidFill>
                <a:effectLst/>
                <a:latin typeface="Public Sans"/>
              </a:rPr>
              <a:t>Roasted pork belly w/ marinated navy beans, charred carrots, many green thing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F165DC-7E97-CB1E-41C4-A78042508978}"/>
              </a:ext>
            </a:extLst>
          </p:cNvPr>
          <p:cNvSpPr/>
          <p:nvPr/>
        </p:nvSpPr>
        <p:spPr>
          <a:xfrm>
            <a:off x="0" y="3642762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Potatoes lorette | 15</a:t>
            </a:r>
          </a:p>
          <a:p>
            <a:pPr algn="ctr"/>
            <a:r>
              <a:rPr lang="en-US" sz="1400" b="0" i="0" dirty="0">
                <a:solidFill>
                  <a:srgbClr val="3A4D2D"/>
                </a:solidFill>
                <a:effectLst/>
                <a:latin typeface="Public Sans"/>
              </a:rPr>
              <a:t>Potato doughnuts w/ pea and mascarpone emulsion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AAB745-F67D-4DED-E5D1-7E33C2A7E9FD}"/>
              </a:ext>
            </a:extLst>
          </p:cNvPr>
          <p:cNvSpPr/>
          <p:nvPr/>
        </p:nvSpPr>
        <p:spPr>
          <a:xfrm>
            <a:off x="8357933" y="3619500"/>
            <a:ext cx="38340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Chicken Breast | 20</a:t>
            </a:r>
          </a:p>
          <a:p>
            <a:pPr algn="ctr"/>
            <a:r>
              <a:rPr lang="en-US" sz="1400" b="0" i="0" dirty="0">
                <a:solidFill>
                  <a:srgbClr val="3A4D2D"/>
                </a:solidFill>
                <a:effectLst/>
                <a:latin typeface="Public Sans"/>
              </a:rPr>
              <a:t>Cooked roasted chicken breast served with fries and rice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94A328-4672-6E95-051F-7566E385161B}"/>
              </a:ext>
            </a:extLst>
          </p:cNvPr>
          <p:cNvSpPr/>
          <p:nvPr/>
        </p:nvSpPr>
        <p:spPr>
          <a:xfrm>
            <a:off x="4178967" y="3631131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Spaghetti Bolognaise | 22</a:t>
            </a:r>
          </a:p>
          <a:p>
            <a:pPr algn="ctr"/>
            <a:r>
              <a:rPr lang="en-US" sz="1400" b="0" i="0" dirty="0">
                <a:solidFill>
                  <a:srgbClr val="3A4D2D"/>
                </a:solidFill>
                <a:effectLst/>
                <a:latin typeface="Public Sans"/>
              </a:rPr>
              <a:t>Spaghetti using bolognaise sauce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A338F-C0AC-E875-35C2-289BEFBD0380}"/>
              </a:ext>
            </a:extLst>
          </p:cNvPr>
          <p:cNvSpPr/>
          <p:nvPr/>
        </p:nvSpPr>
        <p:spPr>
          <a:xfrm>
            <a:off x="8357935" y="842211"/>
            <a:ext cx="3834066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Supper meal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0C1C91-467D-2BC4-C4AE-772D3FAF8D51}"/>
              </a:ext>
            </a:extLst>
          </p:cNvPr>
          <p:cNvSpPr/>
          <p:nvPr/>
        </p:nvSpPr>
        <p:spPr>
          <a:xfrm>
            <a:off x="4178966" y="4758891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Pizza | 20</a:t>
            </a:r>
          </a:p>
          <a:p>
            <a:pPr algn="ctr"/>
            <a:r>
              <a:rPr lang="en-US" sz="1400" b="0" i="0" dirty="0">
                <a:solidFill>
                  <a:srgbClr val="3A4D2D"/>
                </a:solidFill>
                <a:effectLst/>
                <a:latin typeface="Public Sans"/>
              </a:rPr>
              <a:t>Choose up to 5 topping to your pizza. Made to be shared with 2, but a smaller version for 15$ can be done if asked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BF9072-E8BA-448D-16A5-B5A47ACD5086}"/>
              </a:ext>
            </a:extLst>
          </p:cNvPr>
          <p:cNvSpPr/>
          <p:nvPr/>
        </p:nvSpPr>
        <p:spPr>
          <a:xfrm>
            <a:off x="-2" y="4758891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Liver &amp; Onions | 16</a:t>
            </a:r>
          </a:p>
          <a:p>
            <a:pPr algn="ctr"/>
            <a:r>
              <a:rPr lang="en-US" sz="1400" b="0" i="0" dirty="0">
                <a:solidFill>
                  <a:srgbClr val="3A4D2D"/>
                </a:solidFill>
                <a:effectLst/>
                <a:latin typeface="Public Sans"/>
              </a:rPr>
              <a:t>Chicken liver pâté, onion rings, green tomato chutney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C61FA7-4E3E-39B9-595A-1ED7D4B935BC}"/>
              </a:ext>
            </a:extLst>
          </p:cNvPr>
          <p:cNvSpPr/>
          <p:nvPr/>
        </p:nvSpPr>
        <p:spPr>
          <a:xfrm>
            <a:off x="8357932" y="4723998"/>
            <a:ext cx="38340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Chicken Caeser Salad | 18</a:t>
            </a:r>
          </a:p>
          <a:p>
            <a:pPr algn="ctr"/>
            <a:r>
              <a:rPr lang="en-US" sz="1400" b="0" i="0" dirty="0">
                <a:solidFill>
                  <a:srgbClr val="3A4D2D"/>
                </a:solidFill>
                <a:effectLst/>
                <a:latin typeface="Public Sans"/>
              </a:rPr>
              <a:t>Grilled chicken breast, romaine, croutons, bacon and freshly grated Parmesan.</a:t>
            </a:r>
            <a:endParaRPr lang="en-C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37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C9FC84-E51F-10E4-2315-F44786F8DE0C}"/>
              </a:ext>
            </a:extLst>
          </p:cNvPr>
          <p:cNvSpPr/>
          <p:nvPr/>
        </p:nvSpPr>
        <p:spPr>
          <a:xfrm>
            <a:off x="0" y="0"/>
            <a:ext cx="12192000" cy="84221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rgbClr val="7030A0"/>
                </a:solidFill>
              </a:rPr>
              <a:t>Drinks before 5 PM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B1FA46-5DE2-513D-B1F7-0EDE2B6AE2B4}"/>
              </a:ext>
            </a:extLst>
          </p:cNvPr>
          <p:cNvSpPr/>
          <p:nvPr/>
        </p:nvSpPr>
        <p:spPr>
          <a:xfrm>
            <a:off x="0" y="842211"/>
            <a:ext cx="4178967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drink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2C7201-C688-7CF8-3716-90FFF4870C68}"/>
              </a:ext>
            </a:extLst>
          </p:cNvPr>
          <p:cNvSpPr/>
          <p:nvPr/>
        </p:nvSpPr>
        <p:spPr>
          <a:xfrm>
            <a:off x="0" y="2503370"/>
            <a:ext cx="4178967" cy="2213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drink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F165DC-7E97-CB1E-41C4-A78042508978}"/>
              </a:ext>
            </a:extLst>
          </p:cNvPr>
          <p:cNvSpPr/>
          <p:nvPr/>
        </p:nvSpPr>
        <p:spPr>
          <a:xfrm>
            <a:off x="4178960" y="1712648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Juices: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Orange Juice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Apple Juice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Tropical Juice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Pineapple Juice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306DE-948F-71C1-E7ED-BB025FBD1E6C}"/>
              </a:ext>
            </a:extLst>
          </p:cNvPr>
          <p:cNvSpPr/>
          <p:nvPr/>
        </p:nvSpPr>
        <p:spPr>
          <a:xfrm>
            <a:off x="-1" y="4716982"/>
            <a:ext cx="4178965" cy="21410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drink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BAC229-8B64-5388-2543-88791753441C}"/>
              </a:ext>
            </a:extLst>
          </p:cNvPr>
          <p:cNvSpPr/>
          <p:nvPr/>
        </p:nvSpPr>
        <p:spPr>
          <a:xfrm>
            <a:off x="8357929" y="842211"/>
            <a:ext cx="3834071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drink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D7B65-BE4B-D864-D555-52B6233DABEA}"/>
              </a:ext>
            </a:extLst>
          </p:cNvPr>
          <p:cNvSpPr/>
          <p:nvPr/>
        </p:nvSpPr>
        <p:spPr>
          <a:xfrm>
            <a:off x="8357929" y="2503370"/>
            <a:ext cx="3834071" cy="2213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drink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ADA1B2-486A-96A9-635D-EE2D2F049D50}"/>
              </a:ext>
            </a:extLst>
          </p:cNvPr>
          <p:cNvSpPr/>
          <p:nvPr/>
        </p:nvSpPr>
        <p:spPr>
          <a:xfrm>
            <a:off x="8357928" y="4716982"/>
            <a:ext cx="3834069" cy="21410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drink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DD8A47-0A06-CA43-C862-EBB73135763C}"/>
              </a:ext>
            </a:extLst>
          </p:cNvPr>
          <p:cNvSpPr/>
          <p:nvPr/>
        </p:nvSpPr>
        <p:spPr>
          <a:xfrm>
            <a:off x="4178961" y="2840958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Soda: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Ice Tea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7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Sprite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Pepsi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878A73-3678-DE78-2DD7-5F13DF594F99}"/>
              </a:ext>
            </a:extLst>
          </p:cNvPr>
          <p:cNvSpPr txBox="1"/>
          <p:nvPr/>
        </p:nvSpPr>
        <p:spPr>
          <a:xfrm>
            <a:off x="6705600" y="3098134"/>
            <a:ext cx="1539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Coca 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Crush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D5DF6B-A64F-1F8B-9603-49051385CFAE}"/>
              </a:ext>
            </a:extLst>
          </p:cNvPr>
          <p:cNvSpPr txBox="1"/>
          <p:nvPr/>
        </p:nvSpPr>
        <p:spPr>
          <a:xfrm>
            <a:off x="6705600" y="1886993"/>
            <a:ext cx="153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Lemonade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647A4F-407B-2153-1E5F-3EE2347ED29E}"/>
              </a:ext>
            </a:extLst>
          </p:cNvPr>
          <p:cNvSpPr/>
          <p:nvPr/>
        </p:nvSpPr>
        <p:spPr>
          <a:xfrm>
            <a:off x="4178960" y="3951426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Other: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Root Beer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Passiflora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Sparkling Water</a:t>
            </a:r>
          </a:p>
        </p:txBody>
      </p:sp>
    </p:spTree>
    <p:extLst>
      <p:ext uri="{BB962C8B-B14F-4D97-AF65-F5344CB8AC3E}">
        <p14:creationId xmlns:p14="http://schemas.microsoft.com/office/powerpoint/2010/main" val="133931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C9FC84-E51F-10E4-2315-F44786F8DE0C}"/>
              </a:ext>
            </a:extLst>
          </p:cNvPr>
          <p:cNvSpPr/>
          <p:nvPr/>
        </p:nvSpPr>
        <p:spPr>
          <a:xfrm>
            <a:off x="0" y="0"/>
            <a:ext cx="12192000" cy="84221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rgbClr val="7030A0"/>
                </a:solidFill>
              </a:rPr>
              <a:t>Drinks After 5 PM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F165DC-7E97-CB1E-41C4-A78042508978}"/>
              </a:ext>
            </a:extLst>
          </p:cNvPr>
          <p:cNvSpPr/>
          <p:nvPr/>
        </p:nvSpPr>
        <p:spPr>
          <a:xfrm>
            <a:off x="4178960" y="1209125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Juices: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Orange Juice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Apple Juice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Tropical Juice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Pineapple Juice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DD8A47-0A06-CA43-C862-EBB73135763C}"/>
              </a:ext>
            </a:extLst>
          </p:cNvPr>
          <p:cNvSpPr/>
          <p:nvPr/>
        </p:nvSpPr>
        <p:spPr>
          <a:xfrm>
            <a:off x="4178960" y="2312220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Soda: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Ice Tea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7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Sprite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Pepsi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878A73-3678-DE78-2DD7-5F13DF594F99}"/>
              </a:ext>
            </a:extLst>
          </p:cNvPr>
          <p:cNvSpPr txBox="1"/>
          <p:nvPr/>
        </p:nvSpPr>
        <p:spPr>
          <a:xfrm>
            <a:off x="6818688" y="2606918"/>
            <a:ext cx="1539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Coca 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Crush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D5DF6B-A64F-1F8B-9603-49051385CFAE}"/>
              </a:ext>
            </a:extLst>
          </p:cNvPr>
          <p:cNvSpPr txBox="1"/>
          <p:nvPr/>
        </p:nvSpPr>
        <p:spPr>
          <a:xfrm>
            <a:off x="6705600" y="1886993"/>
            <a:ext cx="153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Lemonade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647A4F-407B-2153-1E5F-3EE2347ED29E}"/>
              </a:ext>
            </a:extLst>
          </p:cNvPr>
          <p:cNvSpPr/>
          <p:nvPr/>
        </p:nvSpPr>
        <p:spPr>
          <a:xfrm>
            <a:off x="4178956" y="5609504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Other: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Root Beer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Passiflora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Sparkling Water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91D111-FCAE-FE80-83AE-7F23CF9273B7}"/>
              </a:ext>
            </a:extLst>
          </p:cNvPr>
          <p:cNvSpPr/>
          <p:nvPr/>
        </p:nvSpPr>
        <p:spPr>
          <a:xfrm>
            <a:off x="4178959" y="3450697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Cocktail: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Strawberry Cocktail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Cocktail Grounded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err="1">
                <a:solidFill>
                  <a:schemeClr val="tx1"/>
                </a:solidFill>
              </a:rPr>
              <a:t>Cockedoodle</a:t>
            </a:r>
            <a:endParaRPr lang="en-CA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Rooting Cocktail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75C4D8-EA75-F164-9D81-9D97EDBBB87F}"/>
              </a:ext>
            </a:extLst>
          </p:cNvPr>
          <p:cNvSpPr/>
          <p:nvPr/>
        </p:nvSpPr>
        <p:spPr>
          <a:xfrm>
            <a:off x="4178956" y="4566827"/>
            <a:ext cx="4178967" cy="1020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Wine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White Wine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Red Wine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Rose Wine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3B8A46-A5D2-44A9-7F01-52E0F97DE1A8}"/>
              </a:ext>
            </a:extLst>
          </p:cNvPr>
          <p:cNvSpPr/>
          <p:nvPr/>
        </p:nvSpPr>
        <p:spPr>
          <a:xfrm>
            <a:off x="0" y="842211"/>
            <a:ext cx="4178967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drink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B6A2E6-5251-0336-9A2F-6708D621EEE6}"/>
              </a:ext>
            </a:extLst>
          </p:cNvPr>
          <p:cNvSpPr/>
          <p:nvPr/>
        </p:nvSpPr>
        <p:spPr>
          <a:xfrm>
            <a:off x="0" y="2503370"/>
            <a:ext cx="4178967" cy="2213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drink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B49400-1AA4-FA2E-A959-F1ACB9C84DE1}"/>
              </a:ext>
            </a:extLst>
          </p:cNvPr>
          <p:cNvSpPr/>
          <p:nvPr/>
        </p:nvSpPr>
        <p:spPr>
          <a:xfrm>
            <a:off x="-1" y="4716982"/>
            <a:ext cx="4178965" cy="21410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drink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951A3-2CCD-D661-0EDF-2BACEE0EFDFD}"/>
              </a:ext>
            </a:extLst>
          </p:cNvPr>
          <p:cNvSpPr/>
          <p:nvPr/>
        </p:nvSpPr>
        <p:spPr>
          <a:xfrm>
            <a:off x="8357920" y="842211"/>
            <a:ext cx="3834080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drink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170818-162D-939D-EB5E-6A6B961ABE60}"/>
              </a:ext>
            </a:extLst>
          </p:cNvPr>
          <p:cNvSpPr/>
          <p:nvPr/>
        </p:nvSpPr>
        <p:spPr>
          <a:xfrm>
            <a:off x="8357920" y="2503370"/>
            <a:ext cx="3834080" cy="2213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drink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D680AD-0723-54A6-BA2B-1D4DE7BD579B}"/>
              </a:ext>
            </a:extLst>
          </p:cNvPr>
          <p:cNvSpPr/>
          <p:nvPr/>
        </p:nvSpPr>
        <p:spPr>
          <a:xfrm>
            <a:off x="8357919" y="4716982"/>
            <a:ext cx="3834078" cy="21410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drink 3</a:t>
            </a:r>
          </a:p>
        </p:txBody>
      </p:sp>
    </p:spTree>
    <p:extLst>
      <p:ext uri="{BB962C8B-B14F-4D97-AF65-F5344CB8AC3E}">
        <p14:creationId xmlns:p14="http://schemas.microsoft.com/office/powerpoint/2010/main" val="388815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C9FC84-E51F-10E4-2315-F44786F8DE0C}"/>
              </a:ext>
            </a:extLst>
          </p:cNvPr>
          <p:cNvSpPr/>
          <p:nvPr/>
        </p:nvSpPr>
        <p:spPr>
          <a:xfrm>
            <a:off x="0" y="0"/>
            <a:ext cx="12192000" cy="84221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rgbClr val="7030A0"/>
                </a:solidFill>
              </a:rPr>
              <a:t>Kids Menu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B1FA46-5DE2-513D-B1F7-0EDE2B6AE2B4}"/>
              </a:ext>
            </a:extLst>
          </p:cNvPr>
          <p:cNvSpPr/>
          <p:nvPr/>
        </p:nvSpPr>
        <p:spPr>
          <a:xfrm>
            <a:off x="0" y="842211"/>
            <a:ext cx="4178967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kids menu meal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2C7201-C688-7CF8-3716-90FFF4870C68}"/>
              </a:ext>
            </a:extLst>
          </p:cNvPr>
          <p:cNvSpPr/>
          <p:nvPr/>
        </p:nvSpPr>
        <p:spPr>
          <a:xfrm>
            <a:off x="4178967" y="842211"/>
            <a:ext cx="4178967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kids menu meal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88E734-6618-064C-06E5-EA405D938639}"/>
              </a:ext>
            </a:extLst>
          </p:cNvPr>
          <p:cNvSpPr/>
          <p:nvPr/>
        </p:nvSpPr>
        <p:spPr>
          <a:xfrm>
            <a:off x="0" y="2515002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Chicken or Pork </a:t>
            </a:r>
            <a:r>
              <a:rPr lang="en-CA" sz="1400" dirty="0" err="1">
                <a:solidFill>
                  <a:schemeClr val="tx1"/>
                </a:solidFill>
              </a:rPr>
              <a:t>Soulvlaki</a:t>
            </a:r>
            <a:r>
              <a:rPr lang="en-CA" sz="1400" dirty="0">
                <a:solidFill>
                  <a:schemeClr val="tx1"/>
                </a:solidFill>
              </a:rPr>
              <a:t> | 8.95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D72013-0186-BD53-B148-514CAAA3D787}"/>
              </a:ext>
            </a:extLst>
          </p:cNvPr>
          <p:cNvSpPr/>
          <p:nvPr/>
        </p:nvSpPr>
        <p:spPr>
          <a:xfrm>
            <a:off x="4178967" y="2538264"/>
            <a:ext cx="41789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Chicken Tenders | 8.95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6864F-B216-A29E-41A0-BC840867B898}"/>
              </a:ext>
            </a:extLst>
          </p:cNvPr>
          <p:cNvSpPr/>
          <p:nvPr/>
        </p:nvSpPr>
        <p:spPr>
          <a:xfrm>
            <a:off x="8357933" y="2491740"/>
            <a:ext cx="3834067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Spaghetti with meat sauce | 8.95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A338F-C0AC-E875-35C2-289BEFBD0380}"/>
              </a:ext>
            </a:extLst>
          </p:cNvPr>
          <p:cNvSpPr/>
          <p:nvPr/>
        </p:nvSpPr>
        <p:spPr>
          <a:xfrm>
            <a:off x="8357935" y="842211"/>
            <a:ext cx="3834066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kids menu meal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23EB98-372F-5D40-60CB-8732A99B8F42}"/>
              </a:ext>
            </a:extLst>
          </p:cNvPr>
          <p:cNvSpPr/>
          <p:nvPr/>
        </p:nvSpPr>
        <p:spPr>
          <a:xfrm>
            <a:off x="137160" y="3654393"/>
            <a:ext cx="12192000" cy="84221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rgbClr val="7030A0"/>
                </a:solidFill>
              </a:rPr>
              <a:t>Desserts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25FC2-88EE-0FBD-8F43-5D5BBBF0ABB7}"/>
              </a:ext>
            </a:extLst>
          </p:cNvPr>
          <p:cNvSpPr/>
          <p:nvPr/>
        </p:nvSpPr>
        <p:spPr>
          <a:xfrm>
            <a:off x="137160" y="4496604"/>
            <a:ext cx="4178967" cy="13555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dessert menu meal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2A3D77-C39F-556E-39F5-F4281848BE2B}"/>
              </a:ext>
            </a:extLst>
          </p:cNvPr>
          <p:cNvSpPr/>
          <p:nvPr/>
        </p:nvSpPr>
        <p:spPr>
          <a:xfrm>
            <a:off x="4316127" y="4496604"/>
            <a:ext cx="4178967" cy="13555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dessert menu meal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D267F7-3D2B-D6BC-EB15-2596C8576FBF}"/>
              </a:ext>
            </a:extLst>
          </p:cNvPr>
          <p:cNvSpPr/>
          <p:nvPr/>
        </p:nvSpPr>
        <p:spPr>
          <a:xfrm>
            <a:off x="137160" y="5852161"/>
            <a:ext cx="4178967" cy="1188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Pie | 10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Made fresh daily. Limited quantities available. Ask your server for today’s selection.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DC8EC-1ABD-C0DB-98D1-E756156CF84F}"/>
              </a:ext>
            </a:extLst>
          </p:cNvPr>
          <p:cNvSpPr/>
          <p:nvPr/>
        </p:nvSpPr>
        <p:spPr>
          <a:xfrm>
            <a:off x="4316127" y="5852161"/>
            <a:ext cx="4178967" cy="1188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Chocolate Truffles | 3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Two rich salted dark chocolate truffles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6839FA-8227-00DE-7F17-435EB7EB41FA}"/>
              </a:ext>
            </a:extLst>
          </p:cNvPr>
          <p:cNvSpPr/>
          <p:nvPr/>
        </p:nvSpPr>
        <p:spPr>
          <a:xfrm>
            <a:off x="8495093" y="5852161"/>
            <a:ext cx="3834067" cy="1188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Ice Cream | 1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</a:rPr>
              <a:t>Choose 3 ice cream flavours!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8961C8-5BB6-F80D-ED01-E5E29FE2ACEF}"/>
              </a:ext>
            </a:extLst>
          </p:cNvPr>
          <p:cNvSpPr/>
          <p:nvPr/>
        </p:nvSpPr>
        <p:spPr>
          <a:xfrm>
            <a:off x="8495095" y="4496604"/>
            <a:ext cx="3834066" cy="13555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dessert menu meal 3</a:t>
            </a:r>
          </a:p>
        </p:txBody>
      </p:sp>
    </p:spTree>
    <p:extLst>
      <p:ext uri="{BB962C8B-B14F-4D97-AF65-F5344CB8AC3E}">
        <p14:creationId xmlns:p14="http://schemas.microsoft.com/office/powerpoint/2010/main" val="166788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D7ED03-5D20-400E-95D6-2029FBE61110}"/>
              </a:ext>
            </a:extLst>
          </p:cNvPr>
          <p:cNvSpPr/>
          <p:nvPr/>
        </p:nvSpPr>
        <p:spPr>
          <a:xfrm>
            <a:off x="-1" y="1"/>
            <a:ext cx="12192001" cy="1556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AEC5C-9403-4D31-8193-F3FE8FDA1C7D}"/>
              </a:ext>
            </a:extLst>
          </p:cNvPr>
          <p:cNvSpPr txBox="1"/>
          <p:nvPr/>
        </p:nvSpPr>
        <p:spPr>
          <a:xfrm>
            <a:off x="4520000" y="424037"/>
            <a:ext cx="315199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Reservations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A009AA-C3D1-492A-B117-E3946EA0EE59}"/>
              </a:ext>
            </a:extLst>
          </p:cNvPr>
          <p:cNvSpPr/>
          <p:nvPr/>
        </p:nvSpPr>
        <p:spPr>
          <a:xfrm>
            <a:off x="-1" y="1556085"/>
            <a:ext cx="12192001" cy="4973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Home	Menu	Reservations       Contact	Entertainer	  About Us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B655AB-9FF9-44B4-B9A2-C9848EA4456C}"/>
              </a:ext>
            </a:extLst>
          </p:cNvPr>
          <p:cNvSpPr/>
          <p:nvPr/>
        </p:nvSpPr>
        <p:spPr>
          <a:xfrm>
            <a:off x="0" y="2053389"/>
            <a:ext cx="5092262" cy="4804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E6B76-B800-437A-8E0B-98C9DB0DDA2A}"/>
              </a:ext>
            </a:extLst>
          </p:cNvPr>
          <p:cNvSpPr txBox="1"/>
          <p:nvPr/>
        </p:nvSpPr>
        <p:spPr>
          <a:xfrm>
            <a:off x="0" y="2301766"/>
            <a:ext cx="5092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C000"/>
                </a:solidFill>
              </a:rPr>
              <a:t>Reservation Prices:</a:t>
            </a: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C9F21FE6-4176-473A-99BA-07437F0CE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22711"/>
              </p:ext>
            </p:extLst>
          </p:nvPr>
        </p:nvGraphicFramePr>
        <p:xfrm>
          <a:off x="178674" y="3112169"/>
          <a:ext cx="47874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731">
                  <a:extLst>
                    <a:ext uri="{9D8B030D-6E8A-4147-A177-3AD203B41FA5}">
                      <a16:colId xmlns:a16="http://schemas.microsoft.com/office/drawing/2014/main" val="1334998654"/>
                    </a:ext>
                  </a:extLst>
                </a:gridCol>
                <a:gridCol w="2393731">
                  <a:extLst>
                    <a:ext uri="{9D8B030D-6E8A-4147-A177-3AD203B41FA5}">
                      <a16:colId xmlns:a16="http://schemas.microsoft.com/office/drawing/2014/main" val="1304990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Number of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Prices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8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1-2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15$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95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3-5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0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6-10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45$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2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11+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65$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75098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1447FC7-7E22-42D8-80AA-A7E63503C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65735"/>
              </p:ext>
            </p:extLst>
          </p:nvPr>
        </p:nvGraphicFramePr>
        <p:xfrm>
          <a:off x="-1" y="5027798"/>
          <a:ext cx="50922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131">
                  <a:extLst>
                    <a:ext uri="{9D8B030D-6E8A-4147-A177-3AD203B41FA5}">
                      <a16:colId xmlns:a16="http://schemas.microsoft.com/office/drawing/2014/main" val="1334998654"/>
                    </a:ext>
                  </a:extLst>
                </a:gridCol>
                <a:gridCol w="2546131">
                  <a:extLst>
                    <a:ext uri="{9D8B030D-6E8A-4147-A177-3AD203B41FA5}">
                      <a16:colId xmlns:a16="http://schemas.microsoft.com/office/drawing/2014/main" val="1304990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Type of 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Prices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8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Chairs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No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95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Benches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15$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0374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0AB5FE4-0A74-4BA3-81CC-B9962AB30C09}"/>
              </a:ext>
            </a:extLst>
          </p:cNvPr>
          <p:cNvSpPr/>
          <p:nvPr/>
        </p:nvSpPr>
        <p:spPr>
          <a:xfrm>
            <a:off x="5060733" y="3826326"/>
            <a:ext cx="6952593" cy="195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CB0F6-349B-42CC-AD69-9A76152E4248}"/>
              </a:ext>
            </a:extLst>
          </p:cNvPr>
          <p:cNvSpPr txBox="1"/>
          <p:nvPr/>
        </p:nvSpPr>
        <p:spPr>
          <a:xfrm>
            <a:off x="5234151" y="3876622"/>
            <a:ext cx="66688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</a:t>
            </a:r>
          </a:p>
          <a:p>
            <a:r>
              <a:rPr lang="en-US" dirty="0"/>
              <a:t>How many people: (Insert Combo Box that shows the options)</a:t>
            </a:r>
          </a:p>
          <a:p>
            <a:r>
              <a:rPr lang="en-US" dirty="0"/>
              <a:t>Benches Included: (Checkbox )</a:t>
            </a:r>
          </a:p>
          <a:p>
            <a:r>
              <a:rPr lang="en-US" dirty="0"/>
              <a:t>Date: (use Input date)</a:t>
            </a:r>
          </a:p>
          <a:p>
            <a:r>
              <a:rPr lang="en-US" dirty="0"/>
              <a:t>Occasion: (text input)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8DD7D7-5F43-4FBC-94D8-00FA1C2DEC90}"/>
              </a:ext>
            </a:extLst>
          </p:cNvPr>
          <p:cNvSpPr txBox="1"/>
          <p:nvPr/>
        </p:nvSpPr>
        <p:spPr>
          <a:xfrm>
            <a:off x="0" y="6322221"/>
            <a:ext cx="5092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*Payment for Reservations are included in the receipt</a:t>
            </a:r>
          </a:p>
        </p:txBody>
      </p:sp>
    </p:spTree>
    <p:extLst>
      <p:ext uri="{BB962C8B-B14F-4D97-AF65-F5344CB8AC3E}">
        <p14:creationId xmlns:p14="http://schemas.microsoft.com/office/powerpoint/2010/main" val="194686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38DCA0-BFFF-224E-9509-5A574955DA60}"/>
              </a:ext>
            </a:extLst>
          </p:cNvPr>
          <p:cNvSpPr/>
          <p:nvPr/>
        </p:nvSpPr>
        <p:spPr>
          <a:xfrm>
            <a:off x="1848464" y="953730"/>
            <a:ext cx="8622891" cy="1556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RESERVATIONS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AA2761-78A2-4AB4-FE08-7300D261CC48}"/>
              </a:ext>
            </a:extLst>
          </p:cNvPr>
          <p:cNvSpPr/>
          <p:nvPr/>
        </p:nvSpPr>
        <p:spPr>
          <a:xfrm>
            <a:off x="2840674" y="3042494"/>
            <a:ext cx="7099739" cy="2773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E1EA4-FA22-FCFE-EB32-8174295E71C6}"/>
              </a:ext>
            </a:extLst>
          </p:cNvPr>
          <p:cNvSpPr txBox="1"/>
          <p:nvPr/>
        </p:nvSpPr>
        <p:spPr>
          <a:xfrm>
            <a:off x="2772103" y="3429000"/>
            <a:ext cx="6647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RECEIPT</a:t>
            </a:r>
          </a:p>
          <a:p>
            <a:r>
              <a:rPr lang="en-US" dirty="0"/>
              <a:t>Reservation at :</a:t>
            </a:r>
          </a:p>
          <a:p>
            <a:r>
              <a:rPr lang="en-US" dirty="0"/>
              <a:t>For x people</a:t>
            </a:r>
          </a:p>
          <a:p>
            <a:r>
              <a:rPr lang="en-US" dirty="0"/>
              <a:t>Benches included: yes or 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2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1131</Words>
  <Application>Microsoft Office PowerPoint</Application>
  <PresentationFormat>Widescreen</PresentationFormat>
  <Paragraphs>222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brandon</vt:lpstr>
      <vt:lpstr>Calibri</vt:lpstr>
      <vt:lpstr>Calibri Light</vt:lpstr>
      <vt:lpstr>Public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Amir-Georges</dc:creator>
  <cp:lastModifiedBy>Amir-Georges Haya</cp:lastModifiedBy>
  <cp:revision>19</cp:revision>
  <dcterms:created xsi:type="dcterms:W3CDTF">2024-04-08T16:22:27Z</dcterms:created>
  <dcterms:modified xsi:type="dcterms:W3CDTF">2024-05-14T15:55:51Z</dcterms:modified>
</cp:coreProperties>
</file>