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9" r:id="rId4"/>
    <p:sldId id="258" r:id="rId5"/>
    <p:sldId id="261" r:id="rId6"/>
    <p:sldId id="267" r:id="rId7"/>
    <p:sldId id="260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47E9F-A24B-480B-8540-E421E61DD4F9}" v="66" dt="2025-03-14T05:28:16.978"/>
    <p1510:client id="{2CB87B98-34A3-FBD2-8231-EFB864476363}" v="2" dt="2025-03-14T06:34:42.401"/>
    <p1510:client id="{C462FA7B-545C-456F-BECD-846F6D3651BB}" v="262" dt="2025-03-14T07:46:54.396"/>
    <p1510:client id="{E4C2350F-F59B-5C43-A41F-C58CAD451CE6}" v="91" dt="2025-03-14T06:07:5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6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8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9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8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5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8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F8E9BA7-B6A0-EB35-D346-54BE302A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600" y="1066800"/>
            <a:ext cx="4681728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08D97E-A665-0D3F-688B-0A5E0BDC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8743" y="1060015"/>
            <a:ext cx="4599584" cy="3088216"/>
          </a:xfrm>
        </p:spPr>
        <p:txBody>
          <a:bodyPr anchor="t">
            <a:normAutofit/>
          </a:bodyPr>
          <a:lstStyle/>
          <a:p>
            <a:r>
              <a:rPr lang="es-MX" sz="4800"/>
              <a:t>OPTIMIZACION COSTO VEHICULO ELECTRICO</a:t>
            </a:r>
            <a:endParaRPr lang="en-US"/>
          </a:p>
          <a:p>
            <a:endParaRPr lang="es-MX" sz="4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47E070-39C2-539E-25E8-FE7163D49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3846" y="4508502"/>
            <a:ext cx="4174481" cy="1137083"/>
          </a:xfrm>
        </p:spPr>
        <p:txBody>
          <a:bodyPr>
            <a:normAutofit fontScale="77500" lnSpcReduction="20000"/>
          </a:bodyPr>
          <a:lstStyle/>
          <a:p>
            <a:r>
              <a:rPr lang="es-MX" sz="2000" b="0" i="0">
                <a:solidFill>
                  <a:srgbClr val="F0F6FC"/>
                </a:solidFill>
                <a:effectLst/>
                <a:latin typeface="-apple-system"/>
              </a:rPr>
              <a:t>EMILIO GELISTA FREGOSO</a:t>
            </a:r>
          </a:p>
          <a:p>
            <a:r>
              <a:rPr lang="es-MX" sz="2000" b="0" i="0">
                <a:solidFill>
                  <a:srgbClr val="F0F6FC"/>
                </a:solidFill>
                <a:effectLst/>
                <a:latin typeface="-apple-system"/>
              </a:rPr>
              <a:t>AMIR GUTIERREZ PARTIDA</a:t>
            </a:r>
          </a:p>
          <a:p>
            <a:r>
              <a:rPr lang="es-MX" sz="2000" b="0" i="0">
                <a:solidFill>
                  <a:srgbClr val="F0F6FC"/>
                </a:solidFill>
                <a:effectLst/>
                <a:latin typeface="-apple-system"/>
              </a:rPr>
              <a:t>ROBERTO TORRES BELTRAN</a:t>
            </a:r>
            <a:endParaRPr lang="es-MX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619035" y="3435440"/>
            <a:ext cx="0" cy="469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182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EAF67A0-C976-D8AD-63A3-91C3AD37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anchor="t">
            <a:normAutofit/>
          </a:bodyPr>
          <a:lstStyle/>
          <a:p>
            <a:r>
              <a:rPr lang="es-MX" sz="3600" dirty="0"/>
              <a:t>Resultados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DB033FD-C24B-96E0-3958-8AEBCB62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28" y="616229"/>
            <a:ext cx="6445760" cy="5396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B42293B-0C08-5147-6E80-908B84E05161}"/>
              </a:ext>
            </a:extLst>
          </p:cNvPr>
          <p:cNvSpPr txBox="1"/>
          <p:nvPr/>
        </p:nvSpPr>
        <p:spPr>
          <a:xfrm>
            <a:off x="811161" y="2123768"/>
            <a:ext cx="37460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El análisis de los datos considerando las restricciones  impuestas, concluyó en que el vehículo </a:t>
            </a:r>
            <a:r>
              <a:rPr lang="es-MX" sz="2000" dirty="0" err="1"/>
              <a:t>Fisker</a:t>
            </a:r>
            <a:r>
              <a:rPr lang="es-MX" sz="2000" dirty="0"/>
              <a:t> </a:t>
            </a:r>
            <a:r>
              <a:rPr lang="es-MX" sz="2000" dirty="0" err="1"/>
              <a:t>Ocean</a:t>
            </a:r>
            <a:r>
              <a:rPr lang="es-MX" sz="2000" dirty="0"/>
              <a:t> Extreme con un costo de 62,928.0 euros es la opción más óptima.</a:t>
            </a:r>
          </a:p>
          <a:p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933D838-A853-2493-8C3D-72059AE64B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141" b="-61321"/>
          <a:stretch/>
        </p:blipFill>
        <p:spPr>
          <a:xfrm>
            <a:off x="811161" y="4436424"/>
            <a:ext cx="4861167" cy="29199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837F9C3-F128-7F90-8D4E-4D59B4DEDE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858" t="-61348"/>
          <a:stretch/>
        </p:blipFill>
        <p:spPr>
          <a:xfrm>
            <a:off x="811161" y="4692771"/>
            <a:ext cx="4512741" cy="2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3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209CF-2981-CA7B-C362-B1C6E325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D38BDC-533D-A81E-09F8-A6B0323F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alto número de restricciones aumenta la posibilidad de tener una flota pequeña en los resultados de la optimización.</a:t>
            </a:r>
          </a:p>
          <a:p>
            <a:r>
              <a:rPr lang="es-MX" dirty="0"/>
              <a:t>Es importante como consumidor tomar en cuenta las características que describen un vehículo, para poder comprar la mejor opción.</a:t>
            </a:r>
          </a:p>
          <a:p>
            <a:r>
              <a:rPr lang="es-MX" dirty="0"/>
              <a:t>Optimizar reduce el margen de error y contribuye enormemente a identificar los candidatos más adecuados según las condiciones definidas a analizar.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328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4E67E-78C4-073C-7E71-C0317736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427" y="548640"/>
            <a:ext cx="10890929" cy="1097280"/>
          </a:xfrm>
        </p:spPr>
        <p:txBody>
          <a:bodyPr/>
          <a:lstStyle/>
          <a:p>
            <a:r>
              <a:rPr lang="es-MX" dirty="0"/>
              <a:t>Tabla de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5D5AD-3CE5-5D9D-04C1-CD89E98E5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6" y="1645920"/>
            <a:ext cx="10890928" cy="48728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1800" i="0" dirty="0">
                <a:solidFill>
                  <a:srgbClr val="2D3B45"/>
                </a:solidFill>
                <a:effectLst/>
              </a:rPr>
              <a:t>Análisis Exploratorio de Datos (EDA)</a:t>
            </a:r>
          </a:p>
          <a:p>
            <a:pPr marL="722376" lvl="1" indent="-457200">
              <a:buFont typeface="+mj-lt"/>
              <a:buAutoNum type="arabicPeriod"/>
            </a:pPr>
            <a:r>
              <a:rPr lang="es-MX" dirty="0">
                <a:solidFill>
                  <a:srgbClr val="2D3B45"/>
                </a:solidFill>
              </a:rPr>
              <a:t>Descripción del </a:t>
            </a:r>
            <a:r>
              <a:rPr lang="es-MX" dirty="0" err="1">
                <a:solidFill>
                  <a:srgbClr val="2D3B45"/>
                </a:solidFill>
              </a:rPr>
              <a:t>dataset</a:t>
            </a:r>
            <a:endParaRPr lang="es-MX" dirty="0">
              <a:solidFill>
                <a:srgbClr val="2D3B45"/>
              </a:solidFill>
            </a:endParaRPr>
          </a:p>
          <a:p>
            <a:pPr marL="722376" lvl="1" indent="-457200">
              <a:buFont typeface="+mj-lt"/>
              <a:buAutoNum type="arabicPeriod"/>
            </a:pPr>
            <a:r>
              <a:rPr lang="es-MX" dirty="0"/>
              <a:t>Valores faltantes</a:t>
            </a:r>
          </a:p>
          <a:p>
            <a:pPr marL="722376" lvl="1" indent="-457200">
              <a:buFont typeface="+mj-lt"/>
              <a:buAutoNum type="arabicPeriod"/>
            </a:pPr>
            <a:r>
              <a:rPr lang="es-MX" dirty="0"/>
              <a:t>Estadística Descriptiva y Detección de </a:t>
            </a:r>
            <a:r>
              <a:rPr lang="es-MX" dirty="0" err="1"/>
              <a:t>Outliers</a:t>
            </a:r>
            <a:endParaRPr lang="es-MX" dirty="0"/>
          </a:p>
          <a:p>
            <a:pPr marL="722376" lvl="1" indent="-457200">
              <a:buFont typeface="+mj-lt"/>
              <a:buAutoNum type="arabicPeriod"/>
            </a:pPr>
            <a:r>
              <a:rPr lang="es-MX" dirty="0"/>
              <a:t>Graficas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Objetivo</a:t>
            </a:r>
            <a:r>
              <a:rPr lang="en-US" sz="1800" dirty="0"/>
              <a:t> del </a:t>
            </a:r>
            <a:r>
              <a:rPr lang="en-US" sz="1800" dirty="0" err="1"/>
              <a:t>problema</a:t>
            </a:r>
            <a:r>
              <a:rPr lang="en-US" sz="1800" dirty="0"/>
              <a:t> de </a:t>
            </a:r>
            <a:r>
              <a:rPr lang="en-US" sz="1800" dirty="0" err="1"/>
              <a:t>optimización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Metodología</a:t>
            </a:r>
            <a:endParaRPr lang="en-US" sz="1800" dirty="0"/>
          </a:p>
          <a:p>
            <a:pPr marL="722376" lvl="1" indent="-457200">
              <a:buFont typeface="+mj-lt"/>
              <a:buAutoNum type="arabicPeriod"/>
            </a:pPr>
            <a:r>
              <a:rPr lang="es-MX" dirty="0"/>
              <a:t>Variables y parámetros de análisis</a:t>
            </a:r>
          </a:p>
          <a:p>
            <a:pPr marL="722376" lvl="1" indent="-457200">
              <a:buFont typeface="+mj-lt"/>
              <a:buAutoNum type="arabicPeriod"/>
            </a:pPr>
            <a:r>
              <a:rPr lang="es-MX" dirty="0"/>
              <a:t>Restricciones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1800" dirty="0"/>
              <a:t>Resultados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1800" dirty="0"/>
              <a:t>Conclusiones</a:t>
            </a:r>
            <a:endParaRPr lang="en-US" sz="1800" dirty="0"/>
          </a:p>
          <a:p>
            <a:pPr marL="722376" lvl="1" indent="-457200">
              <a:buFont typeface="+mj-lt"/>
              <a:buAutoNum type="arabicPeriod"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673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F3418-0AA1-FECA-C937-270D19C2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Descripción del </a:t>
            </a:r>
            <a:r>
              <a:rPr lang="es-MX" b="1" dirty="0" err="1"/>
              <a:t>Dataset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C74471-5238-5717-4D2D-1A9E0F106CEA}"/>
              </a:ext>
            </a:extLst>
          </p:cNvPr>
          <p:cNvSpPr txBox="1"/>
          <p:nvPr/>
        </p:nvSpPr>
        <p:spPr>
          <a:xfrm>
            <a:off x="661629" y="2115747"/>
            <a:ext cx="10161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b="1" dirty="0"/>
              <a:t>El archivo.csv contiene información sobre autos eléctricos, aquí un ejemplo de cinco vehículos y sus características. </a:t>
            </a:r>
            <a:endParaRPr lang="es-MX" dirty="0"/>
          </a:p>
          <a:p>
            <a:pPr>
              <a:buNone/>
            </a:pP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C1A8FF-6DA7-1F4D-549B-FBE3F5CE8767}"/>
              </a:ext>
            </a:extLst>
          </p:cNvPr>
          <p:cNvSpPr txBox="1"/>
          <p:nvPr/>
        </p:nvSpPr>
        <p:spPr>
          <a:xfrm>
            <a:off x="662596" y="5872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2D3B45"/>
                </a:solidFill>
                <a:effectLst/>
                <a:latin typeface="Lato Extended"/>
              </a:rPr>
              <a:t>Análisis Exploratorio de Datos (EDA)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B3876C-F823-50FC-DB53-D31B37EB7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29" y="2864506"/>
            <a:ext cx="10868742" cy="11289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E1A9C10-17E1-548B-AEA6-F181CAF06ABA}"/>
              </a:ext>
            </a:extLst>
          </p:cNvPr>
          <p:cNvSpPr txBox="1"/>
          <p:nvPr/>
        </p:nvSpPr>
        <p:spPr>
          <a:xfrm>
            <a:off x="640078" y="4019787"/>
            <a:ext cx="6586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000" b="1" dirty="0"/>
              <a:t>Valores faltantes</a:t>
            </a:r>
            <a:endParaRPr lang="es-MX" sz="4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5DB78A5-D7BD-F839-8684-3F5B479A6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9" y="4724293"/>
            <a:ext cx="10161603" cy="89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8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EF498-9D51-6699-424E-9DA4D813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Estadística Descriptiva y Detección de </a:t>
            </a:r>
            <a:r>
              <a:rPr lang="es-MX" dirty="0" err="1"/>
              <a:t>Outliers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CD60BC-6194-BB47-9221-7A01D4BD1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2000"/>
              <a:t>Medidas centrales y dispersión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E8FA74-C58F-AD0E-0A1A-3882C3B3F9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sz="2000"/>
              <a:t>Media de autonomía (</a:t>
            </a:r>
            <a:r>
              <a:rPr lang="es-MX" sz="2000" err="1"/>
              <a:t>Range</a:t>
            </a:r>
            <a:r>
              <a:rPr lang="es-MX" sz="2000"/>
              <a:t>): 361 km</a:t>
            </a:r>
          </a:p>
          <a:p>
            <a:r>
              <a:rPr lang="es-MX" sz="2000"/>
              <a:t>Media de velocidad máxima (TopSpeed): 180 km/h</a:t>
            </a:r>
          </a:p>
          <a:p>
            <a:r>
              <a:rPr lang="es-MX" sz="2000"/>
              <a:t>Precio en Alemania oscila entre 33,156€ y 196,200€.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EF909D-C2CF-972F-DEAF-9460A319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1900" b="0" i="0">
                <a:solidFill>
                  <a:srgbClr val="2D3B45"/>
                </a:solidFill>
                <a:effectLst/>
                <a:latin typeface="Lato Extended"/>
              </a:rPr>
              <a:t>Valores perdidos o atípicos</a:t>
            </a:r>
            <a:endParaRPr lang="es-MX" sz="190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FD3868-6B47-D797-22D0-F63CB46AE4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sz="2000"/>
              <a:t>Variables </a:t>
            </a:r>
            <a:r>
              <a:rPr lang="es-MX" sz="2000" err="1"/>
              <a:t>Unnamed</a:t>
            </a:r>
            <a:r>
              <a:rPr lang="es-MX" sz="2000"/>
              <a:t>: 11 y </a:t>
            </a:r>
            <a:r>
              <a:rPr lang="es-MX" sz="2000" err="1"/>
              <a:t>Unnamed</a:t>
            </a:r>
            <a:r>
              <a:rPr lang="es-MX" sz="2000"/>
              <a:t>: 12 tienen valores nulos.</a:t>
            </a:r>
          </a:p>
          <a:p>
            <a:r>
              <a:rPr lang="es-MX" sz="2000"/>
              <a:t>Outliers detectados en </a:t>
            </a:r>
            <a:r>
              <a:rPr lang="es-MX" sz="2000" err="1"/>
              <a:t>PriceinGermany</a:t>
            </a:r>
            <a:r>
              <a:rPr lang="es-MX" sz="2000"/>
              <a:t> y </a:t>
            </a:r>
            <a:r>
              <a:rPr lang="es-MX" sz="2000" err="1"/>
              <a:t>Range</a:t>
            </a:r>
            <a:endParaRPr lang="es-MX" sz="20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3A2170-162A-78FF-56CA-67490B774F43}"/>
              </a:ext>
            </a:extLst>
          </p:cNvPr>
          <p:cNvSpPr txBox="1"/>
          <p:nvPr/>
        </p:nvSpPr>
        <p:spPr>
          <a:xfrm>
            <a:off x="662596" y="5872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>
                <a:solidFill>
                  <a:srgbClr val="2D3B45"/>
                </a:solidFill>
                <a:effectLst/>
                <a:latin typeface="Lato Extended"/>
              </a:rPr>
              <a:t>Análisis Exploratorio de Datos (EDA)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343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9C5B57-C1E0-8A02-172D-E7329490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6724" y="1234720"/>
            <a:ext cx="5238551" cy="1212579"/>
          </a:xfrm>
        </p:spPr>
        <p:txBody>
          <a:bodyPr>
            <a:normAutofit/>
          </a:bodyPr>
          <a:lstStyle/>
          <a:p>
            <a:r>
              <a:rPr lang="es-MX"/>
              <a:t>Histogramas de </a:t>
            </a:r>
            <a:r>
              <a:rPr lang="es-MX" err="1"/>
              <a:t>PriceinGermany</a:t>
            </a:r>
            <a:r>
              <a:rPr lang="es-MX"/>
              <a:t> y </a:t>
            </a:r>
            <a:r>
              <a:rPr lang="es-MX" err="1"/>
              <a:t>Range</a:t>
            </a:r>
            <a:endParaRPr lang="es-MX"/>
          </a:p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35906E-D335-4B2F-18B9-167B3D5862C9}"/>
              </a:ext>
            </a:extLst>
          </p:cNvPr>
          <p:cNvSpPr txBox="1"/>
          <p:nvPr/>
        </p:nvSpPr>
        <p:spPr>
          <a:xfrm>
            <a:off x="662596" y="5872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2D3B45"/>
                </a:solidFill>
                <a:effectLst/>
                <a:latin typeface="Lato Extended"/>
              </a:rPr>
              <a:t>Análisis Exploratorio de Datos (EDA)</a:t>
            </a:r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DD7371C-7C95-7720-EA82-CF401392E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61" y="2242879"/>
            <a:ext cx="8715275" cy="433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98A34-79FF-C742-0AFE-375019114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0FD9BD-449B-6A4A-E41C-B87E603BD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89960" y="1006439"/>
            <a:ext cx="5212080" cy="695373"/>
          </a:xfrm>
        </p:spPr>
        <p:txBody>
          <a:bodyPr>
            <a:normAutofit lnSpcReduction="10000"/>
          </a:bodyPr>
          <a:lstStyle/>
          <a:p>
            <a:r>
              <a:rPr lang="es-MX" dirty="0" err="1"/>
              <a:t>Boxplots</a:t>
            </a:r>
            <a:r>
              <a:rPr lang="es-MX" dirty="0"/>
              <a:t> para detección de </a:t>
            </a:r>
            <a:r>
              <a:rPr lang="es-MX" dirty="0" err="1"/>
              <a:t>outliers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923797-2293-3DB2-E80E-18DF1C32D4C2}"/>
              </a:ext>
            </a:extLst>
          </p:cNvPr>
          <p:cNvSpPr txBox="1"/>
          <p:nvPr/>
        </p:nvSpPr>
        <p:spPr>
          <a:xfrm>
            <a:off x="662596" y="5872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>
                <a:solidFill>
                  <a:srgbClr val="2D3B45"/>
                </a:solidFill>
                <a:effectLst/>
                <a:latin typeface="Lato Extended"/>
              </a:rPr>
              <a:t>Análisis Exploratorio de Datos (EDA)</a:t>
            </a:r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2C5818-E501-97E2-8901-3B97FE12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33" y="1903532"/>
            <a:ext cx="9187841" cy="45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3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59F4D3-0C23-B780-04BA-C92479F5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Objetivo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optimización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8A3890FB-5680-77C6-50A7-0A5704622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Dado el conjunto de vehículos eléctricos listados en el archivo, se desea minimizar el costo total de adquirir una flota de vehículos que cumplan con ciertos requisitos de desempeño y características.</a:t>
            </a:r>
          </a:p>
          <a:p>
            <a:pPr marL="0" indent="0"/>
            <a:endParaRPr lang="en-US"/>
          </a:p>
        </p:txBody>
      </p:sp>
      <p:pic>
        <p:nvPicPr>
          <p:cNvPr id="3" name="Imagen 2" descr="Un coche deportivo de color verde&#10;&#10;El contenido generado por IA puede ser incorrecto.">
            <a:extLst>
              <a:ext uri="{FF2B5EF4-FFF2-40B4-BE49-F238E27FC236}">
                <a16:creationId xmlns:a16="http://schemas.microsoft.com/office/drawing/2014/main" id="{0C2F447E-8182-5879-849D-2C2F504E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839637"/>
            <a:ext cx="5648193" cy="317710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3BF27-1C13-0B8E-9FF9-6E6A583B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y parámetros de análisis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0832BB2-9CCE-A79C-FF72-F06843298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La variable que se optimiza 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dirty="0"/>
                  <a:t>, que decide si cada vehículo i debe ser parte de la flota o no, y la función objetivo es minimizar el costo total de los vehículos seleccionados. </a:t>
                </a:r>
              </a:p>
              <a:p>
                <a:r>
                  <a:rPr lang="es-MX" dirty="0"/>
                  <a:t>Considerando los siguientes parámetros:</a:t>
                </a:r>
              </a:p>
              <a:p>
                <a:pPr lvl="1"/>
                <a:r>
                  <a:rPr lang="es-MX" dirty="0"/>
                  <a:t>Costo de adquisición o precio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Aceleración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Velocidad máxima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Autonomía del vehículo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Número de tracciones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:endParaRPr lang="es-MX" dirty="0"/>
              </a:p>
              <a:p>
                <a:pPr lvl="1"/>
                <a:endParaRPr lang="es-MX" dirty="0"/>
              </a:p>
              <a:p>
                <a:pPr lvl="1"/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0832BB2-9CCE-A79C-FF72-F06843298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6" t="-17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F4E8B4C5-2424-B8F1-1A55-B68952918EBE}"/>
              </a:ext>
            </a:extLst>
          </p:cNvPr>
          <p:cNvSpPr txBox="1"/>
          <p:nvPr/>
        </p:nvSpPr>
        <p:spPr>
          <a:xfrm>
            <a:off x="662596" y="5872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2D3B45"/>
                </a:solidFill>
                <a:effectLst/>
                <a:latin typeface="Lato Extended"/>
              </a:rPr>
              <a:t>Metodología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792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AF6D6-FBB4-8D2B-1A82-34CC7DB6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Restricciones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D192A7-9CEB-678F-EDBC-66DAEF823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468881"/>
            <a:ext cx="10890928" cy="356616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Se restringió el análisis de los vehículos satisfactorios a las siguientes condiciones o características: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menos debe tener una aceleración menor a 5 segundos.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velocidad máxima de la flota debe ser mayor a 200 km/h.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autonomía combinada de la flota debe ser mayor a 500 km.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debe garantizar que al menos un vehículo tenga tracción en las cuatro ruedas.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debe incluir al menos un vehículo con un precio en el rango de €50,000 a €70,000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B641F3-C70E-A4C5-E673-AB6EAD6C9288}"/>
              </a:ext>
            </a:extLst>
          </p:cNvPr>
          <p:cNvSpPr txBox="1"/>
          <p:nvPr/>
        </p:nvSpPr>
        <p:spPr>
          <a:xfrm>
            <a:off x="662596" y="5872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2D3B45"/>
                </a:solidFill>
                <a:effectLst/>
                <a:latin typeface="Lato Extended"/>
              </a:rPr>
              <a:t>Metodología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557395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Panorámica</PresentationFormat>
  <Paragraphs>59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Cambria Math</vt:lpstr>
      <vt:lpstr>Grandview Display</vt:lpstr>
      <vt:lpstr>Lato Extended</vt:lpstr>
      <vt:lpstr>DashVTI</vt:lpstr>
      <vt:lpstr>OPTIMIZACION COSTO VEHICULO ELECTRICO </vt:lpstr>
      <vt:lpstr>Tabla de contenidos</vt:lpstr>
      <vt:lpstr>Descripción del Dataset</vt:lpstr>
      <vt:lpstr>Estadística Descriptiva y Detección de Outliers</vt:lpstr>
      <vt:lpstr>Presentación de PowerPoint</vt:lpstr>
      <vt:lpstr>Presentación de PowerPoint</vt:lpstr>
      <vt:lpstr>Objetivo del problema de optimización</vt:lpstr>
      <vt:lpstr>Variables y parámetros de análisis</vt:lpstr>
      <vt:lpstr>Restricciones</vt:lpstr>
      <vt:lpstr>Resultados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 optimización de estaciones de carga para autos eléctricos</dc:title>
  <dc:creator>GELISTA FREGOSO, EMILIO</dc:creator>
  <cp:lastModifiedBy>GUTIERREZ PARTIDA, AMIR</cp:lastModifiedBy>
  <cp:revision>2</cp:revision>
  <dcterms:created xsi:type="dcterms:W3CDTF">2025-03-13T22:46:29Z</dcterms:created>
  <dcterms:modified xsi:type="dcterms:W3CDTF">2025-03-14T07:59:57Z</dcterms:modified>
</cp:coreProperties>
</file>