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Baloo Bhaijaan"/>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BalooBhaijaan-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484bcf79_2_1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484bcf79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d484bcf79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d484bcf79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d484bcf79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484bcf79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484bcf79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484bcf79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484bcf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484bcf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d484bcf79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d484bcf79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484bcf79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484bcf79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d484bcf79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d484bcf79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484bcf79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d484bcf79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d484bcf79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d484bcf79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qiao.github.io/PathFinding.js/visu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1" algn="ctr">
              <a:spcBef>
                <a:spcPts val="0"/>
              </a:spcBef>
              <a:spcAft>
                <a:spcPts val="0"/>
              </a:spcAft>
              <a:buNone/>
            </a:pPr>
            <a:r>
              <a:rPr lang="en" sz="4800">
                <a:latin typeface="Baloo Bhaijaan"/>
                <a:ea typeface="Baloo Bhaijaan"/>
                <a:cs typeface="Baloo Bhaijaan"/>
                <a:sym typeface="Baloo Bhaijaan"/>
              </a:rPr>
              <a:t>الگوریتم Dijkstra</a:t>
            </a:r>
            <a:endParaRPr sz="4800">
              <a:latin typeface="Baloo Bhaijaan"/>
              <a:ea typeface="Baloo Bhaijaan"/>
              <a:cs typeface="Baloo Bhaijaan"/>
              <a:sym typeface="Baloo Bhaijaan"/>
            </a:endParaRPr>
          </a:p>
        </p:txBody>
      </p:sp>
      <p:sp>
        <p:nvSpPr>
          <p:cNvPr id="174" name="Google Shape;174;p25"/>
          <p:cNvSpPr txBox="1"/>
          <p:nvPr>
            <p:ph idx="1" type="subTitle"/>
          </p:nvPr>
        </p:nvSpPr>
        <p:spPr>
          <a:xfrm>
            <a:off x="1858700" y="3413145"/>
            <a:ext cx="5361300" cy="81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AmirHossein Ahmadi</a:t>
            </a:r>
            <a:endParaRPr/>
          </a:p>
          <a:p>
            <a:pPr indent="0" lvl="0" marL="0" rtl="0" algn="ctr">
              <a:spcBef>
                <a:spcPts val="0"/>
              </a:spcBef>
              <a:spcAft>
                <a:spcPts val="0"/>
              </a:spcAft>
              <a:buNone/>
            </a:pPr>
            <a:r>
              <a:rPr lang="en"/>
              <a:t>MohammadAmin Ghasvari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567300" y="1746100"/>
            <a:ext cx="56988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dk1"/>
                </a:solidFill>
                <a:latin typeface="Baloo Bhaijaan"/>
                <a:ea typeface="Baloo Bhaijaan"/>
                <a:cs typeface="Baloo Bhaijaan"/>
                <a:sym typeface="Baloo Bhaijaan"/>
              </a:rPr>
              <a:t>پایان</a:t>
            </a:r>
            <a:endParaRPr sz="9600"/>
          </a:p>
        </p:txBody>
      </p:sp>
      <p:sp>
        <p:nvSpPr>
          <p:cNvPr id="230" name="Google Shape;230;p34"/>
          <p:cNvSpPr txBox="1"/>
          <p:nvPr/>
        </p:nvSpPr>
        <p:spPr>
          <a:xfrm>
            <a:off x="319650" y="4648650"/>
            <a:ext cx="6723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Baloo Bhaijaan"/>
                <a:ea typeface="Baloo Bhaijaan"/>
                <a:cs typeface="Baloo Bhaijaan"/>
                <a:sym typeface="Baloo Bhaijaan"/>
              </a:rPr>
              <a:t>Easy</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Baloo Bhaijaan"/>
                <a:ea typeface="Baloo Bhaijaan"/>
                <a:cs typeface="Baloo Bhaijaan"/>
                <a:sym typeface="Baloo Bhaijaan"/>
              </a:rPr>
              <a:t>الگوریتم Dijkstra چیست؟</a:t>
            </a:r>
            <a:r>
              <a:rPr lang="en" sz="3600"/>
              <a:t> </a:t>
            </a:r>
            <a:endParaRPr sz="3600"/>
          </a:p>
        </p:txBody>
      </p:sp>
      <p:sp>
        <p:nvSpPr>
          <p:cNvPr id="180" name="Google Shape;180;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b="1" lang="en" sz="1800"/>
              <a:t>A-Star</a:t>
            </a:r>
            <a:r>
              <a:rPr lang="en" sz="1800"/>
              <a:t> یکی از معروف‌ترین الگوریتم‌های مسیریابی و پیمایش گراف است، که مسئله </a:t>
            </a:r>
            <a:r>
              <a:rPr b="1" lang="en" sz="1800"/>
              <a:t>shortest path </a:t>
            </a:r>
            <a:r>
              <a:rPr lang="en" sz="1800"/>
              <a:t>از مبدا واحد را برای گراف‌هایی که یال منفی ندارند حل میکند و در نهایت با ایجاد </a:t>
            </a:r>
            <a:r>
              <a:rPr b="1" lang="en" sz="1800"/>
              <a:t>minimum shortest path tree</a:t>
            </a:r>
            <a:r>
              <a:rPr lang="en" sz="1800"/>
              <a:t>، کوتاه‌ترین مسیر از مبدا به همه‌ی راس‌های گراف را بدست می‌آورد.</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573900"/>
            <a:ext cx="7505700" cy="7953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Baloo Bhaijaan"/>
                <a:ea typeface="Baloo Bhaijaan"/>
                <a:cs typeface="Baloo Bhaijaan"/>
                <a:sym typeface="Baloo Bhaijaan"/>
              </a:rPr>
              <a:t>چرا Dijkstra ؟</a:t>
            </a:r>
            <a:r>
              <a:rPr lang="en" sz="3600"/>
              <a:t> </a:t>
            </a:r>
            <a:endParaRPr sz="3600"/>
          </a:p>
        </p:txBody>
      </p:sp>
      <p:sp>
        <p:nvSpPr>
          <p:cNvPr id="186" name="Google Shape;186;p27"/>
          <p:cNvSpPr txBox="1"/>
          <p:nvPr>
            <p:ph idx="1" type="body"/>
          </p:nvPr>
        </p:nvSpPr>
        <p:spPr>
          <a:xfrm>
            <a:off x="819150" y="1369200"/>
            <a:ext cx="7505700" cy="31479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400"/>
              <a:t>از مهم‌ترین کاربرد‌های</a:t>
            </a:r>
            <a:r>
              <a:rPr b="1" lang="en" sz="1400"/>
              <a:t> Dijkstra </a:t>
            </a:r>
            <a:r>
              <a:rPr lang="en" sz="1400"/>
              <a:t>می‌توان به پیدا کردن فاصله‌ی بین دو نقطه در یک شهر از طریق راه‌های زمینی  اشاره کرد. برای محاسبهٔ کوتاه‌ترین مسیر بین دو نقطه باید نقاط مورد نظر در یک نقشه را علامت‌گذاری کرد و با استفاده از مشخصات نقاط (طول، عرض و ارتفاع) فاصلهٔ دو نقطه را در هر بار عملیات محاسبه نمود. به دلیل مواردی مانند ترافیک، آب‌و‌هوا و ... لازم است تا ضرایب تعدیلی در فواصل بین نقاط ضرب شده و این مسائل را در محاسبات لحاظ کرد. از جمله مهم‌ترین این ضرایب می‌توان به ۳ مورد زیر اشاره نمود:</a:t>
            </a:r>
            <a:br>
              <a:rPr lang="en" sz="1400"/>
            </a:br>
            <a:r>
              <a:rPr lang="en" sz="1400"/>
              <a:t> ۱. ضریب ترافیک و شلوغی</a:t>
            </a:r>
            <a:br>
              <a:rPr lang="en" sz="1400"/>
            </a:br>
            <a:r>
              <a:rPr lang="en" sz="1400"/>
              <a:t> ۲. ضریب عرض معبر</a:t>
            </a:r>
            <a:br>
              <a:rPr lang="en" sz="1400"/>
            </a:br>
            <a:r>
              <a:rPr lang="en" sz="1400"/>
              <a:t> ۳. ضریب شیب</a:t>
            </a:r>
            <a:endParaRPr sz="1400"/>
          </a:p>
          <a:p>
            <a:pPr indent="0" lvl="0" marL="0" rtl="1" algn="r">
              <a:spcBef>
                <a:spcPts val="1600"/>
              </a:spcBef>
              <a:spcAft>
                <a:spcPts val="1600"/>
              </a:spcAft>
              <a:buNone/>
            </a:pPr>
            <a:r>
              <a:rPr lang="en" sz="1400"/>
              <a:t>گرچه تعیین این ضرایب نیازمند نظر کارشناسان این حوزه می‌باشد.</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738425" y="573900"/>
            <a:ext cx="4586400" cy="7953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latin typeface="Baloo Bhaijaan"/>
                <a:ea typeface="Baloo Bhaijaan"/>
                <a:cs typeface="Baloo Bhaijaan"/>
                <a:sym typeface="Baloo Bhaijaan"/>
              </a:rPr>
              <a:t>اشکالات و معایب Dijkstra</a:t>
            </a:r>
            <a:r>
              <a:rPr lang="en"/>
              <a:t> </a:t>
            </a:r>
            <a:endParaRPr/>
          </a:p>
        </p:txBody>
      </p:sp>
      <p:sp>
        <p:nvSpPr>
          <p:cNvPr id="192" name="Google Shape;192;p28"/>
          <p:cNvSpPr txBox="1"/>
          <p:nvPr>
            <p:ph idx="1" type="body"/>
          </p:nvPr>
        </p:nvSpPr>
        <p:spPr>
          <a:xfrm>
            <a:off x="2370425" y="1603400"/>
            <a:ext cx="5954400" cy="2248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400"/>
              <a:t>مهم‌ترین و عمده‌ترین مشکل </a:t>
            </a:r>
            <a:r>
              <a:rPr b="1" lang="en" sz="1400"/>
              <a:t>Dijkstra </a:t>
            </a:r>
            <a:r>
              <a:rPr lang="en" sz="1400"/>
              <a:t>این است که کاملا چشم بسته جلو میرود و به این دلیل مقدار زیادی حافظه بی‌استفاده را اشغال می‌کند. که در این زمینه الگوریتم </a:t>
            </a:r>
            <a:r>
              <a:rPr b="1" lang="en" sz="1400"/>
              <a:t>A-Star </a:t>
            </a:r>
            <a:r>
              <a:rPr lang="en" sz="1400"/>
              <a:t>بسیار بهتر از </a:t>
            </a:r>
            <a:r>
              <a:rPr b="1" lang="en" sz="1400"/>
              <a:t>Dijkstra </a:t>
            </a:r>
            <a:r>
              <a:rPr lang="en" sz="1400"/>
              <a:t>عمل میکند. در روبه‌رو دو تصویر از مقایسه دو الگوریتم فوق میبینیم : </a:t>
            </a:r>
            <a:endParaRPr sz="1400"/>
          </a:p>
          <a:p>
            <a:pPr indent="0" lvl="0" marL="0" rtl="1" algn="r">
              <a:spcBef>
                <a:spcPts val="1600"/>
              </a:spcBef>
              <a:spcAft>
                <a:spcPts val="1600"/>
              </a:spcAft>
              <a:buNone/>
            </a:pPr>
            <a:r>
              <a:rPr lang="en" sz="1400"/>
              <a:t>دیگر عیب بزرگ </a:t>
            </a:r>
            <a:r>
              <a:rPr b="1" lang="en" sz="1400"/>
              <a:t>Dijkstra </a:t>
            </a:r>
            <a:r>
              <a:rPr lang="en" sz="1400"/>
              <a:t>که قبل‌تر هم به آن اشاره شد، این است که نمی‌توان از آن در گراف‌های با یال منفی استفاده کرد و برای آن باید از الگوریتم‌های دیگری نظیر </a:t>
            </a:r>
            <a:r>
              <a:rPr b="1" lang="en" sz="1400"/>
              <a:t>Bellman-Ford </a:t>
            </a:r>
            <a:r>
              <a:rPr lang="en" sz="1400"/>
              <a:t>استفاده کرد که پیچیدگی زمانی بیشتری دارند.</a:t>
            </a:r>
            <a:endParaRPr sz="1400"/>
          </a:p>
        </p:txBody>
      </p:sp>
      <p:pic>
        <p:nvPicPr>
          <p:cNvPr id="193" name="Google Shape;193;p28"/>
          <p:cNvPicPr preferRelativeResize="0"/>
          <p:nvPr/>
        </p:nvPicPr>
        <p:blipFill>
          <a:blip r:embed="rId3">
            <a:alphaModFix/>
          </a:blip>
          <a:stretch>
            <a:fillRect/>
          </a:stretch>
        </p:blipFill>
        <p:spPr>
          <a:xfrm>
            <a:off x="809775" y="1790700"/>
            <a:ext cx="1284213" cy="918000"/>
          </a:xfrm>
          <a:prstGeom prst="rect">
            <a:avLst/>
          </a:prstGeom>
          <a:noFill/>
          <a:ln>
            <a:noFill/>
          </a:ln>
        </p:spPr>
      </p:pic>
      <p:sp>
        <p:nvSpPr>
          <p:cNvPr id="194" name="Google Shape;194;p28"/>
          <p:cNvSpPr txBox="1"/>
          <p:nvPr/>
        </p:nvSpPr>
        <p:spPr>
          <a:xfrm>
            <a:off x="809775" y="1369200"/>
            <a:ext cx="8058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A-Star</a:t>
            </a:r>
            <a:endParaRPr b="1">
              <a:latin typeface="Calibri"/>
              <a:ea typeface="Calibri"/>
              <a:cs typeface="Calibri"/>
              <a:sym typeface="Calibri"/>
            </a:endParaRPr>
          </a:p>
        </p:txBody>
      </p:sp>
      <p:pic>
        <p:nvPicPr>
          <p:cNvPr id="195" name="Google Shape;195;p28"/>
          <p:cNvPicPr preferRelativeResize="0"/>
          <p:nvPr/>
        </p:nvPicPr>
        <p:blipFill>
          <a:blip r:embed="rId4">
            <a:alphaModFix/>
          </a:blip>
          <a:stretch>
            <a:fillRect/>
          </a:stretch>
        </p:blipFill>
        <p:spPr>
          <a:xfrm>
            <a:off x="809775" y="3179400"/>
            <a:ext cx="1284225" cy="918001"/>
          </a:xfrm>
          <a:prstGeom prst="rect">
            <a:avLst/>
          </a:prstGeom>
          <a:noFill/>
          <a:ln>
            <a:noFill/>
          </a:ln>
        </p:spPr>
      </p:pic>
      <p:sp>
        <p:nvSpPr>
          <p:cNvPr id="196" name="Google Shape;196;p28"/>
          <p:cNvSpPr txBox="1"/>
          <p:nvPr/>
        </p:nvSpPr>
        <p:spPr>
          <a:xfrm>
            <a:off x="809775" y="2782500"/>
            <a:ext cx="8058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Dijkstra</a:t>
            </a:r>
            <a:endParaRPr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567300" y="1746100"/>
            <a:ext cx="5698800" cy="1646100"/>
          </a:xfrm>
          <a:prstGeom prst="rect">
            <a:avLst/>
          </a:prstGeom>
        </p:spPr>
        <p:txBody>
          <a:bodyPr anchorCtr="0" anchor="ctr" bIns="91425" lIns="91425" spcFirstLastPara="1" rIns="91425" wrap="square" tIns="91425">
            <a:noAutofit/>
          </a:bodyPr>
          <a:lstStyle/>
          <a:p>
            <a:pPr indent="0" lvl="0" marL="0" rtl="1" algn="r">
              <a:spcBef>
                <a:spcPts val="0"/>
              </a:spcBef>
              <a:spcAft>
                <a:spcPts val="0"/>
              </a:spcAft>
              <a:buNone/>
            </a:pPr>
            <a:r>
              <a:rPr lang="en" sz="7200">
                <a:solidFill>
                  <a:schemeClr val="dk1"/>
                </a:solidFill>
                <a:latin typeface="Baloo Bhaijaan"/>
                <a:ea typeface="Baloo Bhaijaan"/>
                <a:cs typeface="Baloo Bhaijaan"/>
                <a:sym typeface="Baloo Bhaijaan"/>
              </a:rPr>
              <a:t>شرح الگوریتم</a:t>
            </a:r>
            <a:r>
              <a:rPr lang="en" sz="7200">
                <a:solidFill>
                  <a:schemeClr val="dk1"/>
                </a:solidFill>
              </a:rPr>
              <a:t> </a:t>
            </a:r>
            <a:endParaRPr sz="72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idx="1" type="body"/>
          </p:nvPr>
        </p:nvSpPr>
        <p:spPr>
          <a:xfrm>
            <a:off x="819150" y="618750"/>
            <a:ext cx="7505700" cy="4036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1400"/>
              <a:t>Dijkstra</a:t>
            </a:r>
            <a:r>
              <a:rPr lang="en" sz="1400"/>
              <a:t> در هر مرحله از الگوریتم خانه ای را انتخاب می‌کند که دارای کمترین مقدار پارامتر " f " در بین خانه های دیده نشده باشد. که پارامتر " f " هزینه حرکت از خانه شروع و رسیدن به خانه داده شده با کوتاه مسیری که برای رسیدن به آن ساخته شده. </a:t>
            </a:r>
            <a:endParaRPr sz="1400"/>
          </a:p>
          <a:p>
            <a:pPr indent="0" lvl="0" marL="0" rtl="1" algn="r">
              <a:spcBef>
                <a:spcPts val="1600"/>
              </a:spcBef>
              <a:spcAft>
                <a:spcPts val="1600"/>
              </a:spcAft>
              <a:buNone/>
            </a:pPr>
            <a:r>
              <a:rPr lang="en" sz="1400"/>
              <a:t>شبه‌کد (Pseudocode) برای الگوریتم </a:t>
            </a:r>
            <a:r>
              <a:rPr b="1" lang="en" sz="1400"/>
              <a:t>Dijkstra </a:t>
            </a:r>
            <a:r>
              <a:rPr lang="en" sz="1400"/>
              <a:t>را در روبه‌رو می‌توانید مشاهده کنید.</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idx="1" type="body"/>
          </p:nvPr>
        </p:nvSpPr>
        <p:spPr>
          <a:xfrm>
            <a:off x="212300" y="203925"/>
            <a:ext cx="4426200" cy="4736700"/>
          </a:xfrm>
          <a:prstGeom prst="rect">
            <a:avLst/>
          </a:prstGeom>
          <a:solidFill>
            <a:srgbClr val="D9D9D9"/>
          </a:solidFill>
        </p:spPr>
        <p:txBody>
          <a:bodyPr anchorCtr="0" anchor="t" bIns="91425" lIns="91425" spcFirstLastPara="1" rIns="91425" wrap="square" tIns="91425">
            <a:noAutofit/>
          </a:bodyPr>
          <a:lstStyle/>
          <a:p>
            <a:pPr indent="0" lvl="0" marL="0" marR="101600" rtl="0" algn="l">
              <a:lnSpc>
                <a:spcPct val="158000"/>
              </a:lnSpc>
              <a:spcBef>
                <a:spcPts val="0"/>
              </a:spcBef>
              <a:spcAft>
                <a:spcPts val="0"/>
              </a:spcAft>
              <a:buNone/>
            </a:pPr>
            <a:br>
              <a:rPr lang="en" sz="800">
                <a:solidFill>
                  <a:srgbClr val="000000"/>
                </a:solidFill>
                <a:latin typeface="Courier New"/>
                <a:ea typeface="Courier New"/>
                <a:cs typeface="Courier New"/>
                <a:sym typeface="Courier New"/>
              </a:rPr>
            </a:br>
            <a:endParaRPr sz="800">
              <a:solidFill>
                <a:srgbClr val="000000"/>
              </a:solidFill>
              <a:latin typeface="Courier New"/>
              <a:ea typeface="Courier New"/>
              <a:cs typeface="Courier New"/>
              <a:sym typeface="Courier New"/>
            </a:endParaRPr>
          </a:p>
          <a:p>
            <a:pPr indent="-279400" lvl="0" marL="457200" marR="101600" rtl="0" algn="l">
              <a:lnSpc>
                <a:spcPct val="158000"/>
              </a:lnSpc>
              <a:spcBef>
                <a:spcPts val="800"/>
              </a:spcBef>
              <a:spcAft>
                <a:spcPts val="0"/>
              </a:spcAft>
              <a:buClr>
                <a:srgbClr val="000000"/>
              </a:buClr>
              <a:buSzPts val="800"/>
              <a:buFont typeface="Courier New"/>
              <a:buAutoNum type="arabicParenR"/>
            </a:pPr>
            <a:r>
              <a:rPr lang="en" sz="800">
                <a:solidFill>
                  <a:srgbClr val="000000"/>
                </a:solidFill>
                <a:latin typeface="Courier New"/>
                <a:ea typeface="Courier New"/>
                <a:cs typeface="Courier New"/>
                <a:sym typeface="Courier New"/>
              </a:rPr>
              <a:t>Initialize the open list</a:t>
            </a:r>
            <a:endParaRPr sz="800">
              <a:solidFill>
                <a:srgbClr val="000000"/>
              </a:solidFill>
              <a:latin typeface="Courier New"/>
              <a:ea typeface="Courier New"/>
              <a:cs typeface="Courier New"/>
              <a:sym typeface="Courier New"/>
            </a:endParaRPr>
          </a:p>
          <a:p>
            <a:pPr indent="-279400" lvl="0" marL="457200" marR="101600" rtl="0" algn="l">
              <a:lnSpc>
                <a:spcPct val="158000"/>
              </a:lnSpc>
              <a:spcBef>
                <a:spcPts val="0"/>
              </a:spcBef>
              <a:spcAft>
                <a:spcPts val="0"/>
              </a:spcAft>
              <a:buClr>
                <a:srgbClr val="000000"/>
              </a:buClr>
              <a:buSzPts val="800"/>
              <a:buFont typeface="Courier New"/>
              <a:buAutoNum type="arabicParenR"/>
            </a:pPr>
            <a:r>
              <a:rPr lang="en" sz="800">
                <a:solidFill>
                  <a:srgbClr val="000000"/>
                </a:solidFill>
                <a:latin typeface="Courier New"/>
                <a:ea typeface="Courier New"/>
                <a:cs typeface="Courier New"/>
                <a:sym typeface="Courier New"/>
              </a:rPr>
              <a:t>Initialize the closed list</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put the starting node on the open list (you can leave its </a:t>
            </a:r>
            <a:r>
              <a:rPr b="1" lang="en" sz="800">
                <a:solidFill>
                  <a:srgbClr val="000000"/>
                </a:solidFill>
                <a:latin typeface="Courier New"/>
                <a:ea typeface="Courier New"/>
                <a:cs typeface="Courier New"/>
                <a:sym typeface="Courier New"/>
              </a:rPr>
              <a:t>f</a:t>
            </a:r>
            <a:r>
              <a:rPr lang="en" sz="800">
                <a:solidFill>
                  <a:srgbClr val="000000"/>
                </a:solidFill>
                <a:latin typeface="Courier New"/>
                <a:ea typeface="Courier New"/>
                <a:cs typeface="Courier New"/>
                <a:sym typeface="Courier New"/>
              </a:rPr>
              <a:t> at zero)</a:t>
            </a:r>
            <a:endParaRPr sz="800">
              <a:solidFill>
                <a:srgbClr val="000000"/>
              </a:solidFill>
              <a:latin typeface="Courier New"/>
              <a:ea typeface="Courier New"/>
              <a:cs typeface="Courier New"/>
              <a:sym typeface="Courier New"/>
            </a:endParaRPr>
          </a:p>
          <a:p>
            <a:pPr indent="-279400" lvl="0" marL="457200" marR="101600" rtl="0" algn="l">
              <a:lnSpc>
                <a:spcPct val="158000"/>
              </a:lnSpc>
              <a:spcBef>
                <a:spcPts val="0"/>
              </a:spcBef>
              <a:spcAft>
                <a:spcPts val="0"/>
              </a:spcAft>
              <a:buClr>
                <a:srgbClr val="000000"/>
              </a:buClr>
              <a:buSzPts val="800"/>
              <a:buFont typeface="Courier New"/>
              <a:buAutoNum type="arabicParenR"/>
            </a:pPr>
            <a:r>
              <a:rPr lang="en" sz="800">
                <a:solidFill>
                  <a:srgbClr val="000000"/>
                </a:solidFill>
                <a:latin typeface="Courier New"/>
                <a:ea typeface="Courier New"/>
                <a:cs typeface="Courier New"/>
                <a:sym typeface="Courier New"/>
              </a:rPr>
              <a:t>while the open list is not empty</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find the node with the least </a:t>
            </a:r>
            <a:r>
              <a:rPr b="1" lang="en" sz="800">
                <a:solidFill>
                  <a:srgbClr val="000000"/>
                </a:solidFill>
                <a:latin typeface="Courier New"/>
                <a:ea typeface="Courier New"/>
                <a:cs typeface="Courier New"/>
                <a:sym typeface="Courier New"/>
              </a:rPr>
              <a:t>f</a:t>
            </a:r>
            <a:r>
              <a:rPr lang="en" sz="800">
                <a:solidFill>
                  <a:srgbClr val="000000"/>
                </a:solidFill>
                <a:latin typeface="Courier New"/>
                <a:ea typeface="Courier New"/>
                <a:cs typeface="Courier New"/>
                <a:sym typeface="Courier New"/>
              </a:rPr>
              <a:t> on the open list, call it "q"</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pop q off the open list</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generate q's successors and set their parents to q, for each</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i</a:t>
            </a:r>
            <a:r>
              <a:rPr lang="en" sz="800">
                <a:solidFill>
                  <a:srgbClr val="000000"/>
                </a:solidFill>
                <a:latin typeface="Courier New"/>
                <a:ea typeface="Courier New"/>
                <a:cs typeface="Courier New"/>
                <a:sym typeface="Courier New"/>
              </a:rPr>
              <a:t>f it is goal, stop search.</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successor.f = q.f + distance between successor and q</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if a node with the same position as successor is in the OPEN or CLOSE list which has a lower f than successor, skip this successor</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otherwise, add  the node to the open list</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push q on the closed list</a:t>
            </a:r>
            <a:endParaRPr sz="800">
              <a:solidFill>
                <a:srgbClr val="000000"/>
              </a:solidFill>
              <a:latin typeface="Courier New"/>
              <a:ea typeface="Courier New"/>
              <a:cs typeface="Courier New"/>
              <a:sym typeface="Courier New"/>
            </a:endParaRPr>
          </a:p>
          <a:p>
            <a:pPr indent="0" lvl="0" marL="1371600" marR="101600" rtl="0" algn="l">
              <a:lnSpc>
                <a:spcPct val="158000"/>
              </a:lnSpc>
              <a:spcBef>
                <a:spcPts val="800"/>
              </a:spcBef>
              <a:spcAft>
                <a:spcPts val="800"/>
              </a:spcAft>
              <a:buNone/>
            </a:pPr>
            <a:r>
              <a:t/>
            </a:r>
            <a:endParaRPr sz="700">
              <a:solidFill>
                <a:srgbClr val="000000"/>
              </a:solidFill>
              <a:latin typeface="Courier New"/>
              <a:ea typeface="Courier New"/>
              <a:cs typeface="Courier New"/>
              <a:sym typeface="Courier New"/>
            </a:endParaRPr>
          </a:p>
        </p:txBody>
      </p:sp>
      <p:sp>
        <p:nvSpPr>
          <p:cNvPr id="212" name="Google Shape;212;p31"/>
          <p:cNvSpPr txBox="1"/>
          <p:nvPr>
            <p:ph idx="1" type="body"/>
          </p:nvPr>
        </p:nvSpPr>
        <p:spPr>
          <a:xfrm>
            <a:off x="4638500" y="203925"/>
            <a:ext cx="4299600" cy="4736700"/>
          </a:xfrm>
          <a:prstGeom prst="rect">
            <a:avLst/>
          </a:prstGeom>
          <a:solidFill>
            <a:srgbClr val="E69138"/>
          </a:solidFill>
        </p:spPr>
        <p:txBody>
          <a:bodyPr anchorCtr="0" anchor="t" bIns="91425" lIns="91425" spcFirstLastPara="1" rIns="91425" wrap="square" tIns="91425">
            <a:noAutofit/>
          </a:bodyPr>
          <a:lstStyle/>
          <a:p>
            <a:pPr indent="0" lvl="0" marL="0" rtl="1" algn="r">
              <a:spcBef>
                <a:spcPts val="0"/>
              </a:spcBef>
              <a:spcAft>
                <a:spcPts val="0"/>
              </a:spcAft>
              <a:buNone/>
            </a:pPr>
            <a:r>
              <a:t/>
            </a:r>
            <a:endParaRPr b="1" sz="1400">
              <a:solidFill>
                <a:srgbClr val="FFFFFF"/>
              </a:solidFill>
            </a:endParaRPr>
          </a:p>
          <a:p>
            <a:pPr indent="0" lvl="0" marL="0" rtl="1" algn="r">
              <a:spcBef>
                <a:spcPts val="1600"/>
              </a:spcBef>
              <a:spcAft>
                <a:spcPts val="0"/>
              </a:spcAft>
              <a:buNone/>
            </a:pPr>
            <a:r>
              <a:t/>
            </a:r>
            <a:endParaRPr b="1" sz="1400">
              <a:solidFill>
                <a:srgbClr val="FFFFFF"/>
              </a:solidFill>
            </a:endParaRPr>
          </a:p>
          <a:p>
            <a:pPr indent="0" lvl="0" marL="0" rtl="1" algn="r">
              <a:spcBef>
                <a:spcPts val="1600"/>
              </a:spcBef>
              <a:spcAft>
                <a:spcPts val="0"/>
              </a:spcAft>
              <a:buNone/>
            </a:pPr>
            <a:r>
              <a:rPr b="1" lang="en" sz="1400">
                <a:solidFill>
                  <a:srgbClr val="FFFFFF"/>
                </a:solidFill>
              </a:rPr>
              <a:t>Dijkstra</a:t>
            </a:r>
            <a:r>
              <a:rPr lang="en" sz="1400">
                <a:solidFill>
                  <a:srgbClr val="FFFFFF"/>
                </a:solidFill>
              </a:rPr>
              <a:t> در هر مرحله از الگوریتم خانه ای را انتخاب می‌کند که دارای کمترین مقدار پارامتر " f " در بین خانه های دیده نشده باشد. که پارامتر " f " هزینه حرکت از خانه شروع و رسیدن به خانه داده شده با کوتاه مسیری که برای رسیدن به آن ساخته شده. </a:t>
            </a:r>
            <a:endParaRPr sz="1400">
              <a:solidFill>
                <a:srgbClr val="FFFFFF"/>
              </a:solidFill>
            </a:endParaRPr>
          </a:p>
          <a:p>
            <a:pPr indent="0" lvl="0" marL="0" rtl="1" algn="r">
              <a:spcBef>
                <a:spcPts val="1600"/>
              </a:spcBef>
              <a:spcAft>
                <a:spcPts val="1600"/>
              </a:spcAft>
              <a:buNone/>
            </a:pPr>
            <a:r>
              <a:rPr lang="en" sz="1400">
                <a:solidFill>
                  <a:srgbClr val="FFFFFF"/>
                </a:solidFill>
              </a:rPr>
              <a:t>شبه‌کد (Pseudocode) برای الگوریتم </a:t>
            </a:r>
            <a:r>
              <a:rPr b="1" lang="en" sz="1400">
                <a:solidFill>
                  <a:srgbClr val="FFFFFF"/>
                </a:solidFill>
              </a:rPr>
              <a:t>Dijkstra </a:t>
            </a:r>
            <a:r>
              <a:rPr lang="en" sz="1400">
                <a:solidFill>
                  <a:srgbClr val="FFFFFF"/>
                </a:solidFill>
              </a:rPr>
              <a:t>را در روبه‌رو می‌توانید مشاهده کنید.</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819150" y="374950"/>
            <a:ext cx="7505700" cy="1096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4800">
                <a:latin typeface="Baloo Bhaijaan"/>
                <a:ea typeface="Baloo Bhaijaan"/>
                <a:cs typeface="Baloo Bhaijaan"/>
                <a:sym typeface="Baloo Bhaijaan"/>
              </a:rPr>
              <a:t>مثال </a:t>
            </a:r>
            <a:endParaRPr sz="4800"/>
          </a:p>
        </p:txBody>
      </p:sp>
      <p:sp>
        <p:nvSpPr>
          <p:cNvPr id="218" name="Google Shape;218;p32"/>
          <p:cNvSpPr txBox="1"/>
          <p:nvPr>
            <p:ph idx="1" type="body"/>
          </p:nvPr>
        </p:nvSpPr>
        <p:spPr>
          <a:xfrm>
            <a:off x="819150" y="1698700"/>
            <a:ext cx="7505700" cy="27399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en" sz="2400" u="sng">
                <a:solidFill>
                  <a:schemeClr val="hlink"/>
                </a:solidFill>
                <a:latin typeface="Arial"/>
                <a:ea typeface="Arial"/>
                <a:cs typeface="Arial"/>
                <a:sym typeface="Arial"/>
                <a:hlinkClick r:id="rId3"/>
              </a:rPr>
              <a:t>https://qiao.github.io/PathFinding.js/visual/</a:t>
            </a:r>
            <a:endParaRPr sz="2400">
              <a:solidFill>
                <a:srgbClr val="54545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819150" y="374950"/>
            <a:ext cx="7505700" cy="743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Baloo Bhaijaan"/>
                <a:ea typeface="Baloo Bhaijaan"/>
                <a:cs typeface="Baloo Bhaijaan"/>
                <a:sym typeface="Baloo Bhaijaan"/>
              </a:rPr>
              <a:t>پیچیدگی زمانی و حافظه</a:t>
            </a:r>
            <a:r>
              <a:rPr lang="en" sz="3600">
                <a:latin typeface="Baloo Bhaijaan"/>
                <a:ea typeface="Baloo Bhaijaan"/>
                <a:cs typeface="Baloo Bhaijaan"/>
                <a:sym typeface="Baloo Bhaijaan"/>
              </a:rPr>
              <a:t> </a:t>
            </a:r>
            <a:endParaRPr sz="3600"/>
          </a:p>
        </p:txBody>
      </p:sp>
      <p:sp>
        <p:nvSpPr>
          <p:cNvPr id="224" name="Google Shape;224;p33"/>
          <p:cNvSpPr txBox="1"/>
          <p:nvPr>
            <p:ph idx="1" type="body"/>
          </p:nvPr>
        </p:nvSpPr>
        <p:spPr>
          <a:xfrm>
            <a:off x="819150" y="1758650"/>
            <a:ext cx="7505700" cy="2444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1800">
                <a:solidFill>
                  <a:srgbClr val="545454"/>
                </a:solidFill>
                <a:highlight>
                  <a:srgbClr val="FFFFFF"/>
                </a:highlight>
                <a:latin typeface="Roboto"/>
                <a:ea typeface="Roboto"/>
                <a:cs typeface="Roboto"/>
                <a:sym typeface="Roboto"/>
              </a:rPr>
              <a:t>Time Complexity : </a:t>
            </a:r>
            <a:r>
              <a:rPr lang="en" sz="1800">
                <a:solidFill>
                  <a:srgbClr val="545454"/>
                </a:solidFill>
                <a:highlight>
                  <a:srgbClr val="FFFFFF"/>
                </a:highlight>
                <a:latin typeface="Roboto"/>
                <a:ea typeface="Roboto"/>
                <a:cs typeface="Roboto"/>
                <a:sym typeface="Roboto"/>
              </a:rPr>
              <a:t>از آنجایی که هر یال را حداکثر یک بار می‌بینیم</a:t>
            </a:r>
            <a:br>
              <a:rPr lang="en" sz="1800">
                <a:solidFill>
                  <a:srgbClr val="545454"/>
                </a:solidFill>
                <a:highlight>
                  <a:srgbClr val="FFFFFF"/>
                </a:highlight>
                <a:latin typeface="Roboto"/>
                <a:ea typeface="Roboto"/>
                <a:cs typeface="Roboto"/>
                <a:sym typeface="Roboto"/>
              </a:rPr>
            </a:br>
            <a:r>
              <a:rPr lang="en" sz="1800">
                <a:solidFill>
                  <a:srgbClr val="545454"/>
                </a:solidFill>
                <a:highlight>
                  <a:srgbClr val="FFFFFF"/>
                </a:highlight>
                <a:latin typeface="Roboto"/>
                <a:ea typeface="Roboto"/>
                <a:cs typeface="Roboto"/>
                <a:sym typeface="Roboto"/>
              </a:rPr>
              <a:t>(ریلکس می‌کنیم) و با توجه به پیاده سازی با </a:t>
            </a:r>
            <a:r>
              <a:rPr b="1" lang="en" sz="1800">
                <a:solidFill>
                  <a:srgbClr val="545454"/>
                </a:solidFill>
                <a:highlight>
                  <a:srgbClr val="FFFFFF"/>
                </a:highlight>
                <a:latin typeface="Roboto"/>
                <a:ea typeface="Roboto"/>
                <a:cs typeface="Roboto"/>
                <a:sym typeface="Roboto"/>
              </a:rPr>
              <a:t>Fibonacci heap </a:t>
            </a:r>
            <a:r>
              <a:rPr lang="en" sz="1800">
                <a:solidFill>
                  <a:srgbClr val="545454"/>
                </a:solidFill>
                <a:highlight>
                  <a:srgbClr val="FFFFFF"/>
                </a:highlight>
                <a:latin typeface="Roboto"/>
                <a:ea typeface="Roboto"/>
                <a:cs typeface="Roboto"/>
                <a:sym typeface="Roboto"/>
              </a:rPr>
              <a:t>که باعث می‌شود اوردر </a:t>
            </a:r>
            <a:r>
              <a:rPr b="1" lang="en" sz="1800">
                <a:solidFill>
                  <a:srgbClr val="545454"/>
                </a:solidFill>
                <a:highlight>
                  <a:srgbClr val="FFFFFF"/>
                </a:highlight>
                <a:latin typeface="Roboto"/>
                <a:ea typeface="Roboto"/>
                <a:cs typeface="Roboto"/>
                <a:sym typeface="Roboto"/>
              </a:rPr>
              <a:t>insert </a:t>
            </a:r>
            <a:r>
              <a:rPr lang="en" sz="1800">
                <a:solidFill>
                  <a:srgbClr val="545454"/>
                </a:solidFill>
                <a:highlight>
                  <a:srgbClr val="FFFFFF"/>
                </a:highlight>
                <a:latin typeface="Roboto"/>
                <a:ea typeface="Roboto"/>
                <a:cs typeface="Roboto"/>
                <a:sym typeface="Roboto"/>
              </a:rPr>
              <a:t>و </a:t>
            </a:r>
            <a:r>
              <a:rPr b="1" lang="en" sz="1800">
                <a:solidFill>
                  <a:srgbClr val="545454"/>
                </a:solidFill>
                <a:highlight>
                  <a:srgbClr val="FFFFFF"/>
                </a:highlight>
                <a:latin typeface="Roboto"/>
                <a:ea typeface="Roboto"/>
                <a:cs typeface="Roboto"/>
                <a:sym typeface="Roboto"/>
              </a:rPr>
              <a:t>delete </a:t>
            </a:r>
            <a:r>
              <a:rPr lang="en" sz="1800">
                <a:solidFill>
                  <a:srgbClr val="545454"/>
                </a:solidFill>
                <a:highlight>
                  <a:srgbClr val="FFFFFF"/>
                </a:highlight>
                <a:latin typeface="Roboto"/>
                <a:ea typeface="Roboto"/>
                <a:cs typeface="Roboto"/>
                <a:sym typeface="Roboto"/>
              </a:rPr>
              <a:t>کردن راس ها از مجموعه </a:t>
            </a:r>
            <a:r>
              <a:rPr b="1" lang="en" sz="1800">
                <a:solidFill>
                  <a:srgbClr val="545454"/>
                </a:solidFill>
                <a:highlight>
                  <a:srgbClr val="FFFFFF"/>
                </a:highlight>
                <a:latin typeface="Roboto"/>
                <a:ea typeface="Roboto"/>
                <a:cs typeface="Roboto"/>
                <a:sym typeface="Roboto"/>
              </a:rPr>
              <a:t>sort</a:t>
            </a:r>
            <a:r>
              <a:rPr lang="en" sz="1800">
                <a:solidFill>
                  <a:srgbClr val="545454"/>
                </a:solidFill>
                <a:highlight>
                  <a:srgbClr val="FFFFFF"/>
                </a:highlight>
                <a:latin typeface="Roboto"/>
                <a:ea typeface="Roboto"/>
                <a:cs typeface="Roboto"/>
                <a:sym typeface="Roboto"/>
              </a:rPr>
              <a:t> شده برابر با 1 شود، پیچیدگی زمانی ما برابر با </a:t>
            </a:r>
            <a:r>
              <a:rPr b="1" lang="en" sz="1800">
                <a:solidFill>
                  <a:srgbClr val="545454"/>
                </a:solidFill>
                <a:highlight>
                  <a:srgbClr val="FFFFFF"/>
                </a:highlight>
                <a:latin typeface="Roboto"/>
                <a:ea typeface="Roboto"/>
                <a:cs typeface="Roboto"/>
                <a:sym typeface="Roboto"/>
              </a:rPr>
              <a:t>E </a:t>
            </a:r>
            <a:r>
              <a:rPr lang="en" sz="1800">
                <a:solidFill>
                  <a:srgbClr val="545454"/>
                </a:solidFill>
                <a:highlight>
                  <a:srgbClr val="FFFFFF"/>
                </a:highlight>
                <a:latin typeface="Roboto"/>
                <a:ea typeface="Roboto"/>
                <a:cs typeface="Roboto"/>
                <a:sym typeface="Roboto"/>
              </a:rPr>
              <a:t>می‌شود.</a:t>
            </a:r>
            <a:endParaRPr sz="1800">
              <a:solidFill>
                <a:srgbClr val="545454"/>
              </a:solidFill>
              <a:highlight>
                <a:srgbClr val="FFFFFF"/>
              </a:highlight>
              <a:latin typeface="Roboto"/>
              <a:ea typeface="Roboto"/>
              <a:cs typeface="Roboto"/>
              <a:sym typeface="Roboto"/>
            </a:endParaRPr>
          </a:p>
          <a:p>
            <a:pPr indent="0" lvl="0" marL="0" rtl="1" algn="r">
              <a:spcBef>
                <a:spcPts val="1600"/>
              </a:spcBef>
              <a:spcAft>
                <a:spcPts val="1600"/>
              </a:spcAft>
              <a:buNone/>
            </a:pPr>
            <a:r>
              <a:rPr b="1" lang="en" sz="1800">
                <a:solidFill>
                  <a:srgbClr val="545454"/>
                </a:solidFill>
                <a:highlight>
                  <a:srgbClr val="FFFFFF"/>
                </a:highlight>
                <a:latin typeface="Roboto"/>
                <a:ea typeface="Roboto"/>
                <a:cs typeface="Roboto"/>
                <a:sym typeface="Roboto"/>
              </a:rPr>
              <a:t>Auxiliary Space : </a:t>
            </a:r>
            <a:r>
              <a:rPr lang="en" sz="1800">
                <a:solidFill>
                  <a:srgbClr val="545454"/>
                </a:solidFill>
                <a:highlight>
                  <a:srgbClr val="FFFFFF"/>
                </a:highlight>
                <a:latin typeface="Roboto"/>
                <a:ea typeface="Roboto"/>
                <a:cs typeface="Roboto"/>
                <a:sym typeface="Roboto"/>
              </a:rPr>
              <a:t>در </a:t>
            </a:r>
            <a:r>
              <a:rPr b="1" lang="en" sz="1800">
                <a:solidFill>
                  <a:srgbClr val="545454"/>
                </a:solidFill>
                <a:highlight>
                  <a:srgbClr val="FFFFFF"/>
                </a:highlight>
                <a:latin typeface="Roboto"/>
                <a:ea typeface="Roboto"/>
                <a:cs typeface="Roboto"/>
                <a:sym typeface="Roboto"/>
              </a:rPr>
              <a:t>worst case </a:t>
            </a:r>
            <a:r>
              <a:rPr lang="en" sz="1800">
                <a:solidFill>
                  <a:srgbClr val="545454"/>
                </a:solidFill>
                <a:highlight>
                  <a:srgbClr val="FFFFFF"/>
                </a:highlight>
                <a:latin typeface="Roboto"/>
                <a:ea typeface="Roboto"/>
                <a:cs typeface="Roboto"/>
                <a:sym typeface="Roboto"/>
              </a:rPr>
              <a:t>، تمام راس ها در </a:t>
            </a:r>
            <a:r>
              <a:rPr b="1" lang="en" sz="1800">
                <a:solidFill>
                  <a:srgbClr val="545454"/>
                </a:solidFill>
                <a:highlight>
                  <a:srgbClr val="FFFFFF"/>
                </a:highlight>
                <a:latin typeface="Roboto"/>
                <a:ea typeface="Roboto"/>
                <a:cs typeface="Roboto"/>
                <a:sym typeface="Roboto"/>
              </a:rPr>
              <a:t>open list </a:t>
            </a:r>
            <a:r>
              <a:rPr lang="en" sz="1800">
                <a:solidFill>
                  <a:srgbClr val="545454"/>
                </a:solidFill>
                <a:highlight>
                  <a:srgbClr val="FFFFFF"/>
                </a:highlight>
                <a:latin typeface="Roboto"/>
                <a:ea typeface="Roboto"/>
                <a:cs typeface="Roboto"/>
                <a:sym typeface="Roboto"/>
              </a:rPr>
              <a:t>وجود دارند، بنابراین پیچیدگی حافظه‌ی ما برابر </a:t>
            </a:r>
            <a:r>
              <a:rPr b="1" lang="en" sz="1800">
                <a:solidFill>
                  <a:srgbClr val="545454"/>
                </a:solidFill>
                <a:highlight>
                  <a:srgbClr val="FFFFFF"/>
                </a:highlight>
                <a:latin typeface="Roboto"/>
                <a:ea typeface="Roboto"/>
                <a:cs typeface="Roboto"/>
                <a:sym typeface="Roboto"/>
              </a:rPr>
              <a:t>V </a:t>
            </a:r>
            <a:r>
              <a:rPr lang="en" sz="1800">
                <a:solidFill>
                  <a:srgbClr val="545454"/>
                </a:solidFill>
                <a:highlight>
                  <a:srgbClr val="FFFFFF"/>
                </a:highlight>
                <a:latin typeface="Roboto"/>
                <a:ea typeface="Roboto"/>
                <a:cs typeface="Roboto"/>
                <a:sym typeface="Roboto"/>
              </a:rPr>
              <a:t>است. </a:t>
            </a:r>
            <a:endParaRPr sz="1800">
              <a:solidFill>
                <a:srgbClr val="545454"/>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