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56" autoAdjust="0"/>
  </p:normalViewPr>
  <p:slideViewPr>
    <p:cSldViewPr snapToGrid="0">
      <p:cViewPr varScale="1">
        <p:scale>
          <a:sx n="98" d="100"/>
          <a:sy n="98" d="100"/>
        </p:scale>
        <p:origin x="8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060FEB-8013-4316-A608-6CA695450D80}" type="datetimeFigureOut">
              <a:rPr lang="en-US" smtClean="0"/>
              <a:t>5/19/2021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7F7A8B-B853-402D-9D0D-16A49C322D0D}" type="slidenum">
              <a:rPr lang="en-US" smtClean="0"/>
              <a:t>‹#›</a:t>
            </a:fld>
            <a:endParaRPr lang="en-US"/>
          </a:p>
        </p:txBody>
      </p:sp>
    </p:spTree>
    <p:extLst>
      <p:ext uri="{BB962C8B-B14F-4D97-AF65-F5344CB8AC3E}">
        <p14:creationId xmlns:p14="http://schemas.microsoft.com/office/powerpoint/2010/main" val="11595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88B852E-F76B-4F58-AF77-70C699FD3D95}" type="datetime1">
              <a:rPr lang="en-US" smtClean="0"/>
              <a:t>5/19/2021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A53870A-6F55-4EBA-80E6-0861B0C45033}" type="slidenum">
              <a:rPr lang="en-US" smtClean="0"/>
              <a:t>‹#›</a:t>
            </a:fld>
            <a:endParaRPr lang="en-US"/>
          </a:p>
        </p:txBody>
      </p:sp>
    </p:spTree>
    <p:extLst>
      <p:ext uri="{BB962C8B-B14F-4D97-AF65-F5344CB8AC3E}">
        <p14:creationId xmlns:p14="http://schemas.microsoft.com/office/powerpoint/2010/main" val="193946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17F2F3-A247-4314-AA19-11E28F4AF406}" type="datetime1">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3870A-6F55-4EBA-80E6-0861B0C45033}" type="slidenum">
              <a:rPr lang="en-US" smtClean="0"/>
              <a:t>‹#›</a:t>
            </a:fld>
            <a:endParaRPr lang="en-US"/>
          </a:p>
        </p:txBody>
      </p:sp>
    </p:spTree>
    <p:extLst>
      <p:ext uri="{BB962C8B-B14F-4D97-AF65-F5344CB8AC3E}">
        <p14:creationId xmlns:p14="http://schemas.microsoft.com/office/powerpoint/2010/main" val="1682844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E0CB0E-ECDF-479C-A728-5F87E4DC67A0}" type="datetime1">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3870A-6F55-4EBA-80E6-0861B0C45033}" type="slidenum">
              <a:rPr lang="en-US" smtClean="0"/>
              <a:t>‹#›</a:t>
            </a:fld>
            <a:endParaRPr lang="en-US"/>
          </a:p>
        </p:txBody>
      </p:sp>
    </p:spTree>
    <p:extLst>
      <p:ext uri="{BB962C8B-B14F-4D97-AF65-F5344CB8AC3E}">
        <p14:creationId xmlns:p14="http://schemas.microsoft.com/office/powerpoint/2010/main" val="1717210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F301C6-DCF4-4921-AAD8-1894E96A4C2A}" type="datetime1">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3870A-6F55-4EBA-80E6-0861B0C4503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9116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5B2828-5B24-424C-AC1F-E3B59893744F}" type="datetime1">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3870A-6F55-4EBA-80E6-0861B0C45033}" type="slidenum">
              <a:rPr lang="en-US" smtClean="0"/>
              <a:t>‹#›</a:t>
            </a:fld>
            <a:endParaRPr lang="en-US"/>
          </a:p>
        </p:txBody>
      </p:sp>
    </p:spTree>
    <p:extLst>
      <p:ext uri="{BB962C8B-B14F-4D97-AF65-F5344CB8AC3E}">
        <p14:creationId xmlns:p14="http://schemas.microsoft.com/office/powerpoint/2010/main" val="1963373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86E7729-1748-4580-B8DB-4615C1E6E13B}" type="datetime1">
              <a:rPr lang="en-US" smtClean="0"/>
              <a:t>5/19/2021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3870A-6F55-4EBA-80E6-0861B0C45033}" type="slidenum">
              <a:rPr lang="en-US" smtClean="0"/>
              <a:t>‹#›</a:t>
            </a:fld>
            <a:endParaRPr lang="en-US"/>
          </a:p>
        </p:txBody>
      </p:sp>
    </p:spTree>
    <p:extLst>
      <p:ext uri="{BB962C8B-B14F-4D97-AF65-F5344CB8AC3E}">
        <p14:creationId xmlns:p14="http://schemas.microsoft.com/office/powerpoint/2010/main" val="2742766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94161E-DF6B-42B5-A185-1A7FE4BF4CCA}" type="datetime1">
              <a:rPr lang="en-US" smtClean="0"/>
              <a:t>5/19/2021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3870A-6F55-4EBA-80E6-0861B0C45033}" type="slidenum">
              <a:rPr lang="en-US" smtClean="0"/>
              <a:t>‹#›</a:t>
            </a:fld>
            <a:endParaRPr lang="en-US"/>
          </a:p>
        </p:txBody>
      </p:sp>
    </p:spTree>
    <p:extLst>
      <p:ext uri="{BB962C8B-B14F-4D97-AF65-F5344CB8AC3E}">
        <p14:creationId xmlns:p14="http://schemas.microsoft.com/office/powerpoint/2010/main" val="1747979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F05E4D-3164-4E13-AF8A-461B9855D389}" type="datetime1">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3870A-6F55-4EBA-80E6-0861B0C45033}" type="slidenum">
              <a:rPr lang="en-US" smtClean="0"/>
              <a:t>‹#›</a:t>
            </a:fld>
            <a:endParaRPr lang="en-US"/>
          </a:p>
        </p:txBody>
      </p:sp>
    </p:spTree>
    <p:extLst>
      <p:ext uri="{BB962C8B-B14F-4D97-AF65-F5344CB8AC3E}">
        <p14:creationId xmlns:p14="http://schemas.microsoft.com/office/powerpoint/2010/main" val="912238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1E4BB8-8979-45B4-B450-95FF8EAEBD17}" type="datetime1">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3870A-6F55-4EBA-80E6-0861B0C45033}" type="slidenum">
              <a:rPr lang="en-US" smtClean="0"/>
              <a:t>‹#›</a:t>
            </a:fld>
            <a:endParaRPr lang="en-US"/>
          </a:p>
        </p:txBody>
      </p:sp>
    </p:spTree>
    <p:extLst>
      <p:ext uri="{BB962C8B-B14F-4D97-AF65-F5344CB8AC3E}">
        <p14:creationId xmlns:p14="http://schemas.microsoft.com/office/powerpoint/2010/main" val="3461965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D36EC5-6905-4AA0-BDE3-73E24BE2ECEB}" type="datetime1">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3870A-6F55-4EBA-80E6-0861B0C45033}" type="slidenum">
              <a:rPr lang="en-US" smtClean="0"/>
              <a:t>‹#›</a:t>
            </a:fld>
            <a:endParaRPr lang="en-US"/>
          </a:p>
        </p:txBody>
      </p:sp>
    </p:spTree>
    <p:extLst>
      <p:ext uri="{BB962C8B-B14F-4D97-AF65-F5344CB8AC3E}">
        <p14:creationId xmlns:p14="http://schemas.microsoft.com/office/powerpoint/2010/main" val="1001049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2C76D1-0EF4-4805-8E36-A99ABE059AC4}" type="datetime1">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3870A-6F55-4EBA-80E6-0861B0C45033}" type="slidenum">
              <a:rPr lang="en-US" smtClean="0"/>
              <a:t>‹#›</a:t>
            </a:fld>
            <a:endParaRPr lang="en-US"/>
          </a:p>
        </p:txBody>
      </p:sp>
    </p:spTree>
    <p:extLst>
      <p:ext uri="{BB962C8B-B14F-4D97-AF65-F5344CB8AC3E}">
        <p14:creationId xmlns:p14="http://schemas.microsoft.com/office/powerpoint/2010/main" val="3653799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A3405E-F35D-438E-A82D-D84692DFCA58}" type="datetime1">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3870A-6F55-4EBA-80E6-0861B0C45033}" type="slidenum">
              <a:rPr lang="en-US" smtClean="0"/>
              <a:t>‹#›</a:t>
            </a:fld>
            <a:endParaRPr lang="en-US"/>
          </a:p>
        </p:txBody>
      </p:sp>
    </p:spTree>
    <p:extLst>
      <p:ext uri="{BB962C8B-B14F-4D97-AF65-F5344CB8AC3E}">
        <p14:creationId xmlns:p14="http://schemas.microsoft.com/office/powerpoint/2010/main" val="2119164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8A7C01-6E4F-486F-AF85-C1035559904A}" type="datetime1">
              <a:rPr lang="en-US" smtClean="0"/>
              <a:t>5/19/2021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3870A-6F55-4EBA-80E6-0861B0C45033}" type="slidenum">
              <a:rPr lang="en-US" smtClean="0"/>
              <a:t>‹#›</a:t>
            </a:fld>
            <a:endParaRPr lang="en-US"/>
          </a:p>
        </p:txBody>
      </p:sp>
    </p:spTree>
    <p:extLst>
      <p:ext uri="{BB962C8B-B14F-4D97-AF65-F5344CB8AC3E}">
        <p14:creationId xmlns:p14="http://schemas.microsoft.com/office/powerpoint/2010/main" val="295015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6AF144-585C-4B03-AB15-439DE50DAE2D}" type="datetime1">
              <a:rPr lang="en-US" smtClean="0"/>
              <a:t>5/19/2021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3870A-6F55-4EBA-80E6-0861B0C45033}" type="slidenum">
              <a:rPr lang="en-US" smtClean="0"/>
              <a:t>‹#›</a:t>
            </a:fld>
            <a:endParaRPr lang="en-US"/>
          </a:p>
        </p:txBody>
      </p:sp>
    </p:spTree>
    <p:extLst>
      <p:ext uri="{BB962C8B-B14F-4D97-AF65-F5344CB8AC3E}">
        <p14:creationId xmlns:p14="http://schemas.microsoft.com/office/powerpoint/2010/main" val="773298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70EC44-EB2C-44FD-BAEB-7B1B2CDEA489}" type="datetime1">
              <a:rPr lang="en-US" smtClean="0"/>
              <a:t>5/19/2021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53870A-6F55-4EBA-80E6-0861B0C45033}" type="slidenum">
              <a:rPr lang="en-US" smtClean="0"/>
              <a:t>‹#›</a:t>
            </a:fld>
            <a:endParaRPr lang="en-US"/>
          </a:p>
        </p:txBody>
      </p:sp>
    </p:spTree>
    <p:extLst>
      <p:ext uri="{BB962C8B-B14F-4D97-AF65-F5344CB8AC3E}">
        <p14:creationId xmlns:p14="http://schemas.microsoft.com/office/powerpoint/2010/main" val="1689838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ACF14F-BD74-4FDA-B544-C45FF34D1947}" type="datetime1">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3870A-6F55-4EBA-80E6-0861B0C45033}" type="slidenum">
              <a:rPr lang="en-US" smtClean="0"/>
              <a:t>‹#›</a:t>
            </a:fld>
            <a:endParaRPr lang="en-US"/>
          </a:p>
        </p:txBody>
      </p:sp>
    </p:spTree>
    <p:extLst>
      <p:ext uri="{BB962C8B-B14F-4D97-AF65-F5344CB8AC3E}">
        <p14:creationId xmlns:p14="http://schemas.microsoft.com/office/powerpoint/2010/main" val="3460162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E41D66-69B9-4CD3-9D55-01D1B2EE9E9E}" type="datetime1">
              <a:rPr lang="en-US" smtClean="0"/>
              <a:t>5/19/2021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53870A-6F55-4EBA-80E6-0861B0C45033}" type="slidenum">
              <a:rPr lang="en-US" smtClean="0"/>
              <a:t>‹#›</a:t>
            </a:fld>
            <a:endParaRPr lang="en-US"/>
          </a:p>
        </p:txBody>
      </p:sp>
    </p:spTree>
    <p:extLst>
      <p:ext uri="{BB962C8B-B14F-4D97-AF65-F5344CB8AC3E}">
        <p14:creationId xmlns:p14="http://schemas.microsoft.com/office/powerpoint/2010/main" val="264584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ECA2E8B-B346-440D-987B-16DD21CE21D4}" type="datetime1">
              <a:rPr lang="en-US" smtClean="0"/>
              <a:t>5/19/2021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A53870A-6F55-4EBA-80E6-0861B0C45033}" type="slidenum">
              <a:rPr lang="en-US" smtClean="0"/>
              <a:t>‹#›</a:t>
            </a:fld>
            <a:endParaRPr lang="en-US"/>
          </a:p>
        </p:txBody>
      </p:sp>
    </p:spTree>
    <p:extLst>
      <p:ext uri="{BB962C8B-B14F-4D97-AF65-F5344CB8AC3E}">
        <p14:creationId xmlns:p14="http://schemas.microsoft.com/office/powerpoint/2010/main" val="772854767"/>
      </p:ext>
    </p:extLst>
  </p:cSld>
  <p:clrMap bg1="dk1" tx1="lt1" bg2="dk2" tx2="lt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E702E-FBF9-45D3-B380-511449FC6A0B}"/>
              </a:ext>
            </a:extLst>
          </p:cNvPr>
          <p:cNvSpPr>
            <a:spLocks noGrp="1"/>
          </p:cNvSpPr>
          <p:nvPr>
            <p:ph type="ctrTitle"/>
          </p:nvPr>
        </p:nvSpPr>
        <p:spPr>
          <a:xfrm>
            <a:off x="3043699" y="84992"/>
            <a:ext cx="6104601" cy="1210646"/>
          </a:xfrm>
        </p:spPr>
        <p:txBody>
          <a:bodyPr/>
          <a:lstStyle/>
          <a:p>
            <a:r>
              <a:rPr lang="en-US" dirty="0"/>
              <a:t>In the name of God</a:t>
            </a:r>
          </a:p>
        </p:txBody>
      </p:sp>
      <p:sp>
        <p:nvSpPr>
          <p:cNvPr id="3" name="Subtitle 2">
            <a:extLst>
              <a:ext uri="{FF2B5EF4-FFF2-40B4-BE49-F238E27FC236}">
                <a16:creationId xmlns:a16="http://schemas.microsoft.com/office/drawing/2014/main" id="{73A96C58-1D99-4407-812E-84FF7B8D5735}"/>
              </a:ext>
            </a:extLst>
          </p:cNvPr>
          <p:cNvSpPr>
            <a:spLocks noGrp="1"/>
          </p:cNvSpPr>
          <p:nvPr>
            <p:ph type="subTitle" idx="1"/>
          </p:nvPr>
        </p:nvSpPr>
        <p:spPr>
          <a:xfrm>
            <a:off x="3405534" y="2722077"/>
            <a:ext cx="5380932" cy="1059811"/>
          </a:xfrm>
        </p:spPr>
        <p:txBody>
          <a:bodyPr>
            <a:normAutofit fontScale="92500"/>
          </a:bodyPr>
          <a:lstStyle/>
          <a:p>
            <a:r>
              <a:rPr lang="en-US" sz="4800" dirty="0">
                <a:solidFill>
                  <a:schemeClr val="bg2">
                    <a:lumMod val="50000"/>
                  </a:schemeClr>
                </a:solidFill>
              </a:rPr>
              <a:t>Database</a:t>
            </a:r>
            <a:r>
              <a:rPr lang="en-US" sz="4800" dirty="0"/>
              <a:t> </a:t>
            </a:r>
            <a:r>
              <a:rPr lang="en-US" sz="4800" dirty="0">
                <a:solidFill>
                  <a:schemeClr val="bg2">
                    <a:lumMod val="60000"/>
                    <a:lumOff val="40000"/>
                  </a:schemeClr>
                </a:solidFill>
              </a:rPr>
              <a:t>And</a:t>
            </a:r>
            <a:r>
              <a:rPr lang="en-US" sz="4800" dirty="0"/>
              <a:t> </a:t>
            </a:r>
            <a:r>
              <a:rPr lang="en-US" sz="4800" dirty="0" err="1">
                <a:solidFill>
                  <a:schemeClr val="bg2">
                    <a:lumMod val="50000"/>
                  </a:schemeClr>
                </a:solidFill>
              </a:rPr>
              <a:t>DBms</a:t>
            </a:r>
            <a:endParaRPr lang="en-US" sz="4800" dirty="0">
              <a:solidFill>
                <a:schemeClr val="bg2">
                  <a:lumMod val="50000"/>
                </a:schemeClr>
              </a:solidFill>
            </a:endParaRPr>
          </a:p>
        </p:txBody>
      </p:sp>
      <p:sp>
        <p:nvSpPr>
          <p:cNvPr id="4" name="Slide Number Placeholder 3">
            <a:extLst>
              <a:ext uri="{FF2B5EF4-FFF2-40B4-BE49-F238E27FC236}">
                <a16:creationId xmlns:a16="http://schemas.microsoft.com/office/drawing/2014/main" id="{09A8A5BD-4107-4812-A983-4C282BE84607}"/>
              </a:ext>
            </a:extLst>
          </p:cNvPr>
          <p:cNvSpPr>
            <a:spLocks noGrp="1"/>
          </p:cNvSpPr>
          <p:nvPr>
            <p:ph type="sldNum" sz="quarter" idx="12"/>
          </p:nvPr>
        </p:nvSpPr>
        <p:spPr>
          <a:xfrm>
            <a:off x="11308460" y="6209190"/>
            <a:ext cx="771089" cy="365125"/>
          </a:xfrm>
        </p:spPr>
        <p:txBody>
          <a:bodyPr/>
          <a:lstStyle/>
          <a:p>
            <a:fld id="{CA53870A-6F55-4EBA-80E6-0861B0C45033}" type="slidenum">
              <a:rPr lang="en-US" sz="1200" smtClean="0"/>
              <a:t>1</a:t>
            </a:fld>
            <a:r>
              <a:rPr lang="fa-IR" sz="1200" dirty="0"/>
              <a:t>18/</a:t>
            </a:r>
            <a:endParaRPr lang="en-US" sz="1200" dirty="0"/>
          </a:p>
        </p:txBody>
      </p:sp>
    </p:spTree>
    <p:extLst>
      <p:ext uri="{BB962C8B-B14F-4D97-AF65-F5344CB8AC3E}">
        <p14:creationId xmlns:p14="http://schemas.microsoft.com/office/powerpoint/2010/main" val="968567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05B6AD-BD78-48E4-B7D6-0F0C9A868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Slide Number Placeholder 3">
            <a:extLst>
              <a:ext uri="{FF2B5EF4-FFF2-40B4-BE49-F238E27FC236}">
                <a16:creationId xmlns:a16="http://schemas.microsoft.com/office/drawing/2014/main" id="{F0418A42-E84C-4029-98B7-6487599E64AB}"/>
              </a:ext>
            </a:extLst>
          </p:cNvPr>
          <p:cNvSpPr txBox="1">
            <a:spLocks/>
          </p:cNvSpPr>
          <p:nvPr/>
        </p:nvSpPr>
        <p:spPr>
          <a:xfrm>
            <a:off x="11349888" y="6084902"/>
            <a:ext cx="77108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A53870A-6F55-4EBA-80E6-0861B0C45033}" type="slidenum">
              <a:rPr lang="en-US" sz="1200" smtClean="0"/>
              <a:pPr/>
              <a:t>10</a:t>
            </a:fld>
            <a:r>
              <a:rPr lang="fa-IR" sz="1200" dirty="0"/>
              <a:t>18/</a:t>
            </a:r>
            <a:endParaRPr lang="en-US" sz="1200" dirty="0"/>
          </a:p>
        </p:txBody>
      </p:sp>
    </p:spTree>
    <p:extLst>
      <p:ext uri="{BB962C8B-B14F-4D97-AF65-F5344CB8AC3E}">
        <p14:creationId xmlns:p14="http://schemas.microsoft.com/office/powerpoint/2010/main" val="3373608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C89DF-E388-4891-ABFC-A759278FBD1B}"/>
              </a:ext>
            </a:extLst>
          </p:cNvPr>
          <p:cNvSpPr>
            <a:spLocks noGrp="1"/>
          </p:cNvSpPr>
          <p:nvPr>
            <p:ph type="title"/>
          </p:nvPr>
        </p:nvSpPr>
        <p:spPr>
          <a:xfrm>
            <a:off x="1141413" y="911480"/>
            <a:ext cx="9905998" cy="1609777"/>
          </a:xfrm>
        </p:spPr>
        <p:txBody>
          <a:bodyPr>
            <a:normAutofit/>
          </a:bodyPr>
          <a:lstStyle/>
          <a:p>
            <a:r>
              <a:rPr lang="en-US" sz="3200" b="0" dirty="0">
                <a:solidFill>
                  <a:srgbClr val="212529"/>
                </a:solidFill>
                <a:effectLst/>
                <a:latin typeface="Calibri" panose="020F0502020204030204" pitchFamily="34" charset="0"/>
                <a:ea typeface="Calibri" panose="020F0502020204030204" pitchFamily="34" charset="0"/>
                <a:cs typeface="Calibri" panose="020F0502020204030204" pitchFamily="34" charset="0"/>
              </a:rPr>
              <a:t>Advantages and disadvantages of database management system</a:t>
            </a:r>
            <a:br>
              <a:rPr lang="en-US" sz="3200" dirty="0">
                <a:effectLst/>
                <a:latin typeface="Calibri" panose="020F0502020204030204" pitchFamily="34" charset="0"/>
                <a:ea typeface="Calibri" panose="020F0502020204030204" pitchFamily="34" charset="0"/>
                <a:cs typeface="Calibri" panose="020F0502020204030204" pitchFamily="34" charset="0"/>
              </a:rPr>
            </a:br>
            <a:endParaRPr lang="en-US" sz="4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6B886E3-A485-4531-B368-C46CD218C2BC}"/>
              </a:ext>
            </a:extLst>
          </p:cNvPr>
          <p:cNvSpPr>
            <a:spLocks noGrp="1"/>
          </p:cNvSpPr>
          <p:nvPr>
            <p:ph idx="1"/>
          </p:nvPr>
        </p:nvSpPr>
        <p:spPr>
          <a:xfrm>
            <a:off x="1141413" y="2684493"/>
            <a:ext cx="9905999" cy="2961705"/>
          </a:xfrm>
        </p:spPr>
        <p:txBody>
          <a:bodyPr>
            <a:normAutofit/>
          </a:bodyPr>
          <a:lstStyle/>
          <a:p>
            <a:r>
              <a:rPr lang="en-US" dirty="0">
                <a:effectLst/>
                <a:latin typeface="Calibri" panose="020F0502020204030204" pitchFamily="34" charset="0"/>
                <a:ea typeface="Calibri" panose="020F0502020204030204" pitchFamily="34" charset="0"/>
                <a:cs typeface="Arial" panose="020B0604020202020204" pitchFamily="34" charset="0"/>
              </a:rPr>
              <a:t>Database management systems have been developed to address the limitations of file storage systems. Of course, these DBMSs have advantages and disadvantages over file storage systems.</a:t>
            </a:r>
          </a:p>
          <a:p>
            <a:endParaRPr lang="en-US" sz="3200" dirty="0"/>
          </a:p>
        </p:txBody>
      </p:sp>
      <p:sp>
        <p:nvSpPr>
          <p:cNvPr id="5" name="Slide Number Placeholder 3">
            <a:extLst>
              <a:ext uri="{FF2B5EF4-FFF2-40B4-BE49-F238E27FC236}">
                <a16:creationId xmlns:a16="http://schemas.microsoft.com/office/drawing/2014/main" id="{77650439-CA7C-43B4-9A13-65CA40D96CA7}"/>
              </a:ext>
            </a:extLst>
          </p:cNvPr>
          <p:cNvSpPr txBox="1">
            <a:spLocks/>
          </p:cNvSpPr>
          <p:nvPr/>
        </p:nvSpPr>
        <p:spPr>
          <a:xfrm>
            <a:off x="11335092" y="6111536"/>
            <a:ext cx="77108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A53870A-6F55-4EBA-80E6-0861B0C45033}" type="slidenum">
              <a:rPr lang="en-US" sz="1200" smtClean="0"/>
              <a:pPr/>
              <a:t>11</a:t>
            </a:fld>
            <a:r>
              <a:rPr lang="fa-IR" sz="1200" dirty="0"/>
              <a:t>18/</a:t>
            </a:r>
            <a:endParaRPr lang="en-US" sz="1200" dirty="0"/>
          </a:p>
        </p:txBody>
      </p:sp>
    </p:spTree>
    <p:extLst>
      <p:ext uri="{BB962C8B-B14F-4D97-AF65-F5344CB8AC3E}">
        <p14:creationId xmlns:p14="http://schemas.microsoft.com/office/powerpoint/2010/main" val="2898135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3F3D-A3E5-4D1B-98E6-CCE86B63D6B7}"/>
              </a:ext>
            </a:extLst>
          </p:cNvPr>
          <p:cNvSpPr>
            <a:spLocks noGrp="1"/>
          </p:cNvSpPr>
          <p:nvPr>
            <p:ph type="title"/>
          </p:nvPr>
        </p:nvSpPr>
        <p:spPr>
          <a:xfrm>
            <a:off x="1141413" y="884848"/>
            <a:ext cx="9905998" cy="1478570"/>
          </a:xfrm>
        </p:spPr>
        <p:txBody>
          <a:bodyPr>
            <a:normAutofit/>
          </a:bodyPr>
          <a:lstStyle/>
          <a:p>
            <a:r>
              <a:rPr lang="en-US" sz="3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Advantages of using DBMSs:</a:t>
            </a:r>
            <a:br>
              <a:rPr lang="en-US" sz="3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endParaRPr lang="en-US" sz="5400" dirty="0">
              <a:solidFill>
                <a:schemeClr val="bg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1B7F3E6-CA52-44A0-886B-F71F7529A451}"/>
              </a:ext>
            </a:extLst>
          </p:cNvPr>
          <p:cNvSpPr>
            <a:spLocks noGrp="1"/>
          </p:cNvSpPr>
          <p:nvPr>
            <p:ph idx="1"/>
          </p:nvPr>
        </p:nvSpPr>
        <p:spPr>
          <a:xfrm>
            <a:off x="1141412" y="2097088"/>
            <a:ext cx="9905999" cy="3541714"/>
          </a:xfrm>
        </p:spPr>
        <p:txBody>
          <a:bodyPr>
            <a:normAutofit/>
          </a:bodyPr>
          <a:lstStyle/>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Ability to quickly access information</a:t>
            </a: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Ensure data accuracy and concurrent connectivity</a:t>
            </a: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 Flexible and scalable</a:t>
            </a: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Data processing and review</a:t>
            </a:r>
          </a:p>
          <a:p>
            <a:r>
              <a:rPr lang="en-US" dirty="0">
                <a:effectLst/>
                <a:latin typeface="Calibri" panose="020F0502020204030204" pitchFamily="34" charset="0"/>
                <a:ea typeface="Calibri" panose="020F0502020204030204" pitchFamily="34" charset="0"/>
                <a:cs typeface="Calibri" panose="020F0502020204030204" pitchFamily="34" charset="0"/>
              </a:rPr>
              <a:t>high security</a:t>
            </a:r>
            <a:endParaRPr lang="en-US" sz="3200" dirty="0">
              <a:latin typeface="Calibri" panose="020F0502020204030204" pitchFamily="34" charset="0"/>
              <a:cs typeface="Calibri" panose="020F0502020204030204" pitchFamily="34" charset="0"/>
            </a:endParaRPr>
          </a:p>
        </p:txBody>
      </p:sp>
      <p:sp>
        <p:nvSpPr>
          <p:cNvPr id="5" name="Slide Number Placeholder 3">
            <a:extLst>
              <a:ext uri="{FF2B5EF4-FFF2-40B4-BE49-F238E27FC236}">
                <a16:creationId xmlns:a16="http://schemas.microsoft.com/office/drawing/2014/main" id="{79087ABF-6760-4E3E-A988-92649AD70FEB}"/>
              </a:ext>
            </a:extLst>
          </p:cNvPr>
          <p:cNvSpPr txBox="1">
            <a:spLocks/>
          </p:cNvSpPr>
          <p:nvPr/>
        </p:nvSpPr>
        <p:spPr>
          <a:xfrm>
            <a:off x="11308459" y="6138168"/>
            <a:ext cx="77108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A53870A-6F55-4EBA-80E6-0861B0C45033}" type="slidenum">
              <a:rPr lang="en-US" sz="1200" smtClean="0"/>
              <a:pPr/>
              <a:t>12</a:t>
            </a:fld>
            <a:r>
              <a:rPr lang="fa-IR" sz="1200" dirty="0"/>
              <a:t>18/</a:t>
            </a:r>
            <a:endParaRPr lang="en-US" sz="1200" dirty="0"/>
          </a:p>
        </p:txBody>
      </p:sp>
    </p:spTree>
    <p:extLst>
      <p:ext uri="{BB962C8B-B14F-4D97-AF65-F5344CB8AC3E}">
        <p14:creationId xmlns:p14="http://schemas.microsoft.com/office/powerpoint/2010/main" val="340450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D9AAF-716D-4FDF-A123-FB783D1DCFEE}"/>
              </a:ext>
            </a:extLst>
          </p:cNvPr>
          <p:cNvSpPr>
            <a:spLocks noGrp="1"/>
          </p:cNvSpPr>
          <p:nvPr>
            <p:ph type="title"/>
          </p:nvPr>
        </p:nvSpPr>
        <p:spPr>
          <a:xfrm>
            <a:off x="1141413" y="871490"/>
            <a:ext cx="9905998" cy="1478570"/>
          </a:xfrm>
        </p:spPr>
        <p:txBody>
          <a:bodyPr>
            <a:normAutofit/>
          </a:bodyPr>
          <a:lstStyle/>
          <a:p>
            <a:r>
              <a:rPr lang="en-US" sz="3200" b="0" dirty="0">
                <a:solidFill>
                  <a:srgbClr val="212529"/>
                </a:solidFill>
                <a:effectLst/>
                <a:latin typeface="Calibri" panose="020F0502020204030204" pitchFamily="34" charset="0"/>
                <a:ea typeface="Calibri" panose="020F0502020204030204" pitchFamily="34" charset="0"/>
                <a:cs typeface="Arial" panose="020B0604020202020204" pitchFamily="34" charset="0"/>
              </a:rPr>
              <a:t>Disadvantages of using DBMSs:</a:t>
            </a:r>
            <a:br>
              <a:rPr lang="en-US" sz="3200" dirty="0">
                <a:effectLst/>
                <a:latin typeface="Calibri" panose="020F0502020204030204" pitchFamily="34" charset="0"/>
                <a:ea typeface="Calibri" panose="020F0502020204030204" pitchFamily="34" charset="0"/>
                <a:cs typeface="Arial" panose="020B0604020202020204" pitchFamily="34" charset="0"/>
              </a:rPr>
            </a:br>
            <a:endParaRPr lang="en-US" sz="3200" dirty="0"/>
          </a:p>
        </p:txBody>
      </p:sp>
      <p:sp>
        <p:nvSpPr>
          <p:cNvPr id="3" name="Content Placeholder 2">
            <a:extLst>
              <a:ext uri="{FF2B5EF4-FFF2-40B4-BE49-F238E27FC236}">
                <a16:creationId xmlns:a16="http://schemas.microsoft.com/office/drawing/2014/main" id="{67A1F2F5-19D0-47DA-A894-455318944FC6}"/>
              </a:ext>
            </a:extLst>
          </p:cNvPr>
          <p:cNvSpPr>
            <a:spLocks noGrp="1"/>
          </p:cNvSpPr>
          <p:nvPr>
            <p:ph idx="1"/>
          </p:nvPr>
        </p:nvSpPr>
        <p:spPr>
          <a:xfrm>
            <a:off x="1141412" y="2032986"/>
            <a:ext cx="9905999" cy="3953524"/>
          </a:xfrm>
        </p:spPr>
        <p:txBody>
          <a:bodyPr>
            <a:normAutofit/>
          </a:bodyPr>
          <a:lstStyle/>
          <a:p>
            <a:r>
              <a:rPr lang="en-US" dirty="0">
                <a:effectLst/>
                <a:latin typeface="Calibri" panose="020F0502020204030204" pitchFamily="34" charset="0"/>
                <a:ea typeface="Calibri" panose="020F0502020204030204" pitchFamily="34" charset="0"/>
                <a:cs typeface="Calibri" panose="020F0502020204030204" pitchFamily="34" charset="0"/>
              </a:rPr>
              <a:t>In addition to all the advantages that database management systems offer us, there are also disadvantages. These disadvantages that must be considered are:</a:t>
            </a:r>
          </a:p>
          <a:p>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Complexity in database design</a:t>
            </a: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Need to provide hardware and install software</a:t>
            </a: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Concentration of stored information</a:t>
            </a:r>
          </a:p>
          <a:p>
            <a:pPr marL="0" marR="0" indent="0">
              <a:lnSpc>
                <a:spcPct val="107000"/>
              </a:lnSpc>
              <a:spcBef>
                <a:spcPts val="0"/>
              </a:spcBef>
              <a:spcAft>
                <a:spcPts val="800"/>
              </a:spcAft>
              <a:buNone/>
            </a:pPr>
            <a:endParaRPr lang="en-US" dirty="0">
              <a:effectLst/>
              <a:latin typeface="Calibri" panose="020F0502020204030204" pitchFamily="34" charset="0"/>
              <a:ea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a:p>
            <a:endParaRPr lang="en-US" dirty="0">
              <a:effectLst/>
              <a:latin typeface="Calibri" panose="020F0502020204030204" pitchFamily="34" charset="0"/>
              <a:ea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p:txBody>
      </p:sp>
      <p:sp>
        <p:nvSpPr>
          <p:cNvPr id="5" name="Slide Number Placeholder 3">
            <a:extLst>
              <a:ext uri="{FF2B5EF4-FFF2-40B4-BE49-F238E27FC236}">
                <a16:creationId xmlns:a16="http://schemas.microsoft.com/office/drawing/2014/main" id="{AB732862-0F14-4514-86ED-D83DEC33535B}"/>
              </a:ext>
            </a:extLst>
          </p:cNvPr>
          <p:cNvSpPr txBox="1">
            <a:spLocks/>
          </p:cNvSpPr>
          <p:nvPr/>
        </p:nvSpPr>
        <p:spPr>
          <a:xfrm>
            <a:off x="11326215" y="6102658"/>
            <a:ext cx="77108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A53870A-6F55-4EBA-80E6-0861B0C45033}" type="slidenum">
              <a:rPr lang="en-US" sz="1200" smtClean="0"/>
              <a:pPr/>
              <a:t>13</a:t>
            </a:fld>
            <a:r>
              <a:rPr lang="fa-IR" sz="1200" dirty="0"/>
              <a:t>18/</a:t>
            </a:r>
            <a:endParaRPr lang="en-US" sz="1200" dirty="0"/>
          </a:p>
        </p:txBody>
      </p:sp>
    </p:spTree>
    <p:extLst>
      <p:ext uri="{BB962C8B-B14F-4D97-AF65-F5344CB8AC3E}">
        <p14:creationId xmlns:p14="http://schemas.microsoft.com/office/powerpoint/2010/main" val="4088696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297F54-5836-42A6-B272-26438CECDB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2" y="0"/>
            <a:ext cx="12195482" cy="6857999"/>
          </a:xfrm>
        </p:spPr>
      </p:pic>
      <p:sp>
        <p:nvSpPr>
          <p:cNvPr id="6" name="Slide Number Placeholder 5">
            <a:extLst>
              <a:ext uri="{FF2B5EF4-FFF2-40B4-BE49-F238E27FC236}">
                <a16:creationId xmlns:a16="http://schemas.microsoft.com/office/drawing/2014/main" id="{45B50931-021B-432D-B66A-4284D23B4260}"/>
              </a:ext>
            </a:extLst>
          </p:cNvPr>
          <p:cNvSpPr>
            <a:spLocks noGrp="1"/>
          </p:cNvSpPr>
          <p:nvPr>
            <p:ph type="sldNum" sz="quarter" idx="12"/>
          </p:nvPr>
        </p:nvSpPr>
        <p:spPr/>
        <p:txBody>
          <a:bodyPr/>
          <a:lstStyle/>
          <a:p>
            <a:fld id="{CA53870A-6F55-4EBA-80E6-0861B0C45033}" type="slidenum">
              <a:rPr lang="en-US" smtClean="0"/>
              <a:t>14</a:t>
            </a:fld>
            <a:endParaRPr lang="en-US"/>
          </a:p>
        </p:txBody>
      </p:sp>
      <p:sp>
        <p:nvSpPr>
          <p:cNvPr id="7" name="Slide Number Placeholder 3">
            <a:extLst>
              <a:ext uri="{FF2B5EF4-FFF2-40B4-BE49-F238E27FC236}">
                <a16:creationId xmlns:a16="http://schemas.microsoft.com/office/drawing/2014/main" id="{D17C0946-5A93-4C5D-A4D0-3C03E27DF651}"/>
              </a:ext>
            </a:extLst>
          </p:cNvPr>
          <p:cNvSpPr txBox="1">
            <a:spLocks/>
          </p:cNvSpPr>
          <p:nvPr/>
        </p:nvSpPr>
        <p:spPr>
          <a:xfrm>
            <a:off x="11234160" y="6065836"/>
            <a:ext cx="77108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A53870A-6F55-4EBA-80E6-0861B0C45033}" type="slidenum">
              <a:rPr lang="en-US" sz="1200" smtClean="0">
                <a:solidFill>
                  <a:schemeClr val="bg1"/>
                </a:solidFill>
              </a:rPr>
              <a:pPr/>
              <a:t>14</a:t>
            </a:fld>
            <a:r>
              <a:rPr lang="fa-IR" sz="1200" dirty="0">
                <a:solidFill>
                  <a:schemeClr val="bg1"/>
                </a:solidFill>
              </a:rPr>
              <a:t>18/</a:t>
            </a:r>
            <a:endParaRPr lang="en-US" sz="1200" dirty="0">
              <a:solidFill>
                <a:schemeClr val="bg1"/>
              </a:solidFill>
            </a:endParaRPr>
          </a:p>
        </p:txBody>
      </p:sp>
    </p:spTree>
    <p:extLst>
      <p:ext uri="{BB962C8B-B14F-4D97-AF65-F5344CB8AC3E}">
        <p14:creationId xmlns:p14="http://schemas.microsoft.com/office/powerpoint/2010/main" val="2891409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19270-EC88-4C91-85AF-9E2BA5E48231}"/>
              </a:ext>
            </a:extLst>
          </p:cNvPr>
          <p:cNvSpPr>
            <a:spLocks noGrp="1"/>
          </p:cNvSpPr>
          <p:nvPr>
            <p:ph type="title"/>
          </p:nvPr>
        </p:nvSpPr>
        <p:spPr>
          <a:xfrm>
            <a:off x="1141413" y="948471"/>
            <a:ext cx="9905998" cy="1478570"/>
          </a:xfrm>
        </p:spPr>
        <p:txBody>
          <a:bodyPr>
            <a:normAutofit/>
          </a:bodyPr>
          <a:lstStyle/>
          <a:p>
            <a:r>
              <a:rPr lang="en-US" sz="3200" dirty="0">
                <a:solidFill>
                  <a:srgbClr val="212529"/>
                </a:solidFill>
                <a:effectLst/>
                <a:latin typeface="Calibri" panose="020F0502020204030204" pitchFamily="34" charset="0"/>
                <a:ea typeface="Calibri" panose="020F0502020204030204" pitchFamily="34" charset="0"/>
                <a:cs typeface="Calibri" panose="020F0502020204030204" pitchFamily="34" charset="0"/>
              </a:rPr>
              <a:t>Database information management</a:t>
            </a:r>
            <a:br>
              <a:rPr lang="en-US" sz="3200" dirty="0">
                <a:effectLst/>
                <a:latin typeface="Calibri" panose="020F0502020204030204" pitchFamily="34" charset="0"/>
                <a:ea typeface="Calibri" panose="020F0502020204030204" pitchFamily="34" charset="0"/>
                <a:cs typeface="Calibri" panose="020F0502020204030204" pitchFamily="34" charset="0"/>
              </a:rPr>
            </a:br>
            <a:endParaRPr lang="en-US" sz="5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45117FC-9353-4D44-A500-1353F2BE5878}"/>
              </a:ext>
            </a:extLst>
          </p:cNvPr>
          <p:cNvSpPr>
            <a:spLocks noGrp="1"/>
          </p:cNvSpPr>
          <p:nvPr>
            <p:ph idx="1"/>
          </p:nvPr>
        </p:nvSpPr>
        <p:spPr>
          <a:xfrm>
            <a:off x="1141413" y="2302754"/>
            <a:ext cx="9905999" cy="3541714"/>
          </a:xfrm>
        </p:spPr>
        <p:txBody>
          <a:bodyPr>
            <a:normAutofit/>
          </a:bodyPr>
          <a:lstStyle/>
          <a:p>
            <a:r>
              <a:rPr lang="en-US" dirty="0">
                <a:effectLst/>
                <a:latin typeface="Calibri" panose="020F0502020204030204" pitchFamily="34" charset="0"/>
                <a:ea typeface="Calibri" panose="020F0502020204030204" pitchFamily="34" charset="0"/>
                <a:cs typeface="Arial" panose="020B0604020202020204" pitchFamily="34" charset="0"/>
              </a:rPr>
              <a:t>One of the uses of DBMS is to perform four operations: Create, Update, Read and Delete information. These operations are called CRUD for short. There are several DBMSs for managing database information, each with its own advantages and disadvantages. The following is a list of commonly used DBMSs:</a:t>
            </a:r>
          </a:p>
          <a:p>
            <a:endParaRPr lang="en-US" sz="3200" dirty="0"/>
          </a:p>
        </p:txBody>
      </p:sp>
      <p:sp>
        <p:nvSpPr>
          <p:cNvPr id="5" name="Slide Number Placeholder 3">
            <a:extLst>
              <a:ext uri="{FF2B5EF4-FFF2-40B4-BE49-F238E27FC236}">
                <a16:creationId xmlns:a16="http://schemas.microsoft.com/office/drawing/2014/main" id="{0FD02FA2-E62B-4041-89E1-B6CBD28B8BCA}"/>
              </a:ext>
            </a:extLst>
          </p:cNvPr>
          <p:cNvSpPr txBox="1">
            <a:spLocks/>
          </p:cNvSpPr>
          <p:nvPr/>
        </p:nvSpPr>
        <p:spPr>
          <a:xfrm>
            <a:off x="11317337" y="6102658"/>
            <a:ext cx="77108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A53870A-6F55-4EBA-80E6-0861B0C45033}" type="slidenum">
              <a:rPr lang="en-US" sz="1200" smtClean="0"/>
              <a:pPr/>
              <a:t>15</a:t>
            </a:fld>
            <a:r>
              <a:rPr lang="fa-IR" sz="1200" dirty="0"/>
              <a:t>18/</a:t>
            </a:r>
            <a:endParaRPr lang="en-US" sz="1200" dirty="0"/>
          </a:p>
        </p:txBody>
      </p:sp>
    </p:spTree>
    <p:extLst>
      <p:ext uri="{BB962C8B-B14F-4D97-AF65-F5344CB8AC3E}">
        <p14:creationId xmlns:p14="http://schemas.microsoft.com/office/powerpoint/2010/main" val="1767841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D0EC4-5860-434F-A06D-CECEDD7D7613}"/>
              </a:ext>
            </a:extLst>
          </p:cNvPr>
          <p:cNvSpPr>
            <a:spLocks noGrp="1"/>
          </p:cNvSpPr>
          <p:nvPr>
            <p:ph idx="1"/>
          </p:nvPr>
        </p:nvSpPr>
        <p:spPr>
          <a:xfrm>
            <a:off x="1079269" y="1264065"/>
            <a:ext cx="9905999" cy="4737239"/>
          </a:xfrm>
        </p:spPr>
        <p:txBody>
          <a:bodyPr>
            <a:noAutofit/>
          </a:bodyPr>
          <a:lstStyle/>
          <a:p>
            <a:pPr marL="342900" marR="0" lvl="0" indent="-342900">
              <a:lnSpc>
                <a:spcPts val="2625"/>
              </a:lnSpc>
              <a:spcBef>
                <a:spcPts val="0"/>
              </a:spcBef>
              <a:spcAft>
                <a:spcPts val="600"/>
              </a:spcAft>
              <a:buSzPts val="1000"/>
              <a:buFont typeface="Symbol" panose="05050102010706020507" pitchFamily="18" charset="2"/>
              <a:buChar char=""/>
              <a:tabLst>
                <a:tab pos="457200" algn="l"/>
              </a:tabLst>
            </a:pPr>
            <a:r>
              <a:rPr lang="en-US" dirty="0">
                <a:effectLst/>
                <a:latin typeface="iransans"/>
                <a:ea typeface="Times New Roman" panose="02020603050405020304" pitchFamily="18" charset="0"/>
                <a:cs typeface="Times New Roman" panose="02020603050405020304" pitchFamily="18" charset="0"/>
              </a:rPr>
              <a:t>MySQL</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ts val="2625"/>
              </a:lnSpc>
              <a:spcBef>
                <a:spcPts val="0"/>
              </a:spcBef>
              <a:spcAft>
                <a:spcPts val="600"/>
              </a:spcAft>
              <a:buSzPts val="1000"/>
              <a:buFont typeface="Symbol" panose="05050102010706020507" pitchFamily="18" charset="2"/>
              <a:buChar char=""/>
              <a:tabLst>
                <a:tab pos="457200" algn="l"/>
              </a:tabLst>
            </a:pPr>
            <a:r>
              <a:rPr lang="en-US" dirty="0">
                <a:effectLst/>
                <a:latin typeface="iransans"/>
                <a:ea typeface="Times New Roman" panose="02020603050405020304" pitchFamily="18" charset="0"/>
                <a:cs typeface="Times New Roman" panose="02020603050405020304" pitchFamily="18" charset="0"/>
              </a:rPr>
              <a:t>PostgreSQL</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ts val="2625"/>
              </a:lnSpc>
              <a:spcBef>
                <a:spcPts val="0"/>
              </a:spcBef>
              <a:spcAft>
                <a:spcPts val="600"/>
              </a:spcAft>
              <a:buSzPts val="1000"/>
              <a:buFont typeface="Symbol" panose="05050102010706020507" pitchFamily="18" charset="2"/>
              <a:buChar char=""/>
              <a:tabLst>
                <a:tab pos="457200" algn="l"/>
              </a:tabLst>
            </a:pPr>
            <a:r>
              <a:rPr lang="en-US" dirty="0">
                <a:effectLst/>
                <a:latin typeface="iransans"/>
                <a:ea typeface="Times New Roman" panose="02020603050405020304" pitchFamily="18" charset="0"/>
                <a:cs typeface="Times New Roman" panose="02020603050405020304" pitchFamily="18" charset="0"/>
              </a:rPr>
              <a:t>SQLite</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ts val="2625"/>
              </a:lnSpc>
              <a:spcBef>
                <a:spcPts val="0"/>
              </a:spcBef>
              <a:spcAft>
                <a:spcPts val="600"/>
              </a:spcAft>
              <a:buSzPts val="1000"/>
              <a:buFont typeface="Symbol" panose="05050102010706020507" pitchFamily="18" charset="2"/>
              <a:buChar char=""/>
              <a:tabLst>
                <a:tab pos="457200" algn="l"/>
              </a:tabLst>
            </a:pPr>
            <a:r>
              <a:rPr lang="en-US" dirty="0">
                <a:effectLst/>
                <a:latin typeface="iransans"/>
                <a:ea typeface="Times New Roman" panose="02020603050405020304" pitchFamily="18" charset="0"/>
                <a:cs typeface="Times New Roman" panose="02020603050405020304" pitchFamily="18" charset="0"/>
              </a:rPr>
              <a:t>SQL Server</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ts val="2625"/>
              </a:lnSpc>
              <a:spcBef>
                <a:spcPts val="0"/>
              </a:spcBef>
              <a:spcAft>
                <a:spcPts val="600"/>
              </a:spcAft>
              <a:buSzPts val="1000"/>
              <a:buFont typeface="Symbol" panose="05050102010706020507" pitchFamily="18" charset="2"/>
              <a:buChar char=""/>
              <a:tabLst>
                <a:tab pos="457200" algn="l"/>
              </a:tabLst>
            </a:pPr>
            <a:r>
              <a:rPr lang="en-US" dirty="0">
                <a:effectLst/>
                <a:latin typeface="iransans"/>
                <a:ea typeface="Times New Roman" panose="02020603050405020304" pitchFamily="18" charset="0"/>
                <a:cs typeface="Times New Roman" panose="02020603050405020304" pitchFamily="18" charset="0"/>
              </a:rPr>
              <a:t>IBM Db2</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ts val="2625"/>
              </a:lnSpc>
              <a:spcBef>
                <a:spcPts val="0"/>
              </a:spcBef>
              <a:spcAft>
                <a:spcPts val="600"/>
              </a:spcAft>
              <a:buSzPts val="1000"/>
              <a:buFont typeface="Symbol" panose="05050102010706020507" pitchFamily="18" charset="2"/>
              <a:buChar char=""/>
              <a:tabLst>
                <a:tab pos="457200" algn="l"/>
              </a:tabLst>
            </a:pPr>
            <a:r>
              <a:rPr lang="en-US" dirty="0">
                <a:effectLst/>
                <a:latin typeface="iransans"/>
                <a:ea typeface="Times New Roman" panose="02020603050405020304" pitchFamily="18" charset="0"/>
                <a:cs typeface="Times New Roman" panose="02020603050405020304" pitchFamily="18" charset="0"/>
              </a:rPr>
              <a:t>Microsoft SQL Server</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ts val="2625"/>
              </a:lnSpc>
              <a:spcBef>
                <a:spcPts val="0"/>
              </a:spcBef>
              <a:spcAft>
                <a:spcPts val="600"/>
              </a:spcAft>
              <a:buSzPts val="1000"/>
              <a:buFont typeface="Symbol" panose="05050102010706020507" pitchFamily="18" charset="2"/>
              <a:buChar char=""/>
              <a:tabLst>
                <a:tab pos="457200" algn="l"/>
              </a:tabLst>
            </a:pPr>
            <a:r>
              <a:rPr lang="en-US" dirty="0">
                <a:effectLst/>
                <a:latin typeface="iransans"/>
                <a:ea typeface="Times New Roman" panose="02020603050405020304" pitchFamily="18" charset="0"/>
                <a:cs typeface="Times New Roman" panose="02020603050405020304" pitchFamily="18" charset="0"/>
              </a:rPr>
              <a:t>Oracle Database</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ts val="2625"/>
              </a:lnSpc>
              <a:spcBef>
                <a:spcPts val="0"/>
              </a:spcBef>
              <a:spcAft>
                <a:spcPts val="600"/>
              </a:spcAft>
              <a:buSzPts val="1000"/>
              <a:buFont typeface="Symbol" panose="05050102010706020507" pitchFamily="18" charset="2"/>
              <a:buChar char=""/>
              <a:tabLst>
                <a:tab pos="457200" algn="l"/>
              </a:tabLst>
            </a:pPr>
            <a:r>
              <a:rPr lang="en-US" dirty="0">
                <a:effectLst/>
                <a:latin typeface="iransans"/>
                <a:ea typeface="Times New Roman" panose="02020603050405020304" pitchFamily="18" charset="0"/>
                <a:cs typeface="Times New Roman" panose="02020603050405020304" pitchFamily="18" charset="0"/>
              </a:rPr>
              <a:t>MariaDB</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ts val="2625"/>
              </a:lnSpc>
              <a:spcBef>
                <a:spcPts val="0"/>
              </a:spcBef>
              <a:spcAft>
                <a:spcPts val="600"/>
              </a:spcAft>
              <a:buSzPts val="1000"/>
              <a:buFont typeface="Symbol" panose="05050102010706020507" pitchFamily="18" charset="2"/>
              <a:buChar char=""/>
              <a:tabLst>
                <a:tab pos="457200" algn="l"/>
              </a:tabLst>
            </a:pPr>
            <a:r>
              <a:rPr lang="en-US" dirty="0">
                <a:effectLst/>
                <a:latin typeface="iransans"/>
                <a:ea typeface="Times New Roman" panose="02020603050405020304" pitchFamily="18" charset="0"/>
                <a:cs typeface="Times New Roman" panose="02020603050405020304" pitchFamily="18" charset="0"/>
              </a:rPr>
              <a:t>Microsoft Access</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ts val="2625"/>
              </a:lnSpc>
              <a:spcBef>
                <a:spcPts val="0"/>
              </a:spcBef>
              <a:spcAft>
                <a:spcPts val="600"/>
              </a:spcAft>
              <a:buSzPts val="1000"/>
              <a:buFont typeface="Symbol" panose="05050102010706020507" pitchFamily="18" charset="2"/>
              <a:buChar char=""/>
              <a:tabLst>
                <a:tab pos="457200" algn="l"/>
              </a:tabLst>
            </a:pPr>
            <a:r>
              <a:rPr lang="en-US" dirty="0">
                <a:effectLst/>
                <a:latin typeface="iransans"/>
                <a:ea typeface="Times New Roman" panose="02020603050405020304" pitchFamily="18" charset="0"/>
                <a:cs typeface="Times New Roman" panose="02020603050405020304" pitchFamily="18" charset="0"/>
              </a:rPr>
              <a:t>LibreOffice Base</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ts val="2625"/>
              </a:lnSpc>
              <a:spcBef>
                <a:spcPts val="0"/>
              </a:spcBef>
              <a:spcAft>
                <a:spcPts val="600"/>
              </a:spcAft>
              <a:buSzPts val="1000"/>
              <a:buFont typeface="Symbol" panose="05050102010706020507" pitchFamily="18" charset="2"/>
              <a:buChar char=""/>
              <a:tabLst>
                <a:tab pos="457200" algn="l"/>
              </a:tabLst>
            </a:pPr>
            <a:r>
              <a:rPr lang="en-US" dirty="0">
                <a:effectLst/>
                <a:latin typeface="iransans"/>
                <a:ea typeface="Times New Roman" panose="02020603050405020304" pitchFamily="18" charset="0"/>
                <a:cs typeface="Times New Roman" panose="02020603050405020304" pitchFamily="18" charset="0"/>
              </a:rPr>
              <a:t>MongoDB</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en-US" sz="2800" dirty="0"/>
          </a:p>
        </p:txBody>
      </p:sp>
      <p:sp>
        <p:nvSpPr>
          <p:cNvPr id="5" name="Slide Number Placeholder 3">
            <a:extLst>
              <a:ext uri="{FF2B5EF4-FFF2-40B4-BE49-F238E27FC236}">
                <a16:creationId xmlns:a16="http://schemas.microsoft.com/office/drawing/2014/main" id="{B6183C52-6534-49AF-AFD7-5F3C72905D11}"/>
              </a:ext>
            </a:extLst>
          </p:cNvPr>
          <p:cNvSpPr txBox="1">
            <a:spLocks/>
          </p:cNvSpPr>
          <p:nvPr/>
        </p:nvSpPr>
        <p:spPr>
          <a:xfrm>
            <a:off x="11308459" y="6129291"/>
            <a:ext cx="77108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A53870A-6F55-4EBA-80E6-0861B0C45033}" type="slidenum">
              <a:rPr lang="en-US" sz="1200" smtClean="0"/>
              <a:pPr/>
              <a:t>16</a:t>
            </a:fld>
            <a:r>
              <a:rPr lang="fa-IR" sz="1200" dirty="0"/>
              <a:t>18/</a:t>
            </a:r>
            <a:endParaRPr lang="en-US" sz="1200" dirty="0"/>
          </a:p>
        </p:txBody>
      </p:sp>
    </p:spTree>
    <p:extLst>
      <p:ext uri="{BB962C8B-B14F-4D97-AF65-F5344CB8AC3E}">
        <p14:creationId xmlns:p14="http://schemas.microsoft.com/office/powerpoint/2010/main" val="3222106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5E54-2BEC-4FC6-A142-3809D8705FFC}"/>
              </a:ext>
            </a:extLst>
          </p:cNvPr>
          <p:cNvSpPr>
            <a:spLocks noGrp="1"/>
          </p:cNvSpPr>
          <p:nvPr>
            <p:ph type="title"/>
          </p:nvPr>
        </p:nvSpPr>
        <p:spPr>
          <a:xfrm>
            <a:off x="1141413" y="769439"/>
            <a:ext cx="9905998" cy="1478570"/>
          </a:xfrm>
        </p:spPr>
        <p:txBody>
          <a:bodyPr/>
          <a:lstStyle/>
          <a:p>
            <a:r>
              <a:rPr lang="en-US" dirty="0">
                <a:solidFill>
                  <a:schemeClr val="bg1"/>
                </a:solidFill>
              </a:rPr>
              <a:t>Tip :</a:t>
            </a:r>
          </a:p>
        </p:txBody>
      </p:sp>
      <p:sp>
        <p:nvSpPr>
          <p:cNvPr id="3" name="Content Placeholder 2">
            <a:extLst>
              <a:ext uri="{FF2B5EF4-FFF2-40B4-BE49-F238E27FC236}">
                <a16:creationId xmlns:a16="http://schemas.microsoft.com/office/drawing/2014/main" id="{F0A18899-8B61-4128-8CDA-F0BDFCFD5037}"/>
              </a:ext>
            </a:extLst>
          </p:cNvPr>
          <p:cNvSpPr>
            <a:spLocks noGrp="1"/>
          </p:cNvSpPr>
          <p:nvPr>
            <p:ph idx="1"/>
          </p:nvPr>
        </p:nvSpPr>
        <p:spPr>
          <a:xfrm>
            <a:off x="1141412" y="2546847"/>
            <a:ext cx="9905999" cy="3541714"/>
          </a:xfrm>
        </p:spPr>
        <p:txBody>
          <a:bodyPr>
            <a:normAutofit/>
          </a:bodyPr>
          <a:lstStyle/>
          <a:p>
            <a:r>
              <a:rPr lang="en-US" dirty="0">
                <a:effectLst/>
                <a:latin typeface="Calibri" panose="020F0502020204030204" pitchFamily="34" charset="0"/>
                <a:ea typeface="Calibri" panose="020F0502020204030204" pitchFamily="34" charset="0"/>
                <a:cs typeface="Arial" panose="020B0604020202020204" pitchFamily="34" charset="0"/>
              </a:rPr>
              <a:t>SQL or Structured Query Language is the language of requesting databases, in other words, the common language among DBMSs.</a:t>
            </a:r>
          </a:p>
          <a:p>
            <a:endParaRPr lang="en-US" sz="3200" dirty="0"/>
          </a:p>
        </p:txBody>
      </p:sp>
      <p:sp>
        <p:nvSpPr>
          <p:cNvPr id="5" name="Slide Number Placeholder 3">
            <a:extLst>
              <a:ext uri="{FF2B5EF4-FFF2-40B4-BE49-F238E27FC236}">
                <a16:creationId xmlns:a16="http://schemas.microsoft.com/office/drawing/2014/main" id="{A35B8CFB-629B-4E57-846F-6D7D395C0EFA}"/>
              </a:ext>
            </a:extLst>
          </p:cNvPr>
          <p:cNvSpPr txBox="1">
            <a:spLocks/>
          </p:cNvSpPr>
          <p:nvPr/>
        </p:nvSpPr>
        <p:spPr>
          <a:xfrm>
            <a:off x="11299582" y="6088561"/>
            <a:ext cx="77108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A53870A-6F55-4EBA-80E6-0861B0C45033}" type="slidenum">
              <a:rPr lang="en-US" sz="1200" smtClean="0"/>
              <a:pPr/>
              <a:t>17</a:t>
            </a:fld>
            <a:r>
              <a:rPr lang="fa-IR" sz="1200" dirty="0"/>
              <a:t>18/</a:t>
            </a:r>
            <a:endParaRPr lang="en-US" sz="1200" dirty="0"/>
          </a:p>
        </p:txBody>
      </p:sp>
    </p:spTree>
    <p:extLst>
      <p:ext uri="{BB962C8B-B14F-4D97-AF65-F5344CB8AC3E}">
        <p14:creationId xmlns:p14="http://schemas.microsoft.com/office/powerpoint/2010/main" val="1747090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808C8-5A04-4D05-8EB4-F066769D1834}"/>
              </a:ext>
            </a:extLst>
          </p:cNvPr>
          <p:cNvSpPr>
            <a:spLocks noGrp="1"/>
          </p:cNvSpPr>
          <p:nvPr>
            <p:ph type="title"/>
          </p:nvPr>
        </p:nvSpPr>
        <p:spPr>
          <a:xfrm>
            <a:off x="1141413" y="920358"/>
            <a:ext cx="9905998" cy="1478570"/>
          </a:xfrm>
        </p:spPr>
        <p:txBody>
          <a:bodyPr>
            <a:normAutofit/>
          </a:bodyPr>
          <a:lstStyle/>
          <a:p>
            <a:r>
              <a:rPr lang="en-US" sz="3200" b="1" dirty="0">
                <a:solidFill>
                  <a:schemeClr val="bg1"/>
                </a:solidFill>
                <a:effectLst/>
                <a:latin typeface="iransans"/>
                <a:ea typeface="Calibri" panose="020F0502020204030204" pitchFamily="34" charset="0"/>
                <a:cs typeface="Arial" panose="020B0604020202020204" pitchFamily="34" charset="0"/>
              </a:rPr>
              <a:t>Conclusion :</a:t>
            </a:r>
            <a:br>
              <a:rPr lang="en-US" sz="32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br>
            <a:endParaRPr lang="en-US" sz="5400" b="1" dirty="0">
              <a:solidFill>
                <a:schemeClr val="bg1"/>
              </a:solidFill>
            </a:endParaRPr>
          </a:p>
        </p:txBody>
      </p:sp>
      <p:sp>
        <p:nvSpPr>
          <p:cNvPr id="3" name="Content Placeholder 2">
            <a:extLst>
              <a:ext uri="{FF2B5EF4-FFF2-40B4-BE49-F238E27FC236}">
                <a16:creationId xmlns:a16="http://schemas.microsoft.com/office/drawing/2014/main" id="{93C39AC8-0B59-4B0B-9E88-FF4BD6A6F3F5}"/>
              </a:ext>
            </a:extLst>
          </p:cNvPr>
          <p:cNvSpPr>
            <a:spLocks noGrp="1"/>
          </p:cNvSpPr>
          <p:nvPr>
            <p:ph idx="1"/>
          </p:nvPr>
        </p:nvSpPr>
        <p:spPr>
          <a:xfrm>
            <a:off x="1141412" y="2395928"/>
            <a:ext cx="9905999" cy="3541714"/>
          </a:xfrm>
        </p:spPr>
        <p:txBody>
          <a:bodyPr>
            <a:normAutofit/>
          </a:bodyPr>
          <a:lstStyle/>
          <a:p>
            <a:r>
              <a:rPr lang="en-US" dirty="0">
                <a:effectLst/>
                <a:latin typeface="Calibri" panose="020F0502020204030204" pitchFamily="34" charset="0"/>
                <a:ea typeface="Calibri" panose="020F0502020204030204" pitchFamily="34" charset="0"/>
                <a:cs typeface="Arial" panose="020B0604020202020204" pitchFamily="34" charset="0"/>
              </a:rPr>
              <a:t>As you can see, database management systems act as a gateway between the database, the user, and the application software. Today, the use of DBMSs is almost inevitable for all programmers and developers. For this reason, every programmer must learn how to work with these systems well in order to be able to easily manage their data and software information by using them.</a:t>
            </a:r>
          </a:p>
          <a:p>
            <a:endParaRPr lang="en-US" sz="3200" dirty="0"/>
          </a:p>
        </p:txBody>
      </p:sp>
      <p:sp>
        <p:nvSpPr>
          <p:cNvPr id="5" name="Slide Number Placeholder 3">
            <a:extLst>
              <a:ext uri="{FF2B5EF4-FFF2-40B4-BE49-F238E27FC236}">
                <a16:creationId xmlns:a16="http://schemas.microsoft.com/office/drawing/2014/main" id="{96870FFB-22DF-46B5-8677-62DD53EB46A2}"/>
              </a:ext>
            </a:extLst>
          </p:cNvPr>
          <p:cNvSpPr txBox="1">
            <a:spLocks/>
          </p:cNvSpPr>
          <p:nvPr/>
        </p:nvSpPr>
        <p:spPr>
          <a:xfrm>
            <a:off x="11343971" y="6102658"/>
            <a:ext cx="77108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A53870A-6F55-4EBA-80E6-0861B0C45033}" type="slidenum">
              <a:rPr lang="en-US" sz="1200" smtClean="0"/>
              <a:pPr/>
              <a:t>18</a:t>
            </a:fld>
            <a:r>
              <a:rPr lang="fa-IR" sz="1200" dirty="0"/>
              <a:t>18/</a:t>
            </a:r>
            <a:endParaRPr lang="en-US" sz="1200" dirty="0"/>
          </a:p>
        </p:txBody>
      </p:sp>
    </p:spTree>
    <p:extLst>
      <p:ext uri="{BB962C8B-B14F-4D97-AF65-F5344CB8AC3E}">
        <p14:creationId xmlns:p14="http://schemas.microsoft.com/office/powerpoint/2010/main" val="1808210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3581D-A7FC-4244-888A-1CFA5F27FE2A}"/>
              </a:ext>
            </a:extLst>
          </p:cNvPr>
          <p:cNvSpPr>
            <a:spLocks noGrp="1"/>
          </p:cNvSpPr>
          <p:nvPr>
            <p:ph type="title"/>
          </p:nvPr>
        </p:nvSpPr>
        <p:spPr>
          <a:xfrm>
            <a:off x="1143001" y="2314153"/>
            <a:ext cx="9905998" cy="1478570"/>
          </a:xfrm>
        </p:spPr>
        <p:txBody>
          <a:bodyPr>
            <a:normAutofit/>
          </a:bodyPr>
          <a:lstStyle/>
          <a:p>
            <a:pPr algn="ctr"/>
            <a:r>
              <a:rPr lang="en-US" sz="4400" b="1" dirty="0">
                <a:solidFill>
                  <a:schemeClr val="bg1">
                    <a:lumMod val="85000"/>
                    <a:lumOff val="15000"/>
                  </a:schemeClr>
                </a:solidFill>
              </a:rPr>
              <a:t>The end</a:t>
            </a:r>
          </a:p>
        </p:txBody>
      </p:sp>
    </p:spTree>
    <p:extLst>
      <p:ext uri="{BB962C8B-B14F-4D97-AF65-F5344CB8AC3E}">
        <p14:creationId xmlns:p14="http://schemas.microsoft.com/office/powerpoint/2010/main" val="171275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97660F-18B0-4E94-B317-0F9A4B1B3B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 y="-8878"/>
            <a:ext cx="12175525" cy="6858000"/>
          </a:xfrm>
        </p:spPr>
      </p:pic>
      <p:sp>
        <p:nvSpPr>
          <p:cNvPr id="7" name="Slide Number Placeholder 3">
            <a:extLst>
              <a:ext uri="{FF2B5EF4-FFF2-40B4-BE49-F238E27FC236}">
                <a16:creationId xmlns:a16="http://schemas.microsoft.com/office/drawing/2014/main" id="{A7DBE27C-45D9-44B6-8842-51AC9548BED8}"/>
              </a:ext>
            </a:extLst>
          </p:cNvPr>
          <p:cNvSpPr txBox="1">
            <a:spLocks/>
          </p:cNvSpPr>
          <p:nvPr/>
        </p:nvSpPr>
        <p:spPr>
          <a:xfrm>
            <a:off x="11308459" y="6226945"/>
            <a:ext cx="77108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A53870A-6F55-4EBA-80E6-0861B0C45033}" type="slidenum">
              <a:rPr lang="en-US" sz="1200" smtClean="0"/>
              <a:pPr/>
              <a:t>2</a:t>
            </a:fld>
            <a:r>
              <a:rPr lang="fa-IR" sz="1200" dirty="0"/>
              <a:t>18/</a:t>
            </a:r>
            <a:endParaRPr lang="en-US" sz="1200" dirty="0"/>
          </a:p>
        </p:txBody>
      </p:sp>
    </p:spTree>
    <p:extLst>
      <p:ext uri="{BB962C8B-B14F-4D97-AF65-F5344CB8AC3E}">
        <p14:creationId xmlns:p14="http://schemas.microsoft.com/office/powerpoint/2010/main" val="1052143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AA9B999-C38F-4C0B-B114-008EA9F711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54" y="0"/>
            <a:ext cx="12208453" cy="6858000"/>
          </a:xfrm>
        </p:spPr>
      </p:pic>
      <p:sp>
        <p:nvSpPr>
          <p:cNvPr id="7" name="Slide Number Placeholder 3">
            <a:extLst>
              <a:ext uri="{FF2B5EF4-FFF2-40B4-BE49-F238E27FC236}">
                <a16:creationId xmlns:a16="http://schemas.microsoft.com/office/drawing/2014/main" id="{BC432A68-7236-4615-943E-A32E187CEEF7}"/>
              </a:ext>
            </a:extLst>
          </p:cNvPr>
          <p:cNvSpPr txBox="1">
            <a:spLocks/>
          </p:cNvSpPr>
          <p:nvPr/>
        </p:nvSpPr>
        <p:spPr>
          <a:xfrm>
            <a:off x="11335092" y="6235823"/>
            <a:ext cx="77108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A53870A-6F55-4EBA-80E6-0861B0C45033}" type="slidenum">
              <a:rPr lang="en-US" sz="1200" smtClean="0"/>
              <a:pPr/>
              <a:t>3</a:t>
            </a:fld>
            <a:r>
              <a:rPr lang="fa-IR" sz="1200" dirty="0"/>
              <a:t>18/</a:t>
            </a:r>
            <a:endParaRPr lang="en-US" sz="1200" dirty="0"/>
          </a:p>
        </p:txBody>
      </p:sp>
    </p:spTree>
    <p:extLst>
      <p:ext uri="{BB962C8B-B14F-4D97-AF65-F5344CB8AC3E}">
        <p14:creationId xmlns:p14="http://schemas.microsoft.com/office/powerpoint/2010/main" val="413025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0EDAA-A9E1-4FCD-ACB0-F0A833EE0CD1}"/>
              </a:ext>
            </a:extLst>
          </p:cNvPr>
          <p:cNvSpPr>
            <a:spLocks noGrp="1"/>
          </p:cNvSpPr>
          <p:nvPr>
            <p:ph idx="1"/>
          </p:nvPr>
        </p:nvSpPr>
        <p:spPr>
          <a:xfrm>
            <a:off x="1143000" y="997735"/>
            <a:ext cx="9905999" cy="4630707"/>
          </a:xfrm>
        </p:spPr>
        <p:txBody>
          <a:bodyPr>
            <a:normAutofit/>
          </a:bodyPr>
          <a:lstStyle/>
          <a:p>
            <a:r>
              <a:rPr lang="en-US" dirty="0">
                <a:effectLst/>
                <a:latin typeface="Calibri" panose="020F0502020204030204" pitchFamily="34" charset="0"/>
                <a:ea typeface="Calibri" panose="020F0502020204030204" pitchFamily="34" charset="0"/>
                <a:cs typeface="Arial" panose="020B0604020202020204" pitchFamily="34" charset="0"/>
              </a:rPr>
              <a:t>A database is an organized collection of information that is stored together in a specific order and rules. Management of information stored in the database by users is usually done through the database management system. DBMSs provide us with various tools and mechanisms for creating and managing databases.</a:t>
            </a:r>
          </a:p>
          <a:p>
            <a:r>
              <a:rPr lang="en-US" dirty="0">
                <a:effectLst/>
                <a:latin typeface="Calibri" panose="020F0502020204030204" pitchFamily="34" charset="0"/>
                <a:ea typeface="Calibri" panose="020F0502020204030204" pitchFamily="34" charset="0"/>
                <a:cs typeface="Arial" panose="020B0604020202020204" pitchFamily="34" charset="0"/>
              </a:rPr>
              <a:t>The concept of databases has been around since the 1960s to reduce the growing problems in designing, building, and maintaining information systems. This concept has evolved with the concept of database management systems that enable effective and efficient manipulation of databases.</a:t>
            </a:r>
          </a:p>
          <a:p>
            <a:endParaRPr lang="en-US" sz="3200" dirty="0">
              <a:effectLst/>
              <a:latin typeface="Calibri" panose="020F0502020204030204" pitchFamily="34" charset="0"/>
              <a:ea typeface="Calibri" panose="020F0502020204030204" pitchFamily="34" charset="0"/>
              <a:cs typeface="Arial" panose="020B0604020202020204" pitchFamily="34" charset="0"/>
            </a:endParaRPr>
          </a:p>
          <a:p>
            <a:endParaRPr lang="en-US" sz="3200" dirty="0"/>
          </a:p>
        </p:txBody>
      </p:sp>
      <p:sp>
        <p:nvSpPr>
          <p:cNvPr id="5" name="Slide Number Placeholder 3">
            <a:extLst>
              <a:ext uri="{FF2B5EF4-FFF2-40B4-BE49-F238E27FC236}">
                <a16:creationId xmlns:a16="http://schemas.microsoft.com/office/drawing/2014/main" id="{67D39CF8-3C9A-40EB-BED9-05C56B68E44E}"/>
              </a:ext>
            </a:extLst>
          </p:cNvPr>
          <p:cNvSpPr txBox="1">
            <a:spLocks/>
          </p:cNvSpPr>
          <p:nvPr/>
        </p:nvSpPr>
        <p:spPr>
          <a:xfrm>
            <a:off x="11343970" y="6164801"/>
            <a:ext cx="77108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A53870A-6F55-4EBA-80E6-0861B0C45033}" type="slidenum">
              <a:rPr lang="en-US" sz="1200" smtClean="0"/>
              <a:pPr/>
              <a:t>4</a:t>
            </a:fld>
            <a:r>
              <a:rPr lang="fa-IR" sz="1200" dirty="0"/>
              <a:t>18/</a:t>
            </a:r>
            <a:endParaRPr lang="en-US" sz="1200" dirty="0"/>
          </a:p>
        </p:txBody>
      </p:sp>
    </p:spTree>
    <p:extLst>
      <p:ext uri="{BB962C8B-B14F-4D97-AF65-F5344CB8AC3E}">
        <p14:creationId xmlns:p14="http://schemas.microsoft.com/office/powerpoint/2010/main" val="397548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AFC35B-389A-48E4-AD38-AF15D12880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Slide Number Placeholder 5">
            <a:extLst>
              <a:ext uri="{FF2B5EF4-FFF2-40B4-BE49-F238E27FC236}">
                <a16:creationId xmlns:a16="http://schemas.microsoft.com/office/drawing/2014/main" id="{21D883C4-C7C9-4D40-9287-AEB3A7A3497D}"/>
              </a:ext>
            </a:extLst>
          </p:cNvPr>
          <p:cNvSpPr>
            <a:spLocks noGrp="1"/>
          </p:cNvSpPr>
          <p:nvPr>
            <p:ph type="sldNum" sz="quarter" idx="12"/>
          </p:nvPr>
        </p:nvSpPr>
        <p:spPr>
          <a:xfrm>
            <a:off x="10276322" y="5883274"/>
            <a:ext cx="554436" cy="365125"/>
          </a:xfrm>
        </p:spPr>
        <p:txBody>
          <a:bodyPr/>
          <a:lstStyle/>
          <a:p>
            <a:fld id="{CA53870A-6F55-4EBA-80E6-0861B0C45033}" type="slidenum">
              <a:rPr lang="en-US" smtClean="0"/>
              <a:t>5</a:t>
            </a:fld>
            <a:endParaRPr lang="en-US" dirty="0"/>
          </a:p>
        </p:txBody>
      </p:sp>
      <p:sp>
        <p:nvSpPr>
          <p:cNvPr id="7" name="Slide Number Placeholder 3">
            <a:extLst>
              <a:ext uri="{FF2B5EF4-FFF2-40B4-BE49-F238E27FC236}">
                <a16:creationId xmlns:a16="http://schemas.microsoft.com/office/drawing/2014/main" id="{4A81FA47-E5F6-4FD5-87DB-590BC9E170B8}"/>
              </a:ext>
            </a:extLst>
          </p:cNvPr>
          <p:cNvSpPr txBox="1">
            <a:spLocks/>
          </p:cNvSpPr>
          <p:nvPr/>
        </p:nvSpPr>
        <p:spPr>
          <a:xfrm>
            <a:off x="11335093" y="6175897"/>
            <a:ext cx="77108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A53870A-6F55-4EBA-80E6-0861B0C45033}" type="slidenum">
              <a:rPr lang="en-US" sz="1200" smtClean="0">
                <a:solidFill>
                  <a:schemeClr val="bg1"/>
                </a:solidFill>
              </a:rPr>
              <a:pPr/>
              <a:t>5</a:t>
            </a:fld>
            <a:r>
              <a:rPr lang="fa-IR" sz="1200" dirty="0">
                <a:solidFill>
                  <a:schemeClr val="bg1"/>
                </a:solidFill>
              </a:rPr>
              <a:t>18/</a:t>
            </a:r>
            <a:endParaRPr lang="en-US" sz="1200" dirty="0">
              <a:solidFill>
                <a:schemeClr val="bg1"/>
              </a:solidFill>
            </a:endParaRPr>
          </a:p>
        </p:txBody>
      </p:sp>
    </p:spTree>
    <p:extLst>
      <p:ext uri="{BB962C8B-B14F-4D97-AF65-F5344CB8AC3E}">
        <p14:creationId xmlns:p14="http://schemas.microsoft.com/office/powerpoint/2010/main" val="3085802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E375-C236-4A1A-A330-57C661D5909D}"/>
              </a:ext>
            </a:extLst>
          </p:cNvPr>
          <p:cNvSpPr>
            <a:spLocks noGrp="1"/>
          </p:cNvSpPr>
          <p:nvPr>
            <p:ph type="title"/>
          </p:nvPr>
        </p:nvSpPr>
        <p:spPr>
          <a:xfrm>
            <a:off x="1141413" y="813827"/>
            <a:ext cx="9905998" cy="1478570"/>
          </a:xfrm>
        </p:spPr>
        <p:txBody>
          <a:bodyPr>
            <a:normAutofit/>
          </a:bodyPr>
          <a:lstStyle/>
          <a:p>
            <a:r>
              <a:rPr lang="en-US" sz="3200" dirty="0">
                <a:solidFill>
                  <a:srgbClr val="202124"/>
                </a:solidFill>
                <a:effectLst/>
                <a:latin typeface="inherit"/>
                <a:ea typeface="Times New Roman" panose="02020603050405020304" pitchFamily="18" charset="0"/>
                <a:cs typeface="Courier New" panose="02070309020205020404" pitchFamily="49" charset="0"/>
              </a:rPr>
              <a:t>What is DBMS?</a:t>
            </a:r>
            <a:endParaRPr lang="en-US" sz="5400" dirty="0"/>
          </a:p>
        </p:txBody>
      </p:sp>
      <p:sp>
        <p:nvSpPr>
          <p:cNvPr id="3" name="Content Placeholder 2">
            <a:extLst>
              <a:ext uri="{FF2B5EF4-FFF2-40B4-BE49-F238E27FC236}">
                <a16:creationId xmlns:a16="http://schemas.microsoft.com/office/drawing/2014/main" id="{44307AC1-5264-4F78-B88B-585162878D29}"/>
              </a:ext>
            </a:extLst>
          </p:cNvPr>
          <p:cNvSpPr>
            <a:spLocks noGrp="1"/>
          </p:cNvSpPr>
          <p:nvPr>
            <p:ph idx="1"/>
          </p:nvPr>
        </p:nvSpPr>
        <p:spPr>
          <a:xfrm>
            <a:off x="1141412" y="2418163"/>
            <a:ext cx="9905999" cy="3541714"/>
          </a:xfrm>
        </p:spPr>
        <p:txBody>
          <a:bodyPr>
            <a:normAutofit/>
          </a:bodyPr>
          <a:lstStyle/>
          <a:p>
            <a:r>
              <a:rPr lang="en-US" dirty="0">
                <a:effectLst/>
                <a:latin typeface="Calibri" panose="020F0502020204030204" pitchFamily="34" charset="0"/>
                <a:ea typeface="Calibri" panose="020F0502020204030204" pitchFamily="34" charset="0"/>
                <a:cs typeface="Arial" panose="020B0604020202020204" pitchFamily="34" charset="0"/>
              </a:rPr>
              <a:t>Database management system is software that consists of a set of tools and related parts in order to provide the ability to fully manage the information stored in the database. DBMS is a bridge between the database, the user and the application, which is responsible for facilitating communication and interaction between these components.</a:t>
            </a:r>
          </a:p>
          <a:p>
            <a:endParaRPr lang="en-US" sz="3200" dirty="0"/>
          </a:p>
        </p:txBody>
      </p:sp>
      <p:sp>
        <p:nvSpPr>
          <p:cNvPr id="5" name="Slide Number Placeholder 3">
            <a:extLst>
              <a:ext uri="{FF2B5EF4-FFF2-40B4-BE49-F238E27FC236}">
                <a16:creationId xmlns:a16="http://schemas.microsoft.com/office/drawing/2014/main" id="{45E9111C-EDEE-483E-85B2-8C96A4FE9D22}"/>
              </a:ext>
            </a:extLst>
          </p:cNvPr>
          <p:cNvSpPr txBox="1">
            <a:spLocks/>
          </p:cNvSpPr>
          <p:nvPr/>
        </p:nvSpPr>
        <p:spPr>
          <a:xfrm>
            <a:off x="11317337" y="6138169"/>
            <a:ext cx="77108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A53870A-6F55-4EBA-80E6-0861B0C45033}" type="slidenum">
              <a:rPr lang="en-US" sz="1200" smtClean="0"/>
              <a:pPr/>
              <a:t>6</a:t>
            </a:fld>
            <a:r>
              <a:rPr lang="fa-IR" sz="1200" dirty="0"/>
              <a:t>18/</a:t>
            </a:r>
            <a:endParaRPr lang="en-US" sz="1200" dirty="0"/>
          </a:p>
        </p:txBody>
      </p:sp>
    </p:spTree>
    <p:extLst>
      <p:ext uri="{BB962C8B-B14F-4D97-AF65-F5344CB8AC3E}">
        <p14:creationId xmlns:p14="http://schemas.microsoft.com/office/powerpoint/2010/main" val="207556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A01FD4-D5FB-43EE-8E21-11A44894F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2755"/>
          </a:xfrm>
          <a:prstGeom prst="rect">
            <a:avLst/>
          </a:prstGeom>
        </p:spPr>
      </p:pic>
      <p:sp>
        <p:nvSpPr>
          <p:cNvPr id="6" name="Slide Number Placeholder 5">
            <a:extLst>
              <a:ext uri="{FF2B5EF4-FFF2-40B4-BE49-F238E27FC236}">
                <a16:creationId xmlns:a16="http://schemas.microsoft.com/office/drawing/2014/main" id="{9597BFF6-A5A9-4C0B-BDD7-06E06C7593B0}"/>
              </a:ext>
            </a:extLst>
          </p:cNvPr>
          <p:cNvSpPr>
            <a:spLocks noGrp="1"/>
          </p:cNvSpPr>
          <p:nvPr>
            <p:ph type="sldNum" sz="quarter" idx="12"/>
          </p:nvPr>
        </p:nvSpPr>
        <p:spPr/>
        <p:txBody>
          <a:bodyPr/>
          <a:lstStyle/>
          <a:p>
            <a:fld id="{CA53870A-6F55-4EBA-80E6-0861B0C45033}" type="slidenum">
              <a:rPr lang="en-US" smtClean="0"/>
              <a:t>7</a:t>
            </a:fld>
            <a:endParaRPr lang="en-US" dirty="0"/>
          </a:p>
        </p:txBody>
      </p:sp>
      <p:sp>
        <p:nvSpPr>
          <p:cNvPr id="7" name="Slide Number Placeholder 3">
            <a:extLst>
              <a:ext uri="{FF2B5EF4-FFF2-40B4-BE49-F238E27FC236}">
                <a16:creationId xmlns:a16="http://schemas.microsoft.com/office/drawing/2014/main" id="{5467D0E5-0EE8-4D0E-96F5-43A9F87D5D79}"/>
              </a:ext>
            </a:extLst>
          </p:cNvPr>
          <p:cNvSpPr txBox="1">
            <a:spLocks/>
          </p:cNvSpPr>
          <p:nvPr/>
        </p:nvSpPr>
        <p:spPr>
          <a:xfrm>
            <a:off x="11314059" y="6139245"/>
            <a:ext cx="77108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A53870A-6F55-4EBA-80E6-0861B0C45033}" type="slidenum">
              <a:rPr lang="en-US" sz="1200" smtClean="0">
                <a:solidFill>
                  <a:schemeClr val="bg1"/>
                </a:solidFill>
              </a:rPr>
              <a:pPr/>
              <a:t>7</a:t>
            </a:fld>
            <a:r>
              <a:rPr lang="fa-IR" sz="1200" dirty="0">
                <a:solidFill>
                  <a:schemeClr val="bg1"/>
                </a:solidFill>
              </a:rPr>
              <a:t>18/</a:t>
            </a:r>
            <a:endParaRPr lang="en-US" sz="1200" dirty="0">
              <a:solidFill>
                <a:schemeClr val="bg1"/>
              </a:solidFill>
            </a:endParaRPr>
          </a:p>
        </p:txBody>
      </p:sp>
    </p:spTree>
    <p:extLst>
      <p:ext uri="{BB962C8B-B14F-4D97-AF65-F5344CB8AC3E}">
        <p14:creationId xmlns:p14="http://schemas.microsoft.com/office/powerpoint/2010/main" val="148710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0E81-E3AC-455F-BFC0-E91DFE0C727A}"/>
              </a:ext>
            </a:extLst>
          </p:cNvPr>
          <p:cNvSpPr>
            <a:spLocks noGrp="1"/>
          </p:cNvSpPr>
          <p:nvPr>
            <p:ph type="title"/>
          </p:nvPr>
        </p:nvSpPr>
        <p:spPr>
          <a:xfrm>
            <a:off x="1141413" y="1104268"/>
            <a:ext cx="9905998" cy="1278384"/>
          </a:xfrm>
        </p:spPr>
        <p:txBody>
          <a:bodyPr>
            <a:normAutofit/>
          </a:bodyPr>
          <a:lstStyle/>
          <a:p>
            <a:r>
              <a:rPr lang="en-US" sz="3200" dirty="0">
                <a:solidFill>
                  <a:schemeClr val="bg1"/>
                </a:solidFill>
                <a:effectLst/>
                <a:latin typeface="iransans"/>
                <a:ea typeface="Calibri" panose="020F0502020204030204" pitchFamily="34" charset="0"/>
                <a:cs typeface="Arial" panose="020B0604020202020204" pitchFamily="34" charset="0"/>
              </a:rPr>
              <a:t>Types of database management systems</a:t>
            </a:r>
            <a:br>
              <a:rPr lang="en-US" sz="3200" dirty="0">
                <a:solidFill>
                  <a:schemeClr val="bg1"/>
                </a:solidFill>
                <a:effectLst/>
                <a:latin typeface="Calibri" panose="020F0502020204030204" pitchFamily="34" charset="0"/>
                <a:ea typeface="Calibri" panose="020F0502020204030204" pitchFamily="34" charset="0"/>
                <a:cs typeface="Arial" panose="020B0604020202020204" pitchFamily="34" charset="0"/>
              </a:rPr>
            </a:br>
            <a:endParaRPr lang="en-US" sz="5400" dirty="0">
              <a:solidFill>
                <a:schemeClr val="bg1"/>
              </a:solidFill>
            </a:endParaRPr>
          </a:p>
        </p:txBody>
      </p:sp>
      <p:sp>
        <p:nvSpPr>
          <p:cNvPr id="3" name="Content Placeholder 2">
            <a:extLst>
              <a:ext uri="{FF2B5EF4-FFF2-40B4-BE49-F238E27FC236}">
                <a16:creationId xmlns:a16="http://schemas.microsoft.com/office/drawing/2014/main" id="{48696B9B-605F-4D74-824C-2ADDEB4BB8E3}"/>
              </a:ext>
            </a:extLst>
          </p:cNvPr>
          <p:cNvSpPr>
            <a:spLocks noGrp="1"/>
          </p:cNvSpPr>
          <p:nvPr>
            <p:ph idx="1"/>
          </p:nvPr>
        </p:nvSpPr>
        <p:spPr>
          <a:xfrm>
            <a:off x="1141413" y="2382652"/>
            <a:ext cx="9905999" cy="3541714"/>
          </a:xfrm>
        </p:spPr>
        <p:txBody>
          <a:bodyPr>
            <a:normAutofit/>
          </a:bodyPr>
          <a:lstStyle/>
          <a:p>
            <a:r>
              <a:rPr lang="en-US" dirty="0">
                <a:effectLst/>
                <a:latin typeface="Calibri" panose="020F0502020204030204" pitchFamily="34" charset="0"/>
                <a:ea typeface="Calibri" panose="020F0502020204030204" pitchFamily="34" charset="0"/>
                <a:cs typeface="Arial" panose="020B0604020202020204" pitchFamily="34" charset="0"/>
              </a:rPr>
              <a:t>Different types of database management systems have been developed in terms of structure and rules for storing information. Each of them is created for a specific purpose that has relative advantages and disadvantages over each other. Each type of DBMS‌ should be used according to the purpose and need that exists.</a:t>
            </a:r>
          </a:p>
          <a:p>
            <a:endParaRPr lang="en-US" sz="3200" dirty="0"/>
          </a:p>
        </p:txBody>
      </p:sp>
      <p:sp>
        <p:nvSpPr>
          <p:cNvPr id="7" name="Slide Number Placeholder 3">
            <a:extLst>
              <a:ext uri="{FF2B5EF4-FFF2-40B4-BE49-F238E27FC236}">
                <a16:creationId xmlns:a16="http://schemas.microsoft.com/office/drawing/2014/main" id="{7209B629-A8BC-4755-97F1-4025C1F785FB}"/>
              </a:ext>
            </a:extLst>
          </p:cNvPr>
          <p:cNvSpPr txBox="1">
            <a:spLocks/>
          </p:cNvSpPr>
          <p:nvPr/>
        </p:nvSpPr>
        <p:spPr>
          <a:xfrm>
            <a:off x="11326215" y="6138168"/>
            <a:ext cx="77108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A53870A-6F55-4EBA-80E6-0861B0C45033}" type="slidenum">
              <a:rPr lang="en-US" sz="1200" smtClean="0"/>
              <a:pPr/>
              <a:t>8</a:t>
            </a:fld>
            <a:r>
              <a:rPr lang="fa-IR" sz="1200" dirty="0"/>
              <a:t>18/</a:t>
            </a:r>
            <a:endParaRPr lang="en-US" sz="1200" dirty="0"/>
          </a:p>
        </p:txBody>
      </p:sp>
    </p:spTree>
    <p:extLst>
      <p:ext uri="{BB962C8B-B14F-4D97-AF65-F5344CB8AC3E}">
        <p14:creationId xmlns:p14="http://schemas.microsoft.com/office/powerpoint/2010/main" val="422533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C2B53E-CF8A-4B16-BF21-FA8C003E1401}"/>
              </a:ext>
            </a:extLst>
          </p:cNvPr>
          <p:cNvSpPr>
            <a:spLocks noGrp="1"/>
          </p:cNvSpPr>
          <p:nvPr>
            <p:ph idx="1"/>
          </p:nvPr>
        </p:nvSpPr>
        <p:spPr>
          <a:xfrm>
            <a:off x="1143000" y="665826"/>
            <a:ext cx="9905999" cy="5353235"/>
          </a:xfrm>
        </p:spPr>
        <p:txBody>
          <a:bodyPr>
            <a:normAutofit/>
          </a:bodyPr>
          <a:lstStyle/>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Hierarchical DBMS : The structure of this system is tree</a:t>
            </a:r>
          </a:p>
          <a:p>
            <a:pPr marL="0" marR="0">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Network DBMS : This system uses a network structure to store information</a:t>
            </a:r>
          </a:p>
          <a:p>
            <a:pPr marL="0" marR="0">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Relational DBMS : This system is one of the most widely used database management systems that considers the structure of data as a relationship.</a:t>
            </a:r>
          </a:p>
          <a:p>
            <a:pPr marL="0" marR="0">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Object Oriented DBMS : In this system, data is considered as an object.</a:t>
            </a:r>
          </a:p>
          <a:p>
            <a:pPr marL="0" marR="0">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NoSQL : This system is the newest database management system that is used for when the data is not tabular.</a:t>
            </a:r>
          </a:p>
          <a:p>
            <a:endParaRPr lang="en-US" sz="3200" dirty="0">
              <a:latin typeface="Calibri" panose="020F0502020204030204" pitchFamily="34" charset="0"/>
              <a:cs typeface="Calibri" panose="020F0502020204030204" pitchFamily="34" charset="0"/>
            </a:endParaRPr>
          </a:p>
        </p:txBody>
      </p:sp>
      <p:sp>
        <p:nvSpPr>
          <p:cNvPr id="5" name="Slide Number Placeholder 3">
            <a:extLst>
              <a:ext uri="{FF2B5EF4-FFF2-40B4-BE49-F238E27FC236}">
                <a16:creationId xmlns:a16="http://schemas.microsoft.com/office/drawing/2014/main" id="{72AF0698-49B4-4092-AFB2-0F1D95AD1513}"/>
              </a:ext>
            </a:extLst>
          </p:cNvPr>
          <p:cNvSpPr txBox="1">
            <a:spLocks/>
          </p:cNvSpPr>
          <p:nvPr/>
        </p:nvSpPr>
        <p:spPr>
          <a:xfrm>
            <a:off x="11326215" y="6129291"/>
            <a:ext cx="77108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A53870A-6F55-4EBA-80E6-0861B0C45033}" type="slidenum">
              <a:rPr lang="en-US" sz="1200" smtClean="0"/>
              <a:pPr/>
              <a:t>9</a:t>
            </a:fld>
            <a:r>
              <a:rPr lang="fa-IR" sz="1200" dirty="0"/>
              <a:t>18/</a:t>
            </a:r>
            <a:endParaRPr lang="en-US" sz="1200" dirty="0"/>
          </a:p>
        </p:txBody>
      </p:sp>
    </p:spTree>
    <p:extLst>
      <p:ext uri="{BB962C8B-B14F-4D97-AF65-F5344CB8AC3E}">
        <p14:creationId xmlns:p14="http://schemas.microsoft.com/office/powerpoint/2010/main" val="25007770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174</TotalTime>
  <Words>654</Words>
  <Application>Microsoft Office PowerPoint</Application>
  <PresentationFormat>Widescreen</PresentationFormat>
  <Paragraphs>72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inherit</vt:lpstr>
      <vt:lpstr>iransans</vt:lpstr>
      <vt:lpstr>Symbol</vt:lpstr>
      <vt:lpstr>Tw Cen MT</vt:lpstr>
      <vt:lpstr>Circuit</vt:lpstr>
      <vt:lpstr>In the name of God</vt:lpstr>
      <vt:lpstr>PowerPoint Presentation</vt:lpstr>
      <vt:lpstr>PowerPoint Presentation</vt:lpstr>
      <vt:lpstr>PowerPoint Presentation</vt:lpstr>
      <vt:lpstr>PowerPoint Presentation</vt:lpstr>
      <vt:lpstr>What is DBMS?</vt:lpstr>
      <vt:lpstr>PowerPoint Presentation</vt:lpstr>
      <vt:lpstr>Types of database management systems </vt:lpstr>
      <vt:lpstr>PowerPoint Presentation</vt:lpstr>
      <vt:lpstr>PowerPoint Presentation</vt:lpstr>
      <vt:lpstr>Advantages and disadvantages of database management system </vt:lpstr>
      <vt:lpstr>Advantages of using DBMSs: </vt:lpstr>
      <vt:lpstr>Disadvantages of using DBMSs: </vt:lpstr>
      <vt:lpstr>PowerPoint Presentation</vt:lpstr>
      <vt:lpstr>Database information management </vt:lpstr>
      <vt:lpstr>PowerPoint Presentation</vt:lpstr>
      <vt:lpstr>Tip :</vt:lpstr>
      <vt:lpstr>Conclusion : </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the name of God</dc:title>
  <dc:creator>ASUS</dc:creator>
  <cp:lastModifiedBy>ASUS</cp:lastModifiedBy>
  <cp:revision>9</cp:revision>
  <dcterms:created xsi:type="dcterms:W3CDTF">2021-05-18T19:32:28Z</dcterms:created>
  <dcterms:modified xsi:type="dcterms:W3CDTF">2021-05-19T06:38:37Z</dcterms:modified>
</cp:coreProperties>
</file>