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9" r:id="rId3"/>
    <p:sldId id="280" r:id="rId4"/>
    <p:sldId id="282" r:id="rId5"/>
    <p:sldId id="281" r:id="rId6"/>
    <p:sldId id="283" r:id="rId7"/>
    <p:sldId id="278" r:id="rId8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89" d="100"/>
          <a:sy n="89" d="100"/>
        </p:scale>
        <p:origin x="43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0CAFA-5ADA-8E46-8F6E-1B319115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C1621-968E-EC4C-833E-B1285225B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5A34A3-B869-DF46-A7D1-DF411BA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F4FFE-B2D2-454E-909A-A57EFD69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F757B-F5BF-5C44-AFEA-C089952C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581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AB24C-78AB-0E42-8E39-35344257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94CEFE-9FF8-C146-86B5-A7559E02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8B7144-84C0-6247-A39E-B71D416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7D2FBD-63D6-414B-8178-F55FE825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522FB-E881-F543-95FE-9178221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973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64C387-6C15-F74D-BDCD-C0E66413A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DBD67-7E0F-A941-B8F4-3ABB7781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8CCAB1-6423-394E-B82F-F1B4C3D6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C2C5C-91EF-A544-88C4-F1704C2F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20917-CFF4-5647-B885-7C08B89B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7703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5CA6F-7686-2840-9B1F-9AA17513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007F0-2352-5847-92AF-52B87076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BA0BCC-7D16-7642-8736-19E07B0A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281A76-C31D-8247-A94F-87CAD2DF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EE4CD9-33A4-F747-93F8-70EB76A5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37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B819F-F616-9244-8E09-9A80F3F2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E16910-48B7-B540-80C1-D2150209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4F6863-BAF6-0148-AF52-BAD906EB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4BDBCE-044B-0B40-84DF-B7760AB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C5D9C9-70FE-5E42-B067-3DB724A6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626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E16AE-6A9B-DE4F-96D9-D1AA7CE6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AAED7-4DE1-F04A-A733-55649AC6C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93B95B-A564-CE48-AA6B-1D560349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D0130-E6B0-0544-8534-938B86EE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C9C904-9E14-6441-B1AB-4AD63DDB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82E142-87CD-AA48-A04F-9F0F51A2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7622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6FC44-A8B4-2C40-ADC2-FFE7D273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4F1736-1892-9447-AFE5-F0B6C132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FF1A99-6854-AB4E-BC2A-5DB4CEC5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B4B020-25BC-4947-89EA-2DAFB557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07E127-C179-8C44-96DE-86A1E3CAC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1999A5-D84A-184F-B455-13A59FC3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86F9F0-0156-1B42-B4F9-3AB7BF34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18BA62-4B83-8C4C-907C-2709B44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474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BDA78-D366-8140-9BBF-ACEB0D87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2EEDAA-1643-074C-BAA8-0FD6361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A561C6-B36C-4243-88B7-D86FFC61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A118C6-8CA5-CB49-9049-C7AA04F3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8582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A83969E-17B3-994F-BD3D-3F7E402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B547FE-DCF1-F54C-B34C-B8EECD9B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B1194F-322B-8941-9BDA-355CE7A5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2643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278D8-025D-1647-A5DE-B1E00065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0ED1F-F8E7-1C4B-A7FA-D357785F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2E05C6-A2BD-924D-8D39-20347CA2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0A6308-68FB-A049-A61B-7F9791AD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C6292-859F-354F-9CE4-1E2FACDF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4625E5-0C24-514D-815E-CCA38256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539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B21BC-2F2F-5D41-8E67-9113C1C4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AFBC36-DDE2-8445-8E1C-52C87A0F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52F9DF-E9BC-614A-98C5-C57A723A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E633CB-E4D6-964A-BD66-2BF07C92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712BAC-EF22-3344-AB2F-9B1174C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04DB73-96DB-1C47-BA69-B06DAC3A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2085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CC832E-C2DE-224F-8438-934EBBE6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78729B-B849-C84B-A64D-B23D8B57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382CA1-C869-6841-ABF9-999A558C3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07A1-6119-184D-BE47-718087ACF40F}" type="datetimeFigureOut">
              <a:rPr lang="aa-ET" smtClean="0"/>
              <a:t>11/07/2021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1113F8-BB8D-DA42-A3B7-C341A9EBA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D21D3B-64D0-6B4D-97AA-AD468846C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6242-D39C-4C41-83EC-D842FD09220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374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C7AD-8966-C742-8655-2CC59793A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4000" b="1" dirty="0"/>
              <a:t>מצגת </a:t>
            </a:r>
            <a:r>
              <a:rPr lang="he-IL" sz="4000" b="1"/>
              <a:t>סיכום </a:t>
            </a:r>
            <a:r>
              <a:rPr lang="he-IL" sz="4000" b="1" smtClean="0"/>
              <a:t>קורס </a:t>
            </a:r>
            <a:r>
              <a:rPr lang="he-IL" sz="4000" b="1" dirty="0"/>
              <a:t>ארכיטקטורות מחשבים מתקדמות</a:t>
            </a:r>
            <a:br>
              <a:rPr lang="he-IL" sz="4000" b="1" dirty="0"/>
            </a:br>
            <a:r>
              <a:rPr lang="he-IL" sz="4000" b="1" dirty="0"/>
              <a:t>שם </a:t>
            </a:r>
            <a:r>
              <a:rPr lang="he-IL" sz="4000" b="1" dirty="0" smtClean="0"/>
              <a:t>הפרויקט: </a:t>
            </a:r>
            <a:br>
              <a:rPr lang="he-IL" sz="4000" b="1" dirty="0" smtClean="0"/>
            </a:br>
            <a:r>
              <a:rPr lang="he-IL" sz="4000" b="1" dirty="0" smtClean="0"/>
              <a:t> </a:t>
            </a:r>
            <a:r>
              <a:rPr lang="en-US" sz="4000" b="1" dirty="0"/>
              <a:t>Memory hierarchy performance </a:t>
            </a:r>
            <a:r>
              <a:rPr lang="en-US" sz="4000" b="1" dirty="0" smtClean="0"/>
              <a:t>simulator </a:t>
            </a:r>
            <a:endParaRPr lang="aa-ET" sz="40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E691483A-E2C1-5141-8BD9-8A7281C7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9842"/>
            <a:ext cx="9144000" cy="1655762"/>
          </a:xfrm>
        </p:spPr>
        <p:txBody>
          <a:bodyPr/>
          <a:lstStyle/>
          <a:p>
            <a:r>
              <a:rPr lang="he-IL" dirty="0"/>
              <a:t>שמות הסטודנטים</a:t>
            </a:r>
          </a:p>
          <a:p>
            <a:r>
              <a:rPr lang="he-IL" dirty="0"/>
              <a:t>אמיר חלבי</a:t>
            </a:r>
          </a:p>
          <a:p>
            <a:r>
              <a:rPr lang="he-IL" dirty="0"/>
              <a:t>חן גבאי</a:t>
            </a:r>
            <a:endParaRPr lang="aa-ET" dirty="0"/>
          </a:p>
          <a:p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2D281B-E0C9-0140-B879-4167EEE1C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51" y="5709415"/>
            <a:ext cx="3328335" cy="1003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2FDDF5-FFA7-BF40-935B-1F30A12F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5" y="5765176"/>
            <a:ext cx="1387676" cy="1003962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xmlns="" id="{E7B6F0F1-81F5-564A-8D88-A7DA006F8302}"/>
              </a:ext>
            </a:extLst>
          </p:cNvPr>
          <p:cNvSpPr txBox="1">
            <a:spLocks/>
          </p:cNvSpPr>
          <p:nvPr/>
        </p:nvSpPr>
        <p:spPr>
          <a:xfrm>
            <a:off x="5356302" y="2012162"/>
            <a:ext cx="6835698" cy="2116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a-ET" sz="3700" dirty="0"/>
          </a:p>
        </p:txBody>
      </p:sp>
    </p:spTree>
    <p:extLst>
      <p:ext uri="{BB962C8B-B14F-4D97-AF65-F5344CB8AC3E}">
        <p14:creationId xmlns:p14="http://schemas.microsoft.com/office/powerpoint/2010/main" val="209396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8F053-BB53-EC4E-B53F-0F60E209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72" y="0"/>
            <a:ext cx="10515600" cy="790814"/>
          </a:xfrm>
        </p:spPr>
        <p:txBody>
          <a:bodyPr>
            <a:no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5400" b="1" dirty="0"/>
              <a:t>מבוא</a:t>
            </a:r>
            <a:endParaRPr lang="aa-ET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84B9FE-C418-4441-9604-91AF690F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72" y="761758"/>
            <a:ext cx="10515600" cy="5880582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he-IL" sz="3600" dirty="0"/>
              <a:t>תיאור הבעיה ורקע כללי</a:t>
            </a:r>
          </a:p>
          <a:p>
            <a:pPr marL="0" indent="0" algn="r" rtl="1">
              <a:buNone/>
            </a:pP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פקודות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ו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הן פקודות הכתיבה והקריאה מהזיכרון כאשר המעבד מפעיל פקודה כזו נצטרך לגשת לרכיב הזיכרון , הגישה לזיכרון לוקחת המון זמן , לכן שומרים את הכתובות שנגשנו אליהם לאחרונה במטמון שהוא רכיב קטן ומהיר ואת הכתובות שנגשנו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אליה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לפני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יורדת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בהיררכיה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המטמון לרמה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השני והשלישי ,</a:t>
            </a:r>
          </a:p>
          <a:p>
            <a:pPr marL="0" indent="0" algn="r" rtl="1">
              <a:buNone/>
            </a:pP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כל הפקודות נמצאות ב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שהוא מתאר לנו את הזיכרון הפיזי של הסימולטור וכאשר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ניגשים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אילו לצורך קריאה או כתיבה , משארים את הדף פתוח כך שככל שפותחים דפים במקביל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הסיכוי </a:t>
            </a:r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לגשת לדף פתוח הוא יותר גדול וזה יחסוך לנו בזמן הגישה לזיכרון</a:t>
            </a:r>
            <a:endParaRPr lang="aa-ET" dirty="0"/>
          </a:p>
          <a:p>
            <a:pPr lvl="0" algn="r" rtl="1"/>
            <a:r>
              <a:rPr lang="he-IL" sz="3600" dirty="0"/>
              <a:t>מטרות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000" dirty="0" smtClean="0"/>
              <a:t> בנית כלי סימולציה </a:t>
            </a:r>
            <a:r>
              <a:rPr lang="en-US" sz="2100" dirty="0"/>
              <a:t>Memory hierarchy performance simulator</a:t>
            </a:r>
            <a:endParaRPr lang="he-IL" sz="2100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000" dirty="0" smtClean="0"/>
              <a:t> בחינת ביצועים של הרכיב הזיכרון לפי המבנה שבחר המשתמש</a:t>
            </a:r>
          </a:p>
          <a:p>
            <a:pPr lvl="0" algn="r" rtl="1"/>
            <a:r>
              <a:rPr lang="he-IL" sz="3600" dirty="0" smtClean="0"/>
              <a:t>הדרך </a:t>
            </a:r>
            <a:r>
              <a:rPr lang="he-IL" sz="3600" dirty="0"/>
              <a:t>והאמצעים להשגת המטרה</a:t>
            </a:r>
          </a:p>
          <a:p>
            <a:pPr algn="r" rtl="1"/>
            <a:r>
              <a:rPr lang="he-IL" sz="2000" dirty="0"/>
              <a:t>יצירת קובץ קונפיגורציה שיאותחל על ידי המשתמש </a:t>
            </a:r>
            <a:endParaRPr lang="he-IL" sz="2000" dirty="0" smtClean="0"/>
          </a:p>
          <a:p>
            <a:pPr algn="r" rtl="1"/>
            <a:r>
              <a:rPr lang="he-IL" sz="2000" dirty="0" smtClean="0"/>
              <a:t>יצירת </a:t>
            </a:r>
            <a:r>
              <a:rPr lang="en-US" sz="2000" dirty="0" smtClean="0"/>
              <a:t>trace </a:t>
            </a:r>
            <a:r>
              <a:rPr lang="he-IL" sz="2000" dirty="0" smtClean="0"/>
              <a:t> עם מספר תוכנות בדיקה </a:t>
            </a:r>
          </a:p>
          <a:p>
            <a:pPr algn="r" rtl="1"/>
            <a:r>
              <a:rPr lang="he-IL" sz="2000" dirty="0" smtClean="0"/>
              <a:t>יצירת קובץ עזר קובץ בינים שמכיל את הכתובות שניגשות לזיכרון ואת את ה סוג שלהם (קריאה או כתיבה)</a:t>
            </a:r>
          </a:p>
          <a:p>
            <a:pPr algn="r" rtl="1"/>
            <a:r>
              <a:rPr lang="he-IL" sz="2000" dirty="0" smtClean="0"/>
              <a:t>יצירת מבנה נתונים כדי לשמור נתונים רלוונטיים שצרכים לכנס למטמון כולל הפונקציונליות של המערכת </a:t>
            </a:r>
          </a:p>
          <a:p>
            <a:pPr algn="r" rtl="1"/>
            <a:r>
              <a:rPr lang="he-IL" sz="2000" dirty="0" smtClean="0"/>
              <a:t>יצירת מבנה נתונים שישמש לדפים פתוחים ב </a:t>
            </a:r>
            <a:r>
              <a:rPr lang="en-US" sz="2000" dirty="0" smtClean="0"/>
              <a:t>DDR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056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23FF-2767-5E42-9A1B-6A63787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04" y="365125"/>
            <a:ext cx="3710796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/>
              <a:t>תיאור הפתרון </a:t>
            </a:r>
            <a:endParaRPr lang="aa-ET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1600" dirty="0" smtClean="0"/>
              <a:t>כאשר מתקבלת כתובת לדוגמא : </a:t>
            </a:r>
            <a:r>
              <a:rPr lang="en-US" sz="1600" dirty="0" smtClean="0"/>
              <a:t>"W 0x0001fd0e”</a:t>
            </a:r>
          </a:p>
          <a:p>
            <a:pPr algn="r" rtl="1"/>
            <a:r>
              <a:rPr lang="he-IL" sz="1600" dirty="0" smtClean="0"/>
              <a:t>נמיר את הכתובת </a:t>
            </a:r>
            <a:r>
              <a:rPr lang="he-IL" sz="1600" dirty="0" smtClean="0"/>
              <a:t>לביטים </a:t>
            </a:r>
            <a:r>
              <a:rPr lang="he-IL" sz="1600" dirty="0" smtClean="0"/>
              <a:t>( 32 </a:t>
            </a:r>
            <a:r>
              <a:rPr lang="he-IL" sz="1600" dirty="0" smtClean="0"/>
              <a:t>ביטים</a:t>
            </a:r>
            <a:r>
              <a:rPr lang="he-IL" sz="1600" dirty="0" smtClean="0"/>
              <a:t>) </a:t>
            </a:r>
            <a:r>
              <a:rPr lang="he-IL" sz="1600" dirty="0" smtClean="0"/>
              <a:t>.</a:t>
            </a:r>
            <a:endParaRPr lang="he-IL" sz="1600" dirty="0" smtClean="0"/>
          </a:p>
          <a:p>
            <a:pPr algn="r" rtl="1"/>
            <a:r>
              <a:rPr lang="he-IL" sz="1600" dirty="0" smtClean="0"/>
              <a:t>נחלק את הכתובת לשלוש שדות </a:t>
            </a:r>
            <a:r>
              <a:rPr lang="en-US" sz="1600" dirty="0" smtClean="0"/>
              <a:t>Index  </a:t>
            </a:r>
            <a:r>
              <a:rPr lang="en-US" sz="1600" dirty="0"/>
              <a:t>Offset</a:t>
            </a:r>
            <a:r>
              <a:rPr lang="he-IL" sz="1600" dirty="0" smtClean="0"/>
              <a:t> </a:t>
            </a:r>
            <a:r>
              <a:rPr lang="en-US" sz="1600" dirty="0" smtClean="0"/>
              <a:t>Tag</a:t>
            </a:r>
            <a:r>
              <a:rPr lang="he-IL" sz="1600" dirty="0" smtClean="0"/>
              <a:t> ולכל מטמון ההיררכיה </a:t>
            </a:r>
            <a:r>
              <a:rPr lang="he-IL" sz="1600" dirty="0" smtClean="0"/>
              <a:t>לא חייב להות שווים.</a:t>
            </a:r>
            <a:endParaRPr lang="he-IL" sz="1600" dirty="0" smtClean="0"/>
          </a:p>
          <a:p>
            <a:pPr algn="r" rtl="1"/>
            <a:r>
              <a:rPr lang="he-IL" sz="1600" dirty="0" smtClean="0"/>
              <a:t>לכל מטמון ניצור מבנה נתונים שישמור את שדה ה </a:t>
            </a:r>
            <a:r>
              <a:rPr lang="en-US" sz="1600" dirty="0" smtClean="0"/>
              <a:t>Tag </a:t>
            </a:r>
          </a:p>
          <a:p>
            <a:pPr algn="r" rtl="1"/>
            <a:r>
              <a:rPr lang="he-IL" sz="1600" dirty="0"/>
              <a:t>לכל מטמון ניצור מבנה </a:t>
            </a:r>
            <a:r>
              <a:rPr lang="he-IL" sz="1600" dirty="0" smtClean="0"/>
              <a:t>נתונים </a:t>
            </a:r>
            <a:r>
              <a:rPr lang="he-IL" sz="1600" dirty="0"/>
              <a:t>שישמור את שדה ה </a:t>
            </a:r>
            <a:r>
              <a:rPr lang="en-US" sz="1600" dirty="0" smtClean="0"/>
              <a:t>Valid Bit</a:t>
            </a:r>
          </a:p>
          <a:p>
            <a:pPr algn="r" rtl="1"/>
            <a:r>
              <a:rPr lang="he-IL" sz="1600" dirty="0"/>
              <a:t>לכל מטמון ניצור מבנה </a:t>
            </a:r>
            <a:r>
              <a:rPr lang="he-IL" sz="1600" dirty="0" smtClean="0"/>
              <a:t>נתונים </a:t>
            </a:r>
            <a:r>
              <a:rPr lang="he-IL" sz="1600" dirty="0"/>
              <a:t>שישמור את שדה ה </a:t>
            </a:r>
            <a:r>
              <a:rPr lang="en-US" sz="1600" dirty="0" smtClean="0"/>
              <a:t>) Dirty Bit  </a:t>
            </a:r>
            <a:r>
              <a:rPr lang="he-IL" sz="1600" dirty="0" smtClean="0"/>
              <a:t>במידה והמשתמש בחר ב </a:t>
            </a:r>
            <a:r>
              <a:rPr lang="en-US" sz="1600" dirty="0" smtClean="0"/>
              <a:t>(write back</a:t>
            </a:r>
          </a:p>
          <a:p>
            <a:pPr algn="r" rtl="1"/>
            <a:r>
              <a:rPr lang="he-IL" sz="1600" dirty="0"/>
              <a:t>נחלק את הכתובת של ה </a:t>
            </a:r>
            <a:r>
              <a:rPr lang="en-US" sz="1600" dirty="0"/>
              <a:t>DDR</a:t>
            </a:r>
            <a:r>
              <a:rPr lang="he-IL" sz="1600" dirty="0"/>
              <a:t> ל </a:t>
            </a:r>
            <a:r>
              <a:rPr lang="en-US" sz="1600" dirty="0"/>
              <a:t>Offset</a:t>
            </a:r>
            <a:r>
              <a:rPr lang="he-IL" sz="1600" dirty="0"/>
              <a:t> ו </a:t>
            </a:r>
            <a:r>
              <a:rPr lang="en-US" sz="1600" dirty="0"/>
              <a:t>Tag</a:t>
            </a:r>
            <a:r>
              <a:rPr lang="he-IL" sz="1600" dirty="0"/>
              <a:t> </a:t>
            </a:r>
          </a:p>
          <a:p>
            <a:pPr algn="r" rtl="1"/>
            <a:r>
              <a:rPr lang="he-IL" sz="1600" dirty="0"/>
              <a:t>ניצר מבנה נתונים </a:t>
            </a:r>
            <a:r>
              <a:rPr lang="he-IL" sz="1600" dirty="0" smtClean="0"/>
              <a:t>שמכיל </a:t>
            </a:r>
            <a:r>
              <a:rPr lang="he-IL" sz="1600" dirty="0"/>
              <a:t>את מספר הדפים המקסימלי שיפתחו במקביל </a:t>
            </a:r>
          </a:p>
          <a:p>
            <a:pPr algn="r" rtl="1"/>
            <a:r>
              <a:rPr lang="he-IL" sz="1600" dirty="0"/>
              <a:t>כשאר ניגשים ל </a:t>
            </a:r>
            <a:r>
              <a:rPr lang="en-US" sz="1600" dirty="0"/>
              <a:t>DDR</a:t>
            </a:r>
            <a:r>
              <a:rPr lang="he-IL" sz="1600" dirty="0"/>
              <a:t> שומרים את הדף שמכיל את הכתובת ואת השורה שלו </a:t>
            </a:r>
            <a:endParaRPr lang="ar-SA" sz="1600" dirty="0" smtClean="0"/>
          </a:p>
          <a:p>
            <a:pPr algn="r" rtl="1"/>
            <a:r>
              <a:rPr lang="en-US" sz="1600" dirty="0" smtClean="0"/>
              <a:t>Replacement Policy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לפי בחירת המשתמש במנגנון המיפוי של בלוק לרמה מתחת איזה בלוק להעיף ? </a:t>
            </a:r>
          </a:p>
          <a:p>
            <a:pPr lvl="1" algn="r" rtl="1"/>
            <a:r>
              <a:rPr lang="he-IL" sz="1200" dirty="0" smtClean="0"/>
              <a:t>כאשר המשתמש בוחר ב </a:t>
            </a:r>
            <a:r>
              <a:rPr lang="en-US" sz="1200" dirty="0" smtClean="0"/>
              <a:t>RANDOM </a:t>
            </a:r>
            <a:r>
              <a:rPr lang="he-IL" sz="1200" dirty="0" smtClean="0"/>
              <a:t> מופעלת פונקציה שבוחרת בלוק רנדומלי</a:t>
            </a:r>
            <a:endParaRPr lang="ar-SA" sz="1200" dirty="0"/>
          </a:p>
          <a:p>
            <a:pPr lvl="1" algn="r" rtl="1"/>
            <a:r>
              <a:rPr lang="he-IL" sz="1200" dirty="0" smtClean="0"/>
              <a:t>כאשר המשתמש בוחר ב</a:t>
            </a:r>
            <a:r>
              <a:rPr lang="en-US" sz="1200" dirty="0" smtClean="0"/>
              <a:t> LRU </a:t>
            </a:r>
            <a:r>
              <a:rPr lang="he-IL" sz="1200" dirty="0" smtClean="0"/>
              <a:t> התוכנית יוצרת לכל שורה בכל אחד מהמטמונים מערך כדי לשמור את רמת העדיפות לפי האלגוריים של </a:t>
            </a:r>
            <a:r>
              <a:rPr lang="en-US" sz="1200" dirty="0" smtClean="0"/>
              <a:t>LRU</a:t>
            </a:r>
            <a:r>
              <a:rPr lang="he-IL" sz="1200" dirty="0" smtClean="0"/>
              <a:t> וכך הבלוק בעל עדיפות נמוכה יותר </a:t>
            </a:r>
            <a:r>
              <a:rPr lang="he-IL" sz="1200" dirty="0" err="1" smtClean="0"/>
              <a:t>יתמפה</a:t>
            </a:r>
            <a:r>
              <a:rPr lang="he-IL" sz="1200" dirty="0" smtClean="0"/>
              <a:t> למטמון בעל רמה נמוכה יותר בהיררכיה</a:t>
            </a:r>
            <a:endParaRPr lang="en-US" sz="1200" dirty="0" smtClean="0"/>
          </a:p>
          <a:p>
            <a:pPr lvl="1" algn="r" rtl="1"/>
            <a:r>
              <a:rPr lang="he-IL" sz="1200" dirty="0"/>
              <a:t>כאשר המשתמש בוחר ב</a:t>
            </a:r>
            <a:r>
              <a:rPr lang="en-US" sz="1200" dirty="0"/>
              <a:t> </a:t>
            </a:r>
            <a:r>
              <a:rPr lang="en-US" sz="1200" dirty="0" smtClean="0"/>
              <a:t>PLRU </a:t>
            </a:r>
            <a:r>
              <a:rPr lang="he-IL" sz="1200" dirty="0" smtClean="0"/>
              <a:t> </a:t>
            </a:r>
            <a:r>
              <a:rPr lang="he-IL" sz="1200" dirty="0"/>
              <a:t>התוכנית יוצרת לכל שורה בכל אחד מהמטמונים </a:t>
            </a:r>
            <a:r>
              <a:rPr lang="he-IL" sz="1200" dirty="0" smtClean="0"/>
              <a:t>מעץ </a:t>
            </a:r>
            <a:r>
              <a:rPr lang="he-IL" sz="1200" dirty="0"/>
              <a:t>כדי לשמור את רמת </a:t>
            </a:r>
            <a:r>
              <a:rPr lang="he-IL" sz="1200" dirty="0" smtClean="0"/>
              <a:t>העדיפות </a:t>
            </a:r>
            <a:r>
              <a:rPr lang="he-IL" sz="1200" dirty="0"/>
              <a:t>לפי </a:t>
            </a:r>
            <a:r>
              <a:rPr lang="he-IL" sz="1200" dirty="0" smtClean="0"/>
              <a:t>האלגוריים </a:t>
            </a:r>
            <a:r>
              <a:rPr lang="he-IL" sz="1200" dirty="0"/>
              <a:t>של </a:t>
            </a:r>
            <a:r>
              <a:rPr lang="en-US" sz="1200" dirty="0" smtClean="0"/>
              <a:t>PLRU</a:t>
            </a:r>
            <a:r>
              <a:rPr lang="he-IL" sz="1200" dirty="0"/>
              <a:t> וכך הבלוק בעל עדיפות נמוכה יותר </a:t>
            </a:r>
            <a:r>
              <a:rPr lang="he-IL" sz="1200" dirty="0" err="1"/>
              <a:t>יתמפה</a:t>
            </a:r>
            <a:r>
              <a:rPr lang="he-IL" sz="1200" dirty="0"/>
              <a:t> למטמון בעל רמה נמוכה יותר </a:t>
            </a:r>
            <a:r>
              <a:rPr lang="he-IL" sz="1200" dirty="0" smtClean="0"/>
              <a:t>בהיררכיה</a:t>
            </a:r>
            <a:endParaRPr lang="he-IL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655608" y="3513526"/>
            <a:ext cx="3362864" cy="233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smtClean="0"/>
              <a:t>Address Mapping</a:t>
            </a:r>
          </a:p>
          <a:p>
            <a:pPr lvl="1"/>
            <a:r>
              <a:rPr lang="en-US" sz="1400" dirty="0" smtClean="0"/>
              <a:t>Row Inter leaving</a:t>
            </a:r>
            <a:r>
              <a:rPr lang="en-US" sz="1400" dirty="0"/>
              <a:t>,</a:t>
            </a:r>
          </a:p>
          <a:p>
            <a:pPr lvl="1"/>
            <a:r>
              <a:rPr lang="en-US" sz="1400" dirty="0" smtClean="0"/>
              <a:t>Cache Block Interleaving</a:t>
            </a:r>
            <a:endParaRPr lang="en-US" sz="1400" dirty="0"/>
          </a:p>
          <a:p>
            <a:pPr algn="r" rtl="1"/>
            <a:r>
              <a:rPr lang="he-IL" sz="1200" dirty="0" smtClean="0"/>
              <a:t>כל אחד מה מנגנונים האלה מחלק את הכתובת לפי הדרישות שלו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7238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23FF-2767-5E42-9A1B-6A63787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317" y="-31690"/>
            <a:ext cx="4961626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5400" b="1" dirty="0"/>
              <a:t>תיאור הפתרון </a:t>
            </a:r>
            <a:endParaRPr lang="aa-ET" sz="5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770267" y="362124"/>
            <a:ext cx="5395104" cy="64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en-US" sz="1800" dirty="0" smtClean="0"/>
              <a:t>Write</a:t>
            </a:r>
            <a:endParaRPr lang="ar-SA" sz="1400" dirty="0"/>
          </a:p>
          <a:p>
            <a:pPr marL="0" indent="0" algn="ctr" rtl="1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L1Cache </a:t>
            </a:r>
            <a:r>
              <a:rPr lang="en-US" sz="1400" b="1" dirty="0">
                <a:solidFill>
                  <a:schemeClr val="accent1"/>
                </a:solidFill>
              </a:rPr>
              <a:t>write miss and L2Cache write miss and L3Cache write </a:t>
            </a:r>
            <a:r>
              <a:rPr lang="en-US" sz="1400" b="1" dirty="0" smtClean="0">
                <a:solidFill>
                  <a:schemeClr val="accent1"/>
                </a:solidFill>
              </a:rPr>
              <a:t>miss</a:t>
            </a:r>
          </a:p>
          <a:p>
            <a:pPr algn="r" rtl="1"/>
            <a:r>
              <a:rPr lang="he-IL" sz="1400" dirty="0" smtClean="0"/>
              <a:t>אם</a:t>
            </a:r>
            <a:r>
              <a:rPr lang="en-US" sz="1400" dirty="0"/>
              <a:t> Write </a:t>
            </a:r>
            <a:r>
              <a:rPr lang="en-US" sz="1400" dirty="0" smtClean="0"/>
              <a:t>Allocate </a:t>
            </a:r>
          </a:p>
          <a:p>
            <a:pPr marL="0" indent="0" algn="r" rtl="1">
              <a:buNone/>
            </a:pPr>
            <a:r>
              <a:rPr lang="he-IL" sz="1400" dirty="0" smtClean="0"/>
              <a:t>נגשים ל </a:t>
            </a:r>
            <a:r>
              <a:rPr lang="en-US" sz="1400" dirty="0" smtClean="0"/>
              <a:t>DDR </a:t>
            </a:r>
            <a:r>
              <a:rPr lang="he-IL" sz="1400" dirty="0" smtClean="0"/>
              <a:t> מעדכנים </a:t>
            </a:r>
            <a:r>
              <a:rPr lang="he-IL" sz="1400" dirty="0"/>
              <a:t>דף ושורה פתוחים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מפעלים את </a:t>
            </a:r>
            <a:r>
              <a:rPr lang="en-US" sz="1400" dirty="0"/>
              <a:t>Write </a:t>
            </a:r>
            <a:r>
              <a:rPr lang="en-US" sz="1400" dirty="0" smtClean="0"/>
              <a:t>Allocate</a:t>
            </a:r>
            <a:r>
              <a:rPr lang="he-IL" sz="1400" dirty="0" smtClean="0"/>
              <a:t> על </a:t>
            </a:r>
            <a:r>
              <a:rPr lang="en-US" sz="1400" dirty="0" smtClean="0"/>
              <a:t>L1 L2 L3</a:t>
            </a:r>
            <a:endParaRPr lang="he-IL" sz="1400" dirty="0" smtClean="0"/>
          </a:p>
          <a:p>
            <a:pPr marL="0" indent="0" algn="r" rtl="1">
              <a:buNone/>
            </a:pPr>
            <a:endParaRPr lang="ar-SA" sz="1400" dirty="0"/>
          </a:p>
          <a:p>
            <a:pPr marL="0" indent="0" algn="ctr" rtl="1">
              <a:buNone/>
            </a:pPr>
            <a:r>
              <a:rPr lang="en-US" sz="1400" b="1" dirty="0">
                <a:solidFill>
                  <a:schemeClr val="accent1"/>
                </a:solidFill>
              </a:rPr>
              <a:t>L1Cache write miss and L2Cache write miss and L3Cache write hit</a:t>
            </a:r>
          </a:p>
          <a:p>
            <a:pPr algn="r" rtl="1"/>
            <a:r>
              <a:rPr lang="he-IL" sz="1400" dirty="0" smtClean="0"/>
              <a:t>אם </a:t>
            </a:r>
            <a:r>
              <a:rPr lang="en-US" sz="1400" dirty="0" smtClean="0"/>
              <a:t>Write Back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נגשים ל </a:t>
            </a:r>
            <a:r>
              <a:rPr lang="en-US" sz="1400" dirty="0" smtClean="0"/>
              <a:t>L3 </a:t>
            </a:r>
            <a:r>
              <a:rPr lang="he-IL" sz="1400" dirty="0" smtClean="0"/>
              <a:t> מעדכנים את </a:t>
            </a:r>
          </a:p>
          <a:p>
            <a:pPr marL="0" indent="0" algn="r" rtl="1">
              <a:buNone/>
            </a:pPr>
            <a:r>
              <a:rPr lang="he-IL" sz="1400" dirty="0" smtClean="0"/>
              <a:t>הבלוק מדליקים את ה</a:t>
            </a:r>
            <a:r>
              <a:rPr lang="en-US" sz="1400" dirty="0" smtClean="0"/>
              <a:t>  </a:t>
            </a:r>
            <a:r>
              <a:rPr lang="he-IL" sz="1400" dirty="0" smtClean="0"/>
              <a:t> </a:t>
            </a:r>
            <a:r>
              <a:rPr lang="en-US" sz="1400" dirty="0" smtClean="0"/>
              <a:t>Dirty Bit</a:t>
            </a:r>
            <a:r>
              <a:rPr lang="he-IL" sz="1400" dirty="0" smtClean="0"/>
              <a:t> </a:t>
            </a:r>
          </a:p>
          <a:p>
            <a:pPr marL="0" indent="0" algn="r" rtl="1">
              <a:buNone/>
            </a:pPr>
            <a:endParaRPr lang="ar-SA" sz="1400" dirty="0"/>
          </a:p>
          <a:p>
            <a:pPr marL="0" indent="0" algn="ctr" rtl="1">
              <a:buNone/>
            </a:pPr>
            <a:r>
              <a:rPr lang="en-US" sz="1400" b="1" dirty="0">
                <a:solidFill>
                  <a:schemeClr val="accent1"/>
                </a:solidFill>
              </a:rPr>
              <a:t>L1Cache write miss and L2Cache write hit</a:t>
            </a:r>
          </a:p>
          <a:p>
            <a:pPr algn="r" rtl="1"/>
            <a:r>
              <a:rPr lang="he-IL" sz="1400" dirty="0"/>
              <a:t>אם </a:t>
            </a:r>
            <a:r>
              <a:rPr lang="en-US" sz="1400" dirty="0" smtClean="0"/>
              <a:t>Write Back</a:t>
            </a:r>
            <a:endParaRPr lang="he-IL" sz="1400" dirty="0"/>
          </a:p>
          <a:p>
            <a:pPr marL="0" indent="0" algn="r" rtl="1">
              <a:buNone/>
            </a:pPr>
            <a:r>
              <a:rPr lang="he-IL" sz="1400" dirty="0"/>
              <a:t>נגשים ל </a:t>
            </a:r>
            <a:r>
              <a:rPr lang="en-US" sz="1400" dirty="0" smtClean="0"/>
              <a:t>L2 </a:t>
            </a:r>
            <a:r>
              <a:rPr lang="he-IL" sz="1400" dirty="0" smtClean="0"/>
              <a:t> </a:t>
            </a:r>
            <a:r>
              <a:rPr lang="he-IL" sz="1400" dirty="0"/>
              <a:t>מעדכנים את </a:t>
            </a:r>
          </a:p>
          <a:p>
            <a:pPr marL="0" indent="0" algn="r" rtl="1">
              <a:buNone/>
            </a:pPr>
            <a:r>
              <a:rPr lang="he-IL" sz="1400" dirty="0"/>
              <a:t>הבלוק מדליקים את ה</a:t>
            </a:r>
            <a:r>
              <a:rPr lang="en-US" sz="1400" dirty="0"/>
              <a:t>  </a:t>
            </a:r>
            <a:r>
              <a:rPr lang="he-IL" sz="1400" dirty="0"/>
              <a:t> </a:t>
            </a:r>
            <a:r>
              <a:rPr lang="en-US" sz="1400" dirty="0"/>
              <a:t>Dirty Bit</a:t>
            </a:r>
            <a:r>
              <a:rPr lang="he-IL" sz="1400" dirty="0"/>
              <a:t> </a:t>
            </a:r>
          </a:p>
          <a:p>
            <a:pPr marL="0" indent="0" algn="r" rtl="1">
              <a:buNone/>
            </a:pPr>
            <a:endParaRPr lang="ar-SA" sz="1400" dirty="0"/>
          </a:p>
          <a:p>
            <a:pPr marL="0" indent="0" algn="ctr" rtl="1">
              <a:buNone/>
            </a:pPr>
            <a:r>
              <a:rPr lang="en-US" sz="1400" b="1" dirty="0">
                <a:solidFill>
                  <a:schemeClr val="accent1"/>
                </a:solidFill>
              </a:rPr>
              <a:t>L1Cache write hit</a:t>
            </a:r>
            <a:endParaRPr lang="he-IL" sz="1400" b="1" dirty="0">
              <a:solidFill>
                <a:schemeClr val="accent1"/>
              </a:solidFill>
            </a:endParaRPr>
          </a:p>
          <a:p>
            <a:pPr algn="r" rtl="1"/>
            <a:r>
              <a:rPr lang="he-IL" sz="1400" dirty="0"/>
              <a:t>אם </a:t>
            </a:r>
            <a:r>
              <a:rPr lang="en-US" sz="1400" dirty="0"/>
              <a:t>Write Back</a:t>
            </a:r>
            <a:endParaRPr lang="he-IL" sz="1400" dirty="0"/>
          </a:p>
          <a:p>
            <a:pPr marL="0" indent="0" algn="r" rtl="1">
              <a:buNone/>
            </a:pPr>
            <a:r>
              <a:rPr lang="he-IL" sz="1400" dirty="0"/>
              <a:t>נגשים ל </a:t>
            </a:r>
            <a:r>
              <a:rPr lang="en-US" sz="1400" dirty="0" smtClean="0"/>
              <a:t>L1 </a:t>
            </a:r>
            <a:r>
              <a:rPr lang="he-IL" sz="1400" dirty="0" smtClean="0"/>
              <a:t> </a:t>
            </a:r>
            <a:r>
              <a:rPr lang="he-IL" sz="1400" dirty="0"/>
              <a:t>מעדכנים את </a:t>
            </a:r>
          </a:p>
          <a:p>
            <a:pPr marL="0" indent="0" algn="r" rtl="1">
              <a:buNone/>
            </a:pPr>
            <a:r>
              <a:rPr lang="he-IL" sz="1400" dirty="0"/>
              <a:t>הבלוק מדליקים את ה</a:t>
            </a:r>
            <a:r>
              <a:rPr lang="en-US" sz="1400" dirty="0"/>
              <a:t>  </a:t>
            </a:r>
            <a:r>
              <a:rPr lang="he-IL" sz="1400" dirty="0"/>
              <a:t> </a:t>
            </a:r>
            <a:r>
              <a:rPr lang="en-US" sz="1400" dirty="0"/>
              <a:t>Dirty Bit</a:t>
            </a:r>
            <a:r>
              <a:rPr lang="he-IL" sz="1400" dirty="0"/>
              <a:t> 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6345447" y="1115309"/>
            <a:ext cx="5519468" cy="83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1800" dirty="0" smtClean="0"/>
              <a:t>הקוד מתחלק לשני חלקים אם הכתובת מסוג </a:t>
            </a:r>
            <a:r>
              <a:rPr lang="en-US" sz="1800" dirty="0" smtClean="0"/>
              <a:t>Write </a:t>
            </a:r>
            <a:r>
              <a:rPr lang="he-IL" sz="1800" dirty="0" smtClean="0"/>
              <a:t> או </a:t>
            </a:r>
            <a:r>
              <a:rPr lang="en-US" sz="1800" dirty="0" smtClean="0"/>
              <a:t>Read</a:t>
            </a:r>
            <a:endParaRPr lang="ar-SA" sz="1800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6425601" y="1604213"/>
            <a:ext cx="5130200" cy="500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ar-SA" sz="1800" dirty="0" smtClean="0"/>
              <a:t> </a:t>
            </a:r>
            <a:r>
              <a:rPr lang="en-US" sz="1800" dirty="0" smtClean="0"/>
              <a:t>Read    </a:t>
            </a:r>
          </a:p>
          <a:p>
            <a:pPr marL="0" indent="0" algn="ctr" rtl="1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L1Cache read miss and L2Cache </a:t>
            </a:r>
            <a:r>
              <a:rPr lang="en-US" sz="1400" b="1" dirty="0">
                <a:solidFill>
                  <a:schemeClr val="accent1"/>
                </a:solidFill>
              </a:rPr>
              <a:t>read </a:t>
            </a:r>
            <a:r>
              <a:rPr lang="en-US" sz="1400" b="1" dirty="0" smtClean="0">
                <a:solidFill>
                  <a:schemeClr val="accent1"/>
                </a:solidFill>
              </a:rPr>
              <a:t>miss and </a:t>
            </a:r>
            <a:r>
              <a:rPr lang="en-US" sz="1400" b="1" dirty="0">
                <a:solidFill>
                  <a:schemeClr val="accent1"/>
                </a:solidFill>
              </a:rPr>
              <a:t>L3Cache read miss</a:t>
            </a:r>
            <a:endParaRPr lang="he-IL" sz="1400" b="1" dirty="0">
              <a:solidFill>
                <a:schemeClr val="accent1"/>
              </a:solidFill>
            </a:endParaRPr>
          </a:p>
          <a:p>
            <a:pPr algn="r" rtl="1"/>
            <a:r>
              <a:rPr lang="he-IL" sz="1400" dirty="0" smtClean="0"/>
              <a:t>נגשים ל </a:t>
            </a:r>
            <a:r>
              <a:rPr lang="en-US" sz="1400" dirty="0" smtClean="0"/>
              <a:t> DDR </a:t>
            </a:r>
            <a:r>
              <a:rPr lang="he-IL" sz="1400" dirty="0"/>
              <a:t>מעדכנים דף ושורה </a:t>
            </a:r>
            <a:r>
              <a:rPr lang="he-IL" sz="1400" dirty="0" smtClean="0"/>
              <a:t>פתוחים </a:t>
            </a:r>
            <a:r>
              <a:rPr lang="he-IL" sz="1400" dirty="0"/>
              <a:t>ומעדכנים את מחזורי השעון</a:t>
            </a:r>
            <a:endParaRPr lang="he-IL" sz="1400" dirty="0" smtClean="0"/>
          </a:p>
          <a:p>
            <a:pPr algn="r" rtl="1"/>
            <a:r>
              <a:rPr lang="he-IL" sz="1400" dirty="0" smtClean="0"/>
              <a:t>מפעלים את </a:t>
            </a:r>
            <a:r>
              <a:rPr lang="en-US" sz="1400" dirty="0" smtClean="0"/>
              <a:t>write Allocate</a:t>
            </a:r>
            <a:r>
              <a:rPr lang="he-IL" sz="1400" dirty="0" smtClean="0"/>
              <a:t> על </a:t>
            </a:r>
            <a:r>
              <a:rPr lang="en-US" sz="1400" dirty="0" smtClean="0"/>
              <a:t>L1 L2 L3</a:t>
            </a:r>
            <a:r>
              <a:rPr lang="he-IL" sz="1400" dirty="0" smtClean="0"/>
              <a:t> </a:t>
            </a:r>
            <a:r>
              <a:rPr lang="he-IL" sz="1400" dirty="0"/>
              <a:t>ומעדכנים את מחזורי השעון ואם מעבירים בלוקים בין הרמות נתחשב ברוחב ה </a:t>
            </a:r>
            <a:r>
              <a:rPr lang="en-US" sz="1400" dirty="0" smtClean="0"/>
              <a:t>bus</a:t>
            </a:r>
          </a:p>
          <a:p>
            <a:pPr marL="0" indent="0" algn="r" rtl="1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L1Cache </a:t>
            </a:r>
            <a:r>
              <a:rPr lang="en-US" sz="1400" b="1" dirty="0">
                <a:solidFill>
                  <a:schemeClr val="accent1"/>
                </a:solidFill>
              </a:rPr>
              <a:t>read miss and L2Cache read miss and L3Cache </a:t>
            </a:r>
            <a:r>
              <a:rPr lang="en-US" sz="1400" b="1" dirty="0" smtClean="0">
                <a:solidFill>
                  <a:schemeClr val="accent1"/>
                </a:solidFill>
              </a:rPr>
              <a:t>read hit</a:t>
            </a:r>
          </a:p>
          <a:p>
            <a:pPr algn="r" rtl="1"/>
            <a:r>
              <a:rPr lang="he-IL" sz="1400" dirty="0" smtClean="0"/>
              <a:t>נגשים  ל </a:t>
            </a:r>
            <a:r>
              <a:rPr lang="en-US" sz="1400" dirty="0" smtClean="0"/>
              <a:t>L3</a:t>
            </a:r>
            <a:endParaRPr lang="he-IL" sz="1400" dirty="0" smtClean="0"/>
          </a:p>
          <a:p>
            <a:pPr algn="r" rtl="1"/>
            <a:r>
              <a:rPr lang="he-IL" sz="1400" dirty="0" smtClean="0"/>
              <a:t>מפעילים את </a:t>
            </a:r>
            <a:r>
              <a:rPr lang="en-US" sz="1400" dirty="0" smtClean="0"/>
              <a:t>write allocate </a:t>
            </a:r>
            <a:r>
              <a:rPr lang="en-US" sz="1400" dirty="0"/>
              <a:t> </a:t>
            </a:r>
            <a:r>
              <a:rPr lang="he-IL" sz="1400" dirty="0" smtClean="0"/>
              <a:t> על </a:t>
            </a:r>
            <a:r>
              <a:rPr lang="en-US" sz="1400" dirty="0" smtClean="0"/>
              <a:t>L1 L2</a:t>
            </a:r>
            <a:endParaRPr lang="ar-SA" sz="1400" dirty="0" smtClean="0"/>
          </a:p>
          <a:p>
            <a:pPr marL="0" indent="0" algn="ctr" rtl="1">
              <a:buNone/>
            </a:pPr>
            <a:r>
              <a:rPr lang="en-US" sz="1400" b="1" dirty="0" smtClean="0">
                <a:solidFill>
                  <a:schemeClr val="accent1"/>
                </a:solidFill>
              </a:rPr>
              <a:t>L1Cache </a:t>
            </a:r>
            <a:r>
              <a:rPr lang="en-US" sz="1400" b="1" dirty="0">
                <a:solidFill>
                  <a:schemeClr val="accent1"/>
                </a:solidFill>
              </a:rPr>
              <a:t>read miss and L2Cache read </a:t>
            </a:r>
            <a:r>
              <a:rPr lang="en-US" sz="1400" b="1" dirty="0" smtClean="0">
                <a:solidFill>
                  <a:schemeClr val="accent1"/>
                </a:solidFill>
              </a:rPr>
              <a:t>hit</a:t>
            </a:r>
            <a:endParaRPr lang="ar-SA" sz="1400" b="1" dirty="0" smtClean="0">
              <a:solidFill>
                <a:schemeClr val="accent1"/>
              </a:solidFill>
            </a:endParaRPr>
          </a:p>
          <a:p>
            <a:pPr algn="r" rtl="1"/>
            <a:r>
              <a:rPr lang="he-IL" sz="1400" dirty="0"/>
              <a:t>נגשים  ל </a:t>
            </a:r>
            <a:r>
              <a:rPr lang="en-US" sz="1400" dirty="0" smtClean="0"/>
              <a:t>L2</a:t>
            </a:r>
            <a:endParaRPr lang="he-IL" sz="1400" dirty="0"/>
          </a:p>
          <a:p>
            <a:pPr algn="r" rtl="1"/>
            <a:r>
              <a:rPr lang="he-IL" sz="1400" dirty="0"/>
              <a:t>מפעילים את </a:t>
            </a:r>
            <a:r>
              <a:rPr lang="en-US" sz="1400" dirty="0"/>
              <a:t>write allocate  </a:t>
            </a:r>
            <a:r>
              <a:rPr lang="he-IL" sz="1400" dirty="0"/>
              <a:t> </a:t>
            </a:r>
            <a:r>
              <a:rPr lang="he-IL" sz="1400" dirty="0" smtClean="0"/>
              <a:t>על</a:t>
            </a:r>
            <a:r>
              <a:rPr lang="en-US" sz="1400" dirty="0" smtClean="0"/>
              <a:t> L1  </a:t>
            </a:r>
            <a:endParaRPr lang="ar-SA" sz="1400" dirty="0"/>
          </a:p>
          <a:p>
            <a:pPr marL="0" indent="0" algn="ctr" rtl="1">
              <a:buNone/>
            </a:pPr>
            <a:r>
              <a:rPr lang="en-US" sz="1400" b="1" dirty="0">
                <a:solidFill>
                  <a:schemeClr val="accent1"/>
                </a:solidFill>
              </a:rPr>
              <a:t>L1Cache read hit</a:t>
            </a:r>
            <a:endParaRPr lang="ar-SA" sz="1400" b="1" dirty="0">
              <a:solidFill>
                <a:schemeClr val="accent1"/>
              </a:solidFill>
            </a:endParaRPr>
          </a:p>
          <a:p>
            <a:pPr algn="r" rtl="1"/>
            <a:r>
              <a:rPr lang="he-IL" sz="1200" dirty="0"/>
              <a:t>נגשים  </a:t>
            </a:r>
            <a:r>
              <a:rPr lang="he-IL" sz="1200" dirty="0" smtClean="0"/>
              <a:t>ל </a:t>
            </a:r>
            <a:r>
              <a:rPr lang="en-US" sz="1200" dirty="0" smtClean="0"/>
              <a:t> L1</a:t>
            </a:r>
            <a:r>
              <a:rPr lang="he-IL" sz="1200" dirty="0" smtClean="0"/>
              <a:t>וקראים ממנו את הערך שצריכים </a:t>
            </a:r>
            <a:endParaRPr lang="he-IL" sz="1200" dirty="0"/>
          </a:p>
          <a:p>
            <a:pPr algn="r" rtl="1"/>
            <a:endParaRPr lang="ar-SA" sz="1200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60565" y="1109184"/>
            <a:ext cx="3038655" cy="80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dirty="0"/>
              <a:t>אם </a:t>
            </a:r>
            <a:r>
              <a:rPr lang="en-US" sz="1400" dirty="0"/>
              <a:t>Write No Allocate </a:t>
            </a:r>
          </a:p>
          <a:p>
            <a:pPr marL="0" indent="0" algn="r" rtl="1">
              <a:buNone/>
            </a:pPr>
            <a:r>
              <a:rPr lang="he-IL" sz="1400" dirty="0"/>
              <a:t>נגשים ל </a:t>
            </a:r>
            <a:r>
              <a:rPr lang="en-US" sz="1400" dirty="0"/>
              <a:t>DDR</a:t>
            </a:r>
            <a:r>
              <a:rPr lang="he-IL" sz="1400" dirty="0"/>
              <a:t> מעדכנים דף ושורה פתוחים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431321" y="4224182"/>
            <a:ext cx="3177038" cy="1214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dirty="0"/>
              <a:t>אם </a:t>
            </a:r>
            <a:r>
              <a:rPr lang="en-US" sz="1400" dirty="0"/>
              <a:t>Write Through</a:t>
            </a:r>
          </a:p>
          <a:p>
            <a:pPr marL="0" indent="0" algn="r" rtl="1">
              <a:buNone/>
            </a:pPr>
            <a:r>
              <a:rPr lang="he-IL" sz="1400" dirty="0"/>
              <a:t>מעדכנים את הבלוק בכל היררכית הזיכרון </a:t>
            </a:r>
          </a:p>
          <a:p>
            <a:pPr algn="r" rtl="1"/>
            <a:r>
              <a:rPr lang="he-IL" sz="1400" dirty="0"/>
              <a:t>אם</a:t>
            </a:r>
            <a:r>
              <a:rPr lang="en-US" sz="1400" dirty="0"/>
              <a:t> Write Allocate </a:t>
            </a:r>
          </a:p>
          <a:p>
            <a:pPr marL="0" indent="0" algn="r" rtl="1">
              <a:buNone/>
            </a:pPr>
            <a:r>
              <a:rPr lang="he-IL" sz="1400" dirty="0"/>
              <a:t>מפעלים את </a:t>
            </a:r>
            <a:r>
              <a:rPr lang="en-US" sz="1400" dirty="0"/>
              <a:t>Write Allocate</a:t>
            </a:r>
            <a:r>
              <a:rPr lang="he-IL" sz="1400" dirty="0"/>
              <a:t> על </a:t>
            </a:r>
            <a:r>
              <a:rPr lang="en-US" sz="1400" dirty="0" smtClean="0"/>
              <a:t>L1</a:t>
            </a:r>
            <a:endParaRPr lang="he-IL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-120769" y="2642188"/>
            <a:ext cx="3401324" cy="1288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dirty="0"/>
              <a:t>אם </a:t>
            </a:r>
            <a:r>
              <a:rPr lang="en-US" sz="1400" dirty="0"/>
              <a:t>Write Through</a:t>
            </a:r>
          </a:p>
          <a:p>
            <a:pPr marL="0" indent="0" algn="r" rtl="1">
              <a:buNone/>
            </a:pPr>
            <a:r>
              <a:rPr lang="he-IL" sz="1400" dirty="0"/>
              <a:t>מעדכנים את הבלוק בכל היררכית הזיכרון </a:t>
            </a:r>
          </a:p>
          <a:p>
            <a:pPr algn="r" rtl="1"/>
            <a:r>
              <a:rPr lang="he-IL" sz="1400" dirty="0"/>
              <a:t>אם</a:t>
            </a:r>
            <a:r>
              <a:rPr lang="en-US" sz="1400" dirty="0"/>
              <a:t> Write Allocate </a:t>
            </a:r>
          </a:p>
          <a:p>
            <a:pPr marL="0" indent="0" algn="r" rtl="1">
              <a:buNone/>
            </a:pPr>
            <a:r>
              <a:rPr lang="he-IL" sz="1400" dirty="0"/>
              <a:t>מפעלים את </a:t>
            </a:r>
            <a:r>
              <a:rPr lang="en-US" sz="1400" dirty="0"/>
              <a:t>Write Allocate</a:t>
            </a:r>
            <a:r>
              <a:rPr lang="he-IL" sz="1400" dirty="0"/>
              <a:t> על </a:t>
            </a:r>
            <a:r>
              <a:rPr lang="en-US" sz="1400" dirty="0"/>
              <a:t>L1 L2</a:t>
            </a:r>
            <a:endParaRPr lang="he-IL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 txBox="1">
            <a:spLocks/>
          </p:cNvSpPr>
          <p:nvPr/>
        </p:nvSpPr>
        <p:spPr>
          <a:xfrm>
            <a:off x="510037" y="5847665"/>
            <a:ext cx="2957782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dirty="0"/>
              <a:t>אם </a:t>
            </a:r>
            <a:r>
              <a:rPr lang="en-US" sz="1400" dirty="0"/>
              <a:t>Write Through</a:t>
            </a:r>
          </a:p>
          <a:p>
            <a:pPr marL="0" indent="0" algn="r" rtl="1">
              <a:buNone/>
            </a:pPr>
            <a:r>
              <a:rPr lang="he-IL" sz="1400" dirty="0"/>
              <a:t>מעדכנים את הבלוק בכל היררכית הזיכרון </a:t>
            </a:r>
          </a:p>
        </p:txBody>
      </p:sp>
    </p:spTree>
    <p:extLst>
      <p:ext uri="{BB962C8B-B14F-4D97-AF65-F5344CB8AC3E}">
        <p14:creationId xmlns:p14="http://schemas.microsoft.com/office/powerpoint/2010/main" val="36544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23FF-2767-5E42-9A1B-6A63787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3" y="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5400" b="1" dirty="0"/>
              <a:t>אמצעי המחקר</a:t>
            </a:r>
            <a:endParaRPr lang="aa-ET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DECC8-FFFC-394E-9F94-687F1E0A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26" y="1199072"/>
            <a:ext cx="10515600" cy="542601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 smtClean="0"/>
              <a:t>אנחנו עובדים על </a:t>
            </a:r>
            <a:r>
              <a:rPr lang="aa-ET" sz="2000" dirty="0" smtClean="0"/>
              <a:t>trace</a:t>
            </a:r>
            <a:r>
              <a:rPr lang="he-IL" sz="2000" dirty="0" smtClean="0"/>
              <a:t>-ים של </a:t>
            </a:r>
            <a:r>
              <a:rPr lang="he-IL" sz="2000" dirty="0" err="1" smtClean="0"/>
              <a:t>תוכניות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ה-</a:t>
            </a:r>
            <a:r>
              <a:rPr lang="aa-ET" sz="2000" dirty="0" smtClean="0"/>
              <a:t>trace generator</a:t>
            </a:r>
            <a:r>
              <a:rPr lang="he-IL" sz="2000" dirty="0" smtClean="0"/>
              <a:t> של </a:t>
            </a:r>
            <a:r>
              <a:rPr lang="aa-ET" sz="2000" dirty="0" smtClean="0"/>
              <a:t>risc-V</a:t>
            </a:r>
            <a:r>
              <a:rPr lang="he-IL" sz="2000" dirty="0" smtClean="0"/>
              <a:t>  לוקח </a:t>
            </a:r>
            <a:r>
              <a:rPr lang="he-IL" sz="2000" dirty="0" err="1" smtClean="0"/>
              <a:t>תוכניות</a:t>
            </a:r>
            <a:r>
              <a:rPr lang="he-IL" sz="2000" dirty="0" smtClean="0"/>
              <a:t> מקומפלות ומייצר קובץ </a:t>
            </a:r>
            <a:r>
              <a:rPr lang="aa-ET" sz="2000" dirty="0" smtClean="0"/>
              <a:t>trace</a:t>
            </a:r>
            <a:r>
              <a:rPr lang="he-IL" sz="2000" dirty="0" smtClean="0"/>
              <a:t> של פקודות </a:t>
            </a:r>
            <a:r>
              <a:rPr lang="he-IL" sz="2000" dirty="0" err="1" smtClean="0"/>
              <a:t>אסמבלי</a:t>
            </a:r>
            <a:r>
              <a:rPr lang="he-IL" sz="2000" dirty="0" smtClean="0"/>
              <a:t> של המעבד </a:t>
            </a:r>
            <a:r>
              <a:rPr lang="aa-ET" sz="2000" dirty="0" smtClean="0"/>
              <a:t>risc-V</a:t>
            </a:r>
            <a:r>
              <a:rPr lang="he-IL" sz="2000" dirty="0" smtClean="0"/>
              <a:t>, ומשם דרך בסימולטור </a:t>
            </a:r>
            <a:r>
              <a:rPr lang="he-IL" sz="2000" dirty="0" smtClean="0"/>
              <a:t>שלנו, </a:t>
            </a:r>
            <a:r>
              <a:rPr lang="he-IL" sz="2000" dirty="0" smtClean="0"/>
              <a:t>צריך לחלץ את הפקודות הרלוונטיות ולנתח את התוצאות.</a:t>
            </a:r>
            <a:endParaRPr lang="aa-ET" sz="2000" dirty="0" smtClean="0"/>
          </a:p>
          <a:p>
            <a:pPr marL="0" indent="0" algn="r" rtl="1">
              <a:buNone/>
            </a:pPr>
            <a:r>
              <a:rPr lang="he-IL" sz="2200" dirty="0" smtClean="0"/>
              <a:t>בסיום הריצה יוצגו שיעור ההחטאות ושיעור הפגיעות בכל רמות ה</a:t>
            </a:r>
            <a:r>
              <a:rPr lang="aa-ET" sz="2200" dirty="0" smtClean="0"/>
              <a:t>Cache </a:t>
            </a:r>
            <a:r>
              <a:rPr lang="he-IL" sz="2200" dirty="0" smtClean="0"/>
              <a:t> –</a:t>
            </a:r>
            <a:r>
              <a:rPr lang="aa-ET" sz="2200" dirty="0" smtClean="0"/>
              <a:t> L1,L2,L3</a:t>
            </a:r>
            <a:r>
              <a:rPr lang="he-IL" sz="2200" dirty="0" smtClean="0"/>
              <a:t> ו ה </a:t>
            </a:r>
            <a:r>
              <a:rPr lang="en-US" sz="2200" dirty="0" smtClean="0"/>
              <a:t>DDR</a:t>
            </a:r>
          </a:p>
          <a:p>
            <a:pPr marL="0" indent="0" algn="r" rtl="1">
              <a:buNone/>
            </a:pPr>
            <a:r>
              <a:rPr lang="he-IL" sz="2200" dirty="0" smtClean="0"/>
              <a:t>לנתח כל פקודה רלוונטית האם היא קריאה או כתיבה ובנוסף איפה היו ההחטאות ואיפה היו הפגיעות בכל אחת היררכית הזיכרון.</a:t>
            </a:r>
          </a:p>
          <a:p>
            <a:pPr marL="0" indent="0" algn="r" rtl="1">
              <a:buNone/>
            </a:pPr>
            <a:r>
              <a:rPr lang="he-IL" sz="2200" dirty="0" smtClean="0"/>
              <a:t>וכמה מחזורי שעון לקח לזיכרון לפענח את כל הפקודות .</a:t>
            </a:r>
          </a:p>
          <a:p>
            <a:pPr marL="0" indent="0" algn="r" rtl="1">
              <a:buNone/>
            </a:pPr>
            <a:r>
              <a:rPr lang="he-IL" sz="2200" dirty="0" smtClean="0"/>
              <a:t>התשתית הניסויית הינה כלי סימולציה בשפת </a:t>
            </a:r>
            <a:r>
              <a:rPr lang="en-US" sz="2200" dirty="0" smtClean="0"/>
              <a:t>C++</a:t>
            </a:r>
            <a:endParaRPr lang="aa-ET" sz="2200" dirty="0"/>
          </a:p>
        </p:txBody>
      </p:sp>
    </p:spTree>
    <p:extLst>
      <p:ext uri="{BB962C8B-B14F-4D97-AF65-F5344CB8AC3E}">
        <p14:creationId xmlns:p14="http://schemas.microsoft.com/office/powerpoint/2010/main" val="5617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94991" y="-14437"/>
            <a:ext cx="4876577" cy="1325563"/>
          </a:xfrm>
        </p:spPr>
        <p:txBody>
          <a:bodyPr/>
          <a:lstStyle/>
          <a:p>
            <a:pPr algn="r"/>
            <a:r>
              <a:rPr lang="he-IL" b="1" dirty="0" smtClean="0"/>
              <a:t>תיאור וניתוח התוצאות </a:t>
            </a:r>
            <a:r>
              <a:rPr lang="he-IL" b="1" dirty="0" smtClean="0"/>
              <a:t/>
            </a:r>
            <a:br>
              <a:rPr lang="he-IL" b="1" dirty="0" smtClean="0"/>
            </a:br>
            <a:r>
              <a:rPr lang="he-IL" b="1" dirty="0" smtClean="0"/>
              <a:t>הניסוייות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97878" y="5115464"/>
            <a:ext cx="4173691" cy="1643090"/>
          </a:xfrm>
        </p:spPr>
        <p:txBody>
          <a:bodyPr>
            <a:normAutofit fontScale="47500" lnSpcReduction="20000"/>
          </a:bodyPr>
          <a:lstStyle/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 smtClean="0"/>
          </a:p>
          <a:p>
            <a:pPr algn="r" rtl="1"/>
            <a:r>
              <a:rPr lang="he-IL" dirty="0" smtClean="0"/>
              <a:t>מסקנות </a:t>
            </a:r>
          </a:p>
          <a:p>
            <a:pPr marL="0" indent="0" algn="r" rtl="1">
              <a:buNone/>
            </a:pPr>
            <a:r>
              <a:rPr lang="he-IL" dirty="0" smtClean="0"/>
              <a:t>עבור פרמטרים שונים ניתן לראות תוצאות שונות של זמן מחזור שיעור </a:t>
            </a:r>
            <a:r>
              <a:rPr lang="he-IL" dirty="0"/>
              <a:t>ההחטאות </a:t>
            </a:r>
            <a:r>
              <a:rPr lang="he-IL" dirty="0" smtClean="0"/>
              <a:t>ובשיעור הפגיעות מפורטים בקובץ ה </a:t>
            </a:r>
            <a:r>
              <a:rPr lang="en-US" dirty="0" smtClean="0"/>
              <a:t>world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גם כן עבור </a:t>
            </a:r>
            <a:r>
              <a:rPr lang="he-IL" dirty="0" err="1" smtClean="0"/>
              <a:t>תוכניות</a:t>
            </a:r>
            <a:r>
              <a:rPr lang="he-IL" dirty="0" smtClean="0"/>
              <a:t> הרצה שונות ראינו תוצאות שונות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7919049" y="1351470"/>
            <a:ext cx="3776932" cy="218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he-IL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he-IL" dirty="0" smtClean="0"/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29760" y="585460"/>
            <a:ext cx="3173095" cy="605732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505188" y="648344"/>
            <a:ext cx="501769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is write No Allocate 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is write  Allocate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is write through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is write Back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0 the Replacement Policy is Random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1 the Replacement Policy is LRU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2 the Replacement Policy is Pseudo LRU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0 the Address Mapping Policy is Row Inter leaving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1 the Address Mapping Policy is Cache Block Inter leaving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1913" y="761791"/>
            <a:ext cx="3336925" cy="581406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93" y="2298255"/>
            <a:ext cx="2847975" cy="155257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98" y="3884914"/>
            <a:ext cx="2905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DC34D-F481-AD43-9EA3-4B96EA93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346" y="105798"/>
            <a:ext cx="515372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e-IL" sz="5400" b="1" dirty="0" smtClean="0"/>
              <a:t>סיכום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6534614" y="1038486"/>
            <a:ext cx="4819185" cy="5664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dirty="0" smtClean="0"/>
              <a:t>לפני </a:t>
            </a:r>
            <a:r>
              <a:rPr lang="he-IL" sz="1400" dirty="0"/>
              <a:t>כתיבת הקוד למדנו את הנושאים בצורה מעמיקה 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חזרנו  </a:t>
            </a:r>
            <a:r>
              <a:rPr lang="he-IL" sz="1400" dirty="0"/>
              <a:t>על החומר של המטמון </a:t>
            </a:r>
            <a:endParaRPr lang="he-IL" sz="1400" dirty="0" smtClean="0"/>
          </a:p>
          <a:p>
            <a:pPr algn="r" rtl="1"/>
            <a:r>
              <a:rPr lang="he-IL" sz="1400" dirty="0" smtClean="0"/>
              <a:t>מקורס </a:t>
            </a:r>
            <a:r>
              <a:rPr lang="he-IL" sz="1400" dirty="0"/>
              <a:t>במנה מחשבים וגם ראינו שוב את ההרצאות 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שדברו </a:t>
            </a:r>
            <a:r>
              <a:rPr lang="he-IL" sz="1400" dirty="0"/>
              <a:t>על היררכית </a:t>
            </a:r>
            <a:r>
              <a:rPr lang="he-IL" sz="1400" dirty="0" err="1"/>
              <a:t>הזיכורן</a:t>
            </a:r>
            <a:r>
              <a:rPr lang="he-IL" sz="1400" dirty="0"/>
              <a:t> מהקורס ארכיטקטורת מחשבים</a:t>
            </a:r>
            <a:endParaRPr lang="en-US" sz="1400" dirty="0"/>
          </a:p>
          <a:p>
            <a:pPr algn="r" rtl="1"/>
            <a:r>
              <a:rPr lang="he-IL" sz="1400" dirty="0"/>
              <a:t>לאחר סיכום מעמיק על החומר התחלנו לתכנן את </a:t>
            </a:r>
            <a:r>
              <a:rPr lang="he-IL" sz="1400" dirty="0" smtClean="0"/>
              <a:t>הארכיטקטורה</a:t>
            </a:r>
          </a:p>
          <a:p>
            <a:pPr marL="0" indent="0" algn="r" rtl="1">
              <a:buNone/>
            </a:pPr>
            <a:r>
              <a:rPr lang="he-IL" sz="1400" dirty="0" smtClean="0"/>
              <a:t> </a:t>
            </a:r>
            <a:r>
              <a:rPr lang="he-IL" sz="1400" dirty="0"/>
              <a:t>של הסימולטור בנוסף אספנו חומרים מהאינטרנט</a:t>
            </a:r>
            <a:endParaRPr lang="en-US" sz="1400" dirty="0"/>
          </a:p>
          <a:p>
            <a:pPr algn="r" rtl="1"/>
            <a:r>
              <a:rPr lang="he-IL" sz="1400" dirty="0"/>
              <a:t>תכננו את המשימות בנינו כדי לעבוד במקביל על נושאים שונים </a:t>
            </a:r>
            <a:endParaRPr lang="en-US" sz="1400" dirty="0"/>
          </a:p>
          <a:p>
            <a:pPr algn="r" rtl="1"/>
            <a:r>
              <a:rPr lang="he-IL" sz="1400" dirty="0"/>
              <a:t>למדנו לעבוד עם קבצי </a:t>
            </a:r>
            <a:r>
              <a:rPr lang="he-IL" sz="1400" dirty="0" err="1"/>
              <a:t>טרסים</a:t>
            </a:r>
            <a:r>
              <a:rPr lang="he-IL" sz="1400" dirty="0"/>
              <a:t> ולנתח אותם </a:t>
            </a:r>
            <a:endParaRPr lang="en-US" sz="1400" dirty="0"/>
          </a:p>
          <a:p>
            <a:pPr algn="r" rtl="1"/>
            <a:r>
              <a:rPr lang="he-IL" sz="1400" dirty="0"/>
              <a:t>בחרנו בשפת </a:t>
            </a:r>
            <a:r>
              <a:rPr lang="aa-ET" sz="1400" dirty="0"/>
              <a:t>C</a:t>
            </a:r>
            <a:r>
              <a:rPr lang="he-IL" sz="1400" dirty="0"/>
              <a:t>++ במימוש הסימולטור מכיוון שניתן לתכנת דרכה 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גם </a:t>
            </a:r>
            <a:r>
              <a:rPr lang="he-IL" sz="1400" dirty="0" err="1"/>
              <a:t>בתיכנות</a:t>
            </a:r>
            <a:r>
              <a:rPr lang="he-IL" sz="1400" dirty="0"/>
              <a:t> מונחה עצמים וגם בכתיבת קוד רגיל </a:t>
            </a:r>
            <a:endParaRPr lang="en-US" sz="1400" dirty="0"/>
          </a:p>
          <a:p>
            <a:pPr algn="r" rtl="1"/>
            <a:r>
              <a:rPr lang="he-IL" sz="1400" dirty="0"/>
              <a:t>כתיבת קוד</a:t>
            </a:r>
            <a:endParaRPr lang="en-US" sz="1400" dirty="0"/>
          </a:p>
          <a:p>
            <a:pPr algn="r" rtl="1"/>
            <a:r>
              <a:rPr lang="he-IL" sz="1400" dirty="0"/>
              <a:t>התחלנו לחשוב איך לסנן את הפקודות מהקוץ הקלט ולהישאר רק עם </a:t>
            </a:r>
            <a:r>
              <a:rPr lang="he-IL" sz="1400" dirty="0" smtClean="0"/>
              <a:t>הפקודות</a:t>
            </a:r>
          </a:p>
          <a:p>
            <a:pPr marL="0" indent="0" algn="r" rtl="1">
              <a:buNone/>
            </a:pPr>
            <a:r>
              <a:rPr lang="he-IL" sz="1400" dirty="0" smtClean="0"/>
              <a:t> הרלוונטית  לכן יצרנו קובץ בינים שמכיל רק פקודה והסוג שלה</a:t>
            </a:r>
          </a:p>
          <a:p>
            <a:pPr algn="r" rtl="1"/>
            <a:r>
              <a:rPr lang="he-IL" sz="1400" dirty="0"/>
              <a:t>יצרנו קובץ קונפיגורציה למשתמש שיוכל להגדיר </a:t>
            </a:r>
            <a:endParaRPr lang="en-US" sz="1400" dirty="0"/>
          </a:p>
          <a:p>
            <a:pPr algn="r" rtl="1"/>
            <a:r>
              <a:rPr lang="he-IL" sz="1400" dirty="0"/>
              <a:t>גודל הבלוק</a:t>
            </a:r>
            <a:endParaRPr lang="en-US" sz="1400" dirty="0"/>
          </a:p>
          <a:p>
            <a:pPr algn="r" rtl="1"/>
            <a:r>
              <a:rPr lang="he-IL" sz="1400" dirty="0"/>
              <a:t>גודל המטמון </a:t>
            </a:r>
            <a:r>
              <a:rPr lang="aa-ET" sz="1400" dirty="0"/>
              <a:t>L1 L2 L3</a:t>
            </a:r>
            <a:endParaRPr lang="en-US" sz="1400" dirty="0"/>
          </a:p>
          <a:p>
            <a:pPr algn="r" rtl="1"/>
            <a:r>
              <a:rPr lang="he-IL" sz="1400" dirty="0" err="1"/>
              <a:t>אסיוסיאטיביות</a:t>
            </a:r>
            <a:r>
              <a:rPr lang="he-IL" sz="1400" dirty="0"/>
              <a:t> </a:t>
            </a:r>
            <a:r>
              <a:rPr lang="aa-ET" sz="1400" dirty="0"/>
              <a:t>L1 L2 </a:t>
            </a:r>
            <a:r>
              <a:rPr lang="aa-ET" sz="1400" dirty="0" smtClean="0"/>
              <a:t>L3</a:t>
            </a:r>
            <a:endParaRPr lang="en-US" sz="1400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657922" y="164411"/>
            <a:ext cx="5542156" cy="6437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a-ET" sz="1400" dirty="0"/>
              <a:t>W</a:t>
            </a:r>
            <a:r>
              <a:rPr lang="en-US" sz="1400" dirty="0"/>
              <a:t>rite Allocate OR Write No Allocate</a:t>
            </a:r>
          </a:p>
          <a:p>
            <a:pPr algn="r" rtl="1"/>
            <a:r>
              <a:rPr lang="aa-ET" sz="1400" dirty="0"/>
              <a:t>Write Policy</a:t>
            </a:r>
            <a:endParaRPr lang="en-US" sz="1400" dirty="0"/>
          </a:p>
          <a:p>
            <a:pPr algn="r" rtl="1"/>
            <a:r>
              <a:rPr lang="en-US" sz="1400" dirty="0"/>
              <a:t>Replacement </a:t>
            </a:r>
            <a:r>
              <a:rPr lang="en-US" sz="1400" dirty="0" smtClean="0"/>
              <a:t>Policy</a:t>
            </a:r>
            <a:endParaRPr lang="he-IL" sz="1400" dirty="0" smtClean="0"/>
          </a:p>
          <a:p>
            <a:pPr algn="r" rtl="1"/>
            <a:r>
              <a:rPr lang="he-IL" sz="1400" dirty="0" smtClean="0"/>
              <a:t>להגדיר את מחזור שעון של </a:t>
            </a:r>
            <a:r>
              <a:rPr lang="en-US" sz="1400" dirty="0" smtClean="0"/>
              <a:t>L1 L2 L3 </a:t>
            </a:r>
          </a:p>
          <a:p>
            <a:pPr algn="r" rtl="1"/>
            <a:r>
              <a:rPr lang="he-IL" sz="1400" dirty="0" smtClean="0"/>
              <a:t>רוחב ה </a:t>
            </a:r>
            <a:r>
              <a:rPr lang="en-US" sz="1400" dirty="0" smtClean="0"/>
              <a:t>   bus</a:t>
            </a:r>
          </a:p>
          <a:p>
            <a:pPr algn="r" rtl="1"/>
            <a:r>
              <a:rPr lang="he-IL" sz="1400" dirty="0" smtClean="0"/>
              <a:t>פרמטרי ה</a:t>
            </a:r>
            <a:r>
              <a:rPr lang="en-US" sz="1400" dirty="0" smtClean="0"/>
              <a:t>DDR</a:t>
            </a:r>
          </a:p>
          <a:p>
            <a:pPr algn="r" rtl="1"/>
            <a:r>
              <a:rPr lang="he-IL" sz="1400" dirty="0" smtClean="0"/>
              <a:t>להגדיר את מחזורי השעון של ה </a:t>
            </a:r>
            <a:r>
              <a:rPr lang="en-US" sz="1400" dirty="0" smtClean="0"/>
              <a:t>DDR</a:t>
            </a:r>
            <a:r>
              <a:rPr lang="he-IL" sz="1400" dirty="0" smtClean="0"/>
              <a:t> האם דף פתוח או לא </a:t>
            </a:r>
            <a:endParaRPr lang="en-US" sz="1400" dirty="0" smtClean="0"/>
          </a:p>
          <a:p>
            <a:pPr algn="r" rtl="1"/>
            <a:r>
              <a:rPr lang="he-IL" sz="1400" dirty="0" smtClean="0"/>
              <a:t>עבדנו על כל אחד מהפרמטרים האלה חשבנו איך ואיפה לשתול את כל אחד מהתהליכים האלה כדי שבסופו של דבר הסימולטור יעבוד בצורה מסונכרנת וייתן לנו את התוצאות המתאימות </a:t>
            </a:r>
          </a:p>
          <a:p>
            <a:pPr lvl="0" algn="r" rtl="1"/>
            <a:r>
              <a:rPr lang="he-IL" sz="1400" dirty="0"/>
              <a:t>סיכום של התרומה של העבודה שביצעתם</a:t>
            </a:r>
            <a:endParaRPr lang="en-US" sz="1400" dirty="0"/>
          </a:p>
          <a:p>
            <a:pPr algn="r" rtl="1"/>
            <a:r>
              <a:rPr lang="he-IL" sz="1400" dirty="0"/>
              <a:t>העמקה בנושא היררכית הזיכרון מטמון  </a:t>
            </a:r>
            <a:endParaRPr lang="en-US" sz="1400" dirty="0"/>
          </a:p>
          <a:p>
            <a:pPr lvl="0" algn="r" rtl="1"/>
            <a:r>
              <a:rPr lang="he-IL" sz="1400" dirty="0"/>
              <a:t>חשיבה ביקורתית:</a:t>
            </a:r>
            <a:endParaRPr lang="en-US" sz="1400" dirty="0"/>
          </a:p>
          <a:p>
            <a:pPr marL="457200" lvl="1" indent="0" algn="r" rtl="1">
              <a:buNone/>
            </a:pPr>
            <a:r>
              <a:rPr lang="he-IL" sz="1400" b="1" dirty="0"/>
              <a:t>מה היה טוב במימוש</a:t>
            </a:r>
            <a:endParaRPr lang="en-US" sz="1400" b="1" dirty="0"/>
          </a:p>
          <a:p>
            <a:pPr lvl="0" algn="r" rtl="1"/>
            <a:r>
              <a:rPr lang="he-IL" sz="1400" dirty="0"/>
              <a:t>התוכנית דינמית יכולה להשתנות מהרצה להרצה לפי בחירת המשתמש   </a:t>
            </a:r>
            <a:endParaRPr lang="en-US" sz="1400" dirty="0"/>
          </a:p>
          <a:p>
            <a:pPr lvl="0" algn="r" rtl="1"/>
            <a:r>
              <a:rPr lang="he-IL" sz="1400" dirty="0"/>
              <a:t>שימוש בשפת </a:t>
            </a:r>
            <a:r>
              <a:rPr lang="aa-ET" sz="1400" dirty="0"/>
              <a:t>C++ </a:t>
            </a:r>
            <a:r>
              <a:rPr lang="he-IL" sz="1400" dirty="0"/>
              <a:t>אפשר לנו לעבוד גם עם  </a:t>
            </a:r>
            <a:r>
              <a:rPr lang="aa-ET" sz="1400" dirty="0"/>
              <a:t>OOP</a:t>
            </a:r>
            <a:r>
              <a:rPr lang="he-IL" sz="1400" dirty="0"/>
              <a:t> וגם עם מבנים ופונקציות גלובליות</a:t>
            </a:r>
            <a:endParaRPr lang="en-US" sz="1400" dirty="0"/>
          </a:p>
          <a:p>
            <a:pPr lvl="0" algn="r" rtl="1"/>
            <a:r>
              <a:rPr lang="he-IL" sz="1400" dirty="0"/>
              <a:t>שימוש במבני </a:t>
            </a:r>
            <a:r>
              <a:rPr lang="he-IL" sz="1400" dirty="0" err="1"/>
              <a:t>ניתונים</a:t>
            </a:r>
            <a:r>
              <a:rPr lang="he-IL" sz="1400" dirty="0"/>
              <a:t> שונים כגון </a:t>
            </a:r>
            <a:r>
              <a:rPr lang="aa-ET" sz="1400" dirty="0"/>
              <a:t>array , victor , tree , deque , </a:t>
            </a:r>
            <a:r>
              <a:rPr lang="aa-ET" sz="1400" dirty="0" smtClean="0"/>
              <a:t>map</a:t>
            </a:r>
            <a:endParaRPr lang="en-US" sz="1400" dirty="0"/>
          </a:p>
          <a:p>
            <a:pPr marL="457200" lvl="1" indent="0" algn="r" rtl="1">
              <a:buNone/>
            </a:pPr>
            <a:r>
              <a:rPr lang="he-IL" sz="1400" b="1" dirty="0"/>
              <a:t>מה ניתן לשפר</a:t>
            </a:r>
            <a:endParaRPr lang="en-US" sz="1400" b="1" dirty="0"/>
          </a:p>
          <a:p>
            <a:pPr lvl="1" algn="r" rtl="1"/>
            <a:r>
              <a:rPr lang="he-IL" sz="1400" dirty="0"/>
              <a:t>אפשר לצור מטמונים  מיקומיים שיהיו בתהליכים מקבלים ולסנכרן בניהם </a:t>
            </a:r>
            <a:endParaRPr lang="en-US" sz="1400" dirty="0"/>
          </a:p>
          <a:p>
            <a:pPr algn="r" rt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959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17554</TotalTime>
  <Words>1119</Words>
  <Application>Microsoft Office PowerPoint</Application>
  <PresentationFormat>מסך רחב</PresentationFormat>
  <Paragraphs>139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מצגת סיכום קורס ארכיטקטורות מחשבים מתקדמות שם הפרויקט:   Memory hierarchy performance simulator </vt:lpstr>
      <vt:lpstr>מבוא</vt:lpstr>
      <vt:lpstr>תיאור הפתרון </vt:lpstr>
      <vt:lpstr>תיאור הפתרון </vt:lpstr>
      <vt:lpstr>אמצעי המחקר</vt:lpstr>
      <vt:lpstr>תיאור וניתוח התוצאות  הניסוייות</vt:lpstr>
      <vt:lpstr>סיכום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and AI Acceleration</dc:title>
  <dc:creator>Freddy Gabbay</dc:creator>
  <cp:lastModifiedBy>AA</cp:lastModifiedBy>
  <cp:revision>75</cp:revision>
  <dcterms:created xsi:type="dcterms:W3CDTF">2021-03-24T17:15:08Z</dcterms:created>
  <dcterms:modified xsi:type="dcterms:W3CDTF">2021-07-11T11:51:20Z</dcterms:modified>
</cp:coreProperties>
</file>