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87" r:id="rId3"/>
    <p:sldId id="313" r:id="rId4"/>
    <p:sldId id="314" r:id="rId5"/>
    <p:sldId id="304" r:id="rId6"/>
    <p:sldId id="316" r:id="rId7"/>
    <p:sldId id="319" r:id="rId8"/>
    <p:sldId id="342" r:id="rId9"/>
    <p:sldId id="329" r:id="rId10"/>
    <p:sldId id="330" r:id="rId11"/>
    <p:sldId id="318" r:id="rId12"/>
    <p:sldId id="320" r:id="rId13"/>
    <p:sldId id="315" r:id="rId14"/>
    <p:sldId id="322" r:id="rId15"/>
    <p:sldId id="321" r:id="rId16"/>
    <p:sldId id="323" r:id="rId17"/>
    <p:sldId id="324" r:id="rId18"/>
    <p:sldId id="343" r:id="rId19"/>
    <p:sldId id="326" r:id="rId20"/>
    <p:sldId id="327" r:id="rId21"/>
    <p:sldId id="341" r:id="rId22"/>
    <p:sldId id="328" r:id="rId23"/>
    <p:sldId id="333" r:id="rId24"/>
  </p:sldIdLst>
  <p:sldSz cx="9144000" cy="6858000" type="screen4x3"/>
  <p:notesSz cx="6858000" cy="9144000"/>
  <p:defaultTextStyle>
    <a:defPPr>
      <a:defRPr lang="af-Z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80292" autoAdjust="0"/>
  </p:normalViewPr>
  <p:slideViewPr>
    <p:cSldViewPr>
      <p:cViewPr varScale="1">
        <p:scale>
          <a:sx n="75" d="100"/>
          <a:sy n="75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3C4B8-8F58-4EE3-B27E-C2AD5F1519F7}" type="datetimeFigureOut">
              <a:rPr lang="af-ZA" smtClean="0"/>
              <a:pPr/>
              <a:t>2021-01-26</a:t>
            </a:fld>
            <a:endParaRPr lang="af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f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BA09D-3B2F-45FC-A6AE-6A9DF7FF28FF}" type="slidenum">
              <a:rPr lang="af-ZA" smtClean="0"/>
              <a:pPr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403118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BA09D-3B2F-45FC-A6AE-6A9DF7FF28FF}" type="slidenum">
              <a:rPr lang="af-ZA" smtClean="0"/>
              <a:pPr/>
              <a:t>1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41413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2903761-995A-454C-8D00-7E02347AE11B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078F1-AFB5-4888-B5ED-29802FACB566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9C3E-C33B-4CFC-B707-921DA51DDB8E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A7F2-12E2-459F-9D64-8C80B930C925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5302-E947-4ADE-9EA3-AAA050EA2E6A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86C1-5232-4BA7-9690-0402008565D3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BE60-9E06-4008-8043-74895E1E9027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E4639-536C-4C45-85FC-85FBFDEC2F64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2A043-4052-4D01-BE8F-08B57F274829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3456F-8A21-44F6-983B-0D2CC56915ED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af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BB38-6564-4978-A2D1-072ECACF58E7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B234E4C-EF95-4C93-90E3-0D11C8F33D86}" type="datetime1">
              <a:rPr lang="af-ZA" smtClean="0"/>
              <a:pPr/>
              <a:t>2021-01-26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2798170-6D1D-4ADF-A04F-17AEE2C2385D}" type="slidenum">
              <a:rPr lang="af-ZA" smtClean="0"/>
              <a:pPr/>
              <a:t>‹#›</a:t>
            </a:fld>
            <a:endParaRPr lang="af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40677" t="28054" r="44380" b="51274"/>
          <a:stretch>
            <a:fillRect/>
          </a:stretch>
        </p:blipFill>
        <p:spPr bwMode="auto">
          <a:xfrm>
            <a:off x="5004048" y="260648"/>
            <a:ext cx="28083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4554252" y="4653136"/>
            <a:ext cx="4554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24928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909398" y="2610776"/>
            <a:ext cx="332014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f-ZA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Database </a:t>
            </a:r>
          </a:p>
          <a:p>
            <a:pPr algn="ctr"/>
            <a:r>
              <a:rPr lang="af-ZA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Management</a:t>
            </a:r>
          </a:p>
          <a:p>
            <a:pPr algn="ctr"/>
            <a:r>
              <a:rPr lang="af-ZA" sz="40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 system</a:t>
            </a:r>
            <a:endParaRPr lang="af-ZA" sz="4000" b="1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36512" y="4737918"/>
            <a:ext cx="6768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Based on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Dr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.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Rihab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Mohamed </a:t>
            </a: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GB" sz="1400" b="1" dirty="0" err="1" smtClean="0">
                <a:latin typeface="Arial" pitchFamily="34" charset="0"/>
                <a:cs typeface="Arial" pitchFamily="34" charset="0"/>
              </a:rPr>
              <a:t>aceur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ABDELKRIM Lecture</a:t>
            </a:r>
            <a:endParaRPr lang="en-GB" sz="1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56176" y="5631755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FF6600"/>
                </a:solidFill>
              </a:rPr>
              <a:t>1442</a:t>
            </a:r>
            <a:endParaRPr lang="af-ZA" sz="2400" b="1" dirty="0">
              <a:solidFill>
                <a:srgbClr val="FF6600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</a:t>
            </a:fld>
            <a:endParaRPr lang="af-ZA"/>
          </a:p>
        </p:txBody>
      </p:sp>
      <p:sp>
        <p:nvSpPr>
          <p:cNvPr id="11" name="TextBox 10"/>
          <p:cNvSpPr txBox="1"/>
          <p:nvPr/>
        </p:nvSpPr>
        <p:spPr>
          <a:xfrm>
            <a:off x="-36512" y="4001065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Arial" pitchFamily="34" charset="0"/>
                <a:cs typeface="Arial" pitchFamily="34" charset="0"/>
              </a:rPr>
              <a:t>Dr.</a:t>
            </a:r>
            <a:r>
              <a:rPr lang="en-GB" sz="2000" b="1" dirty="0" smtClean="0">
                <a:latin typeface="Arial" pitchFamily="34" charset="0"/>
                <a:cs typeface="Arial" pitchFamily="34" charset="0"/>
              </a:rPr>
              <a:t> Amir </a:t>
            </a:r>
            <a:r>
              <a:rPr lang="en-GB" sz="2000" b="1" dirty="0" err="1" smtClean="0">
                <a:latin typeface="Arial" pitchFamily="34" charset="0"/>
                <a:cs typeface="Arial" pitchFamily="34" charset="0"/>
              </a:rPr>
              <a:t>Hammami</a:t>
            </a:r>
            <a:endParaRPr lang="en-GB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10</a:t>
            </a:fld>
            <a:endParaRPr lang="af-Z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2403"/>
          <a:stretch/>
        </p:blipFill>
        <p:spPr bwMode="auto">
          <a:xfrm>
            <a:off x="-612575" y="2972799"/>
            <a:ext cx="5832648" cy="211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31640" y="4763424"/>
            <a:ext cx="2664296" cy="48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5262" y="4798893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Network model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86954" y="1879419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the network model, entities are </a:t>
            </a:r>
            <a:r>
              <a:rPr lang="en-US" dirty="0" smtClean="0"/>
              <a:t>organized </a:t>
            </a:r>
            <a:r>
              <a:rPr lang="en-US" dirty="0"/>
              <a:t>in a </a:t>
            </a:r>
            <a:r>
              <a:rPr lang="en-US" dirty="0" smtClean="0"/>
              <a:t>graph, in </a:t>
            </a:r>
            <a:r>
              <a:rPr lang="en-US" dirty="0"/>
              <a:t>which some entities can be accessed through several path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7114" y="1052736"/>
            <a:ext cx="2468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Network </a:t>
            </a:r>
            <a:r>
              <a:rPr lang="en-US" sz="2400" b="1" dirty="0"/>
              <a:t>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8" t="44672" r="20505" b="19262"/>
          <a:stretch/>
        </p:blipFill>
        <p:spPr bwMode="auto">
          <a:xfrm>
            <a:off x="4124867" y="4126089"/>
            <a:ext cx="5171607" cy="263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11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467544" y="332656"/>
            <a:ext cx="835292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/>
            <a:endParaRPr lang="en-GB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1-1-4- </a:t>
            </a:r>
            <a:r>
              <a:rPr lang="en-US" sz="2400" b="1" dirty="0">
                <a:solidFill>
                  <a:srgbClr val="00B050"/>
                </a:solidFill>
              </a:rPr>
              <a:t>High-level or conceptual data </a:t>
            </a:r>
            <a:r>
              <a:rPr lang="en-US" sz="2400" b="1" dirty="0" smtClean="0">
                <a:solidFill>
                  <a:srgbClr val="00B050"/>
                </a:solidFill>
              </a:rPr>
              <a:t>models</a:t>
            </a:r>
          </a:p>
          <a:p>
            <a:r>
              <a:rPr lang="en-US" dirty="0" smtClean="0"/>
              <a:t>   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Conceptual </a:t>
            </a:r>
            <a:r>
              <a:rPr lang="en-US" dirty="0"/>
              <a:t>data models use concepts such as entities, attributes, and </a:t>
            </a:r>
            <a:r>
              <a:rPr lang="en-US" dirty="0" smtClean="0"/>
              <a:t>   relationships.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An entity represents a real-world object or concept, such as an employee or a </a:t>
            </a:r>
            <a:r>
              <a:rPr lang="en-US" dirty="0" smtClean="0"/>
              <a:t>project from </a:t>
            </a:r>
            <a:r>
              <a:rPr lang="en-US" dirty="0"/>
              <a:t>the </a:t>
            </a:r>
            <a:r>
              <a:rPr lang="en-US" dirty="0" smtClean="0"/>
              <a:t>mini world </a:t>
            </a:r>
            <a:r>
              <a:rPr lang="en-US" dirty="0"/>
              <a:t>that is described in the database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An attribute represents </a:t>
            </a:r>
            <a:r>
              <a:rPr lang="en-US" dirty="0" smtClean="0"/>
              <a:t>some property </a:t>
            </a:r>
            <a:r>
              <a:rPr lang="en-US" dirty="0"/>
              <a:t>of interest that further describes an entity, such as the employee’s name </a:t>
            </a:r>
            <a:r>
              <a:rPr lang="en-US" dirty="0" smtClean="0"/>
              <a:t>or salary.</a:t>
            </a:r>
          </a:p>
          <a:p>
            <a:endParaRPr lang="en-US" dirty="0" smtClean="0"/>
          </a:p>
          <a:p>
            <a:pPr marL="749300"/>
            <a:endParaRPr lang="en-GB" sz="24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914400" indent="-165100">
              <a:buFont typeface="Wingdings" pitchFamily="2" charset="2"/>
              <a:buChar char="§"/>
            </a:pPr>
            <a:endParaRPr lang="en-GB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914400" indent="-165100">
              <a:buFont typeface="Wingdings" pitchFamily="2" charset="2"/>
              <a:buChar char="§"/>
            </a:pPr>
            <a:endParaRPr lang="en-GB" sz="24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914400" indent="-165100">
              <a:buFont typeface="Wingdings" pitchFamily="2" charset="2"/>
              <a:buChar char="§"/>
            </a:pPr>
            <a:endParaRPr lang="en-GB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49300"/>
            <a:endParaRPr lang="en-GB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0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12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611560" y="4627002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is considered as </a:t>
            </a:r>
            <a:r>
              <a:rPr lang="en-US" dirty="0"/>
              <a:t>an example of a new family of higher-level</a:t>
            </a:r>
          </a:p>
          <a:p>
            <a:r>
              <a:rPr lang="en-US" dirty="0"/>
              <a:t>implementation data models that are closer to conceptual data models.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 standard for </a:t>
            </a:r>
            <a:r>
              <a:rPr lang="en-US" dirty="0"/>
              <a:t>object databases called the ODMG object model has been proposed by </a:t>
            </a:r>
            <a:r>
              <a:rPr lang="en-US" dirty="0" smtClean="0"/>
              <a:t>the Object </a:t>
            </a:r>
            <a:r>
              <a:rPr lang="en-US" dirty="0"/>
              <a:t>Data Management Group (ODMG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3931" y="3609598"/>
            <a:ext cx="3823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b="1" dirty="0"/>
              <a:t>Object-based data model </a:t>
            </a:r>
          </a:p>
        </p:txBody>
      </p:sp>
      <p:sp>
        <p:nvSpPr>
          <p:cNvPr id="3" name="Rectangle 2"/>
          <p:cNvSpPr/>
          <p:nvPr/>
        </p:nvSpPr>
        <p:spPr>
          <a:xfrm>
            <a:off x="622226" y="843677"/>
            <a:ext cx="827025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 A relationship among two or more entities represents an association among the entities, for example, a works-on relationship between an employee and a project.</a:t>
            </a:r>
          </a:p>
          <a:p>
            <a:endParaRPr lang="en-US" sz="2000" b="1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Entity-Relationship model </a:t>
            </a:r>
            <a:r>
              <a:rPr lang="en-US" sz="2000" b="1" dirty="0"/>
              <a:t>model</a:t>
            </a:r>
            <a:r>
              <a:rPr lang="en-US" sz="2000" dirty="0"/>
              <a:t>—a popular high-level </a:t>
            </a:r>
            <a:r>
              <a:rPr lang="en-US" sz="2000" dirty="0" smtClean="0"/>
              <a:t>conceptual data </a:t>
            </a:r>
            <a:r>
              <a:rPr lang="en-US" sz="2000" dirty="0"/>
              <a:t>model</a:t>
            </a:r>
            <a:endParaRPr lang="en-GB" sz="20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54" t="34835" r="46067" b="14755"/>
          <a:stretch/>
        </p:blipFill>
        <p:spPr bwMode="auto">
          <a:xfrm>
            <a:off x="5148064" y="2420888"/>
            <a:ext cx="3176149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492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13</a:t>
            </a:fld>
            <a:endParaRPr lang="af-ZA"/>
          </a:p>
        </p:txBody>
      </p:sp>
      <p:sp>
        <p:nvSpPr>
          <p:cNvPr id="6" name="Rectangle 5"/>
          <p:cNvSpPr/>
          <p:nvPr/>
        </p:nvSpPr>
        <p:spPr>
          <a:xfrm>
            <a:off x="971600" y="1772816"/>
            <a:ext cx="75608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any data model, it is important to distinguish between the description of the </a:t>
            </a:r>
            <a:r>
              <a:rPr lang="en-US" dirty="0" smtClean="0"/>
              <a:t>database and </a:t>
            </a:r>
            <a:r>
              <a:rPr lang="en-US" dirty="0"/>
              <a:t>the database itself.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description of a database is called </a:t>
            </a:r>
            <a:r>
              <a:rPr lang="en-US" b="1" dirty="0">
                <a:solidFill>
                  <a:srgbClr val="FF6600"/>
                </a:solidFill>
              </a:rPr>
              <a:t>the </a:t>
            </a:r>
            <a:r>
              <a:rPr lang="en-US" b="1" dirty="0" smtClean="0">
                <a:solidFill>
                  <a:srgbClr val="FF6600"/>
                </a:solidFill>
              </a:rPr>
              <a:t>database schema</a:t>
            </a:r>
            <a:r>
              <a:rPr lang="en-US" dirty="0"/>
              <a:t>, which is specified </a:t>
            </a:r>
            <a:r>
              <a:rPr lang="en-US" u="sng" dirty="0"/>
              <a:t>during database design and is not expected to </a:t>
            </a:r>
            <a:r>
              <a:rPr lang="en-US" u="sng" dirty="0" smtClean="0"/>
              <a:t>change frequently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displayed schema is called </a:t>
            </a:r>
            <a:r>
              <a:rPr lang="en-US" b="1" dirty="0"/>
              <a:t>a schema diagram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75454" y="-156410"/>
            <a:ext cx="2476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1-2- 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schemas, </a:t>
            </a:r>
            <a:endParaRPr lang="en-US" sz="24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Instances </a:t>
            </a:r>
          </a:p>
        </p:txBody>
      </p:sp>
    </p:spTree>
    <p:extLst>
      <p:ext uri="{BB962C8B-B14F-4D97-AF65-F5344CB8AC3E}">
        <p14:creationId xmlns:p14="http://schemas.microsoft.com/office/powerpoint/2010/main" val="17508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14</a:t>
            </a:fld>
            <a:endParaRPr lang="af-Z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6" t="18647" r="31449" b="11885"/>
          <a:stretch/>
        </p:blipFill>
        <p:spPr bwMode="auto">
          <a:xfrm>
            <a:off x="899592" y="835583"/>
            <a:ext cx="6408712" cy="544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75454" y="-156410"/>
            <a:ext cx="2476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1-2- 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schemas, </a:t>
            </a:r>
            <a:endParaRPr lang="en-US" sz="24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Instances </a:t>
            </a:r>
          </a:p>
        </p:txBody>
      </p:sp>
      <p:sp>
        <p:nvSpPr>
          <p:cNvPr id="2" name="TextBox 1"/>
          <p:cNvSpPr txBox="1"/>
          <p:nvPr/>
        </p:nvSpPr>
        <p:spPr>
          <a:xfrm rot="20052951">
            <a:off x="806696" y="65919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0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15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827584" y="5085184"/>
            <a:ext cx="72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call </a:t>
            </a:r>
            <a:r>
              <a:rPr lang="en-US" dirty="0" smtClean="0"/>
              <a:t>each object </a:t>
            </a:r>
            <a:r>
              <a:rPr lang="en-US" dirty="0"/>
              <a:t>in the schema—such as STUDENT or COURSE—a </a:t>
            </a:r>
            <a:r>
              <a:rPr lang="en-US" b="1" dirty="0">
                <a:solidFill>
                  <a:srgbClr val="FF6600"/>
                </a:solidFill>
              </a:rPr>
              <a:t>schema construct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43786" r="18461" b="9560"/>
          <a:stretch/>
        </p:blipFill>
        <p:spPr bwMode="auto">
          <a:xfrm>
            <a:off x="539552" y="836712"/>
            <a:ext cx="794478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75454" y="-156410"/>
            <a:ext cx="2476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1-2- 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schemas, </a:t>
            </a:r>
            <a:endParaRPr lang="en-US" sz="24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Instances </a:t>
            </a:r>
          </a:p>
        </p:txBody>
      </p:sp>
      <p:sp>
        <p:nvSpPr>
          <p:cNvPr id="7" name="TextBox 6"/>
          <p:cNvSpPr txBox="1"/>
          <p:nvPr/>
        </p:nvSpPr>
        <p:spPr>
          <a:xfrm rot="20052951">
            <a:off x="879270" y="2184404"/>
            <a:ext cx="205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6600"/>
                </a:solidFill>
              </a:rPr>
              <a:t>Example of schema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16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871174" y="1412776"/>
            <a:ext cx="777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 schema diagram displays only some aspects of a schema, such as the names </a:t>
            </a:r>
            <a:r>
              <a:rPr lang="en-US" dirty="0" smtClean="0"/>
              <a:t>of record </a:t>
            </a:r>
            <a:r>
              <a:rPr lang="en-US" dirty="0"/>
              <a:t>types and data items, and some types of constraints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sz="2000" b="1" u="sng" dirty="0" smtClean="0">
                <a:solidFill>
                  <a:srgbClr val="FF6600"/>
                </a:solidFill>
              </a:rPr>
              <a:t>Remark 1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Other aspects are </a:t>
            </a:r>
            <a:r>
              <a:rPr lang="en-US" dirty="0" smtClean="0"/>
              <a:t>not specified </a:t>
            </a:r>
            <a:r>
              <a:rPr lang="en-US" dirty="0"/>
              <a:t>in </a:t>
            </a:r>
            <a:r>
              <a:rPr lang="en-US" b="1" u="sng" dirty="0"/>
              <a:t>the schema diagram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for </a:t>
            </a:r>
            <a:r>
              <a:rPr lang="en-US" dirty="0"/>
              <a:t>example, Figure 2.1 shows neither the data </a:t>
            </a:r>
            <a:r>
              <a:rPr lang="en-US" dirty="0" smtClean="0"/>
              <a:t>type of </a:t>
            </a:r>
            <a:r>
              <a:rPr lang="en-US" dirty="0"/>
              <a:t>each data item, nor the relationships among the various files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Many </a:t>
            </a:r>
            <a:r>
              <a:rPr lang="en-US" dirty="0"/>
              <a:t>types of </a:t>
            </a:r>
            <a:r>
              <a:rPr lang="en-US" dirty="0" smtClean="0"/>
              <a:t>constraints are </a:t>
            </a:r>
            <a:r>
              <a:rPr lang="en-US" dirty="0"/>
              <a:t>not represented in schema diagrams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 constraint such as </a:t>
            </a:r>
            <a:r>
              <a:rPr lang="en-US" dirty="0" smtClean="0"/>
              <a:t>students majoring </a:t>
            </a:r>
            <a:r>
              <a:rPr lang="en-US" dirty="0"/>
              <a:t>in computer science must take CS1310 before the end of their sophomore </a:t>
            </a:r>
            <a:r>
              <a:rPr lang="en-US" dirty="0" smtClean="0"/>
              <a:t>year is </a:t>
            </a:r>
            <a:r>
              <a:rPr lang="en-US" dirty="0"/>
              <a:t>quite difficult to represent diagrammatically.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5454" y="-156410"/>
            <a:ext cx="2476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1-2- 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schemas, </a:t>
            </a:r>
            <a:endParaRPr lang="en-US" sz="24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Instances </a:t>
            </a:r>
          </a:p>
        </p:txBody>
      </p:sp>
    </p:spTree>
    <p:extLst>
      <p:ext uri="{BB962C8B-B14F-4D97-AF65-F5344CB8AC3E}">
        <p14:creationId xmlns:p14="http://schemas.microsoft.com/office/powerpoint/2010/main" val="251351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17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971600" y="1988840"/>
            <a:ext cx="74888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actual data in a database may change quite frequently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database shown </a:t>
            </a:r>
            <a:r>
              <a:rPr lang="en-US" dirty="0"/>
              <a:t>in Figure 1.2 changes every time we add a new student or enter a </a:t>
            </a:r>
            <a:r>
              <a:rPr lang="en-US" dirty="0" smtClean="0"/>
              <a:t>new grade.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data in the database at a particular moment in time is called a </a:t>
            </a:r>
            <a:r>
              <a:rPr lang="en-US" b="1" dirty="0" smtClean="0"/>
              <a:t>database state </a:t>
            </a:r>
            <a:r>
              <a:rPr lang="en-US" dirty="0"/>
              <a:t>or </a:t>
            </a:r>
            <a:r>
              <a:rPr lang="en-US" b="1" dirty="0"/>
              <a:t>snapshot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It is also called the </a:t>
            </a:r>
            <a:r>
              <a:rPr lang="en-US" i="1" dirty="0"/>
              <a:t>current </a:t>
            </a:r>
            <a:r>
              <a:rPr lang="en-US" dirty="0"/>
              <a:t>set of </a:t>
            </a:r>
            <a:r>
              <a:rPr lang="en-US" b="1" dirty="0"/>
              <a:t>occurrences </a:t>
            </a:r>
            <a:r>
              <a:rPr lang="en-US" dirty="0"/>
              <a:t>or </a:t>
            </a:r>
            <a:r>
              <a:rPr lang="en-US" b="1" dirty="0"/>
              <a:t>instances </a:t>
            </a:r>
            <a:r>
              <a:rPr lang="en-US" dirty="0"/>
              <a:t>in </a:t>
            </a:r>
            <a:r>
              <a:rPr lang="en-US" dirty="0" smtClean="0"/>
              <a:t>the database.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75454" y="-156410"/>
            <a:ext cx="2476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1-2- 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schemas, </a:t>
            </a:r>
            <a:endParaRPr lang="en-US" sz="24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Instances </a:t>
            </a:r>
          </a:p>
        </p:txBody>
      </p:sp>
      <p:sp>
        <p:nvSpPr>
          <p:cNvPr id="2" name="Rectangle 1"/>
          <p:cNvSpPr/>
          <p:nvPr/>
        </p:nvSpPr>
        <p:spPr>
          <a:xfrm>
            <a:off x="827584" y="908720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6600"/>
                </a:solidFill>
              </a:rPr>
              <a:t>Remark </a:t>
            </a:r>
            <a:r>
              <a:rPr lang="en-US" b="1" u="sng" dirty="0" smtClean="0">
                <a:solidFill>
                  <a:srgbClr val="FF6600"/>
                </a:solidFill>
              </a:rPr>
              <a:t>2</a:t>
            </a:r>
            <a:endParaRPr lang="en-US" b="1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08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18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971600" y="1340768"/>
            <a:ext cx="71556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distinction between </a:t>
            </a:r>
            <a:r>
              <a:rPr lang="en-US" b="1" dirty="0">
                <a:solidFill>
                  <a:srgbClr val="FF6600"/>
                </a:solidFill>
              </a:rPr>
              <a:t>database schema</a:t>
            </a:r>
            <a:r>
              <a:rPr lang="en-US" dirty="0"/>
              <a:t> and </a:t>
            </a:r>
            <a:r>
              <a:rPr lang="en-US" b="1" dirty="0">
                <a:solidFill>
                  <a:srgbClr val="FF6600"/>
                </a:solidFill>
              </a:rPr>
              <a:t>database state </a:t>
            </a:r>
            <a:r>
              <a:rPr lang="en-US" dirty="0"/>
              <a:t>is very </a:t>
            </a:r>
            <a:r>
              <a:rPr lang="en-US" dirty="0" smtClean="0"/>
              <a:t>important.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When </a:t>
            </a:r>
            <a:r>
              <a:rPr lang="en-US" dirty="0"/>
              <a:t>we define a new database, we specify its database schema only to the </a:t>
            </a:r>
            <a:r>
              <a:rPr lang="en-US" dirty="0" smtClean="0"/>
              <a:t>DBMS.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At </a:t>
            </a:r>
            <a:r>
              <a:rPr lang="en-US" dirty="0"/>
              <a:t>this point, the corresponding </a:t>
            </a:r>
            <a:r>
              <a:rPr lang="en-US" u="sng" dirty="0"/>
              <a:t>database state </a:t>
            </a:r>
            <a:r>
              <a:rPr lang="en-US" dirty="0"/>
              <a:t>is the empty state with no </a:t>
            </a:r>
            <a:r>
              <a:rPr lang="en-US" dirty="0" smtClean="0"/>
              <a:t>data.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We</a:t>
            </a:r>
            <a:r>
              <a:rPr lang="en-US" dirty="0"/>
              <a:t> </a:t>
            </a:r>
            <a:r>
              <a:rPr lang="en-US" dirty="0" smtClean="0"/>
              <a:t>get </a:t>
            </a:r>
            <a:r>
              <a:rPr lang="en-US" dirty="0"/>
              <a:t>the </a:t>
            </a:r>
            <a:r>
              <a:rPr lang="en-US" b="1" dirty="0"/>
              <a:t>initial state </a:t>
            </a:r>
            <a:r>
              <a:rPr lang="en-US" dirty="0"/>
              <a:t>of the database when the database is </a:t>
            </a:r>
            <a:r>
              <a:rPr lang="en-US" u="sng" dirty="0"/>
              <a:t>first populated or </a:t>
            </a:r>
            <a:r>
              <a:rPr lang="en-US" u="sng" dirty="0" smtClean="0"/>
              <a:t>loaded with </a:t>
            </a:r>
            <a:r>
              <a:rPr lang="en-US" u="sng" dirty="0"/>
              <a:t>the initial data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5454" y="-156410"/>
            <a:ext cx="24769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1-2- 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schemas, </a:t>
            </a:r>
            <a:endParaRPr lang="en-US" sz="24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4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Instances </a:t>
            </a:r>
          </a:p>
        </p:txBody>
      </p:sp>
    </p:spTree>
    <p:extLst>
      <p:ext uri="{BB962C8B-B14F-4D97-AF65-F5344CB8AC3E}">
        <p14:creationId xmlns:p14="http://schemas.microsoft.com/office/powerpoint/2010/main" val="144423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19</a:t>
            </a:fld>
            <a:endParaRPr lang="af-ZA"/>
          </a:p>
        </p:txBody>
      </p:sp>
      <p:sp>
        <p:nvSpPr>
          <p:cNvPr id="7" name="Rectangle 6"/>
          <p:cNvSpPr/>
          <p:nvPr/>
        </p:nvSpPr>
        <p:spPr>
          <a:xfrm>
            <a:off x="4968552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2-Three schemas architecture 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b="1" dirty="0" smtClean="0">
                <a:solidFill>
                  <a:srgbClr val="FF6600"/>
                </a:solidFill>
              </a:rPr>
              <a:t>and </a:t>
            </a:r>
            <a:r>
              <a:rPr lang="en-US" b="1" dirty="0">
                <a:solidFill>
                  <a:srgbClr val="FF6600"/>
                </a:solidFill>
              </a:rPr>
              <a:t>data  independence 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142844" y="1428736"/>
            <a:ext cx="8001056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Font typeface="Wingdings 2" pitchFamily="18" charset="2"/>
              <a:buNone/>
            </a:pPr>
            <a:r>
              <a:rPr lang="en-US" dirty="0" smtClean="0"/>
              <a:t>    The three levels are −</a:t>
            </a:r>
          </a:p>
          <a:p>
            <a:pPr algn="just">
              <a:lnSpc>
                <a:spcPct val="160000"/>
              </a:lnSpc>
            </a:pPr>
            <a:r>
              <a:rPr lang="en-US" b="1" dirty="0" smtClean="0"/>
              <a:t>Internal Level having Internal Schema</a:t>
            </a:r>
            <a:r>
              <a:rPr lang="en-US" dirty="0" smtClean="0"/>
              <a:t> − It describes </a:t>
            </a:r>
            <a:r>
              <a:rPr lang="en-US" u="sng" dirty="0" smtClean="0"/>
              <a:t>the physical structure</a:t>
            </a:r>
            <a:r>
              <a:rPr lang="en-US" dirty="0" smtClean="0"/>
              <a:t>, </a:t>
            </a:r>
            <a:r>
              <a:rPr lang="en-US" u="sng" dirty="0" smtClean="0"/>
              <a:t>details of internal storage and access paths for the database</a:t>
            </a:r>
            <a:r>
              <a:rPr lang="en-US" dirty="0" smtClean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b="1" dirty="0" smtClean="0"/>
              <a:t>Conceptual Level having Conceptual Schema</a:t>
            </a:r>
            <a:r>
              <a:rPr lang="en-US" dirty="0" smtClean="0"/>
              <a:t> − It describes the structure of </a:t>
            </a:r>
            <a:r>
              <a:rPr lang="en-US" u="sng" dirty="0" smtClean="0"/>
              <a:t>the whole database </a:t>
            </a:r>
            <a:r>
              <a:rPr lang="en-US" dirty="0" smtClean="0"/>
              <a:t>while hiding the details of physical storage of data. This illustrates the entities, attributes with their data types and constraints, user operations and relationships.</a:t>
            </a:r>
          </a:p>
          <a:p>
            <a:pPr algn="just">
              <a:lnSpc>
                <a:spcPct val="160000"/>
              </a:lnSpc>
            </a:pPr>
            <a:r>
              <a:rPr lang="en-US" b="1" dirty="0" smtClean="0"/>
              <a:t>External or View Level having External Schemas or Views</a:t>
            </a:r>
            <a:r>
              <a:rPr lang="en-US" dirty="0" smtClean="0"/>
              <a:t> − It describes the portion of a database </a:t>
            </a:r>
            <a:r>
              <a:rPr lang="en-US" u="sng" dirty="0" smtClean="0"/>
              <a:t>relevant to a particular user or a group of users </a:t>
            </a:r>
            <a:r>
              <a:rPr lang="en-US" dirty="0" smtClean="0"/>
              <a:t>while hiding the rest of database.</a:t>
            </a:r>
          </a:p>
          <a:p>
            <a:pPr algn="just">
              <a:lnSpc>
                <a:spcPct val="160000"/>
              </a:lnSpc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5576" y="782405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6600"/>
                </a:solidFill>
              </a:rPr>
              <a:t>2-Three schemas architecture and data  independence </a:t>
            </a:r>
          </a:p>
        </p:txBody>
      </p:sp>
    </p:spTree>
    <p:extLst>
      <p:ext uri="{BB962C8B-B14F-4D97-AF65-F5344CB8AC3E}">
        <p14:creationId xmlns:p14="http://schemas.microsoft.com/office/powerpoint/2010/main" val="154547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2</a:t>
            </a:fld>
            <a:endParaRPr lang="af-ZA"/>
          </a:p>
        </p:txBody>
      </p:sp>
      <p:sp>
        <p:nvSpPr>
          <p:cNvPr id="5" name="TextBox 4"/>
          <p:cNvSpPr txBox="1"/>
          <p:nvPr/>
        </p:nvSpPr>
        <p:spPr>
          <a:xfrm>
            <a:off x="4355976" y="-117934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RECALL 1</a:t>
            </a:r>
            <a:endParaRPr lang="af-ZA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864096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Arial" pitchFamily="34" charset="0"/>
                <a:cs typeface="Arial" pitchFamily="34" charset="0"/>
              </a:rPr>
              <a:t>1- Introduction  about DBMS</a:t>
            </a:r>
          </a:p>
          <a:p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2- Characteristics of the Database Approach</a:t>
            </a:r>
          </a:p>
          <a:p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pPr marL="274638" indent="-274638"/>
            <a:r>
              <a:rPr lang="en-GB" sz="2800" b="1" dirty="0" smtClean="0">
                <a:latin typeface="Arial" pitchFamily="34" charset="0"/>
                <a:cs typeface="Arial" pitchFamily="34" charset="0"/>
              </a:rPr>
              <a:t>3-Actors on the Scene and Workers behind Scene</a:t>
            </a:r>
          </a:p>
          <a:p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4-Advantages of Using the DBMS Approach</a:t>
            </a:r>
          </a:p>
          <a:p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800" b="1" dirty="0" smtClean="0">
                <a:latin typeface="Arial" pitchFamily="34" charset="0"/>
                <a:cs typeface="Arial" pitchFamily="34" charset="0"/>
              </a:rPr>
              <a:t>5- A Brief History of Database Applications</a:t>
            </a:r>
          </a:p>
          <a:p>
            <a:endParaRPr lang="en-GB" sz="2800" b="1" dirty="0" smtClean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6-  When Not to Use a DBMS</a:t>
            </a:r>
          </a:p>
          <a:p>
            <a:endParaRPr lang="af-Z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20</a:t>
            </a:fld>
            <a:endParaRPr lang="af-Z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9" t="13319" r="13131" b="9426"/>
          <a:stretch/>
        </p:blipFill>
        <p:spPr bwMode="auto">
          <a:xfrm>
            <a:off x="971600" y="836712"/>
            <a:ext cx="6624736" cy="50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60032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2-Three schemas architecture 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b="1" dirty="0" smtClean="0">
                <a:solidFill>
                  <a:srgbClr val="FF6600"/>
                </a:solidFill>
              </a:rPr>
              <a:t>and </a:t>
            </a:r>
            <a:r>
              <a:rPr lang="en-US" b="1" dirty="0">
                <a:solidFill>
                  <a:srgbClr val="FF6600"/>
                </a:solidFill>
              </a:rPr>
              <a:t>data  independence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5420553"/>
            <a:ext cx="10422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u="sng" dirty="0" smtClean="0">
                <a:solidFill>
                  <a:srgbClr val="FF6600"/>
                </a:solidFill>
              </a:rPr>
              <a:t>Remark 3: </a:t>
            </a:r>
          </a:p>
          <a:p>
            <a:r>
              <a:rPr lang="en-US" dirty="0"/>
              <a:t> </a:t>
            </a:r>
            <a:r>
              <a:rPr lang="en-US" dirty="0" smtClean="0"/>
              <a:t>The processes </a:t>
            </a:r>
            <a:r>
              <a:rPr lang="en-US" dirty="0"/>
              <a:t>of transforming requests and results between levels </a:t>
            </a:r>
            <a:r>
              <a:rPr lang="en-US" dirty="0" smtClean="0"/>
              <a:t>are</a:t>
            </a:r>
          </a:p>
          <a:p>
            <a:r>
              <a:rPr lang="en-US" dirty="0" smtClean="0"/>
              <a:t> </a:t>
            </a:r>
            <a:r>
              <a:rPr lang="en-US" dirty="0"/>
              <a:t>called </a:t>
            </a:r>
            <a:r>
              <a:rPr lang="en-US" b="1" u="sng" dirty="0"/>
              <a:t>mappings</a:t>
            </a:r>
            <a:r>
              <a:rPr lang="en-US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3276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21</a:t>
            </a:fld>
            <a:endParaRPr lang="af-ZA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t="13934" r="12818"/>
          <a:stretch/>
        </p:blipFill>
        <p:spPr bwMode="auto">
          <a:xfrm>
            <a:off x="580704" y="1352613"/>
            <a:ext cx="7877755" cy="513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860032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2-Three schemas architecture 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b="1" dirty="0" smtClean="0">
                <a:solidFill>
                  <a:srgbClr val="FF6600"/>
                </a:solidFill>
              </a:rPr>
              <a:t>and </a:t>
            </a:r>
            <a:r>
              <a:rPr lang="en-US" b="1" dirty="0">
                <a:solidFill>
                  <a:srgbClr val="FF6600"/>
                </a:solidFill>
              </a:rPr>
              <a:t>data  independence </a:t>
            </a:r>
          </a:p>
        </p:txBody>
      </p:sp>
      <p:sp>
        <p:nvSpPr>
          <p:cNvPr id="7" name="TextBox 6"/>
          <p:cNvSpPr txBox="1"/>
          <p:nvPr/>
        </p:nvSpPr>
        <p:spPr>
          <a:xfrm rot="20052951">
            <a:off x="806696" y="65919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Example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81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22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2748979" y="4293096"/>
            <a:ext cx="3629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1- Logical data independence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9516" y="1196752"/>
            <a:ext cx="774693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6600"/>
                </a:solidFill>
              </a:rPr>
              <a:t>Data </a:t>
            </a:r>
            <a:r>
              <a:rPr lang="en-US" sz="2400" b="1" dirty="0" smtClean="0">
                <a:solidFill>
                  <a:srgbClr val="FF6600"/>
                </a:solidFill>
              </a:rPr>
              <a:t>Independence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three-schema architecture can be used to further explain the concept of </a:t>
            </a:r>
            <a:r>
              <a:rPr lang="en-US" b="1" dirty="0" smtClean="0"/>
              <a:t>data independence</a:t>
            </a:r>
            <a:r>
              <a:rPr lang="en-US" dirty="0"/>
              <a:t>, which can be defined as the capacity to change the schema at </a:t>
            </a:r>
            <a:r>
              <a:rPr lang="en-US" dirty="0" smtClean="0"/>
              <a:t>one level </a:t>
            </a:r>
            <a:r>
              <a:rPr lang="en-US" dirty="0"/>
              <a:t>of a database system </a:t>
            </a:r>
            <a:r>
              <a:rPr lang="en-US" b="1" u="sng" dirty="0"/>
              <a:t>without having to change the schema at the next </a:t>
            </a:r>
            <a:r>
              <a:rPr lang="en-US" b="1" u="sng" dirty="0" smtClean="0"/>
              <a:t>higher level.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define </a:t>
            </a:r>
            <a:r>
              <a:rPr lang="en-US" b="1" dirty="0"/>
              <a:t>two types of data independence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736142" y="4728847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2- Physical </a:t>
            </a:r>
            <a:r>
              <a:rPr lang="en-US" b="1" dirty="0">
                <a:solidFill>
                  <a:srgbClr val="FF6600"/>
                </a:solidFill>
              </a:rPr>
              <a:t>data independence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0032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2-Three schemas architecture 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b="1" dirty="0" smtClean="0">
                <a:solidFill>
                  <a:srgbClr val="FF6600"/>
                </a:solidFill>
              </a:rPr>
              <a:t>and </a:t>
            </a:r>
            <a:r>
              <a:rPr lang="en-US" b="1" dirty="0">
                <a:solidFill>
                  <a:srgbClr val="FF6600"/>
                </a:solidFill>
              </a:rPr>
              <a:t>data  independence </a:t>
            </a:r>
          </a:p>
        </p:txBody>
      </p:sp>
    </p:spTree>
    <p:extLst>
      <p:ext uri="{BB962C8B-B14F-4D97-AF65-F5344CB8AC3E}">
        <p14:creationId xmlns:p14="http://schemas.microsoft.com/office/powerpoint/2010/main" val="201609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23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755576" y="1844824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Logical data independence is </a:t>
            </a:r>
            <a:r>
              <a:rPr lang="en-US" dirty="0"/>
              <a:t>the capacity to change the </a:t>
            </a:r>
            <a:r>
              <a:rPr lang="en-US" b="1" dirty="0"/>
              <a:t>conceptual </a:t>
            </a:r>
            <a:r>
              <a:rPr lang="en-US" b="1" dirty="0" smtClean="0"/>
              <a:t>schema </a:t>
            </a:r>
            <a:r>
              <a:rPr lang="en-US" dirty="0" smtClean="0"/>
              <a:t>without </a:t>
            </a:r>
            <a:r>
              <a:rPr lang="en-US" u="sng" dirty="0"/>
              <a:t>having to change external schemas or application programs.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1268760"/>
            <a:ext cx="3605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1- Logical data independence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414908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Physical data </a:t>
            </a:r>
            <a:r>
              <a:rPr lang="en-US" dirty="0" smtClean="0"/>
              <a:t>independence is </a:t>
            </a:r>
            <a:r>
              <a:rPr lang="en-US" dirty="0"/>
              <a:t>the capacity to change </a:t>
            </a:r>
            <a:r>
              <a:rPr lang="en-US" b="1" dirty="0"/>
              <a:t>the internal </a:t>
            </a:r>
            <a:r>
              <a:rPr lang="en-US" b="1" dirty="0" smtClean="0"/>
              <a:t>schema</a:t>
            </a:r>
            <a:r>
              <a:rPr lang="en-US" dirty="0" smtClean="0"/>
              <a:t> without </a:t>
            </a:r>
            <a:r>
              <a:rPr lang="en-US" u="sng" dirty="0"/>
              <a:t>having to change the conceptual schema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560" y="3429000"/>
            <a:ext cx="3708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2- Physical </a:t>
            </a:r>
            <a:r>
              <a:rPr lang="en-US" b="1" dirty="0">
                <a:solidFill>
                  <a:srgbClr val="FF6600"/>
                </a:solidFill>
              </a:rPr>
              <a:t>data independence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0032" y="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2-Three schemas architecture 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b="1" dirty="0" smtClean="0">
                <a:solidFill>
                  <a:srgbClr val="FF6600"/>
                </a:solidFill>
              </a:rPr>
              <a:t>and </a:t>
            </a:r>
            <a:r>
              <a:rPr lang="en-US" b="1" dirty="0">
                <a:solidFill>
                  <a:srgbClr val="FF6600"/>
                </a:solidFill>
              </a:rPr>
              <a:t>data  independence </a:t>
            </a:r>
          </a:p>
        </p:txBody>
      </p:sp>
    </p:spTree>
    <p:extLst>
      <p:ext uri="{BB962C8B-B14F-4D97-AF65-F5344CB8AC3E}">
        <p14:creationId xmlns:p14="http://schemas.microsoft.com/office/powerpoint/2010/main" val="153649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3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79208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Chapter 2 </a:t>
            </a:r>
          </a:p>
          <a:p>
            <a:endParaRPr lang="en-US" sz="4000" b="1" dirty="0">
              <a:solidFill>
                <a:schemeClr val="bg2">
                  <a:lumMod val="50000"/>
                </a:schemeClr>
              </a:solidFill>
            </a:endParaRPr>
          </a:p>
          <a:p>
            <a:pPr marL="465138" indent="-465138"/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            Database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System </a:t>
            </a:r>
            <a:r>
              <a:rPr lang="en-US" sz="4000" b="1" dirty="0" smtClean="0">
                <a:solidFill>
                  <a:schemeClr val="bg2">
                    <a:lumMod val="50000"/>
                  </a:schemeClr>
                </a:solidFill>
              </a:rPr>
              <a:t>  Concepts and </a:t>
            </a:r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Architecture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496" y="2501280"/>
            <a:ext cx="9108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6512" y="264529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36512" y="4725144"/>
            <a:ext cx="9143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73858" y="587787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1442</a:t>
            </a:r>
            <a:endParaRPr lang="af-ZA" sz="2400" b="1" dirty="0"/>
          </a:p>
        </p:txBody>
      </p:sp>
      <p:sp>
        <p:nvSpPr>
          <p:cNvPr id="14" name="Slide Number Placeholder 20"/>
          <p:cNvSpPr txBox="1">
            <a:spLocks/>
          </p:cNvSpPr>
          <p:nvPr/>
        </p:nvSpPr>
        <p:spPr>
          <a:xfrm>
            <a:off x="8799672" y="6560344"/>
            <a:ext cx="365760" cy="365125"/>
          </a:xfrm>
          <a:prstGeom prst="rect">
            <a:avLst/>
          </a:prstGeom>
        </p:spPr>
        <p:txBody>
          <a:bodyPr vert="horz" anchor="b"/>
          <a:lstStyle>
            <a:defPPr>
              <a:defRPr lang="af-ZA"/>
            </a:defPPr>
            <a:lvl1pPr marL="0" algn="r" defTabSz="914400" rtl="0" eaLnBrk="1" latinLnBrk="0" hangingPunct="1">
              <a:defRPr kumimoji="0"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798170-6D1D-4ADF-A04F-17AEE2C2385D}" type="slidenum">
              <a:rPr lang="af-ZA" smtClean="0"/>
              <a:pPr/>
              <a:t>3</a:t>
            </a:fld>
            <a:endParaRPr lang="af-ZA"/>
          </a:p>
        </p:txBody>
      </p:sp>
      <p:sp>
        <p:nvSpPr>
          <p:cNvPr id="15" name="Rectangle 14"/>
          <p:cNvSpPr/>
          <p:nvPr/>
        </p:nvSpPr>
        <p:spPr>
          <a:xfrm>
            <a:off x="1119773" y="980728"/>
            <a:ext cx="69044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f-ZA" sz="36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Database Management system</a:t>
            </a:r>
            <a:endParaRPr lang="af-ZA" sz="3600" b="1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4</a:t>
            </a:fld>
            <a:endParaRPr lang="af-ZA"/>
          </a:p>
        </p:txBody>
      </p:sp>
      <p:sp>
        <p:nvSpPr>
          <p:cNvPr id="5" name="TextBox 4"/>
          <p:cNvSpPr txBox="1"/>
          <p:nvPr/>
        </p:nvSpPr>
        <p:spPr>
          <a:xfrm>
            <a:off x="4572000" y="-103268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Outline</a:t>
            </a:r>
            <a:endParaRPr lang="af-ZA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568" y="76470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1- Data Models, schemas, and Instances  </a:t>
            </a:r>
          </a:p>
          <a:p>
            <a:endParaRPr lang="en-GB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4488" indent="-344488"/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2-Three schemas </a:t>
            </a:r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architecture and data  </a:t>
            </a:r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independence </a:t>
            </a:r>
          </a:p>
          <a:p>
            <a:endParaRPr lang="en-GB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274638" indent="-274638"/>
            <a:r>
              <a:rPr lang="en-GB" sz="28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3- Database Languages and interfaces</a:t>
            </a:r>
          </a:p>
          <a:p>
            <a:pPr marL="274638" indent="-274638"/>
            <a:r>
              <a:rPr lang="en-GB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4- Database System Environment</a:t>
            </a:r>
          </a:p>
          <a:p>
            <a:endParaRPr lang="en-GB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4488" indent="-344488"/>
            <a:r>
              <a:rPr lang="en-GB" sz="28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5-Centralized and client/ server architecture for  DBMS.</a:t>
            </a:r>
          </a:p>
          <a:p>
            <a:endParaRPr lang="en-GB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800" b="1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6- Classification of database Management systems</a:t>
            </a:r>
            <a:endParaRPr lang="af-ZA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5</a:t>
            </a:fld>
            <a:endParaRPr lang="af-ZA"/>
          </a:p>
        </p:txBody>
      </p:sp>
      <p:sp>
        <p:nvSpPr>
          <p:cNvPr id="5" name="TextBox 4"/>
          <p:cNvSpPr txBox="1"/>
          <p:nvPr/>
        </p:nvSpPr>
        <p:spPr>
          <a:xfrm>
            <a:off x="4283968" y="-99392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sz="4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Outline</a:t>
            </a:r>
            <a:endParaRPr lang="af-ZA" sz="3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552" y="836712"/>
            <a:ext cx="9144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1- Data Models, schemas, and Instances  </a:t>
            </a:r>
          </a:p>
          <a:p>
            <a:r>
              <a:rPr lang="en-GB" sz="28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GB" sz="24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1-1-1- Definition</a:t>
            </a:r>
          </a:p>
          <a:p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1-1-2- </a:t>
            </a:r>
            <a:r>
              <a:rPr lang="en-US" sz="2400" b="1" dirty="0">
                <a:solidFill>
                  <a:srgbClr val="00B050"/>
                </a:solidFill>
              </a:rPr>
              <a:t>low-level or physical data models</a:t>
            </a:r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1-1-3- </a:t>
            </a:r>
            <a:r>
              <a:rPr lang="en-US" sz="2400" b="1" dirty="0">
                <a:solidFill>
                  <a:srgbClr val="00B050"/>
                </a:solidFill>
              </a:rPr>
              <a:t>representational (or implementation) </a:t>
            </a:r>
            <a:r>
              <a:rPr lang="en-US" sz="2400" b="1" dirty="0" smtClean="0">
                <a:solidFill>
                  <a:srgbClr val="00B050"/>
                </a:solidFill>
              </a:rPr>
              <a:t>data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models</a:t>
            </a:r>
          </a:p>
          <a:p>
            <a:pPr marL="974725" indent="-60325">
              <a:buFont typeface="Wingdings" pitchFamily="2" charset="2"/>
              <a:buChar char="§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Relational data model </a:t>
            </a:r>
          </a:p>
          <a:p>
            <a:pPr marL="1139825" indent="-225425">
              <a:buFont typeface="Wingdings" pitchFamily="2" charset="2"/>
              <a:buChar char="§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Network and hierarchical models</a:t>
            </a:r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688975"/>
            <a:endParaRPr lang="en-GB" sz="24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1-1-4- </a:t>
            </a:r>
            <a:r>
              <a:rPr lang="en-US" sz="2400" b="1" dirty="0">
                <a:solidFill>
                  <a:srgbClr val="00B050"/>
                </a:solidFill>
              </a:rPr>
              <a:t>High-level </a:t>
            </a:r>
            <a:r>
              <a:rPr lang="en-US" sz="2400" b="1" dirty="0" smtClean="0">
                <a:solidFill>
                  <a:srgbClr val="00B050"/>
                </a:solidFill>
              </a:rPr>
              <a:t>or conceptual </a:t>
            </a:r>
            <a:r>
              <a:rPr lang="en-US" sz="2400" b="1" dirty="0">
                <a:solidFill>
                  <a:srgbClr val="00B050"/>
                </a:solidFill>
              </a:rPr>
              <a:t>data </a:t>
            </a:r>
            <a:r>
              <a:rPr lang="en-US" sz="2400" b="1" dirty="0" smtClean="0">
                <a:solidFill>
                  <a:srgbClr val="00B050"/>
                </a:solidFill>
              </a:rPr>
              <a:t>models</a:t>
            </a:r>
          </a:p>
          <a:p>
            <a:pPr marL="1139825" indent="-225425">
              <a:buFont typeface="Wingdings" pitchFamily="2" charset="2"/>
              <a:buChar char="§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Entity-Relationship model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914400" indent="60325">
              <a:buFont typeface="Wingdings" pitchFamily="2" charset="2"/>
              <a:buChar char="§"/>
            </a:pPr>
            <a:r>
              <a:rPr lang="en-GB" sz="2400" b="1" dirty="0" smtClean="0">
                <a:latin typeface="Arial" pitchFamily="34" charset="0"/>
                <a:cs typeface="Arial" pitchFamily="34" charset="0"/>
              </a:rPr>
              <a:t> Object-based data model</a:t>
            </a:r>
            <a:r>
              <a:rPr lang="en-GB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sz="2400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GB" sz="2800" b="1" dirty="0">
              <a:latin typeface="Arial" pitchFamily="34" charset="0"/>
              <a:cs typeface="Arial" pitchFamily="34" charset="0"/>
            </a:endParaRPr>
          </a:p>
          <a:p>
            <a:endParaRPr lang="en-GB" sz="28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2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6</a:t>
            </a:fld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678385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1-1-1- Definition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576" y="1696740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Data </a:t>
            </a:r>
            <a:r>
              <a:rPr lang="en-US" dirty="0"/>
              <a:t>abstraction generally refers to the suppression </a:t>
            </a:r>
            <a:r>
              <a:rPr lang="en-US" dirty="0" smtClean="0"/>
              <a:t>of details </a:t>
            </a:r>
            <a:r>
              <a:rPr lang="en-US" dirty="0"/>
              <a:t>of data organization and storage, and the highlighting of the </a:t>
            </a:r>
            <a:r>
              <a:rPr lang="en-US" dirty="0" smtClean="0"/>
              <a:t>essential features</a:t>
            </a: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an improved understanding of data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One of the main characteristics of </a:t>
            </a:r>
            <a:r>
              <a:rPr lang="en-US" dirty="0" smtClean="0"/>
              <a:t>the database </a:t>
            </a:r>
            <a:r>
              <a:rPr lang="en-US" dirty="0"/>
              <a:t>approach is to support data abstraction so that different users can </a:t>
            </a:r>
            <a:r>
              <a:rPr lang="en-US" dirty="0" smtClean="0"/>
              <a:t>perceive data </a:t>
            </a:r>
            <a:r>
              <a:rPr lang="en-US" dirty="0"/>
              <a:t>at their preferred level of detail.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592" y="4377878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 data model—</a:t>
            </a:r>
            <a:r>
              <a:rPr lang="en-US" dirty="0"/>
              <a:t>a collection of concepts </a:t>
            </a:r>
            <a:r>
              <a:rPr lang="en-US" dirty="0" smtClean="0"/>
              <a:t>that can </a:t>
            </a:r>
            <a:r>
              <a:rPr lang="en-US" dirty="0"/>
              <a:t>be used to describe the structure of a database—provides the necessary </a:t>
            </a:r>
            <a:r>
              <a:rPr lang="en-US" dirty="0" smtClean="0"/>
              <a:t>means to </a:t>
            </a:r>
            <a:r>
              <a:rPr lang="en-US" dirty="0"/>
              <a:t>achieve this </a:t>
            </a:r>
            <a:r>
              <a:rPr lang="en-US" dirty="0" smtClean="0"/>
              <a:t>abstraction.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8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7</a:t>
            </a:fld>
            <a:endParaRPr lang="af-Z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6267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105273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provide concepts </a:t>
            </a:r>
            <a:r>
              <a:rPr lang="en-US" dirty="0" smtClean="0"/>
              <a:t>that describe </a:t>
            </a:r>
            <a:r>
              <a:rPr lang="en-US" dirty="0"/>
              <a:t>the details of how data is stored on the computer storage media, typically </a:t>
            </a:r>
            <a:r>
              <a:rPr lang="en-US" u="sng" dirty="0"/>
              <a:t>magnetic </a:t>
            </a:r>
            <a:r>
              <a:rPr lang="en-US" u="sng" dirty="0" smtClean="0"/>
              <a:t>disks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Concepts </a:t>
            </a:r>
            <a:r>
              <a:rPr lang="en-US" dirty="0"/>
              <a:t>provided by low-level data models are generally meant </a:t>
            </a:r>
            <a:r>
              <a:rPr lang="en-US" b="1" dirty="0" smtClean="0"/>
              <a:t>for computer </a:t>
            </a:r>
            <a:r>
              <a:rPr lang="en-US" b="1" dirty="0"/>
              <a:t>specialists, not for end users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2276872"/>
            <a:ext cx="86764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1-1-3- </a:t>
            </a:r>
            <a:r>
              <a:rPr lang="en-US" sz="2400" b="1" dirty="0">
                <a:solidFill>
                  <a:srgbClr val="00B050"/>
                </a:solidFill>
              </a:rPr>
              <a:t>representational (or implementation) 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data models</a:t>
            </a:r>
            <a:endParaRPr lang="en-US" sz="2400" b="1" dirty="0">
              <a:solidFill>
                <a:srgbClr val="00B05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which provide concepts </a:t>
            </a:r>
            <a:r>
              <a:rPr lang="en-US" dirty="0" smtClean="0"/>
              <a:t>that may </a:t>
            </a:r>
            <a:r>
              <a:rPr lang="en-US" dirty="0"/>
              <a:t>be easily understood by end </a:t>
            </a:r>
            <a:r>
              <a:rPr lang="en-US" dirty="0" smtClean="0"/>
              <a:t>users</a:t>
            </a:r>
          </a:p>
          <a:p>
            <a:pPr marL="225425" indent="-225425"/>
            <a:r>
              <a:rPr lang="en-US" dirty="0" smtClean="0"/>
              <a:t>    </a:t>
            </a:r>
            <a:r>
              <a:rPr lang="en-US" dirty="0"/>
              <a:t>but that are not too far removed from </a:t>
            </a:r>
            <a:r>
              <a:rPr lang="en-US" dirty="0" smtClean="0"/>
              <a:t>the way </a:t>
            </a:r>
            <a:r>
              <a:rPr lang="en-US" dirty="0"/>
              <a:t>data is organized in </a:t>
            </a:r>
            <a:r>
              <a:rPr lang="en-US" dirty="0" smtClean="0"/>
              <a:t>   computer </a:t>
            </a:r>
            <a:r>
              <a:rPr lang="en-US" dirty="0"/>
              <a:t>storage.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Representational </a:t>
            </a:r>
            <a:r>
              <a:rPr lang="en-US" dirty="0"/>
              <a:t>data models hide </a:t>
            </a:r>
            <a:r>
              <a:rPr lang="en-US" dirty="0" smtClean="0"/>
              <a:t>many details </a:t>
            </a:r>
            <a:r>
              <a:rPr lang="en-US" dirty="0"/>
              <a:t>of data storage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on </a:t>
            </a:r>
            <a:r>
              <a:rPr lang="en-US" dirty="0"/>
              <a:t>disk but can be implemented on a computer </a:t>
            </a:r>
            <a:r>
              <a:rPr lang="en-US" dirty="0" smtClean="0"/>
              <a:t>system directly</a:t>
            </a:r>
            <a:r>
              <a:rPr lang="en-US" sz="2400" b="1" dirty="0" smtClean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/>
              <a:t>representational (or implementation</a:t>
            </a:r>
            <a:r>
              <a:rPr lang="en-US" b="1" dirty="0" smtClean="0"/>
              <a:t>) </a:t>
            </a:r>
            <a:r>
              <a:rPr lang="en-US" b="1" dirty="0"/>
              <a:t>data </a:t>
            </a:r>
            <a:r>
              <a:rPr lang="en-US" b="1" dirty="0" smtClean="0"/>
              <a:t>models </a:t>
            </a:r>
            <a:r>
              <a:rPr lang="en-US" dirty="0" smtClean="0"/>
              <a:t>are </a:t>
            </a:r>
            <a:r>
              <a:rPr lang="en-US" dirty="0"/>
              <a:t>the models used most </a:t>
            </a:r>
            <a:r>
              <a:rPr lang="en-US" dirty="0" smtClean="0"/>
              <a:t>frequently in </a:t>
            </a:r>
            <a:r>
              <a:rPr lang="en-US" dirty="0"/>
              <a:t>traditional commercial DBMSs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These include the widely </a:t>
            </a:r>
            <a:r>
              <a:rPr lang="en-US" dirty="0" smtClean="0"/>
              <a:t>used:</a:t>
            </a:r>
          </a:p>
          <a:p>
            <a:endParaRPr lang="en-US" dirty="0" smtClean="0"/>
          </a:p>
          <a:p>
            <a:pPr marL="854075" indent="-165100"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Relational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data model 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marL="688975"/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r>
              <a:rPr lang="en-GB" b="1" dirty="0">
                <a:latin typeface="Arial" pitchFamily="34" charset="0"/>
                <a:cs typeface="Arial" pitchFamily="34" charset="0"/>
              </a:rPr>
              <a:t> Network and hierarchical models</a:t>
            </a:r>
            <a:r>
              <a:rPr lang="en-GB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GB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endParaRPr lang="en-GB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endParaRPr lang="en-GB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endParaRPr lang="en-GB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endParaRPr lang="en-GB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endParaRPr lang="en-GB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793750" indent="-104775">
              <a:buFont typeface="Wingdings" pitchFamily="2" charset="2"/>
              <a:buChar char="§"/>
            </a:pPr>
            <a:endParaRPr lang="en-GB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688975"/>
            <a:endParaRPr lang="en-GB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8</a:t>
            </a:fld>
            <a:endParaRPr lang="af-ZA"/>
          </a:p>
        </p:txBody>
      </p:sp>
      <p:sp>
        <p:nvSpPr>
          <p:cNvPr id="5" name="TextBox 4"/>
          <p:cNvSpPr txBox="1"/>
          <p:nvPr/>
        </p:nvSpPr>
        <p:spPr>
          <a:xfrm>
            <a:off x="611560" y="836712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data is stored in two-dimension tables (rows and columns). The data is manipulated based on the rows and columns.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The data is manipulated based on the relational theory of mathematics.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 relational database management system (RDBMS) is a DBMS that is based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Some well known RDBMS;  My SQL,  Oracle, Microsoft SQL server.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80528" y="548680"/>
            <a:ext cx="3432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4075" indent="-165100">
              <a:buFont typeface="Wingdings" pitchFamily="2" charset="2"/>
              <a:buChar char="§"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Relational data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model</a:t>
            </a:r>
          </a:p>
          <a:p>
            <a:pPr marL="688975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46" t="38570" r="15836" b="39094"/>
          <a:stretch/>
        </p:blipFill>
        <p:spPr bwMode="auto">
          <a:xfrm>
            <a:off x="6444208" y="4149080"/>
            <a:ext cx="2331294" cy="1633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397" t="43238" r="19354" b="12500"/>
          <a:stretch/>
        </p:blipFill>
        <p:spPr bwMode="auto">
          <a:xfrm>
            <a:off x="1087832" y="3789040"/>
            <a:ext cx="4456220" cy="289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65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98170-6D1D-4ADF-A04F-17AEE2C2385D}" type="slidenum">
              <a:rPr lang="af-ZA" smtClean="0"/>
              <a:pPr/>
              <a:t>9</a:t>
            </a:fld>
            <a:endParaRPr lang="af-ZA"/>
          </a:p>
        </p:txBody>
      </p:sp>
      <p:sp>
        <p:nvSpPr>
          <p:cNvPr id="5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79314" y="836712"/>
            <a:ext cx="7901014" cy="3471874"/>
          </a:xfrm>
        </p:spPr>
        <p:txBody>
          <a:bodyPr>
            <a:normAutofit/>
          </a:bodyPr>
          <a:lstStyle/>
          <a:p>
            <a:pPr marL="457200" indent="-457200" algn="ctr">
              <a:lnSpc>
                <a:spcPct val="160000"/>
              </a:lnSpc>
              <a:buNone/>
            </a:pPr>
            <a:r>
              <a:rPr lang="en-US" sz="3300" b="1" dirty="0" smtClean="0"/>
              <a:t>Hierarchical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3115536"/>
            <a:ext cx="4925379" cy="170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731370" y="-118963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b="1" dirty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1-1- Data models</a:t>
            </a:r>
          </a:p>
          <a:p>
            <a:endParaRPr lang="en-GB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0053" y="4420319"/>
            <a:ext cx="2664296" cy="484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09409" y="4420319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model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0930" y="1772816"/>
            <a:ext cx="7920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this model each entity has only one parent but can have several children 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At </a:t>
            </a:r>
            <a:r>
              <a:rPr lang="en-US" dirty="0"/>
              <a:t>the top of hierarchy there is only one entity which is called </a:t>
            </a:r>
            <a:r>
              <a:rPr lang="en-US" b="1" dirty="0"/>
              <a:t>Root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172" t="38320" r="17624" b="22541"/>
          <a:stretch/>
        </p:blipFill>
        <p:spPr bwMode="auto">
          <a:xfrm>
            <a:off x="4356186" y="3920837"/>
            <a:ext cx="4816698" cy="2453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80112" y="335699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Example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300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1814</TotalTime>
  <Words>1340</Words>
  <Application>Microsoft Office PowerPoint</Application>
  <PresentationFormat>On-screen Show (4:3)</PresentationFormat>
  <Paragraphs>222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Amir HAMMAMI</cp:lastModifiedBy>
  <cp:revision>331</cp:revision>
  <dcterms:created xsi:type="dcterms:W3CDTF">2018-01-08T06:51:39Z</dcterms:created>
  <dcterms:modified xsi:type="dcterms:W3CDTF">2021-01-26T04:31:04Z</dcterms:modified>
</cp:coreProperties>
</file>