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7" r:id="rId2"/>
    <p:sldId id="258" r:id="rId3"/>
    <p:sldId id="259" r:id="rId4"/>
    <p:sldId id="260" r:id="rId5"/>
    <p:sldId id="27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5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ABF783-9FB4-4760-A371-7AC04B787EF1}" type="datetimeFigureOut">
              <a:rPr lang="fr-FR" smtClean="0"/>
              <a:pPr/>
              <a:t>19/04/2018</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242F18-1139-4FC5-A8FB-8EEC087C413F}" type="slidenum">
              <a:rPr lang="en-US" smtClean="0"/>
              <a:pPr/>
              <a:t>‹#›</a:t>
            </a:fld>
            <a:endParaRPr lang="en-US"/>
          </a:p>
        </p:txBody>
      </p:sp>
    </p:spTree>
    <p:extLst>
      <p:ext uri="{BB962C8B-B14F-4D97-AF65-F5344CB8AC3E}">
        <p14:creationId xmlns:p14="http://schemas.microsoft.com/office/powerpoint/2010/main" val="362847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8DD6B1B-17E3-4B50-9CF0-2C5684F9465A}" type="datetime1">
              <a:rPr lang="fr-FR" smtClean="0"/>
              <a:pPr/>
              <a:t>19/04/2018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4C098A01-C88E-45B0-82B2-E4E68ABEE8D3}"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DD6B1B-17E3-4B50-9CF0-2C5684F9465A}" type="datetime1">
              <a:rPr lang="fr-FR" smtClean="0"/>
              <a:pPr/>
              <a:t>19/04/2018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DD6B1B-17E3-4B50-9CF0-2C5684F9465A}" type="datetime1">
              <a:rPr lang="fr-FR" smtClean="0"/>
              <a:pPr/>
              <a:t>19/04/2018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DD6B1B-17E3-4B50-9CF0-2C5684F9465A}" type="datetime1">
              <a:rPr lang="fr-FR" smtClean="0"/>
              <a:pPr/>
              <a:t>19/04/2018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8DD6B1B-17E3-4B50-9CF0-2C5684F9465A}" type="datetime1">
              <a:rPr lang="fr-FR" smtClean="0"/>
              <a:pPr/>
              <a:t>19/04/2018</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A01-C88E-45B0-82B2-E4E68ABEE8D3}"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DD6B1B-17E3-4B50-9CF0-2C5684F9465A}" type="datetime1">
              <a:rPr lang="fr-FR" smtClean="0"/>
              <a:pPr/>
              <a:t>19/04/2018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DD6B1B-17E3-4B50-9CF0-2C5684F9465A}" type="datetime1">
              <a:rPr lang="fr-FR" smtClean="0"/>
              <a:pPr/>
              <a:t>19/04/2018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DD6B1B-17E3-4B50-9CF0-2C5684F9465A}" type="datetime1">
              <a:rPr lang="fr-FR" smtClean="0"/>
              <a:pPr/>
              <a:t>19/04/2018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8DD6B1B-17E3-4B50-9CF0-2C5684F9465A}" type="datetime1">
              <a:rPr lang="fr-FR" smtClean="0"/>
              <a:pPr/>
              <a:t>19/04/2018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DD6B1B-17E3-4B50-9CF0-2C5684F9465A}" type="datetime1">
              <a:rPr lang="fr-FR" smtClean="0"/>
              <a:pPr/>
              <a:t>19/04/2018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98A01-C88E-45B0-82B2-E4E68ABEE8D3}"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E8DD6B1B-17E3-4B50-9CF0-2C5684F9465A}" type="datetime1">
              <a:rPr lang="fr-FR" smtClean="0"/>
              <a:pPr/>
              <a:t>19/04/2018</a:t>
            </a:fld>
            <a:endParaRPr lang="en-US"/>
          </a:p>
        </p:txBody>
      </p:sp>
      <p:sp>
        <p:nvSpPr>
          <p:cNvPr id="7" name="Slide Number Placeholder 6"/>
          <p:cNvSpPr>
            <a:spLocks noGrp="1"/>
          </p:cNvSpPr>
          <p:nvPr>
            <p:ph type="sldNum" sz="quarter" idx="12"/>
          </p:nvPr>
        </p:nvSpPr>
        <p:spPr/>
        <p:txBody>
          <a:bodyPr/>
          <a:lstStyle/>
          <a:p>
            <a:fld id="{4C098A01-C88E-45B0-82B2-E4E68ABEE8D3}"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8DD6B1B-17E3-4B50-9CF0-2C5684F9465A}" type="datetime1">
              <a:rPr lang="fr-FR" smtClean="0"/>
              <a:pPr/>
              <a:t>19/04/2018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C098A01-C88E-45B0-82B2-E4E68ABEE8D3}"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878" y="3428999"/>
            <a:ext cx="5912196" cy="769441"/>
          </a:xfrm>
          <a:prstGeom prst="rect">
            <a:avLst/>
          </a:prstGeom>
        </p:spPr>
        <p:txBody>
          <a:bodyPr wrap="none">
            <a:spAutoFit/>
          </a:bodyPr>
          <a:lstStyle/>
          <a:p>
            <a:r>
              <a:rPr lang="en-US" sz="4400" b="1" dirty="0">
                <a:solidFill>
                  <a:srgbClr val="FF0000"/>
                </a:solidFill>
              </a:rPr>
              <a:t>Concurrency Control</a:t>
            </a:r>
            <a:endParaRPr lang="en-US" sz="4400" dirty="0">
              <a:solidFill>
                <a:srgbClr val="FF0000"/>
              </a:solidFill>
            </a:endParaRPr>
          </a:p>
        </p:txBody>
      </p:sp>
      <p:sp>
        <p:nvSpPr>
          <p:cNvPr id="8" name="TextBox 7"/>
          <p:cNvSpPr txBox="1"/>
          <p:nvPr/>
        </p:nvSpPr>
        <p:spPr>
          <a:xfrm>
            <a:off x="609600" y="5555902"/>
            <a:ext cx="6768752" cy="923330"/>
          </a:xfrm>
          <a:prstGeom prst="rect">
            <a:avLst/>
          </a:prstGeom>
          <a:noFill/>
        </p:spPr>
        <p:txBody>
          <a:bodyPr wrap="square" rtlCol="0">
            <a:spAutoFit/>
          </a:bodyPr>
          <a:lstStyle/>
          <a:p>
            <a:r>
              <a:rPr lang="en-GB" b="1" dirty="0" smtClean="0">
                <a:latin typeface="Arial" pitchFamily="34" charset="0"/>
                <a:cs typeface="Arial" pitchFamily="34" charset="0"/>
              </a:rPr>
              <a:t>Dr.  </a:t>
            </a:r>
            <a:r>
              <a:rPr lang="en-GB" b="1" dirty="0" err="1" smtClean="0">
                <a:latin typeface="Arial" pitchFamily="34" charset="0"/>
                <a:cs typeface="Arial" pitchFamily="34" charset="0"/>
              </a:rPr>
              <a:t>Rihab</a:t>
            </a:r>
            <a:r>
              <a:rPr lang="en-GB" b="1" dirty="0" smtClean="0">
                <a:latin typeface="Arial" pitchFamily="34" charset="0"/>
                <a:cs typeface="Arial" pitchFamily="34" charset="0"/>
              </a:rPr>
              <a:t> Mohamed </a:t>
            </a:r>
            <a:r>
              <a:rPr lang="en-GB" b="1" dirty="0">
                <a:latin typeface="Arial" pitchFamily="34" charset="0"/>
                <a:cs typeface="Arial" pitchFamily="34" charset="0"/>
              </a:rPr>
              <a:t> </a:t>
            </a:r>
            <a:r>
              <a:rPr lang="en-GB" b="1" dirty="0" err="1">
                <a:latin typeface="Arial" pitchFamily="34" charset="0"/>
                <a:cs typeface="Arial" pitchFamily="34" charset="0"/>
              </a:rPr>
              <a:t>N</a:t>
            </a:r>
            <a:r>
              <a:rPr lang="en-GB" b="1" dirty="0" err="1" smtClean="0">
                <a:latin typeface="Arial" pitchFamily="34" charset="0"/>
                <a:cs typeface="Arial" pitchFamily="34" charset="0"/>
              </a:rPr>
              <a:t>aceur</a:t>
            </a:r>
            <a:r>
              <a:rPr lang="en-GB" b="1" dirty="0" smtClean="0">
                <a:latin typeface="Arial" pitchFamily="34" charset="0"/>
                <a:cs typeface="Arial" pitchFamily="34" charset="0"/>
              </a:rPr>
              <a:t> ABDELKRIM</a:t>
            </a:r>
          </a:p>
          <a:p>
            <a:endParaRPr lang="en-GB" b="1" dirty="0">
              <a:latin typeface="Arial" pitchFamily="34" charset="0"/>
              <a:cs typeface="Arial" pitchFamily="34" charset="0"/>
            </a:endParaRPr>
          </a:p>
          <a:p>
            <a:r>
              <a:rPr lang="en-GB" b="1" dirty="0" smtClean="0">
                <a:latin typeface="Arial" pitchFamily="34" charset="0"/>
                <a:cs typeface="Arial" pitchFamily="34" charset="0"/>
              </a:rPr>
              <a:t>E-mail: rihab@su.edu.sa</a:t>
            </a:r>
            <a:endParaRPr lang="af-ZA" b="1" dirty="0">
              <a:latin typeface="Arial" pitchFamily="34" charset="0"/>
              <a:cs typeface="Arial" pitchFamily="34" charset="0"/>
            </a:endParaRPr>
          </a:p>
        </p:txBody>
      </p:sp>
      <p:sp>
        <p:nvSpPr>
          <p:cNvPr id="9" name="TextBox 8"/>
          <p:cNvSpPr txBox="1"/>
          <p:nvPr/>
        </p:nvSpPr>
        <p:spPr>
          <a:xfrm>
            <a:off x="6753964" y="6248400"/>
            <a:ext cx="2304256" cy="461665"/>
          </a:xfrm>
          <a:prstGeom prst="rect">
            <a:avLst/>
          </a:prstGeom>
          <a:noFill/>
        </p:spPr>
        <p:txBody>
          <a:bodyPr wrap="square" rtlCol="0">
            <a:spAutoFit/>
          </a:bodyPr>
          <a:lstStyle/>
          <a:p>
            <a:r>
              <a:rPr lang="en-GB" sz="2400" b="1" dirty="0" smtClean="0">
                <a:solidFill>
                  <a:srgbClr val="FF6600"/>
                </a:solidFill>
              </a:rPr>
              <a:t>2017 - 2018</a:t>
            </a:r>
            <a:endParaRPr lang="af-ZA" sz="2400" b="1" dirty="0">
              <a:solidFill>
                <a:srgbClr val="FF6600"/>
              </a:solidFill>
            </a:endParaRPr>
          </a:p>
        </p:txBody>
      </p:sp>
      <p:sp>
        <p:nvSpPr>
          <p:cNvPr id="10" name="Rectangle 9"/>
          <p:cNvSpPr/>
          <p:nvPr/>
        </p:nvSpPr>
        <p:spPr>
          <a:xfrm>
            <a:off x="1219200" y="1752600"/>
            <a:ext cx="7149752" cy="584775"/>
          </a:xfrm>
          <a:prstGeom prst="rect">
            <a:avLst/>
          </a:prstGeom>
        </p:spPr>
        <p:txBody>
          <a:bodyPr wrap="square">
            <a:spAutoFit/>
          </a:bodyPr>
          <a:lstStyle/>
          <a:p>
            <a:pPr algn="ctr"/>
            <a:r>
              <a:rPr lang="af-ZA" sz="3200" b="1" dirty="0" smtClean="0">
                <a:solidFill>
                  <a:srgbClr val="996600"/>
                </a:solidFill>
                <a:latin typeface="Arial" pitchFamily="34" charset="0"/>
                <a:cs typeface="Arial" pitchFamily="34" charset="0"/>
              </a:rPr>
              <a:t>Database Management  system</a:t>
            </a:r>
            <a:endParaRPr lang="af-ZA" sz="3200" b="1" dirty="0">
              <a:solidFill>
                <a:srgbClr val="996600"/>
              </a:solidFill>
              <a:latin typeface="Arial" pitchFamily="34" charset="0"/>
              <a:cs typeface="Arial" pitchFamily="34" charset="0"/>
            </a:endParaRPr>
          </a:p>
        </p:txBody>
      </p:sp>
      <p:sp>
        <p:nvSpPr>
          <p:cNvPr id="11" name="Rectangle 10"/>
          <p:cNvSpPr/>
          <p:nvPr/>
        </p:nvSpPr>
        <p:spPr>
          <a:xfrm>
            <a:off x="541771" y="2438400"/>
            <a:ext cx="1970411" cy="523220"/>
          </a:xfrm>
          <a:prstGeom prst="rect">
            <a:avLst/>
          </a:prstGeom>
        </p:spPr>
        <p:txBody>
          <a:bodyPr wrap="none">
            <a:spAutoFit/>
          </a:bodyPr>
          <a:lstStyle/>
          <a:p>
            <a:r>
              <a:rPr lang="en-US" sz="2800" b="1" dirty="0" smtClean="0">
                <a:solidFill>
                  <a:srgbClr val="996600"/>
                </a:solidFill>
              </a:rPr>
              <a:t>Lecture 10</a:t>
            </a:r>
            <a:endParaRPr lang="en-US" sz="2800" b="1" dirty="0">
              <a:solidFill>
                <a:srgbClr val="996600"/>
              </a:solidFill>
            </a:endParaRPr>
          </a:p>
        </p:txBody>
      </p:sp>
      <p:pic>
        <p:nvPicPr>
          <p:cNvPr id="12" name="Picture 11"/>
          <p:cNvPicPr>
            <a:picLocks noChangeAspect="1" noChangeArrowheads="1"/>
          </p:cNvPicPr>
          <p:nvPr/>
        </p:nvPicPr>
        <p:blipFill>
          <a:blip r:embed="rId2" cstate="print"/>
          <a:srcRect l="40677" t="28054" r="44380" b="51274"/>
          <a:stretch>
            <a:fillRect/>
          </a:stretch>
        </p:blipFill>
        <p:spPr bwMode="auto">
          <a:xfrm>
            <a:off x="3463506" y="0"/>
            <a:ext cx="2403894" cy="16642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Timestamp-based Protocols</a:t>
            </a:r>
            <a:endParaRPr lang="en-US" dirty="0">
              <a:solidFill>
                <a:srgbClr val="FF0000"/>
              </a:solidFill>
            </a:endParaRPr>
          </a:p>
        </p:txBody>
      </p:sp>
      <p:sp>
        <p:nvSpPr>
          <p:cNvPr id="3" name="Espace réservé du contenu 2"/>
          <p:cNvSpPr>
            <a:spLocks noGrp="1"/>
          </p:cNvSpPr>
          <p:nvPr>
            <p:ph idx="1"/>
          </p:nvPr>
        </p:nvSpPr>
        <p:spPr/>
        <p:txBody>
          <a:bodyPr>
            <a:normAutofit lnSpcReduction="10000"/>
          </a:bodyPr>
          <a:lstStyle/>
          <a:p>
            <a:pPr algn="just">
              <a:lnSpc>
                <a:spcPct val="150000"/>
              </a:lnSpc>
            </a:pPr>
            <a:r>
              <a:rPr lang="en-US" dirty="0" smtClean="0">
                <a:solidFill>
                  <a:schemeClr val="tx1"/>
                </a:solidFill>
              </a:rPr>
              <a:t>The most commonly used concurrency protocol is the timestamp based protocol.</a:t>
            </a:r>
          </a:p>
          <a:p>
            <a:pPr algn="just">
              <a:lnSpc>
                <a:spcPct val="150000"/>
              </a:lnSpc>
            </a:pPr>
            <a:r>
              <a:rPr lang="en-US" dirty="0" smtClean="0">
                <a:solidFill>
                  <a:schemeClr val="tx1"/>
                </a:solidFill>
              </a:rPr>
              <a:t>This protocol uses either system time or logical counter as a timestamp.</a:t>
            </a:r>
          </a:p>
          <a:p>
            <a:pPr algn="just">
              <a:lnSpc>
                <a:spcPct val="150000"/>
              </a:lnSpc>
            </a:pPr>
            <a:r>
              <a:rPr lang="en-US" dirty="0" smtClean="0">
                <a:solidFill>
                  <a:schemeClr val="tx1"/>
                </a:solidFill>
              </a:rPr>
              <a:t>Lock-based protocols manage the order between the conflicting pairs among transactions at the time of execution, </a:t>
            </a:r>
            <a:r>
              <a:rPr lang="en-US" b="1" u="sng" dirty="0" smtClean="0">
                <a:solidFill>
                  <a:schemeClr val="tx1"/>
                </a:solidFill>
              </a:rPr>
              <a:t>whereas timestamp-based protocols start working as soon as a transaction is created.</a:t>
            </a: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20000"/>
          </a:bodyPr>
          <a:lstStyle/>
          <a:p>
            <a:pPr algn="just">
              <a:lnSpc>
                <a:spcPct val="150000"/>
              </a:lnSpc>
            </a:pPr>
            <a:r>
              <a:rPr lang="en-US" dirty="0" smtClean="0">
                <a:solidFill>
                  <a:schemeClr val="tx1"/>
                </a:solidFill>
              </a:rPr>
              <a:t>Every transaction has </a:t>
            </a:r>
            <a:r>
              <a:rPr lang="en-US" b="1" dirty="0" smtClean="0">
                <a:solidFill>
                  <a:schemeClr val="tx1"/>
                </a:solidFill>
              </a:rPr>
              <a:t>a timestamp associated with it</a:t>
            </a:r>
            <a:r>
              <a:rPr lang="en-US" dirty="0" smtClean="0">
                <a:solidFill>
                  <a:schemeClr val="tx1"/>
                </a:solidFill>
              </a:rPr>
              <a:t>, and the ordering is determined by the age of the transaction. A transaction created at 0002 clock time would be older than all other transactions that come after it. </a:t>
            </a:r>
          </a:p>
          <a:p>
            <a:pPr algn="just">
              <a:lnSpc>
                <a:spcPct val="150000"/>
              </a:lnSpc>
            </a:pPr>
            <a:r>
              <a:rPr lang="en-US" dirty="0" smtClean="0">
                <a:solidFill>
                  <a:schemeClr val="tx1"/>
                </a:solidFill>
              </a:rPr>
              <a:t>For example, any transaction 'y' entering the system at 0004 is two seconds younger and </a:t>
            </a:r>
            <a:r>
              <a:rPr lang="en-US" b="1" dirty="0" smtClean="0">
                <a:solidFill>
                  <a:schemeClr val="tx1"/>
                </a:solidFill>
              </a:rPr>
              <a:t>the priority would be given to the older one.</a:t>
            </a:r>
          </a:p>
          <a:p>
            <a:pPr algn="just">
              <a:lnSpc>
                <a:spcPct val="150000"/>
              </a:lnSpc>
            </a:pPr>
            <a:r>
              <a:rPr lang="en-US" dirty="0" smtClean="0">
                <a:solidFill>
                  <a:schemeClr val="tx1"/>
                </a:solidFill>
              </a:rPr>
              <a:t>In addition, every data item is given the latest read and write-timestamp. This lets the system know when the last ‘read and write’ operation was performed on the data item.</a:t>
            </a:r>
          </a:p>
          <a:p>
            <a:pPr algn="just">
              <a:lnSpc>
                <a:spcPct val="150000"/>
              </a:lnSpc>
            </a:pPr>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11</a:t>
            </a:fld>
            <a:endParaRPr lang="en-US"/>
          </a:p>
        </p:txBody>
      </p:sp>
      <p:sp>
        <p:nvSpPr>
          <p:cNvPr id="8" name="Titre 1"/>
          <p:cNvSpPr>
            <a:spLocks noGrp="1"/>
          </p:cNvSpPr>
          <p:nvPr>
            <p:ph type="title"/>
          </p:nvPr>
        </p:nvSpPr>
        <p:spPr>
          <a:xfrm>
            <a:off x="426128" y="408372"/>
            <a:ext cx="8260672" cy="1039427"/>
          </a:xfrm>
        </p:spPr>
        <p:txBody>
          <a:bodyPr/>
          <a:lstStyle/>
          <a:p>
            <a:r>
              <a:rPr lang="en-US" b="1" dirty="0" smtClean="0">
                <a:solidFill>
                  <a:srgbClr val="FF0000"/>
                </a:solidFill>
              </a:rPr>
              <a:t>Timestamp-based Protocols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lnSpc>
                <a:spcPct val="160000"/>
              </a:lnSpc>
            </a:pPr>
            <a:r>
              <a:rPr lang="en-US" sz="1800" dirty="0" smtClean="0">
                <a:solidFill>
                  <a:schemeClr val="tx1"/>
                </a:solidFill>
              </a:rPr>
              <a:t>The timestamp-ordering protocol ensures </a:t>
            </a:r>
            <a:r>
              <a:rPr lang="en-US" sz="1800" dirty="0" err="1" smtClean="0">
                <a:solidFill>
                  <a:schemeClr val="tx1"/>
                </a:solidFill>
              </a:rPr>
              <a:t>serializability</a:t>
            </a:r>
            <a:r>
              <a:rPr lang="en-US" sz="1800" dirty="0" smtClean="0">
                <a:solidFill>
                  <a:schemeClr val="tx1"/>
                </a:solidFill>
              </a:rPr>
              <a:t> among transactions in their conflicting read and write operations. </a:t>
            </a:r>
          </a:p>
          <a:p>
            <a:pPr algn="just">
              <a:lnSpc>
                <a:spcPct val="160000"/>
              </a:lnSpc>
            </a:pPr>
            <a:r>
              <a:rPr lang="en-US" sz="1800" dirty="0" smtClean="0">
                <a:solidFill>
                  <a:schemeClr val="tx1"/>
                </a:solidFill>
              </a:rPr>
              <a:t>This is the responsibility of the protocol system that the conflicting pair of tasks should be executed according to the timestamp values of the transactions.</a:t>
            </a:r>
          </a:p>
          <a:p>
            <a:pPr marL="800100" indent="-358775" algn="just">
              <a:lnSpc>
                <a:spcPct val="160000"/>
              </a:lnSpc>
              <a:buFont typeface="Wingdings" pitchFamily="2" charset="2"/>
              <a:buChar char="Ø"/>
            </a:pPr>
            <a:r>
              <a:rPr lang="en-US" sz="1800" dirty="0" smtClean="0">
                <a:solidFill>
                  <a:schemeClr val="tx1"/>
                </a:solidFill>
              </a:rPr>
              <a:t>The timestamp of transaction Ti is denoted as </a:t>
            </a:r>
            <a:r>
              <a:rPr lang="en-US" sz="1800" b="1" dirty="0" smtClean="0">
                <a:solidFill>
                  <a:schemeClr val="tx1"/>
                </a:solidFill>
              </a:rPr>
              <a:t>TS(Ti).</a:t>
            </a:r>
          </a:p>
          <a:p>
            <a:pPr marL="800100" indent="-358775" algn="just">
              <a:lnSpc>
                <a:spcPct val="160000"/>
              </a:lnSpc>
              <a:buFont typeface="Wingdings" pitchFamily="2" charset="2"/>
              <a:buChar char="Ø"/>
            </a:pPr>
            <a:r>
              <a:rPr lang="en-US" sz="1800" dirty="0" smtClean="0">
                <a:solidFill>
                  <a:schemeClr val="tx1"/>
                </a:solidFill>
              </a:rPr>
              <a:t>Read timestamp of data-item X is denoted by </a:t>
            </a:r>
            <a:r>
              <a:rPr lang="en-US" sz="1800" b="1" dirty="0" smtClean="0">
                <a:solidFill>
                  <a:schemeClr val="tx1"/>
                </a:solidFill>
              </a:rPr>
              <a:t>R-timestamp(X).</a:t>
            </a:r>
          </a:p>
          <a:p>
            <a:pPr marL="800100" indent="-358775" algn="just">
              <a:lnSpc>
                <a:spcPct val="160000"/>
              </a:lnSpc>
              <a:buFont typeface="Wingdings" pitchFamily="2" charset="2"/>
              <a:buChar char="Ø"/>
            </a:pPr>
            <a:r>
              <a:rPr lang="en-US" sz="1800" dirty="0" smtClean="0">
                <a:solidFill>
                  <a:schemeClr val="tx1"/>
                </a:solidFill>
              </a:rPr>
              <a:t>Write timestamp of data-item X is denoted by </a:t>
            </a:r>
            <a:r>
              <a:rPr lang="en-US" sz="1800" b="1" dirty="0" smtClean="0">
                <a:solidFill>
                  <a:schemeClr val="tx1"/>
                </a:solidFill>
              </a:rPr>
              <a:t>W-timestamp(X).</a:t>
            </a:r>
            <a:endParaRPr lang="en-US" sz="1800" b="1"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12</a:t>
            </a:fld>
            <a:endParaRPr lang="en-US"/>
          </a:p>
        </p:txBody>
      </p:sp>
      <p:sp>
        <p:nvSpPr>
          <p:cNvPr id="6" name="Titre 1"/>
          <p:cNvSpPr>
            <a:spLocks noGrp="1"/>
          </p:cNvSpPr>
          <p:nvPr>
            <p:ph type="title"/>
          </p:nvPr>
        </p:nvSpPr>
        <p:spPr>
          <a:xfrm>
            <a:off x="426128" y="408372"/>
            <a:ext cx="8260672" cy="1039427"/>
          </a:xfrm>
        </p:spPr>
        <p:txBody>
          <a:bodyPr/>
          <a:lstStyle/>
          <a:p>
            <a:r>
              <a:rPr lang="en-US" b="1" dirty="0" smtClean="0">
                <a:solidFill>
                  <a:srgbClr val="FF0000"/>
                </a:solidFill>
              </a:rPr>
              <a:t>Timestamp-based Protocols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normAutofit fontScale="90000"/>
          </a:bodyPr>
          <a:lstStyle/>
          <a:p>
            <a:r>
              <a:rPr lang="en-US" b="1" dirty="0" smtClean="0">
                <a:solidFill>
                  <a:srgbClr val="FF0000"/>
                </a:solidFill>
              </a:rPr>
              <a:t>Timestamp Ordering Protocol</a:t>
            </a:r>
            <a:endParaRPr lang="en-US" dirty="0">
              <a:solidFill>
                <a:srgbClr val="FF0000"/>
              </a:solidFill>
            </a:endParaRPr>
          </a:p>
        </p:txBody>
      </p:sp>
      <p:sp>
        <p:nvSpPr>
          <p:cNvPr id="3" name="Espace réservé du contenu 2"/>
          <p:cNvSpPr>
            <a:spLocks noGrp="1"/>
          </p:cNvSpPr>
          <p:nvPr>
            <p:ph idx="1"/>
          </p:nvPr>
        </p:nvSpPr>
        <p:spPr/>
        <p:txBody>
          <a:bodyPr>
            <a:normAutofit fontScale="70000" lnSpcReduction="20000"/>
          </a:bodyPr>
          <a:lstStyle/>
          <a:p>
            <a:pPr algn="just">
              <a:lnSpc>
                <a:spcPct val="120000"/>
              </a:lnSpc>
              <a:buNone/>
            </a:pPr>
            <a:r>
              <a:rPr lang="en-US" dirty="0" smtClean="0">
                <a:solidFill>
                  <a:schemeClr val="tx1"/>
                </a:solidFill>
              </a:rPr>
              <a:t>Timestamp ordering protocol works as follows:</a:t>
            </a:r>
          </a:p>
          <a:p>
            <a:pPr algn="just">
              <a:lnSpc>
                <a:spcPct val="120000"/>
              </a:lnSpc>
            </a:pPr>
            <a:r>
              <a:rPr lang="en-US" b="1" dirty="0" smtClean="0">
                <a:solidFill>
                  <a:schemeClr val="tx1"/>
                </a:solidFill>
              </a:rPr>
              <a:t>If a transaction Ti issues a read(X) operation:</a:t>
            </a:r>
          </a:p>
          <a:p>
            <a:pPr marL="620713" indent="-261938" algn="just">
              <a:lnSpc>
                <a:spcPct val="120000"/>
              </a:lnSpc>
              <a:buFont typeface="Wingdings" pitchFamily="2" charset="2"/>
              <a:buChar char="Ø"/>
            </a:pPr>
            <a:r>
              <a:rPr lang="en-US" dirty="0" smtClean="0">
                <a:solidFill>
                  <a:schemeClr val="tx1"/>
                </a:solidFill>
              </a:rPr>
              <a:t>If TS(Ti) &lt; W-timestamp(X)</a:t>
            </a:r>
          </a:p>
          <a:p>
            <a:pPr marL="620713" indent="-261938" algn="just">
              <a:lnSpc>
                <a:spcPct val="120000"/>
              </a:lnSpc>
              <a:buNone/>
            </a:pPr>
            <a:r>
              <a:rPr lang="en-US" dirty="0" smtClean="0">
                <a:solidFill>
                  <a:schemeClr val="tx1"/>
                </a:solidFill>
              </a:rPr>
              <a:t>                    Operation rejected.</a:t>
            </a:r>
          </a:p>
          <a:p>
            <a:pPr marL="620713" indent="-261938" algn="just">
              <a:lnSpc>
                <a:spcPct val="120000"/>
              </a:lnSpc>
              <a:buFont typeface="Wingdings" pitchFamily="2" charset="2"/>
              <a:buChar char="Ø"/>
            </a:pPr>
            <a:r>
              <a:rPr lang="en-US" dirty="0" smtClean="0">
                <a:solidFill>
                  <a:schemeClr val="tx1"/>
                </a:solidFill>
              </a:rPr>
              <a:t>If TS(Ti) &gt;= W-timestamp(X)</a:t>
            </a:r>
          </a:p>
          <a:p>
            <a:pPr algn="just">
              <a:lnSpc>
                <a:spcPct val="120000"/>
              </a:lnSpc>
              <a:buNone/>
            </a:pPr>
            <a:r>
              <a:rPr lang="en-US" dirty="0" smtClean="0">
                <a:solidFill>
                  <a:schemeClr val="tx1"/>
                </a:solidFill>
              </a:rPr>
              <a:t>                         Operation executed.</a:t>
            </a:r>
          </a:p>
          <a:p>
            <a:pPr marL="620713" indent="-261938" algn="just">
              <a:lnSpc>
                <a:spcPct val="120000"/>
              </a:lnSpc>
              <a:buFont typeface="Wingdings" pitchFamily="2" charset="2"/>
              <a:buChar char="Ø"/>
            </a:pPr>
            <a:r>
              <a:rPr lang="en-US" dirty="0" smtClean="0">
                <a:solidFill>
                  <a:schemeClr val="tx1"/>
                </a:solidFill>
              </a:rPr>
              <a:t>All data-item timestamps updated.</a:t>
            </a:r>
          </a:p>
          <a:p>
            <a:pPr algn="just">
              <a:lnSpc>
                <a:spcPct val="120000"/>
              </a:lnSpc>
            </a:pPr>
            <a:r>
              <a:rPr lang="en-US" b="1" dirty="0" smtClean="0">
                <a:solidFill>
                  <a:schemeClr val="tx1"/>
                </a:solidFill>
              </a:rPr>
              <a:t>If a transaction Ti issues a write(X) operation:</a:t>
            </a:r>
          </a:p>
          <a:p>
            <a:pPr marL="615950" indent="-273050" algn="just">
              <a:lnSpc>
                <a:spcPct val="120000"/>
              </a:lnSpc>
              <a:buFont typeface="Wingdings" pitchFamily="2" charset="2"/>
              <a:buChar char="Ø"/>
            </a:pPr>
            <a:r>
              <a:rPr lang="en-US" dirty="0" smtClean="0">
                <a:solidFill>
                  <a:schemeClr val="tx1"/>
                </a:solidFill>
              </a:rPr>
              <a:t>If TS(Ti) &lt; R-timestamp(X)</a:t>
            </a:r>
          </a:p>
          <a:p>
            <a:pPr algn="just">
              <a:lnSpc>
                <a:spcPct val="120000"/>
              </a:lnSpc>
              <a:buNone/>
            </a:pPr>
            <a:r>
              <a:rPr lang="en-US" dirty="0" smtClean="0">
                <a:solidFill>
                  <a:schemeClr val="tx1"/>
                </a:solidFill>
              </a:rPr>
              <a:t>                         Operation rejected.</a:t>
            </a:r>
          </a:p>
          <a:p>
            <a:pPr marL="615950" indent="-273050" algn="just">
              <a:lnSpc>
                <a:spcPct val="120000"/>
              </a:lnSpc>
              <a:buFont typeface="Wingdings" pitchFamily="2" charset="2"/>
              <a:buChar char="Ø"/>
            </a:pPr>
            <a:r>
              <a:rPr lang="en-US" dirty="0" smtClean="0">
                <a:solidFill>
                  <a:schemeClr val="tx1"/>
                </a:solidFill>
              </a:rPr>
              <a:t>If TS(Ti) &lt; W-timestamp(X)</a:t>
            </a:r>
          </a:p>
          <a:p>
            <a:pPr algn="just">
              <a:lnSpc>
                <a:spcPct val="120000"/>
              </a:lnSpc>
              <a:buNone/>
            </a:pPr>
            <a:r>
              <a:rPr lang="en-US" dirty="0" smtClean="0">
                <a:solidFill>
                  <a:schemeClr val="tx1"/>
                </a:solidFill>
              </a:rPr>
              <a:t>                        Operation rejected and Ti rolled back.</a:t>
            </a:r>
          </a:p>
          <a:p>
            <a:pPr marL="620713" indent="-261938" algn="just">
              <a:lnSpc>
                <a:spcPct val="120000"/>
              </a:lnSpc>
              <a:buFont typeface="Wingdings" pitchFamily="2" charset="2"/>
              <a:buChar char="Ø"/>
            </a:pPr>
            <a:r>
              <a:rPr lang="en-US" dirty="0" smtClean="0">
                <a:solidFill>
                  <a:schemeClr val="tx1"/>
                </a:solidFill>
              </a:rPr>
              <a:t>Otherwise, operation executed.</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Thomas' Write Rule</a:t>
            </a:r>
            <a:endParaRPr lang="en-US" dirty="0">
              <a:solidFill>
                <a:srgbClr val="FF0000"/>
              </a:solidFill>
            </a:endParaRPr>
          </a:p>
        </p:txBody>
      </p:sp>
      <p:sp>
        <p:nvSpPr>
          <p:cNvPr id="3" name="Espace réservé du contenu 2"/>
          <p:cNvSpPr>
            <a:spLocks noGrp="1"/>
          </p:cNvSpPr>
          <p:nvPr>
            <p:ph idx="1"/>
          </p:nvPr>
        </p:nvSpPr>
        <p:spPr>
          <a:xfrm>
            <a:off x="457200" y="1600200"/>
            <a:ext cx="7467600" cy="3971940"/>
          </a:xfrm>
        </p:spPr>
        <p:txBody>
          <a:bodyPr/>
          <a:lstStyle/>
          <a:p>
            <a:pPr algn="just">
              <a:lnSpc>
                <a:spcPct val="150000"/>
              </a:lnSpc>
            </a:pPr>
            <a:r>
              <a:rPr lang="en-US" dirty="0" smtClean="0">
                <a:solidFill>
                  <a:schemeClr val="tx1"/>
                </a:solidFill>
              </a:rPr>
              <a:t>This rule states if TS(Ti) &lt; W-timestamp(X), then the operation is rejected and Ti is rolled back.</a:t>
            </a:r>
          </a:p>
          <a:p>
            <a:pPr algn="just">
              <a:lnSpc>
                <a:spcPct val="150000"/>
              </a:lnSpc>
            </a:pPr>
            <a:r>
              <a:rPr lang="en-US" dirty="0" smtClean="0">
                <a:solidFill>
                  <a:schemeClr val="tx1"/>
                </a:solidFill>
              </a:rPr>
              <a:t>Timestamp ordering rules can be modified to make the schedule view </a:t>
            </a:r>
            <a:r>
              <a:rPr lang="en-US" dirty="0" err="1" smtClean="0">
                <a:solidFill>
                  <a:schemeClr val="tx1"/>
                </a:solidFill>
              </a:rPr>
              <a:t>serializable</a:t>
            </a:r>
            <a:r>
              <a:rPr lang="en-US" dirty="0" smtClean="0">
                <a:solidFill>
                  <a:schemeClr val="tx1"/>
                </a:solidFill>
              </a:rPr>
              <a:t>.</a:t>
            </a:r>
          </a:p>
          <a:p>
            <a:pPr algn="just">
              <a:lnSpc>
                <a:spcPct val="150000"/>
              </a:lnSpc>
            </a:pPr>
            <a:r>
              <a:rPr lang="en-US" dirty="0" smtClean="0">
                <a:solidFill>
                  <a:schemeClr val="tx1"/>
                </a:solidFill>
              </a:rPr>
              <a:t>Instead of making Ti rolled back, the 'write‘ operation itself is ignored.</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14</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contents</a:t>
            </a:r>
            <a:endParaRPr lang="en-US" b="1" dirty="0">
              <a:solidFill>
                <a:srgbClr val="FF0000"/>
              </a:solidFill>
            </a:endParaRPr>
          </a:p>
        </p:txBody>
      </p:sp>
      <p:sp>
        <p:nvSpPr>
          <p:cNvPr id="3" name="Espace réservé du contenu 2"/>
          <p:cNvSpPr>
            <a:spLocks noGrp="1"/>
          </p:cNvSpPr>
          <p:nvPr>
            <p:ph idx="1"/>
          </p:nvPr>
        </p:nvSpPr>
        <p:spPr>
          <a:xfrm>
            <a:off x="827584" y="2060848"/>
            <a:ext cx="7467600" cy="2543180"/>
          </a:xfrm>
        </p:spPr>
        <p:txBody>
          <a:bodyPr/>
          <a:lstStyle/>
          <a:p>
            <a:pPr algn="just">
              <a:lnSpc>
                <a:spcPct val="150000"/>
              </a:lnSpc>
            </a:pPr>
            <a:r>
              <a:rPr lang="en-US" dirty="0" smtClean="0">
                <a:solidFill>
                  <a:schemeClr val="tx1"/>
                </a:solidFill>
              </a:rPr>
              <a:t>Introduction</a:t>
            </a:r>
          </a:p>
          <a:p>
            <a:pPr algn="just">
              <a:lnSpc>
                <a:spcPct val="150000"/>
              </a:lnSpc>
            </a:pPr>
            <a:r>
              <a:rPr lang="en-US" dirty="0" smtClean="0">
                <a:solidFill>
                  <a:schemeClr val="tx1"/>
                </a:solidFill>
              </a:rPr>
              <a:t>Lock-based Protocols</a:t>
            </a:r>
          </a:p>
          <a:p>
            <a:pPr algn="just">
              <a:lnSpc>
                <a:spcPct val="150000"/>
              </a:lnSpc>
            </a:pPr>
            <a:r>
              <a:rPr lang="en-US" dirty="0" smtClean="0">
                <a:solidFill>
                  <a:schemeClr val="tx1"/>
                </a:solidFill>
              </a:rPr>
              <a:t>Timestamp-based Protocols</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Introduction </a:t>
            </a:r>
            <a:endParaRPr lang="en-US" dirty="0">
              <a:solidFill>
                <a:srgbClr val="FF0000"/>
              </a:solidFill>
            </a:endParaRPr>
          </a:p>
        </p:txBody>
      </p:sp>
      <p:sp>
        <p:nvSpPr>
          <p:cNvPr id="3" name="Espace réservé du contenu 2"/>
          <p:cNvSpPr>
            <a:spLocks noGrp="1"/>
          </p:cNvSpPr>
          <p:nvPr>
            <p:ph idx="1"/>
          </p:nvPr>
        </p:nvSpPr>
        <p:spPr>
          <a:xfrm>
            <a:off x="457200" y="1428736"/>
            <a:ext cx="8003232" cy="5143536"/>
          </a:xfrm>
        </p:spPr>
        <p:txBody>
          <a:bodyPr>
            <a:normAutofit fontScale="85000" lnSpcReduction="10000"/>
          </a:bodyPr>
          <a:lstStyle/>
          <a:p>
            <a:pPr algn="just">
              <a:lnSpc>
                <a:spcPct val="150000"/>
              </a:lnSpc>
            </a:pPr>
            <a:r>
              <a:rPr lang="en-US" dirty="0" smtClean="0">
                <a:solidFill>
                  <a:schemeClr val="tx1"/>
                </a:solidFill>
              </a:rPr>
              <a:t>In a multiprogramming environment where multiple transactions can be executed simultaneously, it is highly important to control the concurrency of transactions. </a:t>
            </a:r>
          </a:p>
          <a:p>
            <a:pPr algn="just">
              <a:lnSpc>
                <a:spcPct val="150000"/>
              </a:lnSpc>
            </a:pPr>
            <a:r>
              <a:rPr lang="en-US" dirty="0" smtClean="0">
                <a:solidFill>
                  <a:schemeClr val="tx1"/>
                </a:solidFill>
              </a:rPr>
              <a:t>We have </a:t>
            </a:r>
            <a:r>
              <a:rPr lang="en-US" b="1" dirty="0" smtClean="0">
                <a:solidFill>
                  <a:schemeClr val="tx1"/>
                </a:solidFill>
              </a:rPr>
              <a:t>concurrency control protocols </a:t>
            </a:r>
            <a:r>
              <a:rPr lang="en-US" dirty="0" smtClean="0">
                <a:solidFill>
                  <a:schemeClr val="tx1"/>
                </a:solidFill>
              </a:rPr>
              <a:t>to ensure </a:t>
            </a:r>
            <a:r>
              <a:rPr lang="en-US" b="1" dirty="0" smtClean="0">
                <a:solidFill>
                  <a:schemeClr val="tx1"/>
                </a:solidFill>
              </a:rPr>
              <a:t>atomicity, isolation, and </a:t>
            </a:r>
            <a:r>
              <a:rPr lang="en-US" b="1" dirty="0" err="1" smtClean="0">
                <a:solidFill>
                  <a:schemeClr val="tx1"/>
                </a:solidFill>
              </a:rPr>
              <a:t>serializability</a:t>
            </a:r>
            <a:r>
              <a:rPr lang="en-US" b="1" dirty="0" smtClean="0">
                <a:solidFill>
                  <a:schemeClr val="tx1"/>
                </a:solidFill>
              </a:rPr>
              <a:t> of concurrent transactions. </a:t>
            </a:r>
          </a:p>
          <a:p>
            <a:pPr algn="just">
              <a:lnSpc>
                <a:spcPct val="150000"/>
              </a:lnSpc>
            </a:pPr>
            <a:r>
              <a:rPr lang="en-US" u="sng" dirty="0" smtClean="0">
                <a:solidFill>
                  <a:schemeClr val="tx1"/>
                </a:solidFill>
              </a:rPr>
              <a:t>Concurrency control protocols </a:t>
            </a:r>
            <a:r>
              <a:rPr lang="en-US" dirty="0" smtClean="0">
                <a:solidFill>
                  <a:schemeClr val="tx1"/>
                </a:solidFill>
              </a:rPr>
              <a:t>can be broadly divided into two categories:</a:t>
            </a:r>
          </a:p>
          <a:p>
            <a:pPr marL="1436688" indent="-358775" algn="just">
              <a:lnSpc>
                <a:spcPct val="150000"/>
              </a:lnSpc>
              <a:buFont typeface="Wingdings" pitchFamily="2" charset="2"/>
              <a:buChar char="Ø"/>
            </a:pPr>
            <a:r>
              <a:rPr lang="en-US" dirty="0" smtClean="0">
                <a:solidFill>
                  <a:schemeClr val="tx1"/>
                </a:solidFill>
              </a:rPr>
              <a:t>Lock-based protocols</a:t>
            </a:r>
          </a:p>
          <a:p>
            <a:pPr marL="1436688" indent="-358775" algn="just">
              <a:lnSpc>
                <a:spcPct val="150000"/>
              </a:lnSpc>
              <a:buFont typeface="Wingdings" pitchFamily="2" charset="2"/>
              <a:buChar char="Ø"/>
            </a:pPr>
            <a:r>
              <a:rPr lang="en-US" dirty="0" smtClean="0">
                <a:solidFill>
                  <a:schemeClr val="tx1"/>
                </a:solidFill>
              </a:rPr>
              <a:t>Timestamp-based protocols</a:t>
            </a:r>
          </a:p>
        </p:txBody>
      </p:sp>
      <p:sp>
        <p:nvSpPr>
          <p:cNvPr id="5" name="Espace réservé du numéro de diapositive 4"/>
          <p:cNvSpPr>
            <a:spLocks noGrp="1"/>
          </p:cNvSpPr>
          <p:nvPr>
            <p:ph type="sldNum" sz="quarter" idx="12"/>
          </p:nvPr>
        </p:nvSpPr>
        <p:spPr/>
        <p:txBody>
          <a:bodyPr/>
          <a:lstStyle/>
          <a:p>
            <a:fld id="{4C098A01-C88E-45B0-82B2-E4E68ABEE8D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Lock-based Protocols</a:t>
            </a:r>
            <a:endParaRPr lang="en-US" dirty="0">
              <a:solidFill>
                <a:srgbClr val="FF0000"/>
              </a:solidFill>
            </a:endParaRPr>
          </a:p>
        </p:txBody>
      </p:sp>
      <p:sp>
        <p:nvSpPr>
          <p:cNvPr id="3" name="Espace réservé du contenu 2"/>
          <p:cNvSpPr>
            <a:spLocks noGrp="1"/>
          </p:cNvSpPr>
          <p:nvPr>
            <p:ph idx="1"/>
          </p:nvPr>
        </p:nvSpPr>
        <p:spPr/>
        <p:txBody>
          <a:bodyPr>
            <a:normAutofit/>
          </a:bodyPr>
          <a:lstStyle/>
          <a:p>
            <a:pPr algn="just">
              <a:lnSpc>
                <a:spcPct val="160000"/>
              </a:lnSpc>
            </a:pPr>
            <a:r>
              <a:rPr lang="en-US" dirty="0" smtClean="0">
                <a:solidFill>
                  <a:schemeClr val="tx1"/>
                </a:solidFill>
              </a:rPr>
              <a:t>Database systems equipped with lock-based protocols use a mechanism by which any transaction cannot read or write data until it acquires an appropriate lock on it.  Locks are of two kinds:</a:t>
            </a:r>
          </a:p>
          <a:p>
            <a:pPr algn="just">
              <a:lnSpc>
                <a:spcPct val="160000"/>
              </a:lnSpc>
              <a:buFont typeface="Wingdings" pitchFamily="2" charset="2"/>
              <a:buChar char="Ø"/>
            </a:pPr>
            <a:r>
              <a:rPr lang="en-US" b="1" dirty="0" smtClean="0">
                <a:solidFill>
                  <a:schemeClr val="tx1"/>
                </a:solidFill>
              </a:rPr>
              <a:t>Binary Locks </a:t>
            </a:r>
            <a:r>
              <a:rPr lang="en-US" dirty="0" smtClean="0">
                <a:solidFill>
                  <a:schemeClr val="tx1"/>
                </a:solidFill>
              </a:rPr>
              <a:t>A lock on a data item can be in two states; it is either locked or unlocked.</a:t>
            </a: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098A01-C88E-45B0-82B2-E4E68ABEE8D3}" type="slidenum">
              <a:rPr lang="en-US" smtClean="0"/>
              <a:pPr/>
              <a:t>5</a:t>
            </a:fld>
            <a:endParaRPr lang="en-US"/>
          </a:p>
        </p:txBody>
      </p:sp>
      <p:sp>
        <p:nvSpPr>
          <p:cNvPr id="5" name="TextBox 4"/>
          <p:cNvSpPr txBox="1"/>
          <p:nvPr/>
        </p:nvSpPr>
        <p:spPr>
          <a:xfrm>
            <a:off x="1043608" y="1844824"/>
            <a:ext cx="7272808" cy="3914918"/>
          </a:xfrm>
          <a:prstGeom prst="rect">
            <a:avLst/>
          </a:prstGeom>
          <a:noFill/>
        </p:spPr>
        <p:txBody>
          <a:bodyPr wrap="square" rtlCol="0">
            <a:spAutoFit/>
          </a:bodyPr>
          <a:lstStyle/>
          <a:p>
            <a:pPr algn="just">
              <a:lnSpc>
                <a:spcPct val="160000"/>
              </a:lnSpc>
              <a:buFont typeface="Wingdings" pitchFamily="2" charset="2"/>
              <a:buChar char="Ø"/>
            </a:pPr>
            <a:r>
              <a:rPr lang="en-US" b="1" dirty="0"/>
              <a:t>Shared/exclusive Locks </a:t>
            </a:r>
            <a:r>
              <a:rPr lang="en-US" dirty="0"/>
              <a:t>This type of locking mechanism differentiates the locks based on their uses. If a lock is acquired on a data item to perform a write operation, it is an exclusive lock. Allowing more than one transaction to write on the same data item would lead the database into an inconsistent state. Read locks are shared because no data value is being changed.</a:t>
            </a:r>
          </a:p>
          <a:p>
            <a:pPr algn="just">
              <a:lnSpc>
                <a:spcPct val="160000"/>
              </a:lnSpc>
              <a:buNone/>
            </a:pPr>
            <a:r>
              <a:rPr lang="en-US" b="1" dirty="0"/>
              <a:t>There are </a:t>
            </a:r>
            <a:r>
              <a:rPr lang="en-US" b="1" dirty="0" smtClean="0"/>
              <a:t>4 </a:t>
            </a:r>
            <a:r>
              <a:rPr lang="en-US" b="1" dirty="0"/>
              <a:t>types of lock protocols available:</a:t>
            </a:r>
          </a:p>
          <a:p>
            <a:endParaRPr lang="en-US" dirty="0"/>
          </a:p>
        </p:txBody>
      </p:sp>
      <p:sp>
        <p:nvSpPr>
          <p:cNvPr id="6" name="Titre 1"/>
          <p:cNvSpPr>
            <a:spLocks noGrp="1"/>
          </p:cNvSpPr>
          <p:nvPr>
            <p:ph type="title"/>
          </p:nvPr>
        </p:nvSpPr>
        <p:spPr>
          <a:xfrm>
            <a:off x="426128" y="408372"/>
            <a:ext cx="8260672" cy="1039427"/>
          </a:xfrm>
        </p:spPr>
        <p:txBody>
          <a:bodyPr/>
          <a:lstStyle/>
          <a:p>
            <a:r>
              <a:rPr lang="en-US" b="1" dirty="0" smtClean="0">
                <a:solidFill>
                  <a:srgbClr val="FF0000"/>
                </a:solidFill>
              </a:rPr>
              <a:t>Lock-based Protocols</a:t>
            </a:r>
            <a:endParaRPr lang="en-US" dirty="0">
              <a:solidFill>
                <a:srgbClr val="FF0000"/>
              </a:solidFill>
            </a:endParaRPr>
          </a:p>
        </p:txBody>
      </p:sp>
    </p:spTree>
    <p:extLst>
      <p:ext uri="{BB962C8B-B14F-4D97-AF65-F5344CB8AC3E}">
        <p14:creationId xmlns:p14="http://schemas.microsoft.com/office/powerpoint/2010/main" val="2810437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Lock-based Protocols</a:t>
            </a:r>
            <a:endParaRPr lang="en-US" dirty="0">
              <a:solidFill>
                <a:srgbClr val="FF0000"/>
              </a:solidFill>
            </a:endParaRPr>
          </a:p>
        </p:txBody>
      </p:sp>
      <p:sp>
        <p:nvSpPr>
          <p:cNvPr id="3" name="Espace réservé du contenu 2"/>
          <p:cNvSpPr>
            <a:spLocks noGrp="1"/>
          </p:cNvSpPr>
          <p:nvPr>
            <p:ph idx="1"/>
          </p:nvPr>
        </p:nvSpPr>
        <p:spPr/>
        <p:txBody>
          <a:bodyPr>
            <a:normAutofit/>
          </a:bodyPr>
          <a:lstStyle/>
          <a:p>
            <a:pPr algn="just">
              <a:lnSpc>
                <a:spcPct val="150000"/>
              </a:lnSpc>
            </a:pPr>
            <a:r>
              <a:rPr lang="en-US" b="1" dirty="0" smtClean="0">
                <a:solidFill>
                  <a:schemeClr val="tx1"/>
                </a:solidFill>
              </a:rPr>
              <a:t>Simplistic Lock Protocol </a:t>
            </a:r>
            <a:r>
              <a:rPr lang="en-US" dirty="0" smtClean="0">
                <a:solidFill>
                  <a:schemeClr val="tx1"/>
                </a:solidFill>
              </a:rPr>
              <a:t>Simplistic lock-based protocols allow transactions to obtain a lock on every object before a </a:t>
            </a:r>
            <a:r>
              <a:rPr lang="en-US" b="1" dirty="0" smtClean="0">
                <a:solidFill>
                  <a:schemeClr val="tx1"/>
                </a:solidFill>
              </a:rPr>
              <a:t>'write' </a:t>
            </a:r>
            <a:r>
              <a:rPr lang="en-US" dirty="0" smtClean="0">
                <a:solidFill>
                  <a:schemeClr val="tx1"/>
                </a:solidFill>
              </a:rPr>
              <a:t>operation is performed. Transactions may unlock the data item after completing the </a:t>
            </a:r>
            <a:r>
              <a:rPr lang="en-US" b="1" dirty="0" smtClean="0">
                <a:solidFill>
                  <a:schemeClr val="tx1"/>
                </a:solidFill>
              </a:rPr>
              <a:t>‘write’ </a:t>
            </a:r>
            <a:r>
              <a:rPr lang="en-US" dirty="0" smtClean="0">
                <a:solidFill>
                  <a:schemeClr val="tx1"/>
                </a:solidFill>
              </a:rPr>
              <a:t>operation.</a:t>
            </a: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Lock-based Protocols</a:t>
            </a:r>
            <a:endParaRPr lang="en-US" dirty="0">
              <a:solidFill>
                <a:srgbClr val="FF0000"/>
              </a:solidFill>
            </a:endParaRPr>
          </a:p>
        </p:txBody>
      </p:sp>
      <p:sp>
        <p:nvSpPr>
          <p:cNvPr id="6" name="Espace réservé du contenu 5"/>
          <p:cNvSpPr>
            <a:spLocks noGrp="1"/>
          </p:cNvSpPr>
          <p:nvPr>
            <p:ph idx="1"/>
          </p:nvPr>
        </p:nvSpPr>
        <p:spPr>
          <a:xfrm>
            <a:off x="533424" y="1428736"/>
            <a:ext cx="7467600" cy="3330704"/>
          </a:xfrm>
        </p:spPr>
        <p:txBody>
          <a:bodyPr>
            <a:normAutofit fontScale="77500" lnSpcReduction="20000"/>
          </a:bodyPr>
          <a:lstStyle/>
          <a:p>
            <a:pPr algn="just">
              <a:lnSpc>
                <a:spcPct val="150000"/>
              </a:lnSpc>
            </a:pPr>
            <a:r>
              <a:rPr lang="en-US" b="1" dirty="0" smtClean="0">
                <a:solidFill>
                  <a:schemeClr val="tx1"/>
                </a:solidFill>
              </a:rPr>
              <a:t>Pre-claiming Lock Protocol </a:t>
            </a:r>
            <a:r>
              <a:rPr lang="en-US" dirty="0" smtClean="0">
                <a:solidFill>
                  <a:schemeClr val="tx1"/>
                </a:solidFill>
              </a:rPr>
              <a:t>Pre-claiming protocols evaluate their operations and create a list of data items on which they need locks. Before initiating an execution, the transaction requests the system for all the locks it needs beforehand. If all the locks are granted, the transaction executes and releases all the locks when all its operations are over. If all the locks are not granted, the transaction rolls back and waits until all the locks are granted.</a:t>
            </a:r>
          </a:p>
          <a:p>
            <a:pPr algn="just">
              <a:lnSpc>
                <a:spcPct val="150000"/>
              </a:lnSpc>
            </a:pPr>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7</a:t>
            </a:fld>
            <a:endParaRPr lang="en-US"/>
          </a:p>
        </p:txBody>
      </p:sp>
      <p:pic>
        <p:nvPicPr>
          <p:cNvPr id="1027" name="Picture 3"/>
          <p:cNvPicPr>
            <a:picLocks noChangeAspect="1" noChangeArrowheads="1"/>
          </p:cNvPicPr>
          <p:nvPr/>
        </p:nvPicPr>
        <p:blipFill>
          <a:blip r:embed="rId2"/>
          <a:srcRect/>
          <a:stretch>
            <a:fillRect/>
          </a:stretch>
        </p:blipFill>
        <p:spPr bwMode="auto">
          <a:xfrm>
            <a:off x="2428860" y="4767283"/>
            <a:ext cx="4143404" cy="18049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500174"/>
            <a:ext cx="7467600" cy="3186122"/>
          </a:xfrm>
        </p:spPr>
        <p:txBody>
          <a:bodyPr>
            <a:normAutofit fontScale="70000" lnSpcReduction="20000"/>
          </a:bodyPr>
          <a:lstStyle/>
          <a:p>
            <a:pPr algn="just">
              <a:lnSpc>
                <a:spcPct val="150000"/>
              </a:lnSpc>
            </a:pPr>
            <a:r>
              <a:rPr lang="en-US" b="1" dirty="0" smtClean="0">
                <a:solidFill>
                  <a:schemeClr val="tx1"/>
                </a:solidFill>
              </a:rPr>
              <a:t>Two-Phase Locking – 2PL </a:t>
            </a:r>
            <a:r>
              <a:rPr lang="en-US" dirty="0" smtClean="0">
                <a:solidFill>
                  <a:schemeClr val="tx1"/>
                </a:solidFill>
              </a:rPr>
              <a:t>This locking protocol divides the execution phase of a transaction into three parts. </a:t>
            </a:r>
          </a:p>
          <a:p>
            <a:pPr algn="just">
              <a:lnSpc>
                <a:spcPct val="150000"/>
              </a:lnSpc>
            </a:pPr>
            <a:r>
              <a:rPr lang="en-US" dirty="0" smtClean="0">
                <a:solidFill>
                  <a:schemeClr val="tx1"/>
                </a:solidFill>
              </a:rPr>
              <a:t>In the first part, when the transaction starts executing, it asks permission for the locks it requires. </a:t>
            </a:r>
          </a:p>
          <a:p>
            <a:pPr algn="just">
              <a:lnSpc>
                <a:spcPct val="150000"/>
              </a:lnSpc>
            </a:pPr>
            <a:r>
              <a:rPr lang="en-US" dirty="0" smtClean="0">
                <a:solidFill>
                  <a:schemeClr val="tx1"/>
                </a:solidFill>
              </a:rPr>
              <a:t>The second part is where the transaction acquires all the locks. </a:t>
            </a:r>
          </a:p>
          <a:p>
            <a:pPr algn="just">
              <a:lnSpc>
                <a:spcPct val="150000"/>
              </a:lnSpc>
            </a:pPr>
            <a:r>
              <a:rPr lang="en-US" dirty="0" smtClean="0">
                <a:solidFill>
                  <a:schemeClr val="tx1"/>
                </a:solidFill>
              </a:rPr>
              <a:t>As soon as the transaction releases its first lock, the third phase starts. In this phase, the transaction cannot demand any new locks; it only releases the acquired locks.</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8</a:t>
            </a:fld>
            <a:endParaRPr lang="en-US"/>
          </a:p>
        </p:txBody>
      </p:sp>
      <p:pic>
        <p:nvPicPr>
          <p:cNvPr id="2050" name="Picture 2"/>
          <p:cNvPicPr>
            <a:picLocks noChangeAspect="1" noChangeArrowheads="1"/>
          </p:cNvPicPr>
          <p:nvPr/>
        </p:nvPicPr>
        <p:blipFill>
          <a:blip r:embed="rId2"/>
          <a:srcRect/>
          <a:stretch>
            <a:fillRect/>
          </a:stretch>
        </p:blipFill>
        <p:spPr bwMode="auto">
          <a:xfrm>
            <a:off x="2500298" y="4714884"/>
            <a:ext cx="3929090" cy="1928826"/>
          </a:xfrm>
          <a:prstGeom prst="rect">
            <a:avLst/>
          </a:prstGeom>
          <a:noFill/>
          <a:ln w="9525">
            <a:noFill/>
            <a:miter lim="800000"/>
            <a:headEnd/>
            <a:tailEnd/>
          </a:ln>
          <a:effectLst/>
        </p:spPr>
      </p:pic>
      <p:sp>
        <p:nvSpPr>
          <p:cNvPr id="7" name="Titre 1"/>
          <p:cNvSpPr txBox="1">
            <a:spLocks/>
          </p:cNvSpPr>
          <p:nvPr/>
        </p:nvSpPr>
        <p:spPr>
          <a:xfrm>
            <a:off x="578528" y="332656"/>
            <a:ext cx="8260672" cy="10394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b="1" dirty="0" smtClean="0">
                <a:solidFill>
                  <a:srgbClr val="FF0000"/>
                </a:solidFill>
              </a:rPr>
              <a:t>Lock-based Protocols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7467600" cy="2543180"/>
          </a:xfrm>
        </p:spPr>
        <p:txBody>
          <a:bodyPr>
            <a:normAutofit fontScale="85000" lnSpcReduction="20000"/>
          </a:bodyPr>
          <a:lstStyle/>
          <a:p>
            <a:pPr algn="just">
              <a:lnSpc>
                <a:spcPct val="150000"/>
              </a:lnSpc>
            </a:pPr>
            <a:r>
              <a:rPr lang="en-US" b="1" dirty="0" smtClean="0">
                <a:solidFill>
                  <a:schemeClr val="tx1"/>
                </a:solidFill>
              </a:rPr>
              <a:t>Strict Two-Phase Locking </a:t>
            </a:r>
            <a:r>
              <a:rPr lang="en-US" dirty="0" smtClean="0">
                <a:solidFill>
                  <a:schemeClr val="tx1"/>
                </a:solidFill>
              </a:rPr>
              <a:t>The first phase of Strict-2PL is same as 2PL. After acquiring all the locks in the first phase, the transaction continues to execute normally. But in contrast to 2PL, Strict-2PL does not release a lock after using it. Strict-2PL holds all the locks until the commit point and releases all the locks at a time.</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9</a:t>
            </a:fld>
            <a:endParaRPr lang="en-US"/>
          </a:p>
        </p:txBody>
      </p:sp>
      <p:pic>
        <p:nvPicPr>
          <p:cNvPr id="3074" name="Picture 2"/>
          <p:cNvPicPr>
            <a:picLocks noChangeAspect="1" noChangeArrowheads="1"/>
          </p:cNvPicPr>
          <p:nvPr/>
        </p:nvPicPr>
        <p:blipFill>
          <a:blip r:embed="rId2"/>
          <a:srcRect/>
          <a:stretch>
            <a:fillRect/>
          </a:stretch>
        </p:blipFill>
        <p:spPr bwMode="auto">
          <a:xfrm>
            <a:off x="2571736" y="4214818"/>
            <a:ext cx="3857652" cy="2000264"/>
          </a:xfrm>
          <a:prstGeom prst="rect">
            <a:avLst/>
          </a:prstGeom>
          <a:noFill/>
          <a:ln w="9525">
            <a:noFill/>
            <a:miter lim="800000"/>
            <a:headEnd/>
            <a:tailEnd/>
          </a:ln>
          <a:effectLst/>
        </p:spPr>
      </p:pic>
      <p:sp>
        <p:nvSpPr>
          <p:cNvPr id="7" name="Titre 1"/>
          <p:cNvSpPr>
            <a:spLocks noGrp="1"/>
          </p:cNvSpPr>
          <p:nvPr>
            <p:ph type="title"/>
          </p:nvPr>
        </p:nvSpPr>
        <p:spPr>
          <a:xfrm>
            <a:off x="426128" y="408372"/>
            <a:ext cx="8260672" cy="1039427"/>
          </a:xfrm>
        </p:spPr>
        <p:txBody>
          <a:bodyPr/>
          <a:lstStyle/>
          <a:p>
            <a:r>
              <a:rPr lang="en-US" b="1" dirty="0" smtClean="0">
                <a:solidFill>
                  <a:srgbClr val="FF0000"/>
                </a:solidFill>
              </a:rPr>
              <a:t>Lock-based Protocols</a:t>
            </a:r>
            <a:endParaRPr lang="en-US"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386</TotalTime>
  <Words>875</Words>
  <Application>Microsoft Office PowerPoint</Application>
  <PresentationFormat>On-screen Show (4:3)</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Apothecary</vt:lpstr>
      <vt:lpstr>PowerPoint Presentation</vt:lpstr>
      <vt:lpstr>contents</vt:lpstr>
      <vt:lpstr>Introduction </vt:lpstr>
      <vt:lpstr>Lock-based Protocols</vt:lpstr>
      <vt:lpstr>Lock-based Protocols</vt:lpstr>
      <vt:lpstr>Lock-based Protocols</vt:lpstr>
      <vt:lpstr>Lock-based Protocols</vt:lpstr>
      <vt:lpstr>PowerPoint Presentation</vt:lpstr>
      <vt:lpstr>Lock-based Protocols</vt:lpstr>
      <vt:lpstr>Timestamp-based Protocols</vt:lpstr>
      <vt:lpstr>Timestamp-based Protocols</vt:lpstr>
      <vt:lpstr>Timestamp-based Protocols</vt:lpstr>
      <vt:lpstr>Timestamp Ordering Protocol</vt:lpstr>
      <vt:lpstr>Thomas' Write Rule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421: Advanced Database Management Systems</dc:title>
  <dc:creator>Sawsan</dc:creator>
  <cp:lastModifiedBy>DELL</cp:lastModifiedBy>
  <cp:revision>95</cp:revision>
  <dcterms:created xsi:type="dcterms:W3CDTF">2017-10-20T09:21:38Z</dcterms:created>
  <dcterms:modified xsi:type="dcterms:W3CDTF">2018-04-19T09:53:31Z</dcterms:modified>
</cp:coreProperties>
</file>