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7" r:id="rId2"/>
    <p:sldId id="260" r:id="rId3"/>
    <p:sldId id="261" r:id="rId4"/>
    <p:sldId id="259" r:id="rId5"/>
    <p:sldId id="263" r:id="rId6"/>
    <p:sldId id="264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F783-9FB4-4760-A371-7AC04B787EF1}" type="datetimeFigureOut">
              <a:rPr lang="fr-FR" smtClean="0"/>
              <a:pPr/>
              <a:t>15/04/2018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42F18-1139-4FC5-A8FB-8EEC087C4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DD6B1B-17E3-4B50-9CF0-2C5684F9465A}" type="datetime1">
              <a:rPr lang="fr-FR" smtClean="0"/>
              <a:pPr/>
              <a:t>15/04/2018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C098A01-C88E-45B0-82B2-E4E68ABEE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771" y="2438400"/>
            <a:ext cx="1970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11</a:t>
            </a:r>
            <a:endParaRPr lang="en-US" sz="2800" b="1" dirty="0">
              <a:solidFill>
                <a:srgbClr val="996600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00106" y="3356992"/>
            <a:ext cx="5748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Distributed </a:t>
            </a:r>
            <a:r>
              <a:rPr lang="en-US" sz="4000" b="1" dirty="0" smtClean="0">
                <a:solidFill>
                  <a:srgbClr val="FF0000"/>
                </a:solidFill>
              </a:rPr>
              <a:t>Database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Types of Heterogeneous Distributed Databases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Federated: </a:t>
            </a:r>
            <a:r>
              <a:rPr lang="en-US" dirty="0" smtClean="0">
                <a:solidFill>
                  <a:schemeClr val="tx1"/>
                </a:solidFill>
              </a:rPr>
              <a:t>The heterogeneous database systems are independent in nature and integrated together so that they function as a single database system.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Un-federated: </a:t>
            </a:r>
            <a:r>
              <a:rPr lang="en-US" dirty="0" smtClean="0">
                <a:solidFill>
                  <a:schemeClr val="tx1"/>
                </a:solidFill>
              </a:rPr>
              <a:t>The database systems employ a central coordinating module through which the databases are accessed.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Distributed DBMS Architectures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DDBMS architectures are generally developed depending on three parameters: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Distribution: </a:t>
            </a:r>
            <a:r>
              <a:rPr lang="en-US" dirty="0" smtClean="0">
                <a:solidFill>
                  <a:schemeClr val="tx1"/>
                </a:solidFill>
              </a:rPr>
              <a:t>It states the physical distribution of data across the different sites.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Autonomy: </a:t>
            </a:r>
            <a:r>
              <a:rPr lang="en-US" dirty="0" smtClean="0">
                <a:solidFill>
                  <a:schemeClr val="tx1"/>
                </a:solidFill>
              </a:rPr>
              <a:t>It indicates the distribution of control of the database system and the degree to which each constituent DBMS can operate independently.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Heterogeneity: </a:t>
            </a:r>
            <a:r>
              <a:rPr lang="en-US" dirty="0" smtClean="0">
                <a:solidFill>
                  <a:schemeClr val="tx1"/>
                </a:solidFill>
              </a:rPr>
              <a:t>It refers to the uniformity or dissimilarity of the data models, system components and databases.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Architectural Models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Some of the common architectural models are: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Client - Server Architecture for DDBMS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Peer - to - Peer Architecture for DDBMS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Multi - DBMS Architecture </a:t>
            </a:r>
          </a:p>
          <a:p>
            <a:pPr algn="just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Client - Server Architecture for DDBMS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44" y="1500174"/>
            <a:ext cx="8386520" cy="5257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is a two-level architecture where the functionality is divided into servers and clients.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server functions primarily encompass data management, query processing, optimization and transaction management.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Client functions include mainly user interface. 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two different client - server architecture are: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 Single Server Multiple Client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 Multiple Server Multiple Client (shown in the following diagram) </a:t>
            </a:r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136" y="794731"/>
            <a:ext cx="7469326" cy="534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Peer- to-Peer Architecture for DDBMS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In these systems, each peer acts both as a client and a server for imparting database services. </a:t>
            </a:r>
          </a:p>
          <a:p>
            <a:pPr algn="just">
              <a:lnSpc>
                <a:spcPct val="16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The peers share their resource with other peers and co-ordinate their activities. 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This architecture generally has four levels of schemas: </a:t>
            </a:r>
          </a:p>
          <a:p>
            <a:pPr algn="just">
              <a:lnSpc>
                <a:spcPct val="16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Global Conceptual Schema: </a:t>
            </a:r>
            <a:r>
              <a:rPr lang="en-US" sz="1800" dirty="0" smtClean="0">
                <a:solidFill>
                  <a:schemeClr val="tx1"/>
                </a:solidFill>
              </a:rPr>
              <a:t>the global logical view of data. </a:t>
            </a:r>
          </a:p>
          <a:p>
            <a:pPr algn="just">
              <a:lnSpc>
                <a:spcPct val="16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Local Conceptual Schema:</a:t>
            </a:r>
            <a:r>
              <a:rPr lang="en-US" sz="1800" dirty="0" smtClean="0">
                <a:solidFill>
                  <a:schemeClr val="tx1"/>
                </a:solidFill>
              </a:rPr>
              <a:t> logical data organization at each site. </a:t>
            </a:r>
          </a:p>
          <a:p>
            <a:pPr algn="just">
              <a:lnSpc>
                <a:spcPct val="16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Local Internal Schema: </a:t>
            </a:r>
            <a:r>
              <a:rPr lang="en-US" sz="1800" dirty="0" smtClean="0">
                <a:solidFill>
                  <a:schemeClr val="tx1"/>
                </a:solidFill>
              </a:rPr>
              <a:t>physical data organization at each site. </a:t>
            </a:r>
          </a:p>
          <a:p>
            <a:pPr algn="just">
              <a:lnSpc>
                <a:spcPct val="16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External Schema: </a:t>
            </a:r>
            <a:r>
              <a:rPr lang="en-US" sz="1800" dirty="0" smtClean="0">
                <a:solidFill>
                  <a:schemeClr val="tx1"/>
                </a:solidFill>
              </a:rPr>
              <a:t>user view of data.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3568" y="714356"/>
            <a:ext cx="792961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 - DBMS Architectures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an integrated database system formed by a collection of two or more autonomous database systems.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Multi-DBMS can be expressed through </a:t>
            </a:r>
            <a:r>
              <a:rPr lang="en-US" b="1" u="sng" dirty="0" smtClean="0">
                <a:solidFill>
                  <a:schemeClr val="tx1"/>
                </a:solidFill>
              </a:rPr>
              <a:t>six levels </a:t>
            </a:r>
            <a:r>
              <a:rPr lang="en-US" dirty="0" smtClean="0">
                <a:solidFill>
                  <a:schemeClr val="tx1"/>
                </a:solidFill>
              </a:rPr>
              <a:t>of schemas: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1-Multi-database </a:t>
            </a:r>
            <a:r>
              <a:rPr lang="en-US" b="1" dirty="0" smtClean="0">
                <a:solidFill>
                  <a:schemeClr val="tx1"/>
                </a:solidFill>
              </a:rPr>
              <a:t>View Level.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2-Multi-database </a:t>
            </a:r>
            <a:r>
              <a:rPr lang="en-US" b="1" dirty="0" smtClean="0">
                <a:solidFill>
                  <a:schemeClr val="tx1"/>
                </a:solidFill>
              </a:rPr>
              <a:t>Conceptual Level.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3-Multi-database </a:t>
            </a:r>
            <a:r>
              <a:rPr lang="en-US" b="1" dirty="0" smtClean="0">
                <a:solidFill>
                  <a:schemeClr val="tx1"/>
                </a:solidFill>
              </a:rPr>
              <a:t>Internal Level.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4-Local </a:t>
            </a:r>
            <a:r>
              <a:rPr lang="en-US" b="1" dirty="0" smtClean="0">
                <a:solidFill>
                  <a:schemeClr val="tx1"/>
                </a:solidFill>
              </a:rPr>
              <a:t>database View Level.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5-Local </a:t>
            </a:r>
            <a:r>
              <a:rPr lang="en-US" b="1" dirty="0" smtClean="0">
                <a:solidFill>
                  <a:schemeClr val="tx1"/>
                </a:solidFill>
              </a:rPr>
              <a:t>database Conceptual Level.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6-Local </a:t>
            </a:r>
            <a:r>
              <a:rPr lang="en-US" b="1" dirty="0" smtClean="0">
                <a:solidFill>
                  <a:schemeClr val="tx1"/>
                </a:solidFill>
              </a:rPr>
              <a:t>database Internal Level.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 - DBMS Architectures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are two design alternatives for multi-DBMS: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Model </a:t>
            </a:r>
            <a:r>
              <a:rPr lang="en-US" b="1" dirty="0" smtClean="0">
                <a:solidFill>
                  <a:schemeClr val="tx1"/>
                </a:solidFill>
              </a:rPr>
              <a:t>with</a:t>
            </a:r>
            <a:r>
              <a:rPr lang="en-US" dirty="0" smtClean="0">
                <a:solidFill>
                  <a:schemeClr val="tx1"/>
                </a:solidFill>
              </a:rPr>
              <a:t> multi-database conceptual level.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Model </a:t>
            </a:r>
            <a:r>
              <a:rPr lang="en-US" b="1" dirty="0" smtClean="0">
                <a:solidFill>
                  <a:schemeClr val="tx1"/>
                </a:solidFill>
              </a:rPr>
              <a:t>without</a:t>
            </a:r>
            <a:r>
              <a:rPr lang="en-US" dirty="0" smtClean="0">
                <a:solidFill>
                  <a:schemeClr val="tx1"/>
                </a:solidFill>
              </a:rPr>
              <a:t> multi-database conceptual level.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421252"/>
            <a:ext cx="8712968" cy="607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solidFill>
                  <a:srgbClr val="FF0000"/>
                </a:solidFill>
              </a:rPr>
              <a:t>Distributed Databases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distributed database </a:t>
            </a:r>
            <a:r>
              <a:rPr lang="en-US" dirty="0" smtClean="0">
                <a:solidFill>
                  <a:schemeClr val="tx1"/>
                </a:solidFill>
              </a:rPr>
              <a:t>is a collection of multiple interconnected databases, which are spread physically across various locations that communicate via a computer network.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520" y="428604"/>
            <a:ext cx="864096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Databases in the collection are logically interrelated with each other.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is physically stored across multiple sites.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processors in the sites are connected via a network.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chemeClr val="tx1"/>
                </a:solidFill>
              </a:rPr>
              <a:t>A distributed database incorporates transaction processing.</a:t>
            </a:r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Distributed Database Management System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 distributed database management system (DDBMS) is a centralized software system that manages a distributed database in a manner as if it were all stored in a single location.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 of Distributed Databases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Modular Development.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More Reliable.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Better Response.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Lower Communication Cost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329642" cy="7143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Adversities of Distributed Databases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0538" y="1142984"/>
            <a:ext cx="7924800" cy="571504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Need for complex and expensive software: </a:t>
            </a:r>
            <a:r>
              <a:rPr lang="en-US" dirty="0" smtClean="0">
                <a:solidFill>
                  <a:schemeClr val="tx1"/>
                </a:solidFill>
              </a:rPr>
              <a:t>to provide data transparency and co-ordination across the several sites. </a:t>
            </a:r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Processing overhead: </a:t>
            </a:r>
            <a:r>
              <a:rPr lang="en-US" dirty="0" smtClean="0">
                <a:solidFill>
                  <a:schemeClr val="tx1"/>
                </a:solidFill>
              </a:rPr>
              <a:t>Even simple operations may require a large number of communications and additional calculations to provide uniformity in data across the sites. </a:t>
            </a:r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Data integrity: </a:t>
            </a:r>
            <a:r>
              <a:rPr lang="en-US" dirty="0" smtClean="0">
                <a:solidFill>
                  <a:schemeClr val="tx1"/>
                </a:solidFill>
              </a:rPr>
              <a:t>The need for updating data in multiple sites pose problems of data integrity. </a:t>
            </a:r>
          </a:p>
          <a:p>
            <a:pPr algn="just">
              <a:lnSpc>
                <a:spcPct val="16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4C098A01-C88E-45B0-82B2-E4E68ABEE8D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Distributed Databases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7158" y="1714489"/>
            <a:ext cx="8025602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Homogeneous Distributed Databases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In a </a:t>
            </a:r>
            <a:r>
              <a:rPr lang="en-US" b="1" dirty="0" smtClean="0">
                <a:solidFill>
                  <a:schemeClr val="tx1"/>
                </a:solidFill>
              </a:rPr>
              <a:t>homogeneous</a:t>
            </a:r>
            <a:r>
              <a:rPr lang="en-US" dirty="0" smtClean="0">
                <a:solidFill>
                  <a:schemeClr val="tx1"/>
                </a:solidFill>
              </a:rPr>
              <a:t> distributed database, all the sites use identical DBMS and operating systems. Its properties are: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sites use very similar software.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sites use identical DBMS or DBMS from the same vendor.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Each site is aware of all other sites and cooperates with other sites to process user requests.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database is accessed through a single interface as if it is a single database.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Types of Homogeneous Distributed Database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Autonomous: </a:t>
            </a:r>
            <a:r>
              <a:rPr lang="en-US" dirty="0" smtClean="0">
                <a:solidFill>
                  <a:schemeClr val="tx1"/>
                </a:solidFill>
              </a:rPr>
              <a:t>Each database is independent that functions on its own.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Non-autonomous: </a:t>
            </a:r>
            <a:r>
              <a:rPr lang="en-US" dirty="0" smtClean="0">
                <a:solidFill>
                  <a:schemeClr val="tx1"/>
                </a:solidFill>
              </a:rPr>
              <a:t>Data is distributed across the homogeneous nodes and a central or master DBMS co-ordinates data updates across the sites.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8A01-C88E-45B0-82B2-E4E68ABEE8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534</TotalTime>
  <Words>725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Apothecary</vt:lpstr>
      <vt:lpstr>PowerPoint Presentation</vt:lpstr>
      <vt:lpstr>  Distributed Databases </vt:lpstr>
      <vt:lpstr>Features</vt:lpstr>
      <vt:lpstr>Distributed Database Management System </vt:lpstr>
      <vt:lpstr>Advantages of Distributed Databases </vt:lpstr>
      <vt:lpstr>Adversities of Distributed Databases </vt:lpstr>
      <vt:lpstr>Types of Distributed Databases </vt:lpstr>
      <vt:lpstr>Homogeneous Distributed Databases </vt:lpstr>
      <vt:lpstr>Types of Homogeneous Distributed Database </vt:lpstr>
      <vt:lpstr>Types of Heterogeneous Distributed Databases</vt:lpstr>
      <vt:lpstr>Distributed DBMS Architectures </vt:lpstr>
      <vt:lpstr>Architectural Models </vt:lpstr>
      <vt:lpstr>Client - Server Architecture for DDBMS </vt:lpstr>
      <vt:lpstr>PowerPoint Presentation</vt:lpstr>
      <vt:lpstr>Peer- to-Peer Architecture for DDBMS </vt:lpstr>
      <vt:lpstr>PowerPoint Presentation</vt:lpstr>
      <vt:lpstr>Multi - DBMS Architectures </vt:lpstr>
      <vt:lpstr>Multi - DBMS Architectures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421: Advanced Database Management Systems</dc:title>
  <dc:creator>Sawsan</dc:creator>
  <cp:lastModifiedBy>DELL</cp:lastModifiedBy>
  <cp:revision>175</cp:revision>
  <dcterms:created xsi:type="dcterms:W3CDTF">2017-10-20T09:21:38Z</dcterms:created>
  <dcterms:modified xsi:type="dcterms:W3CDTF">2018-04-15T05:40:44Z</dcterms:modified>
</cp:coreProperties>
</file>