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0" r:id="rId2"/>
    <p:sldId id="271" r:id="rId3"/>
    <p:sldId id="272" r:id="rId4"/>
    <p:sldId id="259" r:id="rId5"/>
    <p:sldId id="260" r:id="rId6"/>
    <p:sldId id="273" r:id="rId7"/>
    <p:sldId id="290" r:id="rId8"/>
    <p:sldId id="274" r:id="rId9"/>
    <p:sldId id="279" r:id="rId10"/>
    <p:sldId id="289" r:id="rId11"/>
    <p:sldId id="280" r:id="rId12"/>
    <p:sldId id="281" r:id="rId13"/>
    <p:sldId id="277" r:id="rId14"/>
    <p:sldId id="282" r:id="rId15"/>
    <p:sldId id="283" r:id="rId16"/>
    <p:sldId id="284" r:id="rId17"/>
    <p:sldId id="264" r:id="rId18"/>
    <p:sldId id="291" r:id="rId19"/>
    <p:sldId id="265" r:id="rId20"/>
    <p:sldId id="292" r:id="rId21"/>
    <p:sldId id="293" r:id="rId22"/>
    <p:sldId id="294" r:id="rId23"/>
    <p:sldId id="295" r:id="rId24"/>
    <p:sldId id="278" r:id="rId25"/>
    <p:sldId id="285" r:id="rId26"/>
    <p:sldId id="286" r:id="rId27"/>
    <p:sldId id="28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242"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563214-9DE3-42D9-BF39-1E00EF09C17D}" type="datetimeFigureOut">
              <a:rPr lang="en-US" smtClean="0"/>
              <a:t>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F82F9-9300-4EF4-8A8C-EFB319A9DBD8}" type="slidenum">
              <a:rPr lang="en-US" smtClean="0"/>
              <a:t>‹#›</a:t>
            </a:fld>
            <a:endParaRPr lang="en-US"/>
          </a:p>
        </p:txBody>
      </p:sp>
    </p:spTree>
    <p:extLst>
      <p:ext uri="{BB962C8B-B14F-4D97-AF65-F5344CB8AC3E}">
        <p14:creationId xmlns:p14="http://schemas.microsoft.com/office/powerpoint/2010/main" val="363738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A4BA09D-3B2F-45FC-A6AE-6A9DF7FF28FF}" type="slidenum">
              <a:rPr lang="af-ZA" smtClean="0"/>
              <a:pPr/>
              <a:t>1</a:t>
            </a:fld>
            <a:endParaRPr lang="af-ZA"/>
          </a:p>
        </p:txBody>
      </p:sp>
    </p:spTree>
    <p:extLst>
      <p:ext uri="{BB962C8B-B14F-4D97-AF65-F5344CB8AC3E}">
        <p14:creationId xmlns:p14="http://schemas.microsoft.com/office/powerpoint/2010/main" val="1414137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E993BC1-D792-413B-B4A5-45B4E04D2CCC}" type="datetime1">
              <a:rPr lang="en-US" smtClean="0"/>
              <a:t>2/5/2018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8B662B6-7359-4E07-918C-DCA14F224655}"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92B1C-EBA0-40B8-A0C4-DB23D9194905}" type="datetime1">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662B6-7359-4E07-918C-DCA14F2246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0F9410-53DC-42B1-91DB-B79B5975DFDF}" type="datetime1">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662B6-7359-4E07-918C-DCA14F2246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6F107-4C8C-4133-8C7C-89B2188E1B26}" type="datetime1">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662B6-7359-4E07-918C-DCA14F2246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C7264B-190A-4F63-A5B6-01D0B1855611}" type="datetime1">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B662B6-7359-4E07-918C-DCA14F2246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B5DB1C5-D60A-4A6D-8683-B19D9EA72217}" type="datetime1">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B662B6-7359-4E07-918C-DCA14F224655}"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FF8290-0C5F-4160-8792-BCA959FEDE02}" type="datetime1">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B662B6-7359-4E07-918C-DCA14F2246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B643FB-52CB-46DD-9061-613CDF82463F}" type="datetime1">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B662B6-7359-4E07-918C-DCA14F2246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E5EF4-4D91-44A0-BDC1-AC83426D45ED}" type="datetime1">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B662B6-7359-4E07-918C-DCA14F2246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23B672F-6A62-4931-BF78-1F449659A85A}" type="datetime1">
              <a:rPr lang="en-US" smtClean="0"/>
              <a:t>2/5/2018</a:t>
            </a:fld>
            <a:endParaRPr lang="en-US"/>
          </a:p>
        </p:txBody>
      </p:sp>
      <p:sp>
        <p:nvSpPr>
          <p:cNvPr id="7" name="Slide Number Placeholder 6"/>
          <p:cNvSpPr>
            <a:spLocks noGrp="1"/>
          </p:cNvSpPr>
          <p:nvPr>
            <p:ph type="sldNum" sz="quarter" idx="12"/>
          </p:nvPr>
        </p:nvSpPr>
        <p:spPr/>
        <p:txBody>
          <a:bodyPr/>
          <a:lstStyle/>
          <a:p>
            <a:fld id="{98B662B6-7359-4E07-918C-DCA14F224655}"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088A49-5689-4974-94EB-711A0F53A01A}" type="datetime1">
              <a:rPr lang="en-US" smtClean="0"/>
              <a:t>2/5/2018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98B662B6-7359-4E07-918C-DCA14F2246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B2F43FB-CC6F-4F19-AF39-7CDF49725ABB}" type="datetime1">
              <a:rPr lang="en-US" smtClean="0"/>
              <a:t>2/5/2018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8B662B6-7359-4E07-918C-DCA14F2246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srcRect l="40677" t="28054" r="44380" b="51274"/>
          <a:stretch>
            <a:fillRect/>
          </a:stretch>
        </p:blipFill>
        <p:spPr bwMode="auto">
          <a:xfrm>
            <a:off x="5004048" y="260648"/>
            <a:ext cx="2808312" cy="1944216"/>
          </a:xfrm>
          <a:prstGeom prst="rect">
            <a:avLst/>
          </a:prstGeom>
          <a:noFill/>
          <a:ln w="9525">
            <a:noFill/>
            <a:miter lim="800000"/>
            <a:headEnd/>
            <a:tailEnd/>
          </a:ln>
        </p:spPr>
      </p:pic>
      <p:cxnSp>
        <p:nvCxnSpPr>
          <p:cNvPr id="6" name="Straight Connector 5"/>
          <p:cNvCxnSpPr/>
          <p:nvPr/>
        </p:nvCxnSpPr>
        <p:spPr>
          <a:xfrm>
            <a:off x="4554252" y="4653136"/>
            <a:ext cx="45542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249289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09398" y="2610776"/>
            <a:ext cx="3320141" cy="1938992"/>
          </a:xfrm>
          <a:prstGeom prst="rect">
            <a:avLst/>
          </a:prstGeom>
        </p:spPr>
        <p:txBody>
          <a:bodyPr wrap="none">
            <a:spAutoFit/>
          </a:bodyPr>
          <a:lstStyle/>
          <a:p>
            <a:pPr algn="ctr"/>
            <a:r>
              <a:rPr lang="af-ZA" sz="4000" b="1" dirty="0" smtClean="0">
                <a:solidFill>
                  <a:srgbClr val="FF6600"/>
                </a:solidFill>
                <a:latin typeface="Arial" pitchFamily="34" charset="0"/>
                <a:cs typeface="Arial" pitchFamily="34" charset="0"/>
              </a:rPr>
              <a:t>Database </a:t>
            </a:r>
          </a:p>
          <a:p>
            <a:pPr algn="ctr"/>
            <a:r>
              <a:rPr lang="af-ZA" sz="4000" b="1" dirty="0" smtClean="0">
                <a:solidFill>
                  <a:srgbClr val="FF6600"/>
                </a:solidFill>
                <a:latin typeface="Arial" pitchFamily="34" charset="0"/>
                <a:cs typeface="Arial" pitchFamily="34" charset="0"/>
              </a:rPr>
              <a:t>Management</a:t>
            </a:r>
          </a:p>
          <a:p>
            <a:pPr algn="ctr"/>
            <a:r>
              <a:rPr lang="af-ZA" sz="4000" b="1" dirty="0" smtClean="0">
                <a:solidFill>
                  <a:srgbClr val="FF6600"/>
                </a:solidFill>
                <a:latin typeface="Arial" pitchFamily="34" charset="0"/>
                <a:cs typeface="Arial" pitchFamily="34" charset="0"/>
              </a:rPr>
              <a:t> system</a:t>
            </a:r>
            <a:endParaRPr lang="af-ZA" sz="4000" b="1" dirty="0">
              <a:solidFill>
                <a:srgbClr val="FF6600"/>
              </a:solidFill>
              <a:latin typeface="Arial" pitchFamily="34" charset="0"/>
              <a:cs typeface="Arial" pitchFamily="34" charset="0"/>
            </a:endParaRPr>
          </a:p>
        </p:txBody>
      </p:sp>
      <p:sp>
        <p:nvSpPr>
          <p:cNvPr id="10" name="TextBox 9"/>
          <p:cNvSpPr txBox="1"/>
          <p:nvPr/>
        </p:nvSpPr>
        <p:spPr>
          <a:xfrm>
            <a:off x="-36512" y="4737918"/>
            <a:ext cx="6768752" cy="923330"/>
          </a:xfrm>
          <a:prstGeom prst="rect">
            <a:avLst/>
          </a:prstGeom>
          <a:noFill/>
        </p:spPr>
        <p:txBody>
          <a:bodyPr wrap="square" rtlCol="0">
            <a:spAutoFit/>
          </a:bodyPr>
          <a:lstStyle/>
          <a:p>
            <a:r>
              <a:rPr lang="en-GB" b="1" dirty="0" smtClean="0">
                <a:latin typeface="Arial" pitchFamily="34" charset="0"/>
                <a:cs typeface="Arial" pitchFamily="34" charset="0"/>
              </a:rPr>
              <a:t>Dr.  </a:t>
            </a:r>
            <a:r>
              <a:rPr lang="en-GB" b="1" dirty="0" err="1" smtClean="0">
                <a:latin typeface="Arial" pitchFamily="34" charset="0"/>
                <a:cs typeface="Arial" pitchFamily="34" charset="0"/>
              </a:rPr>
              <a:t>Rihab</a:t>
            </a:r>
            <a:r>
              <a:rPr lang="en-GB" b="1" dirty="0" smtClean="0">
                <a:latin typeface="Arial" pitchFamily="34" charset="0"/>
                <a:cs typeface="Arial" pitchFamily="34" charset="0"/>
              </a:rPr>
              <a:t> Mohamed </a:t>
            </a:r>
            <a:r>
              <a:rPr lang="en-GB" b="1" dirty="0">
                <a:latin typeface="Arial" pitchFamily="34" charset="0"/>
                <a:cs typeface="Arial" pitchFamily="34" charset="0"/>
              </a:rPr>
              <a:t> </a:t>
            </a:r>
            <a:r>
              <a:rPr lang="en-GB" b="1" dirty="0" err="1">
                <a:latin typeface="Arial" pitchFamily="34" charset="0"/>
                <a:cs typeface="Arial" pitchFamily="34" charset="0"/>
              </a:rPr>
              <a:t>N</a:t>
            </a:r>
            <a:r>
              <a:rPr lang="en-GB" b="1" dirty="0" err="1" smtClean="0">
                <a:latin typeface="Arial" pitchFamily="34" charset="0"/>
                <a:cs typeface="Arial" pitchFamily="34" charset="0"/>
              </a:rPr>
              <a:t>aceur</a:t>
            </a:r>
            <a:r>
              <a:rPr lang="en-GB" b="1" dirty="0" smtClean="0">
                <a:latin typeface="Arial" pitchFamily="34" charset="0"/>
                <a:cs typeface="Arial" pitchFamily="34" charset="0"/>
              </a:rPr>
              <a:t> ABDELKRIM</a:t>
            </a:r>
          </a:p>
          <a:p>
            <a:endParaRPr lang="en-GB" b="1" dirty="0">
              <a:latin typeface="Arial" pitchFamily="34" charset="0"/>
              <a:cs typeface="Arial" pitchFamily="34" charset="0"/>
            </a:endParaRPr>
          </a:p>
          <a:p>
            <a:r>
              <a:rPr lang="en-GB" b="1" dirty="0" smtClean="0">
                <a:latin typeface="Arial" pitchFamily="34" charset="0"/>
                <a:cs typeface="Arial" pitchFamily="34" charset="0"/>
              </a:rPr>
              <a:t>E-mail: rihab@su.edu.sa</a:t>
            </a:r>
            <a:endParaRPr lang="af-ZA" b="1" dirty="0">
              <a:latin typeface="Arial" pitchFamily="34" charset="0"/>
              <a:cs typeface="Arial" pitchFamily="34" charset="0"/>
            </a:endParaRPr>
          </a:p>
        </p:txBody>
      </p:sp>
      <p:sp>
        <p:nvSpPr>
          <p:cNvPr id="13" name="TextBox 12"/>
          <p:cNvSpPr txBox="1"/>
          <p:nvPr/>
        </p:nvSpPr>
        <p:spPr>
          <a:xfrm>
            <a:off x="6156176" y="5631755"/>
            <a:ext cx="2304256" cy="461665"/>
          </a:xfrm>
          <a:prstGeom prst="rect">
            <a:avLst/>
          </a:prstGeom>
          <a:noFill/>
        </p:spPr>
        <p:txBody>
          <a:bodyPr wrap="square" rtlCol="0">
            <a:spAutoFit/>
          </a:bodyPr>
          <a:lstStyle/>
          <a:p>
            <a:r>
              <a:rPr lang="en-GB" sz="2400" b="1" dirty="0" smtClean="0">
                <a:solidFill>
                  <a:srgbClr val="FF6600"/>
                </a:solidFill>
              </a:rPr>
              <a:t>2017 - 2018</a:t>
            </a:r>
            <a:endParaRPr lang="af-ZA" sz="2400" b="1" dirty="0">
              <a:solidFill>
                <a:srgbClr val="FF6600"/>
              </a:solidFill>
            </a:endParaRPr>
          </a:p>
        </p:txBody>
      </p:sp>
      <p:sp>
        <p:nvSpPr>
          <p:cNvPr id="21" name="Slide Number Placeholder 20"/>
          <p:cNvSpPr>
            <a:spLocks noGrp="1"/>
          </p:cNvSpPr>
          <p:nvPr>
            <p:ph type="sldNum" sz="quarter" idx="12"/>
          </p:nvPr>
        </p:nvSpPr>
        <p:spPr/>
        <p:txBody>
          <a:bodyPr/>
          <a:lstStyle/>
          <a:p>
            <a:fld id="{82798170-6D1D-4ADF-A04F-17AEE2C2385D}" type="slidenum">
              <a:rPr lang="af-ZA" smtClean="0"/>
              <a:pPr/>
              <a:t>1</a:t>
            </a:fld>
            <a:endParaRPr lang="af-ZA"/>
          </a:p>
        </p:txBody>
      </p:sp>
    </p:spTree>
    <p:extLst>
      <p:ext uri="{BB962C8B-B14F-4D97-AF65-F5344CB8AC3E}">
        <p14:creationId xmlns:p14="http://schemas.microsoft.com/office/powerpoint/2010/main" val="3947749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10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38809"/>
            <a:ext cx="8066087"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011" y="3402634"/>
            <a:ext cx="2972076" cy="2354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038600"/>
            <a:ext cx="4431361" cy="235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82550"/>
            <a:ext cx="29019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924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11</a:t>
            </a:fld>
            <a:endParaRPr lang="en-US"/>
          </a:p>
        </p:txBody>
      </p:sp>
      <p:grpSp>
        <p:nvGrpSpPr>
          <p:cNvPr id="7" name="Groupe 6"/>
          <p:cNvGrpSpPr/>
          <p:nvPr/>
        </p:nvGrpSpPr>
        <p:grpSpPr>
          <a:xfrm>
            <a:off x="703092" y="2743200"/>
            <a:ext cx="7892007" cy="1096090"/>
            <a:chOff x="703092" y="2600979"/>
            <a:chExt cx="7892007" cy="1096090"/>
          </a:xfrm>
        </p:grpSpPr>
        <p:sp>
          <p:nvSpPr>
            <p:cNvPr id="12" name="Rectangle 11"/>
            <p:cNvSpPr/>
            <p:nvPr/>
          </p:nvSpPr>
          <p:spPr>
            <a:xfrm>
              <a:off x="838200" y="2600979"/>
              <a:ext cx="3845925" cy="369332"/>
            </a:xfrm>
            <a:prstGeom prst="rect">
              <a:avLst/>
            </a:prstGeom>
          </p:spPr>
          <p:txBody>
            <a:bodyPr wrap="none">
              <a:spAutoFit/>
            </a:bodyPr>
            <a:lstStyle/>
            <a:p>
              <a:r>
                <a:rPr lang="en-US" b="1" dirty="0">
                  <a:solidFill>
                    <a:srgbClr val="FF0000"/>
                  </a:solidFill>
                </a:rPr>
                <a:t>6- Interfaces for Parametric Users</a:t>
              </a:r>
            </a:p>
          </p:txBody>
        </p:sp>
        <p:sp>
          <p:nvSpPr>
            <p:cNvPr id="18" name="Rectangle 17"/>
            <p:cNvSpPr/>
            <p:nvPr/>
          </p:nvSpPr>
          <p:spPr>
            <a:xfrm>
              <a:off x="703092" y="2866072"/>
              <a:ext cx="7892007" cy="830997"/>
            </a:xfrm>
            <a:prstGeom prst="rect">
              <a:avLst/>
            </a:prstGeom>
          </p:spPr>
          <p:txBody>
            <a:bodyPr wrap="square">
              <a:spAutoFit/>
            </a:bodyPr>
            <a:lstStyle/>
            <a:p>
              <a:pPr marL="342900" lvl="0" indent="-342900">
                <a:spcAft>
                  <a:spcPts val="0"/>
                </a:spcAft>
                <a:buFont typeface="Wingdings" panose="05000000000000000000" pitchFamily="2" charset="2"/>
                <a:buChar char=""/>
                <a:tabLst>
                  <a:tab pos="457200" algn="l"/>
                </a:tabLst>
              </a:pPr>
              <a:r>
                <a:rPr lang="en-US" sz="1600" dirty="0"/>
                <a:t>Parametric users have small set of operations they perform.</a:t>
              </a:r>
              <a:endParaRPr lang="fr-FR" sz="1600" dirty="0"/>
            </a:p>
            <a:p>
              <a:pPr marL="342900" lvl="0" indent="-342900">
                <a:spcAft>
                  <a:spcPts val="0"/>
                </a:spcAft>
                <a:buFont typeface="Wingdings" panose="05000000000000000000" pitchFamily="2" charset="2"/>
                <a:buChar char=""/>
                <a:tabLst>
                  <a:tab pos="457200" algn="l"/>
                </a:tabLst>
              </a:pPr>
              <a:r>
                <a:rPr lang="en-US" sz="1600" dirty="0"/>
                <a:t>Analysts and programmers design and implement a special interface for each class of naïve users</a:t>
              </a:r>
              <a:r>
                <a:rPr lang="en-US" sz="1600" dirty="0" smtClean="0"/>
                <a:t>.</a:t>
              </a:r>
              <a:endParaRPr lang="fr-FR" sz="1600" dirty="0"/>
            </a:p>
          </p:txBody>
        </p:sp>
      </p:grpSp>
      <p:grpSp>
        <p:nvGrpSpPr>
          <p:cNvPr id="6" name="Groupe 5"/>
          <p:cNvGrpSpPr/>
          <p:nvPr/>
        </p:nvGrpSpPr>
        <p:grpSpPr>
          <a:xfrm>
            <a:off x="703092" y="4341167"/>
            <a:ext cx="8059908" cy="1200329"/>
            <a:chOff x="703092" y="4659868"/>
            <a:chExt cx="8059908" cy="1200329"/>
          </a:xfrm>
        </p:grpSpPr>
        <p:sp>
          <p:nvSpPr>
            <p:cNvPr id="14" name="Rectangle 13"/>
            <p:cNvSpPr/>
            <p:nvPr/>
          </p:nvSpPr>
          <p:spPr>
            <a:xfrm>
              <a:off x="838200" y="4659868"/>
              <a:ext cx="2879314" cy="369332"/>
            </a:xfrm>
            <a:prstGeom prst="rect">
              <a:avLst/>
            </a:prstGeom>
          </p:spPr>
          <p:txBody>
            <a:bodyPr wrap="none">
              <a:spAutoFit/>
            </a:bodyPr>
            <a:lstStyle/>
            <a:p>
              <a:r>
                <a:rPr lang="en-US" b="1" dirty="0">
                  <a:solidFill>
                    <a:srgbClr val="FF0000"/>
                  </a:solidFill>
                </a:rPr>
                <a:t>7- Interfaces for the DBA</a:t>
              </a:r>
            </a:p>
          </p:txBody>
        </p:sp>
        <p:sp>
          <p:nvSpPr>
            <p:cNvPr id="3" name="Rectangle 2"/>
            <p:cNvSpPr/>
            <p:nvPr/>
          </p:nvSpPr>
          <p:spPr>
            <a:xfrm>
              <a:off x="703092" y="5029200"/>
              <a:ext cx="8059908" cy="830997"/>
            </a:xfrm>
            <a:prstGeom prst="rect">
              <a:avLst/>
            </a:prstGeom>
          </p:spPr>
          <p:txBody>
            <a:bodyPr wrap="square">
              <a:spAutoFit/>
            </a:bodyPr>
            <a:lstStyle/>
            <a:p>
              <a:pPr marL="342900" lvl="0" indent="-342900">
                <a:spcAft>
                  <a:spcPts val="0"/>
                </a:spcAft>
                <a:buFont typeface="Wingdings" panose="05000000000000000000" pitchFamily="2" charset="2"/>
                <a:buChar char=""/>
                <a:tabLst>
                  <a:tab pos="457200" algn="l"/>
                </a:tabLst>
              </a:pPr>
              <a:r>
                <a:rPr lang="en-US" sz="1600" dirty="0"/>
                <a:t>Systems contain privileged commands only for DBA staff.</a:t>
              </a:r>
              <a:endParaRPr lang="fr-FR" sz="1600" dirty="0"/>
            </a:p>
            <a:p>
              <a:pPr marL="342900" lvl="0" indent="-342900">
                <a:spcAft>
                  <a:spcPts val="0"/>
                </a:spcAft>
                <a:buFont typeface="Wingdings" panose="05000000000000000000" pitchFamily="2" charset="2"/>
                <a:buChar char=""/>
                <a:tabLst>
                  <a:tab pos="457200" algn="l"/>
                </a:tabLst>
              </a:pPr>
              <a:r>
                <a:rPr lang="en-US" sz="1600" dirty="0"/>
                <a:t>Include commands for creating accounts, setting parameters, authorizing accounts, changing the schema, reorganizing the storage structures etc.</a:t>
              </a:r>
              <a:endParaRPr lang="fr-FR" sz="1600" dirty="0"/>
            </a:p>
          </p:txBody>
        </p:sp>
      </p:grpSp>
      <p:grpSp>
        <p:nvGrpSpPr>
          <p:cNvPr id="9" name="Groupe 8"/>
          <p:cNvGrpSpPr/>
          <p:nvPr/>
        </p:nvGrpSpPr>
        <p:grpSpPr>
          <a:xfrm>
            <a:off x="703092" y="1143000"/>
            <a:ext cx="8059908" cy="1664732"/>
            <a:chOff x="703092" y="722531"/>
            <a:chExt cx="8059908" cy="1664732"/>
          </a:xfrm>
        </p:grpSpPr>
        <p:sp>
          <p:nvSpPr>
            <p:cNvPr id="10" name="Rectangle 9"/>
            <p:cNvSpPr/>
            <p:nvPr/>
          </p:nvSpPr>
          <p:spPr>
            <a:xfrm>
              <a:off x="838200" y="722531"/>
              <a:ext cx="6477000" cy="369332"/>
            </a:xfrm>
            <a:prstGeom prst="rect">
              <a:avLst/>
            </a:prstGeom>
          </p:spPr>
          <p:txBody>
            <a:bodyPr wrap="square">
              <a:spAutoFit/>
            </a:bodyPr>
            <a:lstStyle/>
            <a:p>
              <a:r>
                <a:rPr lang="en-US" b="1" dirty="0">
                  <a:solidFill>
                    <a:srgbClr val="FF0000"/>
                  </a:solidFill>
                </a:rPr>
                <a:t>5- Speech Input and Output</a:t>
              </a:r>
            </a:p>
          </p:txBody>
        </p:sp>
        <p:sp>
          <p:nvSpPr>
            <p:cNvPr id="19" name="Rectangle 18"/>
            <p:cNvSpPr/>
            <p:nvPr/>
          </p:nvSpPr>
          <p:spPr>
            <a:xfrm>
              <a:off x="703092" y="1002268"/>
              <a:ext cx="8059908" cy="1384995"/>
            </a:xfrm>
            <a:prstGeom prst="rect">
              <a:avLst/>
            </a:prstGeom>
          </p:spPr>
          <p:txBody>
            <a:bodyPr wrap="square">
              <a:spAutoFit/>
            </a:bodyPr>
            <a:lstStyle/>
            <a:p>
              <a:pPr marL="342900" lvl="0" indent="-342900">
                <a:spcAft>
                  <a:spcPts val="0"/>
                </a:spcAft>
                <a:buFont typeface="Wingdings" panose="05000000000000000000" pitchFamily="2" charset="2"/>
                <a:buChar char=""/>
                <a:tabLst>
                  <a:tab pos="457200" algn="l"/>
                </a:tabLst>
              </a:pPr>
              <a:r>
                <a:rPr lang="fr-FR" sz="1600" dirty="0"/>
                <a:t>Speech </a:t>
              </a:r>
              <a:r>
                <a:rPr lang="en-US" sz="1600" dirty="0"/>
                <a:t>input is detected using a library of predefined words</a:t>
              </a:r>
            </a:p>
            <a:p>
              <a:pPr marL="342900" lvl="0" indent="-342900">
                <a:spcAft>
                  <a:spcPts val="0"/>
                </a:spcAft>
                <a:buFont typeface="Wingdings" panose="05000000000000000000" pitchFamily="2" charset="2"/>
                <a:buChar char=""/>
                <a:tabLst>
                  <a:tab pos="457200" algn="l"/>
                </a:tabLst>
              </a:pPr>
              <a:r>
                <a:rPr lang="en-US" sz="1600" dirty="0"/>
                <a:t>Used to set up the parameters that are supplied to the </a:t>
              </a:r>
              <a:r>
                <a:rPr lang="en-US" sz="1600" dirty="0" smtClean="0"/>
                <a:t>queries. </a:t>
              </a:r>
              <a:endParaRPr lang="en-US" sz="1600" dirty="0"/>
            </a:p>
            <a:p>
              <a:pPr marL="342900" indent="-342900">
                <a:buFont typeface="Wingdings" panose="05000000000000000000" pitchFamily="2" charset="2"/>
                <a:buChar char=""/>
                <a:tabLst>
                  <a:tab pos="457200" algn="l"/>
                </a:tabLst>
              </a:pPr>
              <a:r>
                <a:rPr lang="en-US" sz="1600" dirty="0"/>
                <a:t> For output, a similar conversion from text or numbers into speech takes place.</a:t>
              </a:r>
            </a:p>
            <a:p>
              <a:pPr lvl="0">
                <a:spcAft>
                  <a:spcPts val="0"/>
                </a:spcAft>
                <a:tabLst>
                  <a:tab pos="457200" algn="l"/>
                </a:tabLst>
              </a:pPr>
              <a:endParaRPr lang="fr-FR" sz="2000" dirty="0">
                <a:effectLst/>
                <a:latin typeface="Times New Roman" panose="02020603050405020304" pitchFamily="18" charset="0"/>
                <a:ea typeface="Times New Roman" panose="02020603050405020304" pitchFamily="18" charset="0"/>
              </a:endParaRPr>
            </a:p>
          </p:txBody>
        </p:sp>
      </p:gr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82550"/>
            <a:ext cx="29019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2673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12</a:t>
            </a:fld>
            <a:endParaRPr lang="en-US"/>
          </a:p>
        </p:txBody>
      </p:sp>
      <p:sp>
        <p:nvSpPr>
          <p:cNvPr id="5" name="Rectangle 4"/>
          <p:cNvSpPr/>
          <p:nvPr/>
        </p:nvSpPr>
        <p:spPr>
          <a:xfrm>
            <a:off x="4962530" y="0"/>
            <a:ext cx="2428870" cy="646331"/>
          </a:xfrm>
          <a:prstGeom prst="rect">
            <a:avLst/>
          </a:prstGeom>
        </p:spPr>
        <p:txBody>
          <a:bodyPr wrap="none">
            <a:spAutoFit/>
          </a:bodyPr>
          <a:lstStyle/>
          <a:p>
            <a:pPr algn="ctr"/>
            <a:r>
              <a:rPr lang="en-GB" b="1" dirty="0" smtClean="0">
                <a:solidFill>
                  <a:srgbClr val="FF6600"/>
                </a:solidFill>
                <a:latin typeface="Arial" pitchFamily="34" charset="0"/>
                <a:cs typeface="Arial" pitchFamily="34" charset="0"/>
              </a:rPr>
              <a:t>4- Database System </a:t>
            </a:r>
          </a:p>
          <a:p>
            <a:pPr algn="ctr"/>
            <a:r>
              <a:rPr lang="en-GB" b="1" dirty="0" smtClean="0">
                <a:solidFill>
                  <a:srgbClr val="FF6600"/>
                </a:solidFill>
                <a:latin typeface="Arial" pitchFamily="34" charset="0"/>
                <a:cs typeface="Arial" pitchFamily="34" charset="0"/>
              </a:rPr>
              <a:t>Environment</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96" y="2285333"/>
            <a:ext cx="7924800" cy="449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34744" y="646331"/>
            <a:ext cx="8228704" cy="1477328"/>
          </a:xfrm>
          <a:prstGeom prst="rect">
            <a:avLst/>
          </a:prstGeom>
        </p:spPr>
        <p:txBody>
          <a:bodyPr wrap="square">
            <a:spAutoFit/>
          </a:bodyPr>
          <a:lstStyle/>
          <a:p>
            <a:pPr marL="285750" indent="-285750">
              <a:buFont typeface="Wingdings" pitchFamily="2" charset="2"/>
              <a:buChar char="Ø"/>
            </a:pPr>
            <a:r>
              <a:rPr lang="en-US" dirty="0"/>
              <a:t>The figure is divided into </a:t>
            </a:r>
            <a:r>
              <a:rPr lang="en-US" b="1" dirty="0">
                <a:solidFill>
                  <a:srgbClr val="FF0000"/>
                </a:solidFill>
              </a:rPr>
              <a:t>two halves</a:t>
            </a:r>
            <a:r>
              <a:rPr lang="en-US" dirty="0" smtClean="0"/>
              <a:t>.</a:t>
            </a:r>
          </a:p>
          <a:p>
            <a:pPr marL="285750" indent="-285750">
              <a:buFont typeface="Wingdings" pitchFamily="2" charset="2"/>
              <a:buChar char="Ø"/>
            </a:pPr>
            <a:r>
              <a:rPr lang="en-US" dirty="0" smtClean="0"/>
              <a:t> </a:t>
            </a:r>
            <a:r>
              <a:rPr lang="en-US" b="1" dirty="0">
                <a:solidFill>
                  <a:srgbClr val="FF0000"/>
                </a:solidFill>
              </a:rPr>
              <a:t>The top half </a:t>
            </a:r>
            <a:r>
              <a:rPr lang="en-US" dirty="0"/>
              <a:t>of the figure refers to the various users of the database environment and their interfaces</a:t>
            </a:r>
            <a:r>
              <a:rPr lang="en-US" dirty="0" smtClean="0"/>
              <a:t>.</a:t>
            </a:r>
          </a:p>
          <a:p>
            <a:pPr marL="285750" indent="-285750">
              <a:buFont typeface="Wingdings" pitchFamily="2" charset="2"/>
              <a:buChar char="Ø"/>
            </a:pPr>
            <a:r>
              <a:rPr lang="en-US" dirty="0" smtClean="0"/>
              <a:t> </a:t>
            </a:r>
            <a:r>
              <a:rPr lang="en-US" b="1" dirty="0">
                <a:solidFill>
                  <a:srgbClr val="FF0000"/>
                </a:solidFill>
              </a:rPr>
              <a:t>The lower half </a:t>
            </a:r>
            <a:r>
              <a:rPr lang="en-US" dirty="0"/>
              <a:t>shows the internals of the DBMS responsible for storage of data and processing of transaction.</a:t>
            </a:r>
            <a:endParaRPr lang="fr-FR" dirty="0"/>
          </a:p>
        </p:txBody>
      </p:sp>
    </p:spTree>
    <p:extLst>
      <p:ext uri="{BB962C8B-B14F-4D97-AF65-F5344CB8AC3E}">
        <p14:creationId xmlns:p14="http://schemas.microsoft.com/office/powerpoint/2010/main" val="2593518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13</a:t>
            </a:fld>
            <a:endParaRPr lang="en-US"/>
          </a:p>
        </p:txBody>
      </p:sp>
      <p:sp>
        <p:nvSpPr>
          <p:cNvPr id="5" name="Rectangle 4"/>
          <p:cNvSpPr/>
          <p:nvPr/>
        </p:nvSpPr>
        <p:spPr>
          <a:xfrm>
            <a:off x="4648200" y="0"/>
            <a:ext cx="3429000" cy="646331"/>
          </a:xfrm>
          <a:prstGeom prst="rect">
            <a:avLst/>
          </a:prstGeom>
        </p:spPr>
        <p:txBody>
          <a:bodyPr wrap="square">
            <a:spAutoFit/>
          </a:bodyPr>
          <a:lstStyle/>
          <a:p>
            <a:pPr algn="ctr"/>
            <a:r>
              <a:rPr lang="en-GB" b="1" dirty="0" smtClean="0">
                <a:solidFill>
                  <a:srgbClr val="FF6600"/>
                </a:solidFill>
                <a:latin typeface="Arial" pitchFamily="34" charset="0"/>
                <a:cs typeface="Arial" pitchFamily="34" charset="0"/>
              </a:rPr>
              <a:t>4- Database System </a:t>
            </a:r>
          </a:p>
          <a:p>
            <a:pPr algn="ctr"/>
            <a:r>
              <a:rPr lang="en-GB" b="1" dirty="0" smtClean="0">
                <a:solidFill>
                  <a:srgbClr val="FF6600"/>
                </a:solidFill>
                <a:latin typeface="Arial" pitchFamily="34" charset="0"/>
                <a:cs typeface="Arial" pitchFamily="34" charset="0"/>
              </a:rPr>
              <a:t>     Environment</a:t>
            </a:r>
            <a:endParaRPr lang="en-US" dirty="0"/>
          </a:p>
        </p:txBody>
      </p:sp>
      <p:sp>
        <p:nvSpPr>
          <p:cNvPr id="6" name="Titre 1"/>
          <p:cNvSpPr>
            <a:spLocks noGrp="1"/>
          </p:cNvSpPr>
          <p:nvPr>
            <p:ph type="title"/>
          </p:nvPr>
        </p:nvSpPr>
        <p:spPr>
          <a:xfrm>
            <a:off x="533400" y="589616"/>
            <a:ext cx="7024744" cy="646331"/>
          </a:xfrm>
        </p:spPr>
        <p:txBody>
          <a:bodyPr>
            <a:normAutofit fontScale="90000"/>
          </a:bodyPr>
          <a:lstStyle/>
          <a:p>
            <a:r>
              <a:rPr lang="en-US" dirty="0" smtClean="0"/>
              <a:t>DBMS Components Modules</a:t>
            </a:r>
            <a:endParaRPr lang="en-US" dirty="0"/>
          </a:p>
        </p:txBody>
      </p:sp>
      <p:sp>
        <p:nvSpPr>
          <p:cNvPr id="7" name="Rectangle 6"/>
          <p:cNvSpPr/>
          <p:nvPr/>
        </p:nvSpPr>
        <p:spPr>
          <a:xfrm>
            <a:off x="577645" y="2871923"/>
            <a:ext cx="8141110" cy="938077"/>
          </a:xfrm>
          <a:prstGeom prst="rect">
            <a:avLst/>
          </a:prstGeom>
        </p:spPr>
        <p:txBody>
          <a:bodyPr wrap="square">
            <a:spAutoFit/>
          </a:bodyPr>
          <a:lstStyle/>
          <a:p>
            <a:r>
              <a:rPr lang="en-US" b="1" dirty="0" smtClean="0">
                <a:solidFill>
                  <a:srgbClr val="FF0000"/>
                </a:solidFill>
              </a:rPr>
              <a:t>2-</a:t>
            </a:r>
            <a:r>
              <a:rPr lang="en-US" b="1" dirty="0" smtClean="0"/>
              <a:t> </a:t>
            </a:r>
            <a:r>
              <a:rPr lang="en-US" b="1" dirty="0" smtClean="0">
                <a:solidFill>
                  <a:srgbClr val="FF0000"/>
                </a:solidFill>
              </a:rPr>
              <a:t>Stored Data Manager : </a:t>
            </a:r>
            <a:r>
              <a:rPr lang="en-US" sz="1600" dirty="0"/>
              <a:t>controls access to DBMS information that is stored</a:t>
            </a:r>
            <a:r>
              <a:rPr lang="ar-JO" sz="1600" dirty="0"/>
              <a:t> </a:t>
            </a:r>
            <a:r>
              <a:rPr lang="en-US" sz="1600" dirty="0"/>
              <a:t>on disk, whether it is part of the database or the catalog.</a:t>
            </a:r>
            <a:endParaRPr lang="ar-JO" sz="1600" dirty="0"/>
          </a:p>
          <a:p>
            <a:pPr>
              <a:lnSpc>
                <a:spcPct val="150000"/>
              </a:lnSpc>
            </a:pPr>
            <a:endParaRPr lang="en-US" sz="1600" dirty="0"/>
          </a:p>
        </p:txBody>
      </p:sp>
      <p:sp>
        <p:nvSpPr>
          <p:cNvPr id="3" name="Rectangle 2"/>
          <p:cNvSpPr/>
          <p:nvPr/>
        </p:nvSpPr>
        <p:spPr>
          <a:xfrm>
            <a:off x="533400" y="3388549"/>
            <a:ext cx="8040984" cy="1031051"/>
          </a:xfrm>
          <a:prstGeom prst="rect">
            <a:avLst/>
          </a:prstGeom>
        </p:spPr>
        <p:txBody>
          <a:bodyPr wrap="none">
            <a:spAutoFit/>
          </a:bodyPr>
          <a:lstStyle/>
          <a:p>
            <a:pPr marL="0" lvl="1"/>
            <a:r>
              <a:rPr lang="en-US" altLang="en-US" b="1" dirty="0" smtClean="0">
                <a:solidFill>
                  <a:srgbClr val="FF0000"/>
                </a:solidFill>
              </a:rPr>
              <a:t>3- DDL compiler : </a:t>
            </a:r>
            <a:r>
              <a:rPr lang="en-US" sz="1600" dirty="0"/>
              <a:t>Processes the schema definitions and stores the </a:t>
            </a:r>
            <a:r>
              <a:rPr lang="en-US" sz="1600" dirty="0" smtClean="0"/>
              <a:t>descriptions</a:t>
            </a:r>
          </a:p>
          <a:p>
            <a:pPr marL="0" lvl="1"/>
            <a:r>
              <a:rPr lang="en-US" sz="1600" dirty="0" smtClean="0"/>
              <a:t>(</a:t>
            </a:r>
            <a:r>
              <a:rPr lang="en-US" sz="1600" dirty="0"/>
              <a:t>meta-data) in the catalogue.</a:t>
            </a:r>
            <a:endParaRPr lang="fr-FR" sz="1600" dirty="0"/>
          </a:p>
          <a:p>
            <a:pPr marL="0" lvl="1">
              <a:lnSpc>
                <a:spcPct val="150000"/>
              </a:lnSpc>
            </a:pPr>
            <a:r>
              <a:rPr lang="en-US" altLang="en-US" b="1" dirty="0" smtClean="0">
                <a:solidFill>
                  <a:srgbClr val="FF0000"/>
                </a:solidFill>
              </a:rPr>
              <a:t> </a:t>
            </a:r>
            <a:endParaRPr lang="en-US" altLang="en-US" b="1" dirty="0">
              <a:solidFill>
                <a:srgbClr val="FF0000"/>
              </a:solidFill>
            </a:endParaRPr>
          </a:p>
        </p:txBody>
      </p:sp>
      <p:sp>
        <p:nvSpPr>
          <p:cNvPr id="8" name="Rectangle 7"/>
          <p:cNvSpPr/>
          <p:nvPr/>
        </p:nvSpPr>
        <p:spPr>
          <a:xfrm>
            <a:off x="1143000" y="2458205"/>
            <a:ext cx="8141110" cy="369332"/>
          </a:xfrm>
          <a:prstGeom prst="rect">
            <a:avLst/>
          </a:prstGeom>
        </p:spPr>
        <p:txBody>
          <a:bodyPr wrap="square">
            <a:spAutoFit/>
          </a:bodyPr>
          <a:lstStyle/>
          <a:p>
            <a:pPr>
              <a:spcAft>
                <a:spcPts val="0"/>
              </a:spcAft>
            </a:pPr>
            <a:r>
              <a:rPr lang="en-US" b="1" dirty="0">
                <a:latin typeface="Arial" panose="020B0604020202020204" pitchFamily="34" charset="0"/>
                <a:ea typeface="Times New Roman" panose="02020603050405020304" pitchFamily="18" charset="0"/>
              </a:rPr>
              <a:t> </a:t>
            </a:r>
            <a:endParaRPr lang="fr-FR" sz="2000" dirty="0">
              <a:effectLst/>
              <a:latin typeface="Times New Roman" panose="02020603050405020304" pitchFamily="18" charset="0"/>
              <a:ea typeface="Times New Roman" panose="02020603050405020304" pitchFamily="18" charset="0"/>
            </a:endParaRPr>
          </a:p>
        </p:txBody>
      </p:sp>
      <p:sp>
        <p:nvSpPr>
          <p:cNvPr id="9" name="Rectangle 8"/>
          <p:cNvSpPr/>
          <p:nvPr/>
        </p:nvSpPr>
        <p:spPr>
          <a:xfrm>
            <a:off x="537661" y="3920966"/>
            <a:ext cx="8141110" cy="2708434"/>
          </a:xfrm>
          <a:prstGeom prst="rect">
            <a:avLst/>
          </a:prstGeom>
        </p:spPr>
        <p:txBody>
          <a:bodyPr wrap="square">
            <a:spAutoFit/>
          </a:bodyPr>
          <a:lstStyle/>
          <a:p>
            <a:pPr marL="0" lvl="1"/>
            <a:r>
              <a:rPr lang="en-US" altLang="fr-FR" b="1" dirty="0" smtClean="0">
                <a:solidFill>
                  <a:srgbClr val="FF0000"/>
                </a:solidFill>
              </a:rPr>
              <a:t>4- Interactive </a:t>
            </a:r>
            <a:r>
              <a:rPr lang="en-US" altLang="fr-FR" b="1" dirty="0">
                <a:solidFill>
                  <a:srgbClr val="FF0000"/>
                </a:solidFill>
              </a:rPr>
              <a:t>query </a:t>
            </a:r>
            <a:r>
              <a:rPr lang="en-US" altLang="fr-FR" b="1" dirty="0" smtClean="0">
                <a:solidFill>
                  <a:srgbClr val="FF0000"/>
                </a:solidFill>
              </a:rPr>
              <a:t>interface : </a:t>
            </a:r>
            <a:r>
              <a:rPr lang="en-US" altLang="fr-FR" sz="1600" dirty="0" smtClean="0"/>
              <a:t>Interface</a:t>
            </a:r>
            <a:r>
              <a:rPr lang="ar-JO" altLang="fr-FR" sz="1600" dirty="0" smtClean="0"/>
              <a:t> </a:t>
            </a:r>
            <a:r>
              <a:rPr lang="en-US" altLang="fr-FR" sz="1600" dirty="0"/>
              <a:t>that casual </a:t>
            </a:r>
            <a:r>
              <a:rPr lang="en-US" altLang="fr-FR" sz="1600" dirty="0" smtClean="0"/>
              <a:t> </a:t>
            </a:r>
            <a:r>
              <a:rPr lang="en-US" altLang="fr-FR" sz="1600" dirty="0" smtClean="0"/>
              <a:t>users </a:t>
            </a:r>
            <a:r>
              <a:rPr lang="en-US" altLang="fr-FR" sz="1600" dirty="0"/>
              <a:t>and </a:t>
            </a:r>
            <a:r>
              <a:rPr lang="en-US" altLang="fr-FR" sz="1600" dirty="0" smtClean="0"/>
              <a:t>persons with </a:t>
            </a:r>
            <a:r>
              <a:rPr lang="en-US" altLang="fr-FR" sz="1600" dirty="0"/>
              <a:t>occasional need for information from the database</a:t>
            </a:r>
            <a:r>
              <a:rPr lang="ar-JO" altLang="fr-FR" sz="1600" dirty="0"/>
              <a:t> </a:t>
            </a:r>
            <a:r>
              <a:rPr lang="en-US" altLang="fr-FR" sz="1600" dirty="0"/>
              <a:t>interact</a:t>
            </a:r>
            <a:r>
              <a:rPr lang="en-US" altLang="fr-FR" sz="1600" dirty="0" smtClean="0"/>
              <a:t>.</a:t>
            </a:r>
          </a:p>
          <a:p>
            <a:pPr marL="0" lvl="1"/>
            <a:endParaRPr lang="ar-JO" altLang="fr-FR" sz="1600" dirty="0"/>
          </a:p>
          <a:p>
            <a:pPr marL="285750" indent="-285750">
              <a:buFont typeface="Arial" panose="020B0604020202020204" pitchFamily="34" charset="0"/>
              <a:buChar char="•"/>
            </a:pPr>
            <a:r>
              <a:rPr lang="en-US" altLang="fr-FR" sz="1600" b="1" dirty="0" smtClean="0">
                <a:solidFill>
                  <a:srgbClr val="FF0000"/>
                </a:solidFill>
              </a:rPr>
              <a:t>Query </a:t>
            </a:r>
            <a:r>
              <a:rPr lang="en-US" altLang="fr-FR" sz="1600" b="1" dirty="0">
                <a:solidFill>
                  <a:srgbClr val="FF0000"/>
                </a:solidFill>
              </a:rPr>
              <a:t>compiler </a:t>
            </a:r>
            <a:r>
              <a:rPr lang="en-US" altLang="fr-FR" sz="1600" b="1" dirty="0" smtClean="0">
                <a:solidFill>
                  <a:srgbClr val="FF0000"/>
                </a:solidFill>
              </a:rPr>
              <a:t>: </a:t>
            </a:r>
            <a:r>
              <a:rPr lang="en-US" altLang="fr-FR" sz="1600" dirty="0" smtClean="0"/>
              <a:t>Compiles </a:t>
            </a:r>
            <a:r>
              <a:rPr lang="en-US" altLang="fr-FR" sz="1600" dirty="0"/>
              <a:t>queries into an internal form. Queries are </a:t>
            </a:r>
            <a:r>
              <a:rPr lang="en-US" altLang="fr-FR" sz="1600" dirty="0" smtClean="0"/>
              <a:t>analyzed </a:t>
            </a:r>
            <a:r>
              <a:rPr lang="en-US" altLang="fr-FR" sz="1600" dirty="0"/>
              <a:t>and validated for correctness of the query syntax, the names of files and data </a:t>
            </a:r>
            <a:r>
              <a:rPr lang="en-US" altLang="fr-FR" sz="1600" dirty="0" smtClean="0"/>
              <a:t>elements..</a:t>
            </a:r>
            <a:endParaRPr lang="en-US" altLang="fr-FR" sz="1600" dirty="0" smtClean="0"/>
          </a:p>
          <a:p>
            <a:endParaRPr lang="en-US" altLang="fr-FR" sz="1600" dirty="0"/>
          </a:p>
          <a:p>
            <a:pPr marL="285750" indent="-285750">
              <a:buFont typeface="Arial" panose="020B0604020202020204" pitchFamily="34" charset="0"/>
              <a:buChar char="•"/>
            </a:pPr>
            <a:r>
              <a:rPr lang="en-US" altLang="fr-FR" sz="1600" b="1" dirty="0">
                <a:solidFill>
                  <a:srgbClr val="FF0000"/>
                </a:solidFill>
              </a:rPr>
              <a:t>Query optimizer </a:t>
            </a:r>
            <a:r>
              <a:rPr lang="en-US" altLang="fr-FR" sz="1600" b="1" dirty="0" smtClean="0">
                <a:solidFill>
                  <a:srgbClr val="FF0000"/>
                </a:solidFill>
              </a:rPr>
              <a:t>: </a:t>
            </a:r>
            <a:r>
              <a:rPr lang="en-US" altLang="fr-FR" sz="1600" dirty="0" smtClean="0"/>
              <a:t>Concerned </a:t>
            </a:r>
            <a:r>
              <a:rPr lang="en-US" altLang="fr-FR" sz="1600" dirty="0"/>
              <a:t>with the rearrangement and possible reordering of operations, elimination of redundancies, and use of correct algorithms </a:t>
            </a:r>
            <a:r>
              <a:rPr lang="en-US" altLang="fr-FR" sz="1600" dirty="0" smtClean="0"/>
              <a:t>and indexes during execution</a:t>
            </a:r>
            <a:r>
              <a:rPr lang="en-US" altLang="fr-FR" sz="2400" dirty="0" smtClean="0"/>
              <a:t>.</a:t>
            </a:r>
            <a:endParaRPr lang="en-US" altLang="fr-FR" sz="2400" b="1" dirty="0"/>
          </a:p>
        </p:txBody>
      </p:sp>
      <p:sp>
        <p:nvSpPr>
          <p:cNvPr id="10" name="Rectangle 9"/>
          <p:cNvSpPr/>
          <p:nvPr/>
        </p:nvSpPr>
        <p:spPr>
          <a:xfrm>
            <a:off x="533400" y="1286470"/>
            <a:ext cx="8424101" cy="1600438"/>
          </a:xfrm>
          <a:prstGeom prst="rect">
            <a:avLst/>
          </a:prstGeom>
        </p:spPr>
        <p:txBody>
          <a:bodyPr wrap="none">
            <a:spAutoFit/>
          </a:bodyPr>
          <a:lstStyle/>
          <a:p>
            <a:r>
              <a:rPr lang="en-US" b="1" dirty="0" smtClean="0">
                <a:solidFill>
                  <a:srgbClr val="FF0000"/>
                </a:solidFill>
              </a:rPr>
              <a:t>1- Buffer </a:t>
            </a:r>
            <a:r>
              <a:rPr lang="en-US" b="1" dirty="0">
                <a:solidFill>
                  <a:srgbClr val="FF0000"/>
                </a:solidFill>
              </a:rPr>
              <a:t>management </a:t>
            </a:r>
            <a:r>
              <a:rPr lang="en-US" b="1" dirty="0" smtClean="0">
                <a:solidFill>
                  <a:srgbClr val="FF0000"/>
                </a:solidFill>
              </a:rPr>
              <a:t>: </a:t>
            </a:r>
            <a:r>
              <a:rPr lang="en-US" sz="1600" dirty="0"/>
              <a:t>The database and the DBMS catalog are usually stored </a:t>
            </a:r>
            <a:endParaRPr lang="en-US" sz="1600" dirty="0" smtClean="0"/>
          </a:p>
          <a:p>
            <a:r>
              <a:rPr lang="en-US" sz="1600" dirty="0" smtClean="0"/>
              <a:t>on </a:t>
            </a:r>
            <a:r>
              <a:rPr lang="en-US" sz="1600" dirty="0"/>
              <a:t>disk. Access to the disk </a:t>
            </a:r>
            <a:r>
              <a:rPr lang="en-US" sz="1600" dirty="0" smtClean="0"/>
              <a:t>is controlled </a:t>
            </a:r>
            <a:r>
              <a:rPr lang="en-US" sz="1600" dirty="0"/>
              <a:t>primarily by the </a:t>
            </a:r>
            <a:r>
              <a:rPr lang="en-US" sz="1600" b="1" dirty="0"/>
              <a:t>operating system </a:t>
            </a:r>
            <a:r>
              <a:rPr lang="en-US" sz="1600" dirty="0"/>
              <a:t>(</a:t>
            </a:r>
            <a:r>
              <a:rPr lang="en-US" sz="1600" b="1" dirty="0"/>
              <a:t>OS</a:t>
            </a:r>
            <a:r>
              <a:rPr lang="en-US" sz="1600" dirty="0"/>
              <a:t>), </a:t>
            </a:r>
            <a:endParaRPr lang="en-US" sz="1600" dirty="0" smtClean="0"/>
          </a:p>
          <a:p>
            <a:r>
              <a:rPr lang="en-US" sz="1600" dirty="0" smtClean="0"/>
              <a:t>which </a:t>
            </a:r>
            <a:r>
              <a:rPr lang="en-US" sz="1600" dirty="0"/>
              <a:t>schedules </a:t>
            </a:r>
            <a:r>
              <a:rPr lang="en-US" sz="1600" dirty="0" smtClean="0"/>
              <a:t>disk read/write</a:t>
            </a:r>
            <a:r>
              <a:rPr lang="en-US" sz="1600" dirty="0"/>
              <a:t>. Many DBMSs have their own </a:t>
            </a:r>
            <a:r>
              <a:rPr lang="en-US" sz="1600" b="1" dirty="0"/>
              <a:t>buffer </a:t>
            </a:r>
            <a:r>
              <a:rPr lang="en-US" sz="1600" b="1" dirty="0" smtClean="0"/>
              <a:t>management</a:t>
            </a:r>
          </a:p>
          <a:p>
            <a:r>
              <a:rPr lang="en-US" sz="1600" b="1" dirty="0" smtClean="0"/>
              <a:t> </a:t>
            </a:r>
            <a:r>
              <a:rPr lang="en-US" sz="1600" dirty="0"/>
              <a:t>module to </a:t>
            </a:r>
            <a:r>
              <a:rPr lang="en-US" sz="1600" dirty="0" smtClean="0"/>
              <a:t>schedule </a:t>
            </a:r>
            <a:r>
              <a:rPr lang="en-US" sz="1600" dirty="0" err="1" smtClean="0"/>
              <a:t>Mdisk</a:t>
            </a:r>
            <a:r>
              <a:rPr lang="en-US" sz="1600" dirty="0" smtClean="0"/>
              <a:t> </a:t>
            </a:r>
            <a:r>
              <a:rPr lang="en-US" sz="1600" dirty="0"/>
              <a:t>read/write, because this has a considerable effect </a:t>
            </a:r>
            <a:r>
              <a:rPr lang="en-US" sz="1600" dirty="0" smtClean="0"/>
              <a:t>on</a:t>
            </a:r>
          </a:p>
          <a:p>
            <a:r>
              <a:rPr lang="en-US" sz="1600" dirty="0" smtClean="0"/>
              <a:t> </a:t>
            </a:r>
            <a:r>
              <a:rPr lang="en-US" sz="1600" dirty="0"/>
              <a:t>performance</a:t>
            </a:r>
            <a:r>
              <a:rPr lang="en-US" sz="1600" dirty="0" smtClean="0"/>
              <a:t>.</a:t>
            </a:r>
          </a:p>
          <a:p>
            <a:pPr marL="285750" indent="-285750">
              <a:buFont typeface="Wingdings" pitchFamily="2" charset="2"/>
              <a:buChar char="Ø"/>
            </a:pPr>
            <a:r>
              <a:rPr lang="en-US" sz="1600" dirty="0" smtClean="0"/>
              <a:t> Reducing disk </a:t>
            </a:r>
            <a:r>
              <a:rPr lang="en-US" sz="1600" dirty="0"/>
              <a:t>read/write improves performance </a:t>
            </a:r>
            <a:r>
              <a:rPr lang="en-US" sz="1600" dirty="0" smtClean="0"/>
              <a:t>considerably.</a:t>
            </a:r>
            <a:endParaRPr lang="ar-JO" sz="1600" dirty="0"/>
          </a:p>
        </p:txBody>
      </p:sp>
    </p:spTree>
    <p:extLst>
      <p:ext uri="{BB962C8B-B14F-4D97-AF65-F5344CB8AC3E}">
        <p14:creationId xmlns:p14="http://schemas.microsoft.com/office/powerpoint/2010/main" val="4048114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14</a:t>
            </a:fld>
            <a:endParaRPr lang="en-US"/>
          </a:p>
        </p:txBody>
      </p:sp>
      <p:sp>
        <p:nvSpPr>
          <p:cNvPr id="5" name="Rectangle 4"/>
          <p:cNvSpPr/>
          <p:nvPr/>
        </p:nvSpPr>
        <p:spPr>
          <a:xfrm>
            <a:off x="4962530" y="0"/>
            <a:ext cx="2428870" cy="646331"/>
          </a:xfrm>
          <a:prstGeom prst="rect">
            <a:avLst/>
          </a:prstGeom>
        </p:spPr>
        <p:txBody>
          <a:bodyPr wrap="none">
            <a:spAutoFit/>
          </a:bodyPr>
          <a:lstStyle/>
          <a:p>
            <a:pPr algn="ctr"/>
            <a:r>
              <a:rPr lang="en-GB" b="1" dirty="0" smtClean="0">
                <a:solidFill>
                  <a:srgbClr val="FF6600"/>
                </a:solidFill>
                <a:latin typeface="Arial" pitchFamily="34" charset="0"/>
                <a:cs typeface="Arial" pitchFamily="34" charset="0"/>
              </a:rPr>
              <a:t>4- Database System </a:t>
            </a:r>
          </a:p>
          <a:p>
            <a:pPr algn="ctr"/>
            <a:r>
              <a:rPr lang="en-GB" b="1" dirty="0" smtClean="0">
                <a:solidFill>
                  <a:srgbClr val="FF6600"/>
                </a:solidFill>
                <a:latin typeface="Arial" pitchFamily="34" charset="0"/>
                <a:cs typeface="Arial" pitchFamily="34" charset="0"/>
              </a:rPr>
              <a:t>Environment</a:t>
            </a:r>
            <a:endParaRPr lang="en-US" dirty="0"/>
          </a:p>
        </p:txBody>
      </p:sp>
      <p:sp>
        <p:nvSpPr>
          <p:cNvPr id="2" name="Rectangle 1"/>
          <p:cNvSpPr/>
          <p:nvPr/>
        </p:nvSpPr>
        <p:spPr>
          <a:xfrm>
            <a:off x="533400" y="949404"/>
            <a:ext cx="8077200" cy="1107996"/>
          </a:xfrm>
          <a:prstGeom prst="rect">
            <a:avLst/>
          </a:prstGeom>
        </p:spPr>
        <p:txBody>
          <a:bodyPr wrap="square">
            <a:spAutoFit/>
          </a:bodyPr>
          <a:lstStyle/>
          <a:p>
            <a:r>
              <a:rPr lang="en-US" altLang="fr-FR" dirty="0"/>
              <a:t> </a:t>
            </a:r>
            <a:r>
              <a:rPr lang="en-US" altLang="fr-FR" b="1" dirty="0" smtClean="0">
                <a:solidFill>
                  <a:srgbClr val="FF0000"/>
                </a:solidFill>
              </a:rPr>
              <a:t>5-</a:t>
            </a:r>
            <a:r>
              <a:rPr lang="en-US" altLang="fr-FR" dirty="0" smtClean="0"/>
              <a:t> </a:t>
            </a:r>
            <a:r>
              <a:rPr lang="en-US" altLang="fr-FR" b="1" dirty="0" err="1" smtClean="0">
                <a:solidFill>
                  <a:srgbClr val="FF0000"/>
                </a:solidFill>
              </a:rPr>
              <a:t>Precompiler</a:t>
            </a:r>
            <a:r>
              <a:rPr lang="en-US" altLang="fr-FR" b="1" dirty="0" smtClean="0">
                <a:solidFill>
                  <a:srgbClr val="FF0000"/>
                </a:solidFill>
              </a:rPr>
              <a:t> :</a:t>
            </a:r>
            <a:r>
              <a:rPr lang="en-US" altLang="fr-FR" sz="1600" dirty="0" smtClean="0"/>
              <a:t> </a:t>
            </a:r>
            <a:r>
              <a:rPr lang="en-US" altLang="fr-FR" sz="1600" dirty="0"/>
              <a:t>extracts DML commands from an application program written in a host programming language. These commands are sent to the DML compiler for compilation into object code for database access. The rest of the program is sent to the </a:t>
            </a:r>
            <a:r>
              <a:rPr lang="en-US" altLang="fr-FR" sz="1600" b="1" dirty="0"/>
              <a:t>host language </a:t>
            </a:r>
            <a:r>
              <a:rPr lang="en-US" altLang="fr-FR" sz="1600" dirty="0"/>
              <a:t>compiler. </a:t>
            </a:r>
            <a:endParaRPr lang="fr-FR" sz="1600" dirty="0"/>
          </a:p>
        </p:txBody>
      </p:sp>
      <p:sp>
        <p:nvSpPr>
          <p:cNvPr id="3" name="Rectangle 2"/>
          <p:cNvSpPr/>
          <p:nvPr/>
        </p:nvSpPr>
        <p:spPr>
          <a:xfrm>
            <a:off x="609600" y="2338626"/>
            <a:ext cx="7543800" cy="861774"/>
          </a:xfrm>
          <a:prstGeom prst="rect">
            <a:avLst/>
          </a:prstGeom>
        </p:spPr>
        <p:txBody>
          <a:bodyPr wrap="square">
            <a:spAutoFit/>
          </a:bodyPr>
          <a:lstStyle/>
          <a:p>
            <a:pPr>
              <a:defRPr/>
            </a:pPr>
            <a:r>
              <a:rPr lang="en-US" b="1" dirty="0" smtClean="0">
                <a:solidFill>
                  <a:srgbClr val="FF0000"/>
                </a:solidFill>
              </a:rPr>
              <a:t>6- Runtime </a:t>
            </a:r>
            <a:r>
              <a:rPr lang="en-US" b="1" dirty="0">
                <a:solidFill>
                  <a:srgbClr val="FF0000"/>
                </a:solidFill>
              </a:rPr>
              <a:t>database </a:t>
            </a:r>
            <a:r>
              <a:rPr lang="en-US" b="1" dirty="0" smtClean="0">
                <a:solidFill>
                  <a:srgbClr val="FF0000"/>
                </a:solidFill>
              </a:rPr>
              <a:t>processor : </a:t>
            </a:r>
            <a:r>
              <a:rPr lang="en-US" sz="1600" dirty="0" smtClean="0"/>
              <a:t>executes the </a:t>
            </a:r>
            <a:r>
              <a:rPr lang="en-US" sz="1600" dirty="0"/>
              <a:t>privileged </a:t>
            </a:r>
            <a:r>
              <a:rPr lang="en-US" sz="1600" dirty="0" smtClean="0"/>
              <a:t>commands, the </a:t>
            </a:r>
            <a:r>
              <a:rPr lang="en-US" sz="1600" dirty="0"/>
              <a:t>executable query </a:t>
            </a:r>
            <a:r>
              <a:rPr lang="en-US" sz="1600" dirty="0" smtClean="0"/>
              <a:t>plans and the </a:t>
            </a:r>
            <a:r>
              <a:rPr lang="en-US" sz="1600" dirty="0"/>
              <a:t>canned transactions with runtime parameters</a:t>
            </a:r>
            <a:r>
              <a:rPr lang="en-US" sz="1600" dirty="0" smtClean="0"/>
              <a:t>.</a:t>
            </a:r>
            <a:endParaRPr lang="en-US" sz="1600" dirty="0"/>
          </a:p>
        </p:txBody>
      </p:sp>
      <p:sp>
        <p:nvSpPr>
          <p:cNvPr id="6" name="Rectangle 5"/>
          <p:cNvSpPr/>
          <p:nvPr/>
        </p:nvSpPr>
        <p:spPr>
          <a:xfrm>
            <a:off x="609600" y="3644205"/>
            <a:ext cx="8001000" cy="1384995"/>
          </a:xfrm>
          <a:prstGeom prst="rect">
            <a:avLst/>
          </a:prstGeom>
        </p:spPr>
        <p:txBody>
          <a:bodyPr wrap="square">
            <a:spAutoFit/>
          </a:bodyPr>
          <a:lstStyle/>
          <a:p>
            <a:pPr marL="0" lvl="1">
              <a:defRPr/>
            </a:pPr>
            <a:r>
              <a:rPr lang="en-US" b="1" dirty="0">
                <a:solidFill>
                  <a:srgbClr val="FF0000"/>
                </a:solidFill>
              </a:rPr>
              <a:t>7- System </a:t>
            </a:r>
            <a:r>
              <a:rPr lang="en-US" b="1" dirty="0" smtClean="0">
                <a:solidFill>
                  <a:srgbClr val="FF0000"/>
                </a:solidFill>
              </a:rPr>
              <a:t>catalog : </a:t>
            </a:r>
            <a:r>
              <a:rPr lang="fr-FR" sz="1600" dirty="0" smtClean="0"/>
              <a:t>The </a:t>
            </a:r>
            <a:r>
              <a:rPr lang="fr-FR" sz="1600" dirty="0" err="1"/>
              <a:t>catalog</a:t>
            </a:r>
            <a:r>
              <a:rPr lang="fr-FR" sz="1600" dirty="0"/>
              <a:t> </a:t>
            </a:r>
            <a:r>
              <a:rPr lang="fr-FR" sz="1600" dirty="0" err="1"/>
              <a:t>includes</a:t>
            </a:r>
            <a:r>
              <a:rPr lang="fr-FR" sz="1600" dirty="0"/>
              <a:t> information </a:t>
            </a:r>
            <a:r>
              <a:rPr lang="fr-FR" sz="1600" dirty="0" err="1"/>
              <a:t>such</a:t>
            </a:r>
            <a:r>
              <a:rPr lang="fr-FR" sz="1600" dirty="0"/>
              <a:t> as </a:t>
            </a:r>
            <a:r>
              <a:rPr lang="fr-FR" sz="1600" dirty="0" err="1"/>
              <a:t>names</a:t>
            </a:r>
            <a:r>
              <a:rPr lang="fr-FR" sz="1600" dirty="0"/>
              <a:t> and sizes of the sizes of the files, data types of data of data items. </a:t>
            </a:r>
          </a:p>
          <a:p>
            <a:r>
              <a:rPr lang="fr-FR" sz="1600" dirty="0"/>
              <a:t>Storage </a:t>
            </a:r>
            <a:r>
              <a:rPr lang="fr-FR" sz="1600" dirty="0" err="1"/>
              <a:t>details</a:t>
            </a:r>
            <a:r>
              <a:rPr lang="fr-FR" sz="1600" dirty="0"/>
              <a:t> of </a:t>
            </a:r>
            <a:r>
              <a:rPr lang="fr-FR" sz="1600" dirty="0" err="1"/>
              <a:t>each</a:t>
            </a:r>
            <a:r>
              <a:rPr lang="fr-FR" sz="1600" dirty="0"/>
              <a:t> file, </a:t>
            </a:r>
            <a:r>
              <a:rPr lang="fr-FR" sz="1600" dirty="0" err="1"/>
              <a:t>mapping</a:t>
            </a:r>
            <a:r>
              <a:rPr lang="fr-FR" sz="1600" dirty="0"/>
              <a:t> information </a:t>
            </a:r>
            <a:r>
              <a:rPr lang="fr-FR" sz="1600" dirty="0" err="1"/>
              <a:t>among</a:t>
            </a:r>
            <a:r>
              <a:rPr lang="fr-FR" sz="1600" dirty="0"/>
              <a:t> </a:t>
            </a:r>
            <a:r>
              <a:rPr lang="fr-FR" sz="1600" dirty="0" err="1"/>
              <a:t>schemas</a:t>
            </a:r>
            <a:r>
              <a:rPr lang="fr-FR" sz="1600" dirty="0"/>
              <a:t> and </a:t>
            </a:r>
            <a:r>
              <a:rPr lang="fr-FR" sz="1600" dirty="0" err="1"/>
              <a:t>constraints</a:t>
            </a:r>
            <a:r>
              <a:rPr lang="fr-FR" sz="1600" dirty="0"/>
              <a:t>. </a:t>
            </a:r>
          </a:p>
          <a:p>
            <a:pPr lvl="1">
              <a:defRPr/>
            </a:pPr>
            <a:endParaRPr lang="en-US" b="1" dirty="0">
              <a:solidFill>
                <a:srgbClr val="FF0000"/>
              </a:solidFill>
            </a:endParaRPr>
          </a:p>
        </p:txBody>
      </p:sp>
      <p:sp>
        <p:nvSpPr>
          <p:cNvPr id="7" name="Rectangle 6"/>
          <p:cNvSpPr/>
          <p:nvPr/>
        </p:nvSpPr>
        <p:spPr>
          <a:xfrm>
            <a:off x="228600" y="5203448"/>
            <a:ext cx="7848600" cy="892552"/>
          </a:xfrm>
          <a:prstGeom prst="rect">
            <a:avLst/>
          </a:prstGeom>
        </p:spPr>
        <p:txBody>
          <a:bodyPr wrap="square">
            <a:spAutoFit/>
          </a:bodyPr>
          <a:lstStyle/>
          <a:p>
            <a:pPr lvl="1">
              <a:defRPr/>
            </a:pPr>
            <a:r>
              <a:rPr lang="en-US" b="1" dirty="0" smtClean="0">
                <a:solidFill>
                  <a:srgbClr val="FF0000"/>
                </a:solidFill>
              </a:rPr>
              <a:t>8- Concurrency control system and </a:t>
            </a:r>
            <a:r>
              <a:rPr lang="en-US" b="1" dirty="0">
                <a:solidFill>
                  <a:srgbClr val="FF0000"/>
                </a:solidFill>
              </a:rPr>
              <a:t>Backup and recovery system </a:t>
            </a:r>
          </a:p>
          <a:p>
            <a:pPr lvl="1">
              <a:defRPr/>
            </a:pPr>
            <a:r>
              <a:rPr lang="en-US" sz="1600" dirty="0" smtClean="0"/>
              <a:t>They </a:t>
            </a:r>
            <a:r>
              <a:rPr lang="en-US" sz="1600" dirty="0"/>
              <a:t>are integrated into the </a:t>
            </a:r>
            <a:r>
              <a:rPr lang="en-US" sz="1600" dirty="0" smtClean="0"/>
              <a:t>working of </a:t>
            </a:r>
            <a:r>
              <a:rPr lang="en-US" sz="1600" dirty="0"/>
              <a:t>the runtime database processor for purposes of transaction </a:t>
            </a:r>
            <a:r>
              <a:rPr lang="en-US" sz="1600" dirty="0" smtClean="0"/>
              <a:t>management.</a:t>
            </a:r>
            <a:endParaRPr lang="en-US" sz="1600" dirty="0"/>
          </a:p>
        </p:txBody>
      </p:sp>
    </p:spTree>
    <p:extLst>
      <p:ext uri="{BB962C8B-B14F-4D97-AF65-F5344CB8AC3E}">
        <p14:creationId xmlns:p14="http://schemas.microsoft.com/office/powerpoint/2010/main" val="1509574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15</a:t>
            </a:fld>
            <a:endParaRPr lang="en-US"/>
          </a:p>
        </p:txBody>
      </p:sp>
      <p:sp>
        <p:nvSpPr>
          <p:cNvPr id="5" name="Rectangle 4"/>
          <p:cNvSpPr/>
          <p:nvPr/>
        </p:nvSpPr>
        <p:spPr>
          <a:xfrm>
            <a:off x="4962530" y="0"/>
            <a:ext cx="2428870" cy="646331"/>
          </a:xfrm>
          <a:prstGeom prst="rect">
            <a:avLst/>
          </a:prstGeom>
        </p:spPr>
        <p:txBody>
          <a:bodyPr wrap="none">
            <a:spAutoFit/>
          </a:bodyPr>
          <a:lstStyle/>
          <a:p>
            <a:pPr algn="ctr"/>
            <a:r>
              <a:rPr lang="en-GB" b="1" dirty="0" smtClean="0">
                <a:solidFill>
                  <a:srgbClr val="FF6600"/>
                </a:solidFill>
                <a:latin typeface="Arial" pitchFamily="34" charset="0"/>
                <a:cs typeface="Arial" pitchFamily="34" charset="0"/>
              </a:rPr>
              <a:t>4- Database System </a:t>
            </a:r>
          </a:p>
          <a:p>
            <a:pPr algn="ctr"/>
            <a:r>
              <a:rPr lang="en-GB" b="1" dirty="0" smtClean="0">
                <a:solidFill>
                  <a:srgbClr val="FF6600"/>
                </a:solidFill>
                <a:latin typeface="Arial" pitchFamily="34" charset="0"/>
                <a:cs typeface="Arial" pitchFamily="34" charset="0"/>
              </a:rPr>
              <a:t>Environment</a:t>
            </a:r>
            <a:endParaRPr lang="en-US" dirty="0"/>
          </a:p>
        </p:txBody>
      </p:sp>
      <p:sp>
        <p:nvSpPr>
          <p:cNvPr id="6" name="Titre 1"/>
          <p:cNvSpPr>
            <a:spLocks noGrp="1"/>
          </p:cNvSpPr>
          <p:nvPr>
            <p:ph type="title"/>
          </p:nvPr>
        </p:nvSpPr>
        <p:spPr>
          <a:xfrm>
            <a:off x="381000" y="228600"/>
            <a:ext cx="7024744" cy="646331"/>
          </a:xfrm>
        </p:spPr>
        <p:txBody>
          <a:bodyPr>
            <a:normAutofit/>
          </a:bodyPr>
          <a:lstStyle/>
          <a:p>
            <a:r>
              <a:rPr lang="en-US" sz="2400" b="1" dirty="0" smtClean="0"/>
              <a:t>4-2-Database </a:t>
            </a:r>
            <a:r>
              <a:rPr lang="en-US" sz="2400" b="1" dirty="0" smtClean="0"/>
              <a:t>System </a:t>
            </a:r>
            <a:r>
              <a:rPr lang="en-US" sz="2400" b="1" dirty="0" smtClean="0"/>
              <a:t>Utilities</a:t>
            </a:r>
            <a:endParaRPr lang="en-US" sz="2400" b="1" dirty="0"/>
          </a:p>
        </p:txBody>
      </p:sp>
      <p:sp>
        <p:nvSpPr>
          <p:cNvPr id="7" name="Rectangle 6"/>
          <p:cNvSpPr/>
          <p:nvPr/>
        </p:nvSpPr>
        <p:spPr>
          <a:xfrm>
            <a:off x="533400" y="2057400"/>
            <a:ext cx="6477000" cy="454292"/>
          </a:xfrm>
          <a:prstGeom prst="rect">
            <a:avLst/>
          </a:prstGeom>
        </p:spPr>
        <p:txBody>
          <a:bodyPr wrap="square">
            <a:spAutoFit/>
          </a:bodyPr>
          <a:lstStyle/>
          <a:p>
            <a:pPr>
              <a:lnSpc>
                <a:spcPct val="150000"/>
              </a:lnSpc>
            </a:pPr>
            <a:r>
              <a:rPr lang="en-US" b="1" dirty="0">
                <a:solidFill>
                  <a:srgbClr val="FF0000"/>
                </a:solidFill>
              </a:rPr>
              <a:t>1-</a:t>
            </a:r>
            <a:r>
              <a:rPr lang="en-US" b="1" dirty="0"/>
              <a:t> </a:t>
            </a:r>
            <a:r>
              <a:rPr lang="en-US" b="1" dirty="0" smtClean="0">
                <a:solidFill>
                  <a:srgbClr val="FF0000"/>
                </a:solidFill>
              </a:rPr>
              <a:t>Loading</a:t>
            </a:r>
            <a:endParaRPr lang="en-US" b="1" dirty="0">
              <a:solidFill>
                <a:srgbClr val="FF0000"/>
              </a:solidFill>
            </a:endParaRPr>
          </a:p>
        </p:txBody>
      </p:sp>
      <p:sp>
        <p:nvSpPr>
          <p:cNvPr id="8" name="Rectangle 7"/>
          <p:cNvSpPr/>
          <p:nvPr/>
        </p:nvSpPr>
        <p:spPr>
          <a:xfrm>
            <a:off x="550606" y="2895600"/>
            <a:ext cx="6477000" cy="507831"/>
          </a:xfrm>
          <a:prstGeom prst="rect">
            <a:avLst/>
          </a:prstGeom>
        </p:spPr>
        <p:txBody>
          <a:bodyPr wrap="square">
            <a:spAutoFit/>
          </a:bodyPr>
          <a:lstStyle/>
          <a:p>
            <a:pPr>
              <a:lnSpc>
                <a:spcPct val="150000"/>
              </a:lnSpc>
            </a:pPr>
            <a:r>
              <a:rPr lang="en-US" b="1" dirty="0" smtClean="0">
                <a:solidFill>
                  <a:srgbClr val="FF0000"/>
                </a:solidFill>
              </a:rPr>
              <a:t>2-</a:t>
            </a:r>
            <a:r>
              <a:rPr lang="en-US" b="1" dirty="0" smtClean="0"/>
              <a:t> </a:t>
            </a:r>
            <a:r>
              <a:rPr lang="en-US" b="1" dirty="0" smtClean="0">
                <a:solidFill>
                  <a:srgbClr val="FF0000"/>
                </a:solidFill>
              </a:rPr>
              <a:t>Backup</a:t>
            </a:r>
            <a:endParaRPr lang="en-US" b="1" dirty="0">
              <a:solidFill>
                <a:srgbClr val="FF0000"/>
              </a:solidFill>
            </a:endParaRPr>
          </a:p>
        </p:txBody>
      </p:sp>
      <p:sp>
        <p:nvSpPr>
          <p:cNvPr id="2" name="Rectangle 1"/>
          <p:cNvSpPr/>
          <p:nvPr/>
        </p:nvSpPr>
        <p:spPr>
          <a:xfrm>
            <a:off x="533400" y="4191000"/>
            <a:ext cx="4144083" cy="507831"/>
          </a:xfrm>
          <a:prstGeom prst="rect">
            <a:avLst/>
          </a:prstGeom>
        </p:spPr>
        <p:txBody>
          <a:bodyPr wrap="none">
            <a:spAutoFit/>
          </a:bodyPr>
          <a:lstStyle/>
          <a:p>
            <a:pPr>
              <a:lnSpc>
                <a:spcPct val="150000"/>
              </a:lnSpc>
            </a:pPr>
            <a:r>
              <a:rPr lang="fr-FR" b="1" dirty="0" smtClean="0">
                <a:solidFill>
                  <a:srgbClr val="FF0000"/>
                </a:solidFill>
              </a:rPr>
              <a:t>3- </a:t>
            </a:r>
            <a:r>
              <a:rPr lang="fr-FR" b="1" dirty="0" err="1" smtClean="0">
                <a:solidFill>
                  <a:srgbClr val="FF0000"/>
                </a:solidFill>
              </a:rPr>
              <a:t>Database</a:t>
            </a:r>
            <a:r>
              <a:rPr lang="fr-FR" b="1" dirty="0" smtClean="0">
                <a:solidFill>
                  <a:srgbClr val="FF0000"/>
                </a:solidFill>
              </a:rPr>
              <a:t> </a:t>
            </a:r>
            <a:r>
              <a:rPr lang="fr-FR" b="1" dirty="0" err="1">
                <a:solidFill>
                  <a:srgbClr val="FF0000"/>
                </a:solidFill>
              </a:rPr>
              <a:t>storage</a:t>
            </a:r>
            <a:r>
              <a:rPr lang="fr-FR" b="1" dirty="0">
                <a:solidFill>
                  <a:srgbClr val="FF0000"/>
                </a:solidFill>
              </a:rPr>
              <a:t> </a:t>
            </a:r>
            <a:r>
              <a:rPr lang="fr-FR" b="1" dirty="0" err="1">
                <a:solidFill>
                  <a:srgbClr val="FF0000"/>
                </a:solidFill>
              </a:rPr>
              <a:t>reorganization</a:t>
            </a:r>
            <a:endParaRPr lang="fr-FR" b="1" dirty="0">
              <a:solidFill>
                <a:srgbClr val="FF0000"/>
              </a:solidFill>
            </a:endParaRPr>
          </a:p>
        </p:txBody>
      </p:sp>
      <p:sp>
        <p:nvSpPr>
          <p:cNvPr id="3" name="Rectangle 2"/>
          <p:cNvSpPr/>
          <p:nvPr/>
        </p:nvSpPr>
        <p:spPr>
          <a:xfrm>
            <a:off x="533400" y="5402192"/>
            <a:ext cx="3171061" cy="507831"/>
          </a:xfrm>
          <a:prstGeom prst="rect">
            <a:avLst/>
          </a:prstGeom>
        </p:spPr>
        <p:txBody>
          <a:bodyPr wrap="none">
            <a:spAutoFit/>
          </a:bodyPr>
          <a:lstStyle/>
          <a:p>
            <a:pPr>
              <a:lnSpc>
                <a:spcPct val="150000"/>
              </a:lnSpc>
            </a:pPr>
            <a:r>
              <a:rPr lang="fr-FR" b="1" dirty="0" smtClean="0">
                <a:solidFill>
                  <a:srgbClr val="FF0000"/>
                </a:solidFill>
              </a:rPr>
              <a:t>4- Performance </a:t>
            </a:r>
            <a:r>
              <a:rPr lang="fr-FR" b="1" dirty="0">
                <a:solidFill>
                  <a:srgbClr val="FF0000"/>
                </a:solidFill>
              </a:rPr>
              <a:t>monitoring</a:t>
            </a:r>
          </a:p>
        </p:txBody>
      </p:sp>
      <p:sp>
        <p:nvSpPr>
          <p:cNvPr id="9" name="Rectangle 8"/>
          <p:cNvSpPr/>
          <p:nvPr/>
        </p:nvSpPr>
        <p:spPr>
          <a:xfrm>
            <a:off x="743173" y="2514600"/>
            <a:ext cx="8030339" cy="369332"/>
          </a:xfrm>
          <a:prstGeom prst="rect">
            <a:avLst/>
          </a:prstGeom>
        </p:spPr>
        <p:txBody>
          <a:bodyPr wrap="square">
            <a:spAutoFit/>
          </a:bodyPr>
          <a:lstStyle/>
          <a:p>
            <a:pPr marL="285750" indent="-285750">
              <a:buFont typeface="Arial" pitchFamily="34" charset="0"/>
              <a:buChar char="•"/>
            </a:pPr>
            <a:r>
              <a:rPr lang="en-US" sz="1600" dirty="0"/>
              <a:t>Load existing data files such as text files or sequential files into the database</a:t>
            </a:r>
            <a:r>
              <a:rPr lang="en-US" dirty="0" smtClean="0">
                <a:latin typeface="Minion-Regular"/>
              </a:rPr>
              <a:t>.</a:t>
            </a:r>
            <a:endParaRPr lang="fr-FR" dirty="0"/>
          </a:p>
        </p:txBody>
      </p:sp>
      <p:sp>
        <p:nvSpPr>
          <p:cNvPr id="10" name="Rectangle 9"/>
          <p:cNvSpPr/>
          <p:nvPr/>
        </p:nvSpPr>
        <p:spPr>
          <a:xfrm>
            <a:off x="743173" y="3352800"/>
            <a:ext cx="7943625" cy="584775"/>
          </a:xfrm>
          <a:prstGeom prst="rect">
            <a:avLst/>
          </a:prstGeom>
        </p:spPr>
        <p:txBody>
          <a:bodyPr wrap="square">
            <a:spAutoFit/>
          </a:bodyPr>
          <a:lstStyle/>
          <a:p>
            <a:pPr marL="285750" indent="-285750">
              <a:buFont typeface="Arial" panose="020B0604020202020204" pitchFamily="34" charset="0"/>
              <a:buChar char="•"/>
            </a:pPr>
            <a:r>
              <a:rPr lang="en-US" sz="1600" dirty="0"/>
              <a:t>Creates a backup copy of the database, usually by dumping the entire database onto tape or other mass storage medium.</a:t>
            </a:r>
            <a:endParaRPr lang="fr-FR" sz="1600" dirty="0"/>
          </a:p>
        </p:txBody>
      </p:sp>
      <p:sp>
        <p:nvSpPr>
          <p:cNvPr id="11" name="Rectangle 10"/>
          <p:cNvSpPr/>
          <p:nvPr/>
        </p:nvSpPr>
        <p:spPr>
          <a:xfrm>
            <a:off x="760379" y="3886200"/>
            <a:ext cx="7543798" cy="338554"/>
          </a:xfrm>
          <a:prstGeom prst="rect">
            <a:avLst/>
          </a:prstGeom>
        </p:spPr>
        <p:txBody>
          <a:bodyPr wrap="square">
            <a:spAutoFit/>
          </a:bodyPr>
          <a:lstStyle/>
          <a:p>
            <a:pPr marL="285750" indent="-285750">
              <a:buFont typeface="Arial" panose="020B0604020202020204" pitchFamily="34" charset="0"/>
              <a:buChar char="•"/>
            </a:pPr>
            <a:r>
              <a:rPr lang="en-US" sz="1600" dirty="0"/>
              <a:t>Restore the database in case of catastrophic disk </a:t>
            </a:r>
            <a:r>
              <a:rPr lang="fr-FR" sz="1600" dirty="0" err="1"/>
              <a:t>failure</a:t>
            </a:r>
            <a:r>
              <a:rPr lang="fr-FR" sz="1600" dirty="0"/>
              <a:t>.</a:t>
            </a:r>
          </a:p>
        </p:txBody>
      </p:sp>
      <p:sp>
        <p:nvSpPr>
          <p:cNvPr id="12" name="Rectangle 11"/>
          <p:cNvSpPr/>
          <p:nvPr/>
        </p:nvSpPr>
        <p:spPr>
          <a:xfrm>
            <a:off x="656460" y="4734810"/>
            <a:ext cx="7791227" cy="584775"/>
          </a:xfrm>
          <a:prstGeom prst="rect">
            <a:avLst/>
          </a:prstGeom>
        </p:spPr>
        <p:txBody>
          <a:bodyPr wrap="square">
            <a:spAutoFit/>
          </a:bodyPr>
          <a:lstStyle/>
          <a:p>
            <a:r>
              <a:rPr lang="fr-FR" sz="1600" dirty="0" err="1"/>
              <a:t>Reorganize</a:t>
            </a:r>
            <a:r>
              <a:rPr lang="fr-FR" sz="1600" dirty="0"/>
              <a:t> a set </a:t>
            </a:r>
            <a:r>
              <a:rPr lang="en-US" sz="1600" dirty="0"/>
              <a:t>of database files into different file organizations, and create new access paths </a:t>
            </a:r>
            <a:r>
              <a:rPr lang="fr-FR" sz="1600" dirty="0"/>
              <a:t>to </a:t>
            </a:r>
            <a:r>
              <a:rPr lang="fr-FR" sz="1600" dirty="0" err="1"/>
              <a:t>improve</a:t>
            </a:r>
            <a:r>
              <a:rPr lang="fr-FR" sz="1600" dirty="0"/>
              <a:t> performance.</a:t>
            </a:r>
          </a:p>
        </p:txBody>
      </p:sp>
      <p:sp>
        <p:nvSpPr>
          <p:cNvPr id="13" name="Rectangle 12"/>
          <p:cNvSpPr/>
          <p:nvPr/>
        </p:nvSpPr>
        <p:spPr>
          <a:xfrm>
            <a:off x="760379" y="5845000"/>
            <a:ext cx="7687308" cy="584775"/>
          </a:xfrm>
          <a:prstGeom prst="rect">
            <a:avLst/>
          </a:prstGeom>
        </p:spPr>
        <p:txBody>
          <a:bodyPr wrap="square">
            <a:spAutoFit/>
          </a:bodyPr>
          <a:lstStyle/>
          <a:p>
            <a:r>
              <a:rPr lang="en-US" sz="1600" dirty="0" smtClean="0"/>
              <a:t>Monitors </a:t>
            </a:r>
            <a:r>
              <a:rPr lang="en-US" sz="1600" dirty="0"/>
              <a:t>database usage and provides statistics to the DBA.  DBA uses the statistics for </a:t>
            </a:r>
            <a:r>
              <a:rPr lang="en-US" sz="1600" dirty="0" smtClean="0"/>
              <a:t>decision-making.</a:t>
            </a:r>
            <a:endParaRPr lang="fr-FR" sz="1600" dirty="0"/>
          </a:p>
        </p:txBody>
      </p:sp>
      <p:sp>
        <p:nvSpPr>
          <p:cNvPr id="14" name="TextBox 13"/>
          <p:cNvSpPr txBox="1"/>
          <p:nvPr/>
        </p:nvSpPr>
        <p:spPr>
          <a:xfrm>
            <a:off x="636582" y="838200"/>
            <a:ext cx="7877940" cy="1200329"/>
          </a:xfrm>
          <a:prstGeom prst="rect">
            <a:avLst/>
          </a:prstGeom>
          <a:noFill/>
        </p:spPr>
        <p:txBody>
          <a:bodyPr wrap="square" rtlCol="0">
            <a:spAutoFit/>
          </a:bodyPr>
          <a:lstStyle/>
          <a:p>
            <a:pPr marL="285750" indent="-285750">
              <a:buFont typeface="Wingdings" pitchFamily="2" charset="2"/>
              <a:buChar char="Ø"/>
            </a:pPr>
            <a:r>
              <a:rPr lang="en-US" dirty="0"/>
              <a:t>In addition to possessing the software modules just described, most DBMSs </a:t>
            </a:r>
            <a:r>
              <a:rPr lang="en-US" dirty="0" smtClean="0"/>
              <a:t>have </a:t>
            </a:r>
            <a:r>
              <a:rPr lang="en-US" b="1" dirty="0" smtClean="0"/>
              <a:t>database </a:t>
            </a:r>
            <a:r>
              <a:rPr lang="en-US" b="1" dirty="0"/>
              <a:t>utilities </a:t>
            </a:r>
            <a:r>
              <a:rPr lang="en-US" dirty="0"/>
              <a:t>that help the DBA manage the database system. </a:t>
            </a:r>
            <a:endParaRPr lang="en-US" dirty="0" smtClean="0"/>
          </a:p>
          <a:p>
            <a:pPr marL="285750" indent="-285750">
              <a:buFont typeface="Wingdings" pitchFamily="2" charset="2"/>
              <a:buChar char="Ø"/>
            </a:pPr>
            <a:r>
              <a:rPr lang="en-US" dirty="0" smtClean="0"/>
              <a:t>Common utilities have </a:t>
            </a:r>
            <a:r>
              <a:rPr lang="en-US" dirty="0"/>
              <a:t>the following types of functions:</a:t>
            </a:r>
            <a:endParaRPr lang="en-US" dirty="0"/>
          </a:p>
        </p:txBody>
      </p:sp>
    </p:spTree>
    <p:extLst>
      <p:ext uri="{BB962C8B-B14F-4D97-AF65-F5344CB8AC3E}">
        <p14:creationId xmlns:p14="http://schemas.microsoft.com/office/powerpoint/2010/main" val="2690297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16</a:t>
            </a:fld>
            <a:endParaRPr lang="en-US"/>
          </a:p>
        </p:txBody>
      </p:sp>
      <p:sp>
        <p:nvSpPr>
          <p:cNvPr id="5" name="Rectangle 4"/>
          <p:cNvSpPr/>
          <p:nvPr/>
        </p:nvSpPr>
        <p:spPr>
          <a:xfrm>
            <a:off x="4962530" y="0"/>
            <a:ext cx="2428870" cy="646331"/>
          </a:xfrm>
          <a:prstGeom prst="rect">
            <a:avLst/>
          </a:prstGeom>
        </p:spPr>
        <p:txBody>
          <a:bodyPr wrap="none">
            <a:spAutoFit/>
          </a:bodyPr>
          <a:lstStyle/>
          <a:p>
            <a:r>
              <a:rPr lang="en-GB" b="1" dirty="0" smtClean="0">
                <a:solidFill>
                  <a:srgbClr val="FF6600"/>
                </a:solidFill>
                <a:latin typeface="Arial" pitchFamily="34" charset="0"/>
                <a:cs typeface="Arial" pitchFamily="34" charset="0"/>
              </a:rPr>
              <a:t>4- Database System </a:t>
            </a:r>
          </a:p>
          <a:p>
            <a:r>
              <a:rPr lang="en-GB" b="1" dirty="0" smtClean="0">
                <a:solidFill>
                  <a:srgbClr val="FF6600"/>
                </a:solidFill>
                <a:latin typeface="Arial" pitchFamily="34" charset="0"/>
                <a:cs typeface="Arial" pitchFamily="34" charset="0"/>
              </a:rPr>
              <a:t>Environment</a:t>
            </a:r>
            <a:endParaRPr lang="en-US" dirty="0"/>
          </a:p>
        </p:txBody>
      </p:sp>
      <p:sp>
        <p:nvSpPr>
          <p:cNvPr id="6" name="Titre 1"/>
          <p:cNvSpPr>
            <a:spLocks noGrp="1"/>
          </p:cNvSpPr>
          <p:nvPr>
            <p:ph type="title"/>
          </p:nvPr>
        </p:nvSpPr>
        <p:spPr>
          <a:xfrm>
            <a:off x="381000" y="742016"/>
            <a:ext cx="9364116" cy="858184"/>
          </a:xfrm>
        </p:spPr>
        <p:txBody>
          <a:bodyPr>
            <a:noAutofit/>
          </a:bodyPr>
          <a:lstStyle/>
          <a:p>
            <a:r>
              <a:rPr lang="en-US" sz="3200" dirty="0" smtClean="0"/>
              <a:t/>
            </a:r>
            <a:br>
              <a:rPr lang="en-US" sz="3200" dirty="0" smtClean="0"/>
            </a:br>
            <a:r>
              <a:rPr lang="en-US" sz="2400" b="1" dirty="0" smtClean="0"/>
              <a:t>4-3-</a:t>
            </a:r>
            <a:r>
              <a:rPr lang="fr-FR" sz="2400" b="1" dirty="0" smtClean="0"/>
              <a:t>Tools</a:t>
            </a:r>
            <a:r>
              <a:rPr lang="fr-FR" sz="2400" b="1" dirty="0"/>
              <a:t>, Application </a:t>
            </a:r>
            <a:r>
              <a:rPr lang="fr-FR" sz="2400" b="1" dirty="0" err="1" smtClean="0"/>
              <a:t>Environments</a:t>
            </a:r>
            <a:r>
              <a:rPr lang="fr-FR" sz="2400" b="1" dirty="0" smtClean="0"/>
              <a:t>, and </a:t>
            </a:r>
            <a:r>
              <a:rPr lang="fr-FR" sz="2400" b="1" dirty="0" smtClean="0"/>
              <a:t/>
            </a:r>
            <a:br>
              <a:rPr lang="fr-FR" sz="2400" b="1" dirty="0" smtClean="0"/>
            </a:br>
            <a:r>
              <a:rPr lang="fr-FR" sz="2400" b="1" dirty="0"/>
              <a:t> </a:t>
            </a:r>
            <a:r>
              <a:rPr lang="fr-FR" sz="2400" b="1" dirty="0" smtClean="0"/>
              <a:t>      </a:t>
            </a:r>
            <a:r>
              <a:rPr lang="fr-FR" sz="2400" b="1" dirty="0" smtClean="0"/>
              <a:t>Communications </a:t>
            </a:r>
            <a:r>
              <a:rPr lang="fr-FR" sz="2400" b="1" dirty="0" err="1"/>
              <a:t>Facilities</a:t>
            </a:r>
            <a:endParaRPr lang="en-US" sz="2400" b="1" dirty="0"/>
          </a:p>
        </p:txBody>
      </p:sp>
      <p:sp>
        <p:nvSpPr>
          <p:cNvPr id="7" name="Rectangle 6"/>
          <p:cNvSpPr/>
          <p:nvPr/>
        </p:nvSpPr>
        <p:spPr>
          <a:xfrm>
            <a:off x="533400" y="1658711"/>
            <a:ext cx="7543800" cy="1061829"/>
          </a:xfrm>
          <a:prstGeom prst="rect">
            <a:avLst/>
          </a:prstGeom>
        </p:spPr>
        <p:txBody>
          <a:bodyPr wrap="square">
            <a:spAutoFit/>
          </a:bodyPr>
          <a:lstStyle/>
          <a:p>
            <a:r>
              <a:rPr lang="en-US" b="1" dirty="0">
                <a:solidFill>
                  <a:srgbClr val="FF0000"/>
                </a:solidFill>
              </a:rPr>
              <a:t>1-</a:t>
            </a:r>
            <a:r>
              <a:rPr lang="en-US" b="1" dirty="0"/>
              <a:t> </a:t>
            </a:r>
            <a:r>
              <a:rPr lang="en-US" altLang="fr-FR" b="1" dirty="0" smtClean="0">
                <a:solidFill>
                  <a:srgbClr val="FF0000"/>
                </a:solidFill>
              </a:rPr>
              <a:t>CASE </a:t>
            </a:r>
            <a:r>
              <a:rPr lang="en-US" altLang="fr-FR" b="1" dirty="0">
                <a:solidFill>
                  <a:srgbClr val="FF0000"/>
                </a:solidFill>
              </a:rPr>
              <a:t>tools</a:t>
            </a:r>
          </a:p>
          <a:p>
            <a:r>
              <a:rPr lang="en-US" altLang="fr-FR" sz="1600" dirty="0"/>
              <a:t>CASE tools </a:t>
            </a:r>
            <a:r>
              <a:rPr lang="en-US" altLang="fr-FR" sz="1600" dirty="0" smtClean="0"/>
              <a:t> </a:t>
            </a:r>
            <a:r>
              <a:rPr lang="en-US" sz="1600" dirty="0" smtClean="0"/>
              <a:t>are </a:t>
            </a:r>
            <a:r>
              <a:rPr lang="en-US" sz="1600" dirty="0"/>
              <a:t>used in the design phase of database systems</a:t>
            </a:r>
            <a:r>
              <a:rPr lang="en-US" dirty="0" smtClean="0"/>
              <a:t>.</a:t>
            </a:r>
            <a:endParaRPr lang="fr-FR" dirty="0"/>
          </a:p>
          <a:p>
            <a:pPr>
              <a:lnSpc>
                <a:spcPct val="150000"/>
              </a:lnSpc>
            </a:pPr>
            <a:endParaRPr lang="en-US" b="1" dirty="0">
              <a:solidFill>
                <a:srgbClr val="FF0000"/>
              </a:solidFill>
            </a:endParaRPr>
          </a:p>
        </p:txBody>
      </p:sp>
      <p:sp>
        <p:nvSpPr>
          <p:cNvPr id="8" name="Rectangle 7"/>
          <p:cNvSpPr/>
          <p:nvPr/>
        </p:nvSpPr>
        <p:spPr>
          <a:xfrm>
            <a:off x="533400" y="2361962"/>
            <a:ext cx="7924800" cy="1600438"/>
          </a:xfrm>
          <a:prstGeom prst="rect">
            <a:avLst/>
          </a:prstGeom>
        </p:spPr>
        <p:txBody>
          <a:bodyPr wrap="square">
            <a:spAutoFit/>
          </a:bodyPr>
          <a:lstStyle/>
          <a:p>
            <a:r>
              <a:rPr lang="en-US" b="1" dirty="0" smtClean="0">
                <a:solidFill>
                  <a:srgbClr val="FF0000"/>
                </a:solidFill>
              </a:rPr>
              <a:t>2-</a:t>
            </a:r>
            <a:r>
              <a:rPr lang="en-US" b="1" dirty="0" smtClean="0"/>
              <a:t> </a:t>
            </a:r>
            <a:r>
              <a:rPr lang="en-US" altLang="fr-FR" b="1" dirty="0" smtClean="0">
                <a:solidFill>
                  <a:srgbClr val="FF0000"/>
                </a:solidFill>
              </a:rPr>
              <a:t>Data Dictionary </a:t>
            </a:r>
          </a:p>
          <a:p>
            <a:r>
              <a:rPr lang="en-US" sz="1600" dirty="0" smtClean="0"/>
              <a:t>Store </a:t>
            </a:r>
            <a:r>
              <a:rPr lang="en-US" sz="1600" dirty="0"/>
              <a:t>catalog information about schemas and constraints, as well as design decisions, usage standards, application program descriptions, user information.  Also called an </a:t>
            </a:r>
            <a:r>
              <a:rPr lang="en-US" sz="1600" b="1" dirty="0"/>
              <a:t>information repository</a:t>
            </a:r>
            <a:r>
              <a:rPr lang="en-US" sz="1600" dirty="0"/>
              <a:t>. Can be accesses directly by DBA or users when needed.</a:t>
            </a:r>
            <a:endParaRPr lang="fr-FR" sz="1600" dirty="0"/>
          </a:p>
          <a:p>
            <a:endParaRPr lang="en-US" sz="1600" dirty="0"/>
          </a:p>
        </p:txBody>
      </p:sp>
      <p:sp>
        <p:nvSpPr>
          <p:cNvPr id="2" name="Rectangle 1"/>
          <p:cNvSpPr/>
          <p:nvPr/>
        </p:nvSpPr>
        <p:spPr>
          <a:xfrm>
            <a:off x="505013" y="3716685"/>
            <a:ext cx="8105587" cy="1769715"/>
          </a:xfrm>
          <a:prstGeom prst="rect">
            <a:avLst/>
          </a:prstGeom>
        </p:spPr>
        <p:txBody>
          <a:bodyPr wrap="square">
            <a:spAutoFit/>
          </a:bodyPr>
          <a:lstStyle/>
          <a:p>
            <a:r>
              <a:rPr lang="fr-FR" b="1" dirty="0" smtClean="0">
                <a:solidFill>
                  <a:srgbClr val="FF0000"/>
                </a:solidFill>
              </a:rPr>
              <a:t>3- </a:t>
            </a:r>
            <a:r>
              <a:rPr lang="en-US" altLang="fr-FR" b="1" dirty="0" smtClean="0">
                <a:solidFill>
                  <a:srgbClr val="FF0000"/>
                </a:solidFill>
              </a:rPr>
              <a:t>Application </a:t>
            </a:r>
            <a:r>
              <a:rPr lang="en-US" altLang="fr-FR" b="1" dirty="0">
                <a:solidFill>
                  <a:srgbClr val="FF0000"/>
                </a:solidFill>
              </a:rPr>
              <a:t>Development </a:t>
            </a:r>
            <a:r>
              <a:rPr lang="en-US" altLang="fr-FR" b="1" dirty="0" smtClean="0">
                <a:solidFill>
                  <a:srgbClr val="FF0000"/>
                </a:solidFill>
              </a:rPr>
              <a:t>Environments  </a:t>
            </a:r>
            <a:r>
              <a:rPr lang="en-US" sz="1600" dirty="0" smtClean="0"/>
              <a:t>(</a:t>
            </a:r>
            <a:r>
              <a:rPr lang="en-US" sz="1600" dirty="0"/>
              <a:t>i.e. PowerBuilder</a:t>
            </a:r>
            <a:r>
              <a:rPr lang="en-US" sz="1600" dirty="0" smtClean="0"/>
              <a:t>)</a:t>
            </a:r>
          </a:p>
          <a:p>
            <a:r>
              <a:rPr lang="en-US" sz="1600" dirty="0" smtClean="0"/>
              <a:t> </a:t>
            </a:r>
            <a:r>
              <a:rPr lang="en-US" sz="1600" dirty="0"/>
              <a:t>P</a:t>
            </a:r>
            <a:r>
              <a:rPr lang="en-US" sz="1600" dirty="0" smtClean="0"/>
              <a:t>rovide </a:t>
            </a:r>
            <a:r>
              <a:rPr lang="en-US" sz="1600" dirty="0"/>
              <a:t>an environment  for developing database applications and include </a:t>
            </a:r>
            <a:r>
              <a:rPr lang="en-US" sz="1600" dirty="0" smtClean="0"/>
              <a:t>  facilities </a:t>
            </a:r>
            <a:r>
              <a:rPr lang="en-US" sz="1600" dirty="0"/>
              <a:t>that help in many facets of database systems, including database design, GUI development, querying and updating, and application program development.</a:t>
            </a:r>
            <a:endParaRPr lang="fr-FR" sz="1600" dirty="0"/>
          </a:p>
          <a:p>
            <a:pPr>
              <a:lnSpc>
                <a:spcPct val="150000"/>
              </a:lnSpc>
            </a:pPr>
            <a:endParaRPr lang="fr-FR" b="1" dirty="0">
              <a:solidFill>
                <a:srgbClr val="FF0000"/>
              </a:solidFill>
            </a:endParaRPr>
          </a:p>
        </p:txBody>
      </p:sp>
      <p:sp>
        <p:nvSpPr>
          <p:cNvPr id="3" name="Rectangle 2"/>
          <p:cNvSpPr/>
          <p:nvPr/>
        </p:nvSpPr>
        <p:spPr>
          <a:xfrm>
            <a:off x="505013" y="5122783"/>
            <a:ext cx="7696200" cy="1354217"/>
          </a:xfrm>
          <a:prstGeom prst="rect">
            <a:avLst/>
          </a:prstGeom>
        </p:spPr>
        <p:txBody>
          <a:bodyPr wrap="square">
            <a:spAutoFit/>
          </a:bodyPr>
          <a:lstStyle/>
          <a:p>
            <a:r>
              <a:rPr lang="fr-FR" b="1" dirty="0" smtClean="0">
                <a:solidFill>
                  <a:srgbClr val="FF0000"/>
                </a:solidFill>
              </a:rPr>
              <a:t>4- </a:t>
            </a:r>
            <a:r>
              <a:rPr lang="en-US" altLang="fr-FR" b="1" dirty="0" smtClean="0">
                <a:solidFill>
                  <a:srgbClr val="FF0000"/>
                </a:solidFill>
              </a:rPr>
              <a:t>Communications </a:t>
            </a:r>
            <a:r>
              <a:rPr lang="en-US" altLang="fr-FR" b="1" dirty="0">
                <a:solidFill>
                  <a:srgbClr val="FF0000"/>
                </a:solidFill>
              </a:rPr>
              <a:t>software</a:t>
            </a:r>
          </a:p>
          <a:p>
            <a:r>
              <a:rPr lang="en-US" sz="1600" dirty="0" smtClean="0"/>
              <a:t>Allow </a:t>
            </a:r>
            <a:r>
              <a:rPr lang="en-US" sz="1600" dirty="0"/>
              <a:t>users at remote locations to access the database through computer terminals, workstations or personal computers.  Connected to the database through data communications hardware such as phone lines, local area networks </a:t>
            </a:r>
            <a:r>
              <a:rPr lang="en-US" sz="1600" dirty="0" err="1"/>
              <a:t>etc</a:t>
            </a:r>
            <a:endParaRPr lang="fr-FR" sz="1600" dirty="0"/>
          </a:p>
        </p:txBody>
      </p:sp>
    </p:spTree>
    <p:extLst>
      <p:ext uri="{BB962C8B-B14F-4D97-AF65-F5344CB8AC3E}">
        <p14:creationId xmlns:p14="http://schemas.microsoft.com/office/powerpoint/2010/main" val="921715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380975" y="646331"/>
            <a:ext cx="7696200" cy="719130"/>
          </a:xfrm>
        </p:spPr>
        <p:txBody>
          <a:bodyPr>
            <a:normAutofit/>
          </a:bodyPr>
          <a:lstStyle/>
          <a:p>
            <a:pPr algn="just">
              <a:lnSpc>
                <a:spcPct val="150000"/>
              </a:lnSpc>
            </a:pPr>
            <a:r>
              <a:rPr lang="en-US" sz="2000" dirty="0" smtClean="0">
                <a:solidFill>
                  <a:schemeClr val="tx1"/>
                </a:solidFill>
              </a:rPr>
              <a:t>The design of a DBMS </a:t>
            </a:r>
            <a:r>
              <a:rPr lang="en-US" sz="2000" dirty="0" smtClean="0">
                <a:solidFill>
                  <a:schemeClr val="tx1"/>
                </a:solidFill>
              </a:rPr>
              <a:t>depends </a:t>
            </a:r>
            <a:r>
              <a:rPr lang="en-US" sz="2000" dirty="0" smtClean="0">
                <a:solidFill>
                  <a:schemeClr val="tx1"/>
                </a:solidFill>
              </a:rPr>
              <a:t>on its architecture. </a:t>
            </a:r>
          </a:p>
        </p:txBody>
      </p:sp>
      <p:sp>
        <p:nvSpPr>
          <p:cNvPr id="4" name="Espace réservé du numéro de diapositive 3"/>
          <p:cNvSpPr>
            <a:spLocks noGrp="1"/>
          </p:cNvSpPr>
          <p:nvPr>
            <p:ph type="sldNum" sz="quarter" idx="4294967295"/>
          </p:nvPr>
        </p:nvSpPr>
        <p:spPr>
          <a:xfrm>
            <a:off x="8129016" y="5734050"/>
            <a:ext cx="609600" cy="521208"/>
          </a:xfrm>
          <a:prstGeom prst="rect">
            <a:avLst/>
          </a:prstGeom>
        </p:spPr>
        <p:txBody>
          <a:bodyPr/>
          <a:lstStyle/>
          <a:p>
            <a:fld id="{4C098A01-C88E-45B0-82B2-E4E68ABEE8D3}" type="slidenum">
              <a:rPr lang="en-US" smtClean="0"/>
              <a:pPr/>
              <a:t>17</a:t>
            </a:fld>
            <a:endParaRPr lang="en-US"/>
          </a:p>
        </p:txBody>
      </p:sp>
      <p:sp>
        <p:nvSpPr>
          <p:cNvPr id="5" name="Rectangle 4"/>
          <p:cNvSpPr/>
          <p:nvPr/>
        </p:nvSpPr>
        <p:spPr>
          <a:xfrm>
            <a:off x="5257800" y="0"/>
            <a:ext cx="2176621" cy="646331"/>
          </a:xfrm>
          <a:prstGeom prst="rect">
            <a:avLst/>
          </a:prstGeom>
        </p:spPr>
        <p:txBody>
          <a:bodyPr wrap="none">
            <a:spAutoFit/>
          </a:bodyPr>
          <a:lstStyle/>
          <a:p>
            <a:pPr algn="ctr"/>
            <a:r>
              <a:rPr lang="en-GB" b="1" dirty="0">
                <a:solidFill>
                  <a:srgbClr val="FF6600"/>
                </a:solidFill>
                <a:latin typeface="Arial" pitchFamily="34" charset="0"/>
                <a:cs typeface="Arial" pitchFamily="34" charset="0"/>
              </a:rPr>
              <a:t>5- </a:t>
            </a:r>
            <a:r>
              <a:rPr lang="en-GB" b="1" dirty="0" smtClean="0">
                <a:solidFill>
                  <a:srgbClr val="FF6600"/>
                </a:solidFill>
                <a:latin typeface="Arial" pitchFamily="34" charset="0"/>
                <a:cs typeface="Arial" pitchFamily="34" charset="0"/>
              </a:rPr>
              <a:t>Architecture for</a:t>
            </a:r>
          </a:p>
          <a:p>
            <a:pPr algn="ctr"/>
            <a:r>
              <a:rPr lang="en-GB" b="1" dirty="0" smtClean="0">
                <a:solidFill>
                  <a:srgbClr val="FF6600"/>
                </a:solidFill>
                <a:latin typeface="Arial" pitchFamily="34" charset="0"/>
                <a:cs typeface="Arial" pitchFamily="34" charset="0"/>
              </a:rPr>
              <a:t>  </a:t>
            </a:r>
            <a:r>
              <a:rPr lang="en-GB" b="1" dirty="0">
                <a:solidFill>
                  <a:srgbClr val="FF6600"/>
                </a:solidFill>
                <a:latin typeface="Arial" pitchFamily="34" charset="0"/>
                <a:cs typeface="Arial" pitchFamily="34" charset="0"/>
              </a:rPr>
              <a:t>DBMS</a:t>
            </a:r>
            <a:endParaRPr lang="en-US" b="1" dirty="0">
              <a:solidFill>
                <a:srgbClr val="FF6600"/>
              </a:solidFill>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672019"/>
            <a:ext cx="3200400" cy="2557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458200" y="3672019"/>
            <a:ext cx="381000" cy="366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49" y="1246784"/>
            <a:ext cx="6781751" cy="461665"/>
          </a:xfrm>
          <a:prstGeom prst="rect">
            <a:avLst/>
          </a:prstGeom>
        </p:spPr>
        <p:txBody>
          <a:bodyPr wrap="square">
            <a:spAutoFit/>
          </a:bodyPr>
          <a:lstStyle/>
          <a:p>
            <a:pPr marL="344488" indent="-344488"/>
            <a:r>
              <a:rPr lang="en-GB" sz="2400" b="1" dirty="0" smtClean="0">
                <a:solidFill>
                  <a:schemeClr val="bg2">
                    <a:lumMod val="50000"/>
                  </a:schemeClr>
                </a:solidFill>
                <a:latin typeface="Arial" pitchFamily="34" charset="0"/>
                <a:cs typeface="Arial" pitchFamily="34" charset="0"/>
              </a:rPr>
              <a:t>5- 1- Centralized architecture </a:t>
            </a:r>
            <a:r>
              <a:rPr lang="en-GB" sz="2400" b="1" dirty="0">
                <a:solidFill>
                  <a:schemeClr val="bg2">
                    <a:lumMod val="50000"/>
                  </a:schemeClr>
                </a:solidFill>
                <a:latin typeface="Arial" pitchFamily="34" charset="0"/>
                <a:cs typeface="Arial" pitchFamily="34" charset="0"/>
              </a:rPr>
              <a:t>for  </a:t>
            </a:r>
            <a:r>
              <a:rPr lang="en-GB" sz="2400" b="1" dirty="0" smtClean="0">
                <a:solidFill>
                  <a:schemeClr val="bg2">
                    <a:lumMod val="50000"/>
                  </a:schemeClr>
                </a:solidFill>
                <a:latin typeface="Arial" pitchFamily="34" charset="0"/>
                <a:cs typeface="Arial" pitchFamily="34" charset="0"/>
              </a:rPr>
              <a:t>DBMS</a:t>
            </a:r>
            <a:endParaRPr lang="en-GB" b="1" dirty="0">
              <a:solidFill>
                <a:schemeClr val="bg2">
                  <a:lumMod val="50000"/>
                </a:schemeClr>
              </a:solidFill>
              <a:latin typeface="Arial" pitchFamily="34" charset="0"/>
              <a:cs typeface="Arial" pitchFamily="34" charset="0"/>
            </a:endParaRPr>
          </a:p>
        </p:txBody>
      </p:sp>
      <p:sp>
        <p:nvSpPr>
          <p:cNvPr id="9" name="TextBox 8"/>
          <p:cNvSpPr txBox="1"/>
          <p:nvPr/>
        </p:nvSpPr>
        <p:spPr>
          <a:xfrm>
            <a:off x="914400" y="2133600"/>
            <a:ext cx="7162800" cy="369332"/>
          </a:xfrm>
          <a:prstGeom prst="rect">
            <a:avLst/>
          </a:prstGeom>
          <a:noFill/>
        </p:spPr>
        <p:txBody>
          <a:bodyPr wrap="square" rtlCol="0">
            <a:spAutoFit/>
          </a:bodyPr>
          <a:lstStyle/>
          <a:p>
            <a:pPr marL="285750" indent="-285750">
              <a:buFont typeface="Wingdings" pitchFamily="2" charset="2"/>
              <a:buChar char="Ø"/>
            </a:pPr>
            <a:r>
              <a:rPr lang="en-US" dirty="0" smtClean="0"/>
              <a:t>A simple central database accessed  by multiple users.</a:t>
            </a:r>
            <a:endParaRPr lang="en-US" dirty="0"/>
          </a:p>
        </p:txBody>
      </p:sp>
      <p:pic>
        <p:nvPicPr>
          <p:cNvPr id="11" name="Image 8"/>
          <p:cNvPicPr>
            <a:picLocks noChangeAspect="1"/>
          </p:cNvPicPr>
          <p:nvPr/>
        </p:nvPicPr>
        <p:blipFill>
          <a:blip r:embed="rId3"/>
          <a:stretch>
            <a:fillRect/>
          </a:stretch>
        </p:blipFill>
        <p:spPr>
          <a:xfrm>
            <a:off x="244048" y="2865931"/>
            <a:ext cx="1127552" cy="964040"/>
          </a:xfrm>
          <a:prstGeom prst="rect">
            <a:avLst/>
          </a:prstGeom>
        </p:spPr>
      </p:pic>
      <p:sp>
        <p:nvSpPr>
          <p:cNvPr id="10" name="TextBox 9"/>
          <p:cNvSpPr txBox="1"/>
          <p:nvPr/>
        </p:nvSpPr>
        <p:spPr>
          <a:xfrm>
            <a:off x="1219200" y="3347951"/>
            <a:ext cx="4343400" cy="369332"/>
          </a:xfrm>
          <a:prstGeom prst="rect">
            <a:avLst/>
          </a:prstGeom>
          <a:noFill/>
        </p:spPr>
        <p:txBody>
          <a:bodyPr wrap="square" rtlCol="0">
            <a:spAutoFit/>
          </a:bodyPr>
          <a:lstStyle/>
          <a:p>
            <a:r>
              <a:rPr lang="en-US" dirty="0" smtClean="0"/>
              <a:t>Easier to organize and edit query.</a:t>
            </a:r>
            <a:endParaRPr lang="en-US" dirty="0"/>
          </a:p>
        </p:txBody>
      </p:sp>
      <p:sp>
        <p:nvSpPr>
          <p:cNvPr id="14" name="TextBox 13"/>
          <p:cNvSpPr txBox="1"/>
          <p:nvPr/>
        </p:nvSpPr>
        <p:spPr>
          <a:xfrm>
            <a:off x="533449" y="5181600"/>
            <a:ext cx="6050176" cy="646331"/>
          </a:xfrm>
          <a:prstGeom prst="rect">
            <a:avLst/>
          </a:prstGeom>
          <a:noFill/>
        </p:spPr>
        <p:txBody>
          <a:bodyPr wrap="square" rtlCol="0">
            <a:spAutoFit/>
          </a:bodyPr>
          <a:lstStyle/>
          <a:p>
            <a:pPr marL="285750" indent="-285750">
              <a:buFont typeface="Wingdings" pitchFamily="2" charset="2"/>
              <a:buChar char="q"/>
            </a:pPr>
            <a:r>
              <a:rPr lang="en-US" b="1" dirty="0" smtClean="0">
                <a:solidFill>
                  <a:srgbClr val="FF0000"/>
                </a:solidFill>
              </a:rPr>
              <a:t>But it can be slower because of high usage and load </a:t>
            </a:r>
            <a:endParaRPr lang="en-US" b="1" dirty="0">
              <a:solidFill>
                <a:srgbClr val="FF0000"/>
              </a:solidFill>
            </a:endParaRPr>
          </a:p>
        </p:txBody>
      </p:sp>
    </p:spTree>
    <p:extLst>
      <p:ext uri="{BB962C8B-B14F-4D97-AF65-F5344CB8AC3E}">
        <p14:creationId xmlns:p14="http://schemas.microsoft.com/office/powerpoint/2010/main" val="2630680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18</a:t>
            </a:fld>
            <a:endParaRPr lang="en-US"/>
          </a:p>
        </p:txBody>
      </p:sp>
      <p:sp>
        <p:nvSpPr>
          <p:cNvPr id="5" name="Rectangle 4"/>
          <p:cNvSpPr/>
          <p:nvPr/>
        </p:nvSpPr>
        <p:spPr>
          <a:xfrm>
            <a:off x="609600" y="1066800"/>
            <a:ext cx="4799712" cy="400110"/>
          </a:xfrm>
          <a:prstGeom prst="rect">
            <a:avLst/>
          </a:prstGeom>
        </p:spPr>
        <p:txBody>
          <a:bodyPr wrap="none">
            <a:spAutoFit/>
          </a:bodyPr>
          <a:lstStyle/>
          <a:p>
            <a:r>
              <a:rPr lang="en-GB" sz="2000" b="1" dirty="0">
                <a:solidFill>
                  <a:schemeClr val="bg2">
                    <a:lumMod val="50000"/>
                  </a:schemeClr>
                </a:solidFill>
                <a:latin typeface="Arial" pitchFamily="34" charset="0"/>
                <a:cs typeface="Arial" pitchFamily="34" charset="0"/>
              </a:rPr>
              <a:t>5- </a:t>
            </a:r>
            <a:r>
              <a:rPr lang="en-GB" sz="2000" b="1" dirty="0" smtClean="0">
                <a:solidFill>
                  <a:schemeClr val="bg2">
                    <a:lumMod val="50000"/>
                  </a:schemeClr>
                </a:solidFill>
                <a:latin typeface="Arial" pitchFamily="34" charset="0"/>
                <a:cs typeface="Arial" pitchFamily="34" charset="0"/>
              </a:rPr>
              <a:t>2-</a:t>
            </a:r>
            <a:r>
              <a:rPr lang="en-US" sz="2000" b="1" dirty="0" smtClean="0">
                <a:solidFill>
                  <a:schemeClr val="bg2">
                    <a:lumMod val="50000"/>
                  </a:schemeClr>
                </a:solidFill>
              </a:rPr>
              <a:t> </a:t>
            </a:r>
            <a:r>
              <a:rPr lang="en-US" sz="2000" b="1" dirty="0">
                <a:solidFill>
                  <a:schemeClr val="bg2">
                    <a:lumMod val="50000"/>
                  </a:schemeClr>
                </a:solidFill>
              </a:rPr>
              <a:t>Basic Client/Server Architectures</a:t>
            </a:r>
          </a:p>
        </p:txBody>
      </p:sp>
      <p:sp>
        <p:nvSpPr>
          <p:cNvPr id="6" name="Rectangle 5"/>
          <p:cNvSpPr/>
          <p:nvPr/>
        </p:nvSpPr>
        <p:spPr>
          <a:xfrm>
            <a:off x="5257800" y="0"/>
            <a:ext cx="2176621" cy="646331"/>
          </a:xfrm>
          <a:prstGeom prst="rect">
            <a:avLst/>
          </a:prstGeom>
        </p:spPr>
        <p:txBody>
          <a:bodyPr wrap="none">
            <a:spAutoFit/>
          </a:bodyPr>
          <a:lstStyle/>
          <a:p>
            <a:pPr algn="ctr"/>
            <a:r>
              <a:rPr lang="en-GB" b="1" dirty="0">
                <a:solidFill>
                  <a:srgbClr val="FF6600"/>
                </a:solidFill>
                <a:latin typeface="Arial" pitchFamily="34" charset="0"/>
                <a:cs typeface="Arial" pitchFamily="34" charset="0"/>
              </a:rPr>
              <a:t>5- </a:t>
            </a:r>
            <a:r>
              <a:rPr lang="en-GB" b="1" dirty="0" smtClean="0">
                <a:solidFill>
                  <a:srgbClr val="FF6600"/>
                </a:solidFill>
                <a:latin typeface="Arial" pitchFamily="34" charset="0"/>
                <a:cs typeface="Arial" pitchFamily="34" charset="0"/>
              </a:rPr>
              <a:t>Architecture for</a:t>
            </a:r>
          </a:p>
          <a:p>
            <a:pPr algn="ctr"/>
            <a:r>
              <a:rPr lang="en-GB" b="1" dirty="0" smtClean="0">
                <a:solidFill>
                  <a:srgbClr val="FF6600"/>
                </a:solidFill>
                <a:latin typeface="Arial" pitchFamily="34" charset="0"/>
                <a:cs typeface="Arial" pitchFamily="34" charset="0"/>
              </a:rPr>
              <a:t>  </a:t>
            </a:r>
            <a:r>
              <a:rPr lang="en-GB" b="1" dirty="0">
                <a:solidFill>
                  <a:srgbClr val="FF6600"/>
                </a:solidFill>
                <a:latin typeface="Arial" pitchFamily="34" charset="0"/>
                <a:cs typeface="Arial" pitchFamily="34" charset="0"/>
              </a:rPr>
              <a:t>DBMS</a:t>
            </a:r>
            <a:endParaRPr lang="en-US" b="1" dirty="0">
              <a:solidFill>
                <a:srgbClr val="FF6600"/>
              </a:solidFill>
              <a:latin typeface="Arial" pitchFamily="34" charset="0"/>
              <a:cs typeface="Arial" pitchFamily="34" charset="0"/>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266" t="20763" r="13521" b="15942"/>
          <a:stretch/>
        </p:blipFill>
        <p:spPr bwMode="auto">
          <a:xfrm>
            <a:off x="990600" y="1490101"/>
            <a:ext cx="7372411" cy="3583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5981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4294967295"/>
          </p:nvPr>
        </p:nvSpPr>
        <p:spPr>
          <a:xfrm>
            <a:off x="8129016" y="5734050"/>
            <a:ext cx="609600" cy="521208"/>
          </a:xfrm>
          <a:prstGeom prst="rect">
            <a:avLst/>
          </a:prstGeom>
        </p:spPr>
        <p:txBody>
          <a:bodyPr/>
          <a:lstStyle/>
          <a:p>
            <a:fld id="{4C098A01-C88E-45B0-82B2-E4E68ABEE8D3}" type="slidenum">
              <a:rPr lang="en-US" smtClean="0"/>
              <a:pPr/>
              <a:t>19</a:t>
            </a:fld>
            <a:endParaRPr lang="en-US"/>
          </a:p>
        </p:txBody>
      </p:sp>
      <p:sp>
        <p:nvSpPr>
          <p:cNvPr id="6" name="Rectangle 5"/>
          <p:cNvSpPr/>
          <p:nvPr/>
        </p:nvSpPr>
        <p:spPr>
          <a:xfrm>
            <a:off x="5257800" y="0"/>
            <a:ext cx="2176621" cy="646331"/>
          </a:xfrm>
          <a:prstGeom prst="rect">
            <a:avLst/>
          </a:prstGeom>
        </p:spPr>
        <p:txBody>
          <a:bodyPr wrap="none">
            <a:spAutoFit/>
          </a:bodyPr>
          <a:lstStyle/>
          <a:p>
            <a:pPr algn="ctr"/>
            <a:r>
              <a:rPr lang="en-GB" b="1" dirty="0">
                <a:solidFill>
                  <a:srgbClr val="FF6600"/>
                </a:solidFill>
                <a:latin typeface="Arial" pitchFamily="34" charset="0"/>
                <a:cs typeface="Arial" pitchFamily="34" charset="0"/>
              </a:rPr>
              <a:t>5- </a:t>
            </a:r>
            <a:r>
              <a:rPr lang="en-GB" b="1" dirty="0" smtClean="0">
                <a:solidFill>
                  <a:srgbClr val="FF6600"/>
                </a:solidFill>
                <a:latin typeface="Arial" pitchFamily="34" charset="0"/>
                <a:cs typeface="Arial" pitchFamily="34" charset="0"/>
              </a:rPr>
              <a:t>Architecture for</a:t>
            </a:r>
          </a:p>
          <a:p>
            <a:pPr algn="ctr"/>
            <a:r>
              <a:rPr lang="en-GB" b="1" dirty="0" smtClean="0">
                <a:solidFill>
                  <a:srgbClr val="FF6600"/>
                </a:solidFill>
                <a:latin typeface="Arial" pitchFamily="34" charset="0"/>
                <a:cs typeface="Arial" pitchFamily="34" charset="0"/>
              </a:rPr>
              <a:t>  </a:t>
            </a:r>
            <a:r>
              <a:rPr lang="en-GB" b="1" dirty="0">
                <a:solidFill>
                  <a:srgbClr val="FF6600"/>
                </a:solidFill>
                <a:latin typeface="Arial" pitchFamily="34" charset="0"/>
                <a:cs typeface="Arial" pitchFamily="34" charset="0"/>
              </a:rPr>
              <a:t>DBMS</a:t>
            </a:r>
            <a:endParaRPr lang="en-US" b="1" dirty="0">
              <a:solidFill>
                <a:srgbClr val="FF6600"/>
              </a:solidFill>
              <a:latin typeface="Arial" pitchFamily="34" charset="0"/>
              <a:cs typeface="Arial" pitchFamily="34" charset="0"/>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343" t="5978" r="12815" b="11232"/>
          <a:stretch/>
        </p:blipFill>
        <p:spPr bwMode="auto">
          <a:xfrm>
            <a:off x="609600" y="1066800"/>
            <a:ext cx="8094576" cy="510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57200" y="673316"/>
            <a:ext cx="4799712" cy="400110"/>
          </a:xfrm>
          <a:prstGeom prst="rect">
            <a:avLst/>
          </a:prstGeom>
        </p:spPr>
        <p:txBody>
          <a:bodyPr wrap="none">
            <a:spAutoFit/>
          </a:bodyPr>
          <a:lstStyle/>
          <a:p>
            <a:r>
              <a:rPr lang="en-GB" sz="2000" b="1" dirty="0">
                <a:solidFill>
                  <a:schemeClr val="bg2">
                    <a:lumMod val="50000"/>
                  </a:schemeClr>
                </a:solidFill>
                <a:latin typeface="Arial" pitchFamily="34" charset="0"/>
                <a:cs typeface="Arial" pitchFamily="34" charset="0"/>
              </a:rPr>
              <a:t>5- </a:t>
            </a:r>
            <a:r>
              <a:rPr lang="en-GB" sz="2000" b="1" dirty="0" smtClean="0">
                <a:solidFill>
                  <a:schemeClr val="bg2">
                    <a:lumMod val="50000"/>
                  </a:schemeClr>
                </a:solidFill>
                <a:latin typeface="Arial" pitchFamily="34" charset="0"/>
                <a:cs typeface="Arial" pitchFamily="34" charset="0"/>
              </a:rPr>
              <a:t>2-</a:t>
            </a:r>
            <a:r>
              <a:rPr lang="en-US" sz="2000" b="1" dirty="0" smtClean="0">
                <a:solidFill>
                  <a:schemeClr val="bg2">
                    <a:lumMod val="50000"/>
                  </a:schemeClr>
                </a:solidFill>
              </a:rPr>
              <a:t> </a:t>
            </a:r>
            <a:r>
              <a:rPr lang="en-US" sz="2000" b="1" dirty="0">
                <a:solidFill>
                  <a:schemeClr val="bg2">
                    <a:lumMod val="50000"/>
                  </a:schemeClr>
                </a:solidFill>
              </a:rPr>
              <a:t>Basic Client/Server Architectures</a:t>
            </a:r>
          </a:p>
        </p:txBody>
      </p:sp>
    </p:spTree>
    <p:extLst>
      <p:ext uri="{BB962C8B-B14F-4D97-AF65-F5344CB8AC3E}">
        <p14:creationId xmlns:p14="http://schemas.microsoft.com/office/powerpoint/2010/main" val="2638836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2798170-6D1D-4ADF-A04F-17AEE2C2385D}" type="slidenum">
              <a:rPr lang="af-ZA" smtClean="0"/>
              <a:pPr/>
              <a:t>2</a:t>
            </a:fld>
            <a:endParaRPr lang="af-ZA" dirty="0"/>
          </a:p>
        </p:txBody>
      </p:sp>
      <p:sp>
        <p:nvSpPr>
          <p:cNvPr id="5" name="Rectangle 4"/>
          <p:cNvSpPr/>
          <p:nvPr/>
        </p:nvSpPr>
        <p:spPr>
          <a:xfrm>
            <a:off x="755576" y="1772816"/>
            <a:ext cx="7920880" cy="2554545"/>
          </a:xfrm>
          <a:prstGeom prst="rect">
            <a:avLst/>
          </a:prstGeom>
        </p:spPr>
        <p:txBody>
          <a:bodyPr wrap="square">
            <a:spAutoFit/>
          </a:bodyPr>
          <a:lstStyle/>
          <a:p>
            <a:r>
              <a:rPr lang="en-US" sz="4000" b="1" dirty="0" smtClean="0">
                <a:solidFill>
                  <a:schemeClr val="bg2">
                    <a:lumMod val="50000"/>
                  </a:schemeClr>
                </a:solidFill>
              </a:rPr>
              <a:t>Chapter 2 </a:t>
            </a:r>
          </a:p>
          <a:p>
            <a:endParaRPr lang="en-US" sz="4000" b="1" dirty="0">
              <a:solidFill>
                <a:schemeClr val="bg2">
                  <a:lumMod val="50000"/>
                </a:schemeClr>
              </a:solidFill>
            </a:endParaRPr>
          </a:p>
          <a:p>
            <a:pPr marL="465138" indent="-465138"/>
            <a:r>
              <a:rPr lang="en-US" sz="4000" b="1" dirty="0" smtClean="0">
                <a:solidFill>
                  <a:schemeClr val="bg2">
                    <a:lumMod val="50000"/>
                  </a:schemeClr>
                </a:solidFill>
              </a:rPr>
              <a:t>            Database </a:t>
            </a:r>
            <a:r>
              <a:rPr lang="en-US" sz="4000" b="1" dirty="0">
                <a:solidFill>
                  <a:schemeClr val="bg2">
                    <a:lumMod val="50000"/>
                  </a:schemeClr>
                </a:solidFill>
              </a:rPr>
              <a:t>System </a:t>
            </a:r>
            <a:r>
              <a:rPr lang="en-US" sz="4000" b="1" dirty="0" smtClean="0">
                <a:solidFill>
                  <a:schemeClr val="bg2">
                    <a:lumMod val="50000"/>
                  </a:schemeClr>
                </a:solidFill>
              </a:rPr>
              <a:t>  Concepts and </a:t>
            </a:r>
            <a:r>
              <a:rPr lang="en-US" sz="4000" b="1" dirty="0">
                <a:solidFill>
                  <a:schemeClr val="bg2">
                    <a:lumMod val="50000"/>
                  </a:schemeClr>
                </a:solidFill>
              </a:rPr>
              <a:t>Architecture</a:t>
            </a:r>
          </a:p>
        </p:txBody>
      </p:sp>
      <p:cxnSp>
        <p:nvCxnSpPr>
          <p:cNvPr id="8" name="Straight Connector 7"/>
          <p:cNvCxnSpPr/>
          <p:nvPr/>
        </p:nvCxnSpPr>
        <p:spPr>
          <a:xfrm>
            <a:off x="35496" y="2501280"/>
            <a:ext cx="9108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6512" y="2645296"/>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6512" y="4725144"/>
            <a:ext cx="914368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773858" y="5877874"/>
            <a:ext cx="2304256" cy="461665"/>
          </a:xfrm>
          <a:prstGeom prst="rect">
            <a:avLst/>
          </a:prstGeom>
          <a:noFill/>
        </p:spPr>
        <p:txBody>
          <a:bodyPr wrap="square" rtlCol="0">
            <a:spAutoFit/>
          </a:bodyPr>
          <a:lstStyle/>
          <a:p>
            <a:r>
              <a:rPr lang="en-GB" sz="2400" b="1" dirty="0" smtClean="0"/>
              <a:t>2017 - 2018</a:t>
            </a:r>
            <a:endParaRPr lang="af-ZA" sz="2400" b="1" dirty="0"/>
          </a:p>
        </p:txBody>
      </p:sp>
      <p:sp>
        <p:nvSpPr>
          <p:cNvPr id="15" name="Rectangle 14"/>
          <p:cNvSpPr/>
          <p:nvPr/>
        </p:nvSpPr>
        <p:spPr>
          <a:xfrm>
            <a:off x="1119773" y="980728"/>
            <a:ext cx="6904454" cy="646331"/>
          </a:xfrm>
          <a:prstGeom prst="rect">
            <a:avLst/>
          </a:prstGeom>
        </p:spPr>
        <p:txBody>
          <a:bodyPr wrap="none">
            <a:spAutoFit/>
          </a:bodyPr>
          <a:lstStyle/>
          <a:p>
            <a:pPr algn="ctr"/>
            <a:r>
              <a:rPr lang="af-ZA" sz="3600" b="1" dirty="0" smtClean="0">
                <a:solidFill>
                  <a:srgbClr val="FF6600"/>
                </a:solidFill>
                <a:latin typeface="Arial" pitchFamily="34" charset="0"/>
                <a:cs typeface="Arial" pitchFamily="34" charset="0"/>
              </a:rPr>
              <a:t>Database Management system</a:t>
            </a:r>
            <a:endParaRPr lang="af-ZA" sz="3600" b="1" dirty="0">
              <a:solidFill>
                <a:srgbClr val="FF6600"/>
              </a:solidFill>
              <a:latin typeface="Arial" pitchFamily="34" charset="0"/>
              <a:cs typeface="Arial" pitchFamily="34" charset="0"/>
            </a:endParaRPr>
          </a:p>
        </p:txBody>
      </p:sp>
      <p:sp>
        <p:nvSpPr>
          <p:cNvPr id="2" name="TextBox 1"/>
          <p:cNvSpPr txBox="1"/>
          <p:nvPr/>
        </p:nvSpPr>
        <p:spPr>
          <a:xfrm>
            <a:off x="3886200" y="5029200"/>
            <a:ext cx="2667000" cy="369332"/>
          </a:xfrm>
          <a:prstGeom prst="rect">
            <a:avLst/>
          </a:prstGeom>
          <a:noFill/>
        </p:spPr>
        <p:txBody>
          <a:bodyPr wrap="square" rtlCol="0">
            <a:spAutoFit/>
          </a:bodyPr>
          <a:lstStyle/>
          <a:p>
            <a:r>
              <a:rPr lang="en-US" b="1" dirty="0" smtClean="0">
                <a:solidFill>
                  <a:srgbClr val="FF0000"/>
                </a:solidFill>
              </a:rPr>
              <a:t>-Part 2-</a:t>
            </a:r>
            <a:endParaRPr lang="en-US" b="1" dirty="0">
              <a:solidFill>
                <a:srgbClr val="FF0000"/>
              </a:solidFill>
            </a:endParaRPr>
          </a:p>
        </p:txBody>
      </p:sp>
    </p:spTree>
    <p:extLst>
      <p:ext uri="{BB962C8B-B14F-4D97-AF65-F5344CB8AC3E}">
        <p14:creationId xmlns:p14="http://schemas.microsoft.com/office/powerpoint/2010/main" val="950121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20</a:t>
            </a:fld>
            <a:endParaRPr lang="en-US"/>
          </a:p>
        </p:txBody>
      </p:sp>
      <p:sp>
        <p:nvSpPr>
          <p:cNvPr id="5" name="Espace réservé du contenu 2"/>
          <p:cNvSpPr>
            <a:spLocks noGrp="1"/>
          </p:cNvSpPr>
          <p:nvPr>
            <p:ph sz="quarter" idx="1"/>
          </p:nvPr>
        </p:nvSpPr>
        <p:spPr>
          <a:xfrm>
            <a:off x="762000" y="1143000"/>
            <a:ext cx="7467600" cy="4873752"/>
          </a:xfrm>
        </p:spPr>
        <p:txBody>
          <a:bodyPr>
            <a:normAutofit fontScale="70000" lnSpcReduction="20000"/>
          </a:bodyPr>
          <a:lstStyle/>
          <a:p>
            <a:pPr algn="just">
              <a:lnSpc>
                <a:spcPct val="160000"/>
              </a:lnSpc>
            </a:pPr>
            <a:r>
              <a:rPr lang="en-US" dirty="0" smtClean="0"/>
              <a:t>In 1-tier architecture, the DBMS is the only entity where the user directly sits on the DBMS and uses it. Any changes done here will directly be done on the DBMS itself. It does not provide handy tools for end-users. Database designers and programmers normally prefer to use single-tier architecture.</a:t>
            </a:r>
          </a:p>
          <a:p>
            <a:pPr algn="just">
              <a:lnSpc>
                <a:spcPct val="160000"/>
              </a:lnSpc>
            </a:pPr>
            <a:r>
              <a:rPr lang="en-US" dirty="0" smtClean="0"/>
              <a:t>If the architecture of DBMS is 2-tier, then it must have an application through which the DBMS can be accessed. Programmers use 2-tier architecture where they access the DBMS by means of an application. Here the application tier is entirely independent of the database in terms of operation, design, and programming.</a:t>
            </a:r>
          </a:p>
          <a:p>
            <a:pPr algn="just">
              <a:lnSpc>
                <a:spcPct val="160000"/>
              </a:lnSpc>
            </a:pPr>
            <a:endParaRPr lang="en-US" dirty="0"/>
          </a:p>
        </p:txBody>
      </p:sp>
      <p:sp>
        <p:nvSpPr>
          <p:cNvPr id="6" name="Rectangle 5"/>
          <p:cNvSpPr/>
          <p:nvPr/>
        </p:nvSpPr>
        <p:spPr>
          <a:xfrm>
            <a:off x="5257800" y="0"/>
            <a:ext cx="2176621" cy="646331"/>
          </a:xfrm>
          <a:prstGeom prst="rect">
            <a:avLst/>
          </a:prstGeom>
        </p:spPr>
        <p:txBody>
          <a:bodyPr wrap="none">
            <a:spAutoFit/>
          </a:bodyPr>
          <a:lstStyle/>
          <a:p>
            <a:pPr algn="ctr"/>
            <a:r>
              <a:rPr lang="en-GB" b="1" dirty="0">
                <a:solidFill>
                  <a:srgbClr val="FF6600"/>
                </a:solidFill>
                <a:latin typeface="Arial" pitchFamily="34" charset="0"/>
                <a:cs typeface="Arial" pitchFamily="34" charset="0"/>
              </a:rPr>
              <a:t>5- </a:t>
            </a:r>
            <a:r>
              <a:rPr lang="en-GB" b="1" dirty="0" smtClean="0">
                <a:solidFill>
                  <a:srgbClr val="FF6600"/>
                </a:solidFill>
                <a:latin typeface="Arial" pitchFamily="34" charset="0"/>
                <a:cs typeface="Arial" pitchFamily="34" charset="0"/>
              </a:rPr>
              <a:t>Architecture for</a:t>
            </a:r>
          </a:p>
          <a:p>
            <a:pPr algn="ctr"/>
            <a:r>
              <a:rPr lang="en-GB" b="1" dirty="0" smtClean="0">
                <a:solidFill>
                  <a:srgbClr val="FF6600"/>
                </a:solidFill>
                <a:latin typeface="Arial" pitchFamily="34" charset="0"/>
                <a:cs typeface="Arial" pitchFamily="34" charset="0"/>
              </a:rPr>
              <a:t>  </a:t>
            </a:r>
            <a:r>
              <a:rPr lang="en-GB" b="1" dirty="0">
                <a:solidFill>
                  <a:srgbClr val="FF6600"/>
                </a:solidFill>
                <a:latin typeface="Arial" pitchFamily="34" charset="0"/>
                <a:cs typeface="Arial" pitchFamily="34" charset="0"/>
              </a:rPr>
              <a:t>DBMS</a:t>
            </a:r>
            <a:endParaRPr lang="en-US" b="1" dirty="0">
              <a:solidFill>
                <a:srgbClr val="FF6600"/>
              </a:solidFill>
              <a:latin typeface="Arial" pitchFamily="34" charset="0"/>
              <a:cs typeface="Arial" pitchFamily="34" charset="0"/>
            </a:endParaRPr>
          </a:p>
        </p:txBody>
      </p:sp>
    </p:spTree>
    <p:extLst>
      <p:ext uri="{BB962C8B-B14F-4D97-AF65-F5344CB8AC3E}">
        <p14:creationId xmlns:p14="http://schemas.microsoft.com/office/powerpoint/2010/main" val="41504176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67544" y="1628800"/>
            <a:ext cx="7467600" cy="4873752"/>
          </a:xfrm>
        </p:spPr>
        <p:txBody>
          <a:bodyPr>
            <a:normAutofit/>
          </a:bodyPr>
          <a:lstStyle/>
          <a:p>
            <a:pPr algn="ctr">
              <a:lnSpc>
                <a:spcPct val="160000"/>
              </a:lnSpc>
              <a:buNone/>
            </a:pPr>
            <a:r>
              <a:rPr lang="en-US" b="1" dirty="0" smtClean="0"/>
              <a:t>Database (Data) Tier</a:t>
            </a:r>
            <a:r>
              <a:rPr lang="en-US" dirty="0" smtClean="0"/>
              <a:t> </a:t>
            </a:r>
          </a:p>
          <a:p>
            <a:pPr algn="just">
              <a:lnSpc>
                <a:spcPct val="160000"/>
              </a:lnSpc>
            </a:pPr>
            <a:r>
              <a:rPr lang="en-US" dirty="0" smtClean="0"/>
              <a:t>At this tier, the database resides along with its query processing languages. </a:t>
            </a:r>
          </a:p>
          <a:p>
            <a:pPr algn="just">
              <a:lnSpc>
                <a:spcPct val="160000"/>
              </a:lnSpc>
            </a:pPr>
            <a:r>
              <a:rPr lang="en-US" dirty="0" smtClean="0"/>
              <a:t>We also have the relations that define the data and their constraints at this level.</a:t>
            </a:r>
          </a:p>
          <a:p>
            <a:pPr algn="just">
              <a:lnSpc>
                <a:spcPct val="160000"/>
              </a:lnSpc>
            </a:pPr>
            <a:endParaRPr lang="en-US" dirty="0"/>
          </a:p>
        </p:txBody>
      </p:sp>
      <p:sp>
        <p:nvSpPr>
          <p:cNvPr id="4" name="Espace réservé du numéro de diapositive 3"/>
          <p:cNvSpPr>
            <a:spLocks noGrp="1"/>
          </p:cNvSpPr>
          <p:nvPr>
            <p:ph type="sldNum" sz="quarter" idx="4294967295"/>
          </p:nvPr>
        </p:nvSpPr>
        <p:spPr>
          <a:xfrm>
            <a:off x="8129016" y="5734050"/>
            <a:ext cx="609600" cy="521208"/>
          </a:xfrm>
          <a:prstGeom prst="rect">
            <a:avLst/>
          </a:prstGeom>
        </p:spPr>
        <p:txBody>
          <a:bodyPr/>
          <a:lstStyle/>
          <a:p>
            <a:fld id="{4C098A01-C88E-45B0-82B2-E4E68ABEE8D3}" type="slidenum">
              <a:rPr lang="en-US" smtClean="0"/>
              <a:pPr/>
              <a:t>21</a:t>
            </a:fld>
            <a:endParaRPr lang="en-US"/>
          </a:p>
        </p:txBody>
      </p:sp>
      <p:sp>
        <p:nvSpPr>
          <p:cNvPr id="5" name="Titre 1"/>
          <p:cNvSpPr>
            <a:spLocks noGrp="1"/>
          </p:cNvSpPr>
          <p:nvPr>
            <p:ph type="title"/>
          </p:nvPr>
        </p:nvSpPr>
        <p:spPr>
          <a:xfrm>
            <a:off x="457200" y="457200"/>
            <a:ext cx="7024744" cy="1143000"/>
          </a:xfrm>
        </p:spPr>
        <p:txBody>
          <a:bodyPr>
            <a:normAutofit/>
          </a:bodyPr>
          <a:lstStyle/>
          <a:p>
            <a:r>
              <a:rPr lang="en-US" sz="2000" dirty="0" smtClean="0"/>
              <a:t>3-tier Architecture</a:t>
            </a:r>
            <a:endParaRPr lang="en-US" sz="2000" dirty="0"/>
          </a:p>
        </p:txBody>
      </p:sp>
      <p:sp>
        <p:nvSpPr>
          <p:cNvPr id="6" name="Rectangle 5"/>
          <p:cNvSpPr/>
          <p:nvPr/>
        </p:nvSpPr>
        <p:spPr>
          <a:xfrm>
            <a:off x="5257800" y="0"/>
            <a:ext cx="2176621" cy="646331"/>
          </a:xfrm>
          <a:prstGeom prst="rect">
            <a:avLst/>
          </a:prstGeom>
        </p:spPr>
        <p:txBody>
          <a:bodyPr wrap="none">
            <a:spAutoFit/>
          </a:bodyPr>
          <a:lstStyle/>
          <a:p>
            <a:pPr algn="ctr"/>
            <a:r>
              <a:rPr lang="en-GB" b="1" dirty="0">
                <a:solidFill>
                  <a:srgbClr val="FF6600"/>
                </a:solidFill>
                <a:latin typeface="Arial" pitchFamily="34" charset="0"/>
                <a:cs typeface="Arial" pitchFamily="34" charset="0"/>
              </a:rPr>
              <a:t>5- </a:t>
            </a:r>
            <a:r>
              <a:rPr lang="en-GB" b="1" dirty="0" smtClean="0">
                <a:solidFill>
                  <a:srgbClr val="FF6600"/>
                </a:solidFill>
                <a:latin typeface="Arial" pitchFamily="34" charset="0"/>
                <a:cs typeface="Arial" pitchFamily="34" charset="0"/>
              </a:rPr>
              <a:t>Architecture for</a:t>
            </a:r>
          </a:p>
          <a:p>
            <a:pPr algn="ctr"/>
            <a:r>
              <a:rPr lang="en-GB" b="1" dirty="0" smtClean="0">
                <a:solidFill>
                  <a:srgbClr val="FF6600"/>
                </a:solidFill>
                <a:latin typeface="Arial" pitchFamily="34" charset="0"/>
                <a:cs typeface="Arial" pitchFamily="34" charset="0"/>
              </a:rPr>
              <a:t>  </a:t>
            </a:r>
            <a:r>
              <a:rPr lang="en-GB" b="1" dirty="0">
                <a:solidFill>
                  <a:srgbClr val="FF6600"/>
                </a:solidFill>
                <a:latin typeface="Arial" pitchFamily="34" charset="0"/>
                <a:cs typeface="Arial" pitchFamily="34" charset="0"/>
              </a:rPr>
              <a:t>DBMS</a:t>
            </a:r>
            <a:endParaRPr lang="en-US" b="1" dirty="0">
              <a:solidFill>
                <a:srgbClr val="FF6600"/>
              </a:solidFill>
              <a:latin typeface="Arial" pitchFamily="34" charset="0"/>
              <a:cs typeface="Arial" pitchFamily="34" charset="0"/>
            </a:endParaRPr>
          </a:p>
        </p:txBody>
      </p:sp>
    </p:spTree>
    <p:extLst>
      <p:ext uri="{BB962C8B-B14F-4D97-AF65-F5344CB8AC3E}">
        <p14:creationId xmlns:p14="http://schemas.microsoft.com/office/powerpoint/2010/main" val="2162962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609600" y="914400"/>
            <a:ext cx="7467600" cy="5715016"/>
          </a:xfrm>
        </p:spPr>
        <p:txBody>
          <a:bodyPr>
            <a:normAutofit fontScale="92500" lnSpcReduction="20000"/>
          </a:bodyPr>
          <a:lstStyle/>
          <a:p>
            <a:pPr algn="ctr">
              <a:lnSpc>
                <a:spcPct val="150000"/>
              </a:lnSpc>
              <a:buNone/>
            </a:pPr>
            <a:r>
              <a:rPr lang="en-US" b="1" dirty="0" smtClean="0"/>
              <a:t>Application (Middle) Tier</a:t>
            </a:r>
          </a:p>
          <a:p>
            <a:pPr algn="just">
              <a:lnSpc>
                <a:spcPct val="150000"/>
              </a:lnSpc>
            </a:pPr>
            <a:r>
              <a:rPr lang="en-US" dirty="0" smtClean="0"/>
              <a:t>At this tier reside the application server and the programs that access the database. </a:t>
            </a:r>
          </a:p>
          <a:p>
            <a:pPr algn="just">
              <a:lnSpc>
                <a:spcPct val="150000"/>
              </a:lnSpc>
            </a:pPr>
            <a:r>
              <a:rPr lang="en-US" dirty="0" smtClean="0"/>
              <a:t>For a user, this application tier presents an abstracted view of the database.</a:t>
            </a:r>
          </a:p>
          <a:p>
            <a:pPr algn="just">
              <a:lnSpc>
                <a:spcPct val="150000"/>
              </a:lnSpc>
            </a:pPr>
            <a:r>
              <a:rPr lang="en-US" dirty="0" smtClean="0"/>
              <a:t>End-users are unaware of any existence of the database beyond the application. </a:t>
            </a:r>
          </a:p>
          <a:p>
            <a:pPr algn="just">
              <a:lnSpc>
                <a:spcPct val="150000"/>
              </a:lnSpc>
            </a:pPr>
            <a:r>
              <a:rPr lang="en-US" dirty="0" smtClean="0"/>
              <a:t>At the other end, the database tier is not aware of any other user beyond the application tier.</a:t>
            </a:r>
          </a:p>
          <a:p>
            <a:pPr algn="just">
              <a:lnSpc>
                <a:spcPct val="150000"/>
              </a:lnSpc>
            </a:pPr>
            <a:r>
              <a:rPr lang="en-US" dirty="0" smtClean="0"/>
              <a:t>Hence, the application layer sits in the middle and acts as a mediator between the end-user and the database.</a:t>
            </a:r>
          </a:p>
          <a:p>
            <a:pPr algn="just">
              <a:lnSpc>
                <a:spcPct val="150000"/>
              </a:lnSpc>
            </a:pPr>
            <a:endParaRPr lang="en-US" dirty="0"/>
          </a:p>
        </p:txBody>
      </p:sp>
      <p:sp>
        <p:nvSpPr>
          <p:cNvPr id="4" name="Espace réservé du numéro de diapositive 3"/>
          <p:cNvSpPr>
            <a:spLocks noGrp="1"/>
          </p:cNvSpPr>
          <p:nvPr>
            <p:ph type="sldNum" sz="quarter" idx="4294967295"/>
          </p:nvPr>
        </p:nvSpPr>
        <p:spPr>
          <a:xfrm>
            <a:off x="8129016" y="5734050"/>
            <a:ext cx="609600" cy="521208"/>
          </a:xfrm>
          <a:prstGeom prst="rect">
            <a:avLst/>
          </a:prstGeom>
        </p:spPr>
        <p:txBody>
          <a:bodyPr/>
          <a:lstStyle/>
          <a:p>
            <a:fld id="{4C098A01-C88E-45B0-82B2-E4E68ABEE8D3}" type="slidenum">
              <a:rPr lang="en-US" smtClean="0"/>
              <a:pPr/>
              <a:t>22</a:t>
            </a:fld>
            <a:endParaRPr lang="en-US"/>
          </a:p>
        </p:txBody>
      </p:sp>
      <p:sp>
        <p:nvSpPr>
          <p:cNvPr id="5" name="Titre 1"/>
          <p:cNvSpPr>
            <a:spLocks noGrp="1"/>
          </p:cNvSpPr>
          <p:nvPr>
            <p:ph type="title"/>
          </p:nvPr>
        </p:nvSpPr>
        <p:spPr>
          <a:xfrm>
            <a:off x="533400" y="-71462"/>
            <a:ext cx="7467600" cy="1143000"/>
          </a:xfrm>
        </p:spPr>
        <p:txBody>
          <a:bodyPr>
            <a:normAutofit/>
          </a:bodyPr>
          <a:lstStyle/>
          <a:p>
            <a:r>
              <a:rPr lang="en-US" sz="2000" dirty="0" smtClean="0"/>
              <a:t>3-tier Architecture</a:t>
            </a:r>
            <a:endParaRPr lang="en-US" sz="2000" dirty="0"/>
          </a:p>
        </p:txBody>
      </p:sp>
      <p:sp>
        <p:nvSpPr>
          <p:cNvPr id="6" name="Rectangle 5"/>
          <p:cNvSpPr/>
          <p:nvPr/>
        </p:nvSpPr>
        <p:spPr>
          <a:xfrm>
            <a:off x="5257800" y="0"/>
            <a:ext cx="2176621" cy="646331"/>
          </a:xfrm>
          <a:prstGeom prst="rect">
            <a:avLst/>
          </a:prstGeom>
        </p:spPr>
        <p:txBody>
          <a:bodyPr wrap="none">
            <a:spAutoFit/>
          </a:bodyPr>
          <a:lstStyle/>
          <a:p>
            <a:pPr algn="ctr"/>
            <a:r>
              <a:rPr lang="en-GB" b="1" dirty="0">
                <a:solidFill>
                  <a:srgbClr val="FF6600"/>
                </a:solidFill>
                <a:latin typeface="Arial" pitchFamily="34" charset="0"/>
                <a:cs typeface="Arial" pitchFamily="34" charset="0"/>
              </a:rPr>
              <a:t>5- </a:t>
            </a:r>
            <a:r>
              <a:rPr lang="en-GB" b="1" dirty="0" smtClean="0">
                <a:solidFill>
                  <a:srgbClr val="FF6600"/>
                </a:solidFill>
                <a:latin typeface="Arial" pitchFamily="34" charset="0"/>
                <a:cs typeface="Arial" pitchFamily="34" charset="0"/>
              </a:rPr>
              <a:t>Architecture for</a:t>
            </a:r>
          </a:p>
          <a:p>
            <a:pPr algn="ctr"/>
            <a:r>
              <a:rPr lang="en-GB" b="1" dirty="0" smtClean="0">
                <a:solidFill>
                  <a:srgbClr val="FF6600"/>
                </a:solidFill>
                <a:latin typeface="Arial" pitchFamily="34" charset="0"/>
                <a:cs typeface="Arial" pitchFamily="34" charset="0"/>
              </a:rPr>
              <a:t>  </a:t>
            </a:r>
            <a:r>
              <a:rPr lang="en-GB" b="1" dirty="0">
                <a:solidFill>
                  <a:srgbClr val="FF6600"/>
                </a:solidFill>
                <a:latin typeface="Arial" pitchFamily="34" charset="0"/>
                <a:cs typeface="Arial" pitchFamily="34" charset="0"/>
              </a:rPr>
              <a:t>DBMS</a:t>
            </a:r>
            <a:endParaRPr lang="en-US" b="1" dirty="0">
              <a:solidFill>
                <a:srgbClr val="FF6600"/>
              </a:solidFill>
              <a:latin typeface="Arial" pitchFamily="34" charset="0"/>
              <a:cs typeface="Arial" pitchFamily="34" charset="0"/>
            </a:endParaRPr>
          </a:p>
        </p:txBody>
      </p:sp>
    </p:spTree>
    <p:extLst>
      <p:ext uri="{BB962C8B-B14F-4D97-AF65-F5344CB8AC3E}">
        <p14:creationId xmlns:p14="http://schemas.microsoft.com/office/powerpoint/2010/main" val="3053812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1043492" y="1600200"/>
            <a:ext cx="6777317" cy="3508977"/>
          </a:xfrm>
        </p:spPr>
        <p:txBody>
          <a:bodyPr>
            <a:normAutofit fontScale="85000" lnSpcReduction="20000"/>
          </a:bodyPr>
          <a:lstStyle/>
          <a:p>
            <a:pPr algn="ctr">
              <a:lnSpc>
                <a:spcPct val="150000"/>
              </a:lnSpc>
              <a:buNone/>
            </a:pPr>
            <a:r>
              <a:rPr lang="en-US" b="1" dirty="0" smtClean="0"/>
              <a:t>User (Presentation) Tier</a:t>
            </a:r>
          </a:p>
          <a:p>
            <a:pPr algn="just">
              <a:lnSpc>
                <a:spcPct val="150000"/>
              </a:lnSpc>
            </a:pPr>
            <a:r>
              <a:rPr lang="en-US" dirty="0" smtClean="0"/>
              <a:t>End-users operate on this tier and they know nothing about any existence of the database beyond this layer.</a:t>
            </a:r>
          </a:p>
          <a:p>
            <a:pPr algn="just">
              <a:lnSpc>
                <a:spcPct val="150000"/>
              </a:lnSpc>
            </a:pPr>
            <a:r>
              <a:rPr lang="en-US" dirty="0" smtClean="0"/>
              <a:t>At this layer, multiple views of the database can be provided by the application.</a:t>
            </a:r>
          </a:p>
          <a:p>
            <a:pPr algn="just">
              <a:lnSpc>
                <a:spcPct val="150000"/>
              </a:lnSpc>
            </a:pPr>
            <a:r>
              <a:rPr lang="en-US" dirty="0" smtClean="0"/>
              <a:t>All views are generated by applications that reside in the application tier.</a:t>
            </a:r>
          </a:p>
          <a:p>
            <a:pPr algn="just">
              <a:lnSpc>
                <a:spcPct val="150000"/>
              </a:lnSpc>
            </a:pPr>
            <a:endParaRPr lang="en-US" dirty="0"/>
          </a:p>
        </p:txBody>
      </p:sp>
      <p:sp>
        <p:nvSpPr>
          <p:cNvPr id="4" name="Espace réservé du numéro de diapositive 3"/>
          <p:cNvSpPr>
            <a:spLocks noGrp="1"/>
          </p:cNvSpPr>
          <p:nvPr>
            <p:ph type="sldNum" sz="quarter" idx="4294967295"/>
          </p:nvPr>
        </p:nvSpPr>
        <p:spPr>
          <a:xfrm>
            <a:off x="8129016" y="5734050"/>
            <a:ext cx="609600" cy="521208"/>
          </a:xfrm>
          <a:prstGeom prst="rect">
            <a:avLst/>
          </a:prstGeom>
        </p:spPr>
        <p:txBody>
          <a:bodyPr/>
          <a:lstStyle/>
          <a:p>
            <a:fld id="{4C098A01-C88E-45B0-82B2-E4E68ABEE8D3}" type="slidenum">
              <a:rPr lang="en-US" smtClean="0"/>
              <a:pPr/>
              <a:t>23</a:t>
            </a:fld>
            <a:endParaRPr lang="en-US"/>
          </a:p>
        </p:txBody>
      </p:sp>
      <p:sp>
        <p:nvSpPr>
          <p:cNvPr id="5" name="Titre 1"/>
          <p:cNvSpPr>
            <a:spLocks noGrp="1"/>
          </p:cNvSpPr>
          <p:nvPr>
            <p:ph type="title"/>
          </p:nvPr>
        </p:nvSpPr>
        <p:spPr>
          <a:xfrm>
            <a:off x="838200" y="381000"/>
            <a:ext cx="7024744" cy="1143000"/>
          </a:xfrm>
        </p:spPr>
        <p:txBody>
          <a:bodyPr>
            <a:normAutofit/>
          </a:bodyPr>
          <a:lstStyle/>
          <a:p>
            <a:r>
              <a:rPr lang="en-US" sz="2400" dirty="0" smtClean="0"/>
              <a:t>3-tier Architecture</a:t>
            </a:r>
            <a:endParaRPr lang="en-US" sz="2400" dirty="0"/>
          </a:p>
        </p:txBody>
      </p:sp>
      <p:sp>
        <p:nvSpPr>
          <p:cNvPr id="6" name="Rectangle 5"/>
          <p:cNvSpPr/>
          <p:nvPr/>
        </p:nvSpPr>
        <p:spPr>
          <a:xfrm>
            <a:off x="5257800" y="0"/>
            <a:ext cx="2176621" cy="646331"/>
          </a:xfrm>
          <a:prstGeom prst="rect">
            <a:avLst/>
          </a:prstGeom>
        </p:spPr>
        <p:txBody>
          <a:bodyPr wrap="none">
            <a:spAutoFit/>
          </a:bodyPr>
          <a:lstStyle/>
          <a:p>
            <a:pPr algn="ctr"/>
            <a:r>
              <a:rPr lang="en-GB" b="1" dirty="0">
                <a:solidFill>
                  <a:srgbClr val="FF6600"/>
                </a:solidFill>
                <a:latin typeface="Arial" pitchFamily="34" charset="0"/>
                <a:cs typeface="Arial" pitchFamily="34" charset="0"/>
              </a:rPr>
              <a:t>5- </a:t>
            </a:r>
            <a:r>
              <a:rPr lang="en-GB" b="1" dirty="0" smtClean="0">
                <a:solidFill>
                  <a:srgbClr val="FF6600"/>
                </a:solidFill>
                <a:latin typeface="Arial" pitchFamily="34" charset="0"/>
                <a:cs typeface="Arial" pitchFamily="34" charset="0"/>
              </a:rPr>
              <a:t>Architecture for</a:t>
            </a:r>
          </a:p>
          <a:p>
            <a:pPr algn="ctr"/>
            <a:r>
              <a:rPr lang="en-GB" b="1" dirty="0" smtClean="0">
                <a:solidFill>
                  <a:srgbClr val="FF6600"/>
                </a:solidFill>
                <a:latin typeface="Arial" pitchFamily="34" charset="0"/>
                <a:cs typeface="Arial" pitchFamily="34" charset="0"/>
              </a:rPr>
              <a:t>  </a:t>
            </a:r>
            <a:r>
              <a:rPr lang="en-GB" b="1" dirty="0">
                <a:solidFill>
                  <a:srgbClr val="FF6600"/>
                </a:solidFill>
                <a:latin typeface="Arial" pitchFamily="34" charset="0"/>
                <a:cs typeface="Arial" pitchFamily="34" charset="0"/>
              </a:rPr>
              <a:t>DBMS</a:t>
            </a:r>
            <a:endParaRPr lang="en-US" b="1" dirty="0">
              <a:solidFill>
                <a:srgbClr val="FF6600"/>
              </a:solidFill>
              <a:latin typeface="Arial" pitchFamily="34" charset="0"/>
              <a:cs typeface="Arial" pitchFamily="34" charset="0"/>
            </a:endParaRPr>
          </a:p>
        </p:txBody>
      </p:sp>
    </p:spTree>
    <p:extLst>
      <p:ext uri="{BB962C8B-B14F-4D97-AF65-F5344CB8AC3E}">
        <p14:creationId xmlns:p14="http://schemas.microsoft.com/office/powerpoint/2010/main" val="465606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24</a:t>
            </a:fld>
            <a:endParaRPr lang="en-US"/>
          </a:p>
        </p:txBody>
      </p:sp>
      <p:sp>
        <p:nvSpPr>
          <p:cNvPr id="5" name="Rectangle 4"/>
          <p:cNvSpPr/>
          <p:nvPr/>
        </p:nvSpPr>
        <p:spPr>
          <a:xfrm>
            <a:off x="4114800" y="-34413"/>
            <a:ext cx="4572000" cy="646331"/>
          </a:xfrm>
          <a:prstGeom prst="rect">
            <a:avLst/>
          </a:prstGeom>
        </p:spPr>
        <p:txBody>
          <a:bodyPr>
            <a:spAutoFit/>
          </a:bodyPr>
          <a:lstStyle/>
          <a:p>
            <a:pPr algn="ctr"/>
            <a:r>
              <a:rPr lang="en-GB" b="1" dirty="0">
                <a:solidFill>
                  <a:srgbClr val="FF6600"/>
                </a:solidFill>
                <a:latin typeface="Arial" pitchFamily="34" charset="0"/>
                <a:cs typeface="Arial" pitchFamily="34" charset="0"/>
              </a:rPr>
              <a:t>6- Classification of database Management systems</a:t>
            </a:r>
            <a:endParaRPr lang="af-ZA" dirty="0">
              <a:solidFill>
                <a:srgbClr val="FF6600"/>
              </a:solidFill>
            </a:endParaRPr>
          </a:p>
        </p:txBody>
      </p:sp>
      <p:sp>
        <p:nvSpPr>
          <p:cNvPr id="6" name="Rectangle 5"/>
          <p:cNvSpPr/>
          <p:nvPr/>
        </p:nvSpPr>
        <p:spPr>
          <a:xfrm>
            <a:off x="533400" y="611918"/>
            <a:ext cx="8153400" cy="773738"/>
          </a:xfrm>
          <a:prstGeom prst="rect">
            <a:avLst/>
          </a:prstGeom>
        </p:spPr>
        <p:txBody>
          <a:bodyPr wrap="square">
            <a:spAutoFit/>
          </a:bodyPr>
          <a:lstStyle/>
          <a:p>
            <a:pPr marL="88900" indent="-19050">
              <a:lnSpc>
                <a:spcPct val="130000"/>
              </a:lnSpc>
              <a:spcBef>
                <a:spcPct val="20000"/>
              </a:spcBef>
              <a:buClr>
                <a:schemeClr val="accent1"/>
              </a:buClr>
              <a:buSzPct val="76000"/>
            </a:pPr>
            <a:r>
              <a:rPr lang="en-US" dirty="0"/>
              <a:t>Database management systems can be classified based on several </a:t>
            </a:r>
            <a:r>
              <a:rPr lang="en-US" dirty="0" smtClean="0"/>
              <a:t>criteria:</a:t>
            </a:r>
            <a:endParaRPr lang="fr-FR" dirty="0"/>
          </a:p>
        </p:txBody>
      </p:sp>
      <p:sp>
        <p:nvSpPr>
          <p:cNvPr id="7" name="Rectangle 6"/>
          <p:cNvSpPr/>
          <p:nvPr/>
        </p:nvSpPr>
        <p:spPr>
          <a:xfrm>
            <a:off x="589017" y="1611868"/>
            <a:ext cx="3013967" cy="369332"/>
          </a:xfrm>
          <a:prstGeom prst="rect">
            <a:avLst/>
          </a:prstGeom>
        </p:spPr>
        <p:txBody>
          <a:bodyPr wrap="none">
            <a:spAutoFit/>
          </a:bodyPr>
          <a:lstStyle/>
          <a:p>
            <a:r>
              <a:rPr lang="en-US" b="1" u="sng" dirty="0">
                <a:solidFill>
                  <a:srgbClr val="FF0000"/>
                </a:solidFill>
                <a:latin typeface="+mj-lt"/>
              </a:rPr>
              <a:t>Based on the data model</a:t>
            </a:r>
            <a:endParaRPr lang="en-US" b="0" i="0" dirty="0">
              <a:solidFill>
                <a:srgbClr val="FF0000"/>
              </a:solidFill>
              <a:effectLst/>
              <a:latin typeface="+mj-lt"/>
            </a:endParaRPr>
          </a:p>
        </p:txBody>
      </p:sp>
      <p:sp>
        <p:nvSpPr>
          <p:cNvPr id="8" name="Rectangle 7"/>
          <p:cNvSpPr/>
          <p:nvPr/>
        </p:nvSpPr>
        <p:spPr>
          <a:xfrm>
            <a:off x="448907" y="2250180"/>
            <a:ext cx="8237893" cy="3388620"/>
          </a:xfrm>
          <a:prstGeom prst="rect">
            <a:avLst/>
          </a:prstGeom>
        </p:spPr>
        <p:txBody>
          <a:bodyPr wrap="square">
            <a:spAutoFit/>
          </a:bodyPr>
          <a:lstStyle/>
          <a:p>
            <a:pPr marL="88900" indent="-19050">
              <a:lnSpc>
                <a:spcPct val="130000"/>
              </a:lnSpc>
              <a:spcBef>
                <a:spcPct val="20000"/>
              </a:spcBef>
              <a:buClr>
                <a:schemeClr val="accent1"/>
              </a:buClr>
              <a:buSzPct val="76000"/>
            </a:pPr>
            <a:r>
              <a:rPr lang="en-US" dirty="0"/>
              <a:t>The most popular data model in use today is </a:t>
            </a:r>
            <a:r>
              <a:rPr lang="en-US" b="1" u="sng" dirty="0"/>
              <a:t>the relational data model</a:t>
            </a:r>
            <a:r>
              <a:rPr lang="en-US" dirty="0"/>
              <a:t>. Well-known DBMSs like Oracle, MS SQL Server, DB2 and MySQL support this model. Other traditional models, such as </a:t>
            </a:r>
            <a:r>
              <a:rPr lang="en-US" b="1" u="sng" dirty="0"/>
              <a:t>hierarchical data models </a:t>
            </a:r>
            <a:r>
              <a:rPr lang="en-US" dirty="0"/>
              <a:t>and </a:t>
            </a:r>
            <a:r>
              <a:rPr lang="en-US" b="1" u="sng" dirty="0"/>
              <a:t>network data models</a:t>
            </a:r>
            <a:r>
              <a:rPr lang="en-US" dirty="0"/>
              <a:t>, are still used in industry mainly on mainframe platforms</a:t>
            </a:r>
            <a:r>
              <a:rPr lang="en-US" dirty="0" smtClean="0"/>
              <a:t>.</a:t>
            </a:r>
          </a:p>
          <a:p>
            <a:pPr marL="88900" indent="-19050">
              <a:lnSpc>
                <a:spcPct val="130000"/>
              </a:lnSpc>
              <a:spcBef>
                <a:spcPct val="20000"/>
              </a:spcBef>
              <a:buClr>
                <a:schemeClr val="accent1"/>
              </a:buClr>
              <a:buSzPct val="76000"/>
            </a:pPr>
            <a:r>
              <a:rPr lang="en-US" dirty="0"/>
              <a:t>In recent years, the newer </a:t>
            </a:r>
            <a:r>
              <a:rPr lang="en-US" b="1" i="1" u="sng" dirty="0"/>
              <a:t>object-oriented data models</a:t>
            </a:r>
            <a:r>
              <a:rPr lang="en-US" dirty="0"/>
              <a:t> were introduced</a:t>
            </a:r>
            <a:r>
              <a:rPr lang="en-US" dirty="0" smtClean="0"/>
              <a:t>.</a:t>
            </a:r>
            <a:r>
              <a:rPr lang="en-US" dirty="0"/>
              <a:t> This model is a database management system in which information is represented in the form of objects as used in object-oriented programming.</a:t>
            </a:r>
            <a:r>
              <a:rPr lang="en-US" dirty="0" smtClean="0"/>
              <a:t>.</a:t>
            </a:r>
            <a:endParaRPr lang="fr-FR" dirty="0"/>
          </a:p>
        </p:txBody>
      </p:sp>
    </p:spTree>
    <p:extLst>
      <p:ext uri="{BB962C8B-B14F-4D97-AF65-F5344CB8AC3E}">
        <p14:creationId xmlns:p14="http://schemas.microsoft.com/office/powerpoint/2010/main" val="22063449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25</a:t>
            </a:fld>
            <a:endParaRPr lang="en-US"/>
          </a:p>
        </p:txBody>
      </p:sp>
      <p:sp>
        <p:nvSpPr>
          <p:cNvPr id="5" name="Rectangle 4"/>
          <p:cNvSpPr/>
          <p:nvPr/>
        </p:nvSpPr>
        <p:spPr>
          <a:xfrm>
            <a:off x="4114800" y="-34413"/>
            <a:ext cx="4572000" cy="646331"/>
          </a:xfrm>
          <a:prstGeom prst="rect">
            <a:avLst/>
          </a:prstGeom>
        </p:spPr>
        <p:txBody>
          <a:bodyPr>
            <a:spAutoFit/>
          </a:bodyPr>
          <a:lstStyle/>
          <a:p>
            <a:pPr algn="ctr"/>
            <a:r>
              <a:rPr lang="en-GB" b="1" dirty="0">
                <a:solidFill>
                  <a:srgbClr val="FF6600"/>
                </a:solidFill>
                <a:latin typeface="Arial" pitchFamily="34" charset="0"/>
                <a:cs typeface="Arial" pitchFamily="34" charset="0"/>
              </a:rPr>
              <a:t>6- Classification of database Management systems</a:t>
            </a:r>
            <a:endParaRPr lang="af-ZA" dirty="0">
              <a:solidFill>
                <a:srgbClr val="FF6600"/>
              </a:solidFill>
            </a:endParaRPr>
          </a:p>
        </p:txBody>
      </p:sp>
      <p:sp>
        <p:nvSpPr>
          <p:cNvPr id="2" name="Rectangle 1"/>
          <p:cNvSpPr/>
          <p:nvPr/>
        </p:nvSpPr>
        <p:spPr>
          <a:xfrm>
            <a:off x="745632" y="634220"/>
            <a:ext cx="4572000" cy="923330"/>
          </a:xfrm>
          <a:prstGeom prst="rect">
            <a:avLst/>
          </a:prstGeom>
        </p:spPr>
        <p:txBody>
          <a:bodyPr>
            <a:spAutoFit/>
          </a:bodyPr>
          <a:lstStyle/>
          <a:p>
            <a:r>
              <a:rPr lang="en-US" b="1" u="sng" dirty="0">
                <a:solidFill>
                  <a:srgbClr val="FF0000"/>
                </a:solidFill>
                <a:latin typeface="+mj-lt"/>
              </a:rPr>
              <a:t>Based on the number of users</a:t>
            </a:r>
          </a:p>
          <a:p>
            <a:r>
              <a:rPr lang="en-US" dirty="0"/>
              <a:t/>
            </a:r>
            <a:br>
              <a:rPr lang="en-US" dirty="0"/>
            </a:br>
            <a:endParaRPr lang="fr-FR" dirty="0"/>
          </a:p>
        </p:txBody>
      </p:sp>
      <p:sp>
        <p:nvSpPr>
          <p:cNvPr id="3" name="Rectangle 2"/>
          <p:cNvSpPr/>
          <p:nvPr/>
        </p:nvSpPr>
        <p:spPr>
          <a:xfrm>
            <a:off x="745632" y="1095885"/>
            <a:ext cx="7728936" cy="1200329"/>
          </a:xfrm>
          <a:prstGeom prst="rect">
            <a:avLst/>
          </a:prstGeom>
        </p:spPr>
        <p:txBody>
          <a:bodyPr wrap="square">
            <a:spAutoFit/>
          </a:bodyPr>
          <a:lstStyle/>
          <a:p>
            <a:r>
              <a:rPr lang="en-US" dirty="0"/>
              <a:t>A </a:t>
            </a:r>
            <a:r>
              <a:rPr lang="en-US" dirty="0" smtClean="0"/>
              <a:t>DBMS </a:t>
            </a:r>
            <a:r>
              <a:rPr lang="en-US" dirty="0"/>
              <a:t>can be classification based on the number of users </a:t>
            </a:r>
            <a:r>
              <a:rPr lang="en-US" dirty="0" smtClean="0"/>
              <a:t>it supports. </a:t>
            </a:r>
            <a:r>
              <a:rPr lang="en-US" dirty="0"/>
              <a:t>It can be a </a:t>
            </a:r>
            <a:r>
              <a:rPr lang="en-US" b="1" u="sng" dirty="0"/>
              <a:t>single-user database system</a:t>
            </a:r>
            <a:r>
              <a:rPr lang="en-US" dirty="0"/>
              <a:t>, which supports one user at a time, or a </a:t>
            </a:r>
            <a:r>
              <a:rPr lang="en-US" b="1" u="sng" dirty="0"/>
              <a:t>multiuser database system</a:t>
            </a:r>
            <a:r>
              <a:rPr lang="en-US" dirty="0"/>
              <a:t>, which supports multiple users concurrently.</a:t>
            </a:r>
            <a:endParaRPr lang="fr-FR" dirty="0"/>
          </a:p>
        </p:txBody>
      </p:sp>
      <p:sp>
        <p:nvSpPr>
          <p:cNvPr id="8" name="Rectangle 7"/>
          <p:cNvSpPr/>
          <p:nvPr/>
        </p:nvSpPr>
        <p:spPr>
          <a:xfrm>
            <a:off x="730884" y="2438400"/>
            <a:ext cx="4572000" cy="923330"/>
          </a:xfrm>
          <a:prstGeom prst="rect">
            <a:avLst/>
          </a:prstGeom>
        </p:spPr>
        <p:txBody>
          <a:bodyPr>
            <a:spAutoFit/>
          </a:bodyPr>
          <a:lstStyle/>
          <a:p>
            <a:r>
              <a:rPr lang="en-US" b="1" u="sng" dirty="0">
                <a:solidFill>
                  <a:srgbClr val="FF0000"/>
                </a:solidFill>
                <a:latin typeface="Noto Sans"/>
              </a:rPr>
              <a:t>Based on the number of </a:t>
            </a:r>
            <a:r>
              <a:rPr lang="en-US" b="1" u="sng" dirty="0" smtClean="0">
                <a:solidFill>
                  <a:srgbClr val="FF0000"/>
                </a:solidFill>
                <a:latin typeface="Noto Sans"/>
              </a:rPr>
              <a:t>sites</a:t>
            </a:r>
            <a:endParaRPr lang="en-US" dirty="0">
              <a:solidFill>
                <a:srgbClr val="FF0000"/>
              </a:solidFill>
              <a:latin typeface="Noto Sans"/>
            </a:endParaRPr>
          </a:p>
          <a:p>
            <a:r>
              <a:rPr lang="en-US" dirty="0"/>
              <a:t/>
            </a:r>
            <a:br>
              <a:rPr lang="en-US" dirty="0"/>
            </a:br>
            <a:endParaRPr lang="fr-FR" dirty="0"/>
          </a:p>
        </p:txBody>
      </p:sp>
      <p:sp>
        <p:nvSpPr>
          <p:cNvPr id="9" name="Rectangle 8"/>
          <p:cNvSpPr/>
          <p:nvPr/>
        </p:nvSpPr>
        <p:spPr>
          <a:xfrm>
            <a:off x="772670" y="2892691"/>
            <a:ext cx="7701897" cy="646331"/>
          </a:xfrm>
          <a:prstGeom prst="rect">
            <a:avLst/>
          </a:prstGeom>
        </p:spPr>
        <p:txBody>
          <a:bodyPr wrap="square">
            <a:spAutoFit/>
          </a:bodyPr>
          <a:lstStyle/>
          <a:p>
            <a:r>
              <a:rPr lang="en-US" dirty="0"/>
              <a:t>There are four main distribution systems for database systems and these, in turn, can be used to classify the DBMS. </a:t>
            </a:r>
          </a:p>
        </p:txBody>
      </p:sp>
      <p:sp>
        <p:nvSpPr>
          <p:cNvPr id="10" name="Rectangle 9"/>
          <p:cNvSpPr/>
          <p:nvPr/>
        </p:nvSpPr>
        <p:spPr>
          <a:xfrm>
            <a:off x="855116" y="3623981"/>
            <a:ext cx="3804247" cy="369332"/>
          </a:xfrm>
          <a:prstGeom prst="rect">
            <a:avLst/>
          </a:prstGeom>
        </p:spPr>
        <p:txBody>
          <a:bodyPr wrap="none">
            <a:spAutoFit/>
          </a:bodyPr>
          <a:lstStyle/>
          <a:p>
            <a:r>
              <a:rPr lang="fr-FR" b="1" dirty="0">
                <a:solidFill>
                  <a:schemeClr val="accent3"/>
                </a:solidFill>
              </a:rPr>
              <a:t>1. </a:t>
            </a:r>
            <a:r>
              <a:rPr lang="fr-FR" b="1" dirty="0" err="1">
                <a:solidFill>
                  <a:schemeClr val="accent3"/>
                </a:solidFill>
              </a:rPr>
              <a:t>Centralized</a:t>
            </a:r>
            <a:r>
              <a:rPr lang="fr-FR" b="1" dirty="0">
                <a:solidFill>
                  <a:schemeClr val="accent3"/>
                </a:solidFill>
              </a:rPr>
              <a:t> </a:t>
            </a:r>
            <a:r>
              <a:rPr lang="fr-FR" b="1" dirty="0" err="1">
                <a:solidFill>
                  <a:schemeClr val="accent3"/>
                </a:solidFill>
              </a:rPr>
              <a:t>database</a:t>
            </a:r>
            <a:r>
              <a:rPr lang="fr-FR" b="1" dirty="0">
                <a:solidFill>
                  <a:schemeClr val="accent3"/>
                </a:solidFill>
              </a:rPr>
              <a:t> system</a:t>
            </a:r>
          </a:p>
        </p:txBody>
      </p:sp>
      <p:sp>
        <p:nvSpPr>
          <p:cNvPr id="11" name="Rectangle 10"/>
          <p:cNvSpPr/>
          <p:nvPr/>
        </p:nvSpPr>
        <p:spPr>
          <a:xfrm>
            <a:off x="730884" y="4135499"/>
            <a:ext cx="4414849" cy="1477328"/>
          </a:xfrm>
          <a:prstGeom prst="rect">
            <a:avLst/>
          </a:prstGeom>
        </p:spPr>
        <p:txBody>
          <a:bodyPr wrap="square">
            <a:spAutoFit/>
          </a:bodyPr>
          <a:lstStyle/>
          <a:p>
            <a:r>
              <a:rPr lang="en-US" dirty="0"/>
              <a:t>The DBMS and database are stored at the single site that is used by several other systems too. We can simply say that data here is maintained on the centralized server.</a:t>
            </a:r>
            <a:endParaRPr lang="fr-FR" dirty="0"/>
          </a:p>
        </p:txBody>
      </p:sp>
      <p:pic>
        <p:nvPicPr>
          <p:cNvPr id="13" name="Image 12"/>
          <p:cNvPicPr>
            <a:picLocks noChangeAspect="1"/>
          </p:cNvPicPr>
          <p:nvPr/>
        </p:nvPicPr>
        <p:blipFill>
          <a:blip r:embed="rId2"/>
          <a:stretch>
            <a:fillRect/>
          </a:stretch>
        </p:blipFill>
        <p:spPr>
          <a:xfrm>
            <a:off x="5145733" y="3623981"/>
            <a:ext cx="3333750" cy="2419350"/>
          </a:xfrm>
          <a:prstGeom prst="rect">
            <a:avLst/>
          </a:prstGeom>
        </p:spPr>
      </p:pic>
    </p:spTree>
    <p:extLst>
      <p:ext uri="{BB962C8B-B14F-4D97-AF65-F5344CB8AC3E}">
        <p14:creationId xmlns:p14="http://schemas.microsoft.com/office/powerpoint/2010/main" val="2846525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26</a:t>
            </a:fld>
            <a:endParaRPr lang="en-US"/>
          </a:p>
        </p:txBody>
      </p:sp>
      <p:sp>
        <p:nvSpPr>
          <p:cNvPr id="5" name="Rectangle 4"/>
          <p:cNvSpPr/>
          <p:nvPr/>
        </p:nvSpPr>
        <p:spPr>
          <a:xfrm>
            <a:off x="4114800" y="-34413"/>
            <a:ext cx="4572000" cy="646331"/>
          </a:xfrm>
          <a:prstGeom prst="rect">
            <a:avLst/>
          </a:prstGeom>
        </p:spPr>
        <p:txBody>
          <a:bodyPr>
            <a:spAutoFit/>
          </a:bodyPr>
          <a:lstStyle/>
          <a:p>
            <a:pPr algn="ctr"/>
            <a:r>
              <a:rPr lang="en-GB" b="1" dirty="0">
                <a:solidFill>
                  <a:srgbClr val="FF6600"/>
                </a:solidFill>
                <a:latin typeface="Arial" pitchFamily="34" charset="0"/>
                <a:cs typeface="Arial" pitchFamily="34" charset="0"/>
              </a:rPr>
              <a:t>6- Classification of database Management systems</a:t>
            </a:r>
            <a:endParaRPr lang="af-ZA" dirty="0">
              <a:solidFill>
                <a:srgbClr val="FF6600"/>
              </a:solidFill>
            </a:endParaRPr>
          </a:p>
        </p:txBody>
      </p:sp>
      <p:sp>
        <p:nvSpPr>
          <p:cNvPr id="3" name="Rectangle 2"/>
          <p:cNvSpPr/>
          <p:nvPr/>
        </p:nvSpPr>
        <p:spPr>
          <a:xfrm>
            <a:off x="914400" y="841146"/>
            <a:ext cx="4572000" cy="923330"/>
          </a:xfrm>
          <a:prstGeom prst="rect">
            <a:avLst/>
          </a:prstGeom>
        </p:spPr>
        <p:txBody>
          <a:bodyPr>
            <a:spAutoFit/>
          </a:bodyPr>
          <a:lstStyle/>
          <a:p>
            <a:pPr fontAlgn="base"/>
            <a:r>
              <a:rPr lang="fr-FR" b="1" dirty="0">
                <a:solidFill>
                  <a:schemeClr val="accent3"/>
                </a:solidFill>
              </a:rPr>
              <a:t>2. </a:t>
            </a:r>
            <a:r>
              <a:rPr lang="fr-FR" b="1" dirty="0" err="1">
                <a:solidFill>
                  <a:schemeClr val="accent3"/>
                </a:solidFill>
              </a:rPr>
              <a:t>Distributed</a:t>
            </a:r>
            <a:r>
              <a:rPr lang="fr-FR" b="1" dirty="0">
                <a:solidFill>
                  <a:schemeClr val="accent3"/>
                </a:solidFill>
              </a:rPr>
              <a:t> </a:t>
            </a:r>
            <a:r>
              <a:rPr lang="fr-FR" b="1" dirty="0" err="1">
                <a:solidFill>
                  <a:schemeClr val="accent3"/>
                </a:solidFill>
              </a:rPr>
              <a:t>database</a:t>
            </a:r>
            <a:r>
              <a:rPr lang="fr-FR" b="1" dirty="0">
                <a:solidFill>
                  <a:schemeClr val="accent3"/>
                </a:solidFill>
              </a:rPr>
              <a:t> system</a:t>
            </a:r>
          </a:p>
          <a:p>
            <a:r>
              <a:rPr lang="fr-FR" dirty="0"/>
              <a:t/>
            </a:r>
            <a:br>
              <a:rPr lang="fr-FR" dirty="0"/>
            </a:br>
            <a:endParaRPr lang="fr-FR" dirty="0"/>
          </a:p>
        </p:txBody>
      </p:sp>
      <p:sp>
        <p:nvSpPr>
          <p:cNvPr id="7" name="Rectangle 6"/>
          <p:cNvSpPr/>
          <p:nvPr/>
        </p:nvSpPr>
        <p:spPr>
          <a:xfrm>
            <a:off x="914400" y="1310185"/>
            <a:ext cx="4572000" cy="1754326"/>
          </a:xfrm>
          <a:prstGeom prst="rect">
            <a:avLst/>
          </a:prstGeom>
        </p:spPr>
        <p:txBody>
          <a:bodyPr>
            <a:spAutoFit/>
          </a:bodyPr>
          <a:lstStyle/>
          <a:p>
            <a:pPr fontAlgn="base"/>
            <a:r>
              <a:rPr lang="en-US" dirty="0"/>
              <a:t>In a distributed database system, the actual database and the DBMS software are distributed from various sites that are connected by a computer network.</a:t>
            </a:r>
            <a:br>
              <a:rPr lang="en-US" dirty="0"/>
            </a:br>
            <a:endParaRPr lang="fr-FR" dirty="0"/>
          </a:p>
        </p:txBody>
      </p:sp>
      <p:pic>
        <p:nvPicPr>
          <p:cNvPr id="8" name="Image 7"/>
          <p:cNvPicPr>
            <a:picLocks noChangeAspect="1"/>
          </p:cNvPicPr>
          <p:nvPr/>
        </p:nvPicPr>
        <p:blipFill>
          <a:blip r:embed="rId2"/>
          <a:stretch>
            <a:fillRect/>
          </a:stretch>
        </p:blipFill>
        <p:spPr>
          <a:xfrm>
            <a:off x="5029200" y="870822"/>
            <a:ext cx="3400425" cy="2252325"/>
          </a:xfrm>
          <a:prstGeom prst="rect">
            <a:avLst/>
          </a:prstGeom>
        </p:spPr>
      </p:pic>
      <p:sp>
        <p:nvSpPr>
          <p:cNvPr id="10" name="Rectangle 9"/>
          <p:cNvSpPr/>
          <p:nvPr/>
        </p:nvSpPr>
        <p:spPr>
          <a:xfrm>
            <a:off x="1219200" y="3657600"/>
            <a:ext cx="4572000" cy="923330"/>
          </a:xfrm>
          <a:prstGeom prst="rect">
            <a:avLst/>
          </a:prstGeom>
        </p:spPr>
        <p:txBody>
          <a:bodyPr>
            <a:spAutoFit/>
          </a:bodyPr>
          <a:lstStyle/>
          <a:p>
            <a:pPr fontAlgn="base"/>
            <a:r>
              <a:rPr lang="en-US" dirty="0"/>
              <a:t>They use same software but from the multiple sites. Data exchange between the sites can be handled easily.</a:t>
            </a:r>
            <a:endParaRPr lang="fr-FR" dirty="0"/>
          </a:p>
        </p:txBody>
      </p:sp>
      <p:sp>
        <p:nvSpPr>
          <p:cNvPr id="11" name="Rectangle 10"/>
          <p:cNvSpPr/>
          <p:nvPr/>
        </p:nvSpPr>
        <p:spPr>
          <a:xfrm>
            <a:off x="1238865" y="4913531"/>
            <a:ext cx="4572000" cy="1200329"/>
          </a:xfrm>
          <a:prstGeom prst="rect">
            <a:avLst/>
          </a:prstGeom>
        </p:spPr>
        <p:txBody>
          <a:bodyPr>
            <a:spAutoFit/>
          </a:bodyPr>
          <a:lstStyle/>
          <a:p>
            <a:pPr fontAlgn="base"/>
            <a:r>
              <a:rPr lang="en-US" dirty="0"/>
              <a:t>They use different DBMS software for different sites but there is a additional software that helps the exchange of the data between the sites.</a:t>
            </a:r>
            <a:endParaRPr lang="fr-FR" dirty="0"/>
          </a:p>
        </p:txBody>
      </p:sp>
      <p:sp>
        <p:nvSpPr>
          <p:cNvPr id="12" name="Rectangle 11"/>
          <p:cNvSpPr/>
          <p:nvPr/>
        </p:nvSpPr>
        <p:spPr>
          <a:xfrm>
            <a:off x="919316" y="2899391"/>
            <a:ext cx="4572000" cy="923330"/>
          </a:xfrm>
          <a:prstGeom prst="rect">
            <a:avLst/>
          </a:prstGeom>
        </p:spPr>
        <p:txBody>
          <a:bodyPr>
            <a:spAutoFit/>
          </a:bodyPr>
          <a:lstStyle/>
          <a:p>
            <a:pPr fontAlgn="base"/>
            <a:r>
              <a:rPr lang="en-US" dirty="0">
                <a:solidFill>
                  <a:srgbClr val="000000"/>
                </a:solidFill>
                <a:latin typeface="Georgia" panose="02040502050405020303" pitchFamily="18" charset="0"/>
              </a:rPr>
              <a:t> </a:t>
            </a:r>
            <a:r>
              <a:rPr lang="en-US" dirty="0"/>
              <a:t>Further they are classified as</a:t>
            </a:r>
          </a:p>
          <a:p>
            <a:r>
              <a:rPr lang="en-US" dirty="0"/>
              <a:t/>
            </a:r>
            <a:br>
              <a:rPr lang="en-US" dirty="0"/>
            </a:br>
            <a:endParaRPr lang="fr-FR" dirty="0"/>
          </a:p>
        </p:txBody>
      </p:sp>
      <p:sp>
        <p:nvSpPr>
          <p:cNvPr id="13" name="Rectangle 12"/>
          <p:cNvSpPr/>
          <p:nvPr/>
        </p:nvSpPr>
        <p:spPr>
          <a:xfrm>
            <a:off x="1219200" y="3288268"/>
            <a:ext cx="5105400" cy="369332"/>
          </a:xfrm>
          <a:prstGeom prst="rect">
            <a:avLst/>
          </a:prstGeom>
        </p:spPr>
        <p:txBody>
          <a:bodyPr wrap="square">
            <a:spAutoFit/>
          </a:bodyPr>
          <a:lstStyle/>
          <a:p>
            <a:pPr fontAlgn="base"/>
            <a:r>
              <a:rPr lang="fr-FR" b="1" dirty="0">
                <a:solidFill>
                  <a:schemeClr val="accent3"/>
                </a:solidFill>
              </a:rPr>
              <a:t>2.1. </a:t>
            </a:r>
            <a:r>
              <a:rPr lang="fr-FR" b="1" dirty="0" err="1" smtClean="0">
                <a:solidFill>
                  <a:schemeClr val="accent3"/>
                </a:solidFill>
              </a:rPr>
              <a:t>Homogeneous</a:t>
            </a:r>
            <a:r>
              <a:rPr lang="fr-FR" b="1" dirty="0" smtClean="0">
                <a:solidFill>
                  <a:schemeClr val="accent3"/>
                </a:solidFill>
              </a:rPr>
              <a:t> </a:t>
            </a:r>
            <a:r>
              <a:rPr lang="fr-FR" b="1" dirty="0"/>
              <a:t> </a:t>
            </a:r>
            <a:r>
              <a:rPr lang="fr-FR" b="1" dirty="0" err="1">
                <a:solidFill>
                  <a:schemeClr val="accent3"/>
                </a:solidFill>
              </a:rPr>
              <a:t>distributed</a:t>
            </a:r>
            <a:r>
              <a:rPr lang="fr-FR" b="1" dirty="0">
                <a:solidFill>
                  <a:schemeClr val="accent3"/>
                </a:solidFill>
              </a:rPr>
              <a:t> DBMS</a:t>
            </a:r>
          </a:p>
        </p:txBody>
      </p:sp>
      <p:sp>
        <p:nvSpPr>
          <p:cNvPr id="14" name="Rectangle 13"/>
          <p:cNvSpPr/>
          <p:nvPr/>
        </p:nvSpPr>
        <p:spPr>
          <a:xfrm>
            <a:off x="1219200" y="4544199"/>
            <a:ext cx="4334841" cy="369332"/>
          </a:xfrm>
          <a:prstGeom prst="rect">
            <a:avLst/>
          </a:prstGeom>
        </p:spPr>
        <p:txBody>
          <a:bodyPr wrap="none">
            <a:spAutoFit/>
          </a:bodyPr>
          <a:lstStyle/>
          <a:p>
            <a:pPr fontAlgn="base"/>
            <a:r>
              <a:rPr lang="fr-FR" b="1" dirty="0">
                <a:solidFill>
                  <a:schemeClr val="accent3"/>
                </a:solidFill>
              </a:rPr>
              <a:t>2.2. </a:t>
            </a:r>
            <a:r>
              <a:rPr lang="fr-FR" b="1" dirty="0" err="1" smtClean="0">
                <a:solidFill>
                  <a:schemeClr val="accent3"/>
                </a:solidFill>
              </a:rPr>
              <a:t>Heterogeneous</a:t>
            </a:r>
            <a:r>
              <a:rPr lang="fr-FR" b="1" dirty="0" smtClean="0">
                <a:solidFill>
                  <a:schemeClr val="accent3"/>
                </a:solidFill>
              </a:rPr>
              <a:t> </a:t>
            </a:r>
            <a:r>
              <a:rPr lang="fr-FR" b="1" dirty="0" err="1">
                <a:solidFill>
                  <a:schemeClr val="accent3"/>
                </a:solidFill>
              </a:rPr>
              <a:t>distributed</a:t>
            </a:r>
            <a:r>
              <a:rPr lang="fr-FR" b="1" dirty="0">
                <a:solidFill>
                  <a:schemeClr val="accent3"/>
                </a:solidFill>
              </a:rPr>
              <a:t> </a:t>
            </a:r>
            <a:r>
              <a:rPr lang="fr-FR" b="1" dirty="0" smtClean="0">
                <a:solidFill>
                  <a:schemeClr val="accent3"/>
                </a:solidFill>
              </a:rPr>
              <a:t> DBMS</a:t>
            </a:r>
            <a:endParaRPr lang="fr-FR" b="1" dirty="0">
              <a:solidFill>
                <a:schemeClr val="accent3"/>
              </a:solidFill>
            </a:endParaRPr>
          </a:p>
        </p:txBody>
      </p:sp>
    </p:spTree>
    <p:extLst>
      <p:ext uri="{BB962C8B-B14F-4D97-AF65-F5344CB8AC3E}">
        <p14:creationId xmlns:p14="http://schemas.microsoft.com/office/powerpoint/2010/main" val="3138083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27</a:t>
            </a:fld>
            <a:endParaRPr lang="en-US"/>
          </a:p>
        </p:txBody>
      </p:sp>
      <p:sp>
        <p:nvSpPr>
          <p:cNvPr id="5" name="Rectangle 4"/>
          <p:cNvSpPr/>
          <p:nvPr/>
        </p:nvSpPr>
        <p:spPr>
          <a:xfrm>
            <a:off x="4114800" y="-34413"/>
            <a:ext cx="4572000" cy="646331"/>
          </a:xfrm>
          <a:prstGeom prst="rect">
            <a:avLst/>
          </a:prstGeom>
        </p:spPr>
        <p:txBody>
          <a:bodyPr>
            <a:spAutoFit/>
          </a:bodyPr>
          <a:lstStyle/>
          <a:p>
            <a:pPr algn="ctr"/>
            <a:r>
              <a:rPr lang="en-GB" b="1" dirty="0">
                <a:solidFill>
                  <a:srgbClr val="FF6600"/>
                </a:solidFill>
                <a:latin typeface="Arial" pitchFamily="34" charset="0"/>
                <a:cs typeface="Arial" pitchFamily="34" charset="0"/>
              </a:rPr>
              <a:t>6- Classification of database Management systems</a:t>
            </a:r>
            <a:endParaRPr lang="af-ZA" dirty="0">
              <a:solidFill>
                <a:srgbClr val="FF6600"/>
              </a:solidFill>
            </a:endParaRPr>
          </a:p>
        </p:txBody>
      </p:sp>
      <p:sp>
        <p:nvSpPr>
          <p:cNvPr id="2" name="Rectangle 1"/>
          <p:cNvSpPr/>
          <p:nvPr/>
        </p:nvSpPr>
        <p:spPr>
          <a:xfrm>
            <a:off x="745632" y="611918"/>
            <a:ext cx="4572000" cy="923330"/>
          </a:xfrm>
          <a:prstGeom prst="rect">
            <a:avLst/>
          </a:prstGeom>
        </p:spPr>
        <p:txBody>
          <a:bodyPr>
            <a:spAutoFit/>
          </a:bodyPr>
          <a:lstStyle/>
          <a:p>
            <a:r>
              <a:rPr lang="en-US" b="1" u="sng" dirty="0" smtClean="0">
                <a:solidFill>
                  <a:srgbClr val="FF0000"/>
                </a:solidFill>
                <a:latin typeface="Noto Sans"/>
              </a:rPr>
              <a:t>Based on the cost</a:t>
            </a:r>
            <a:endParaRPr lang="en-US" dirty="0" smtClean="0">
              <a:solidFill>
                <a:srgbClr val="FF0000"/>
              </a:solidFill>
              <a:latin typeface="Noto Sans"/>
            </a:endParaRPr>
          </a:p>
          <a:p>
            <a:r>
              <a:rPr lang="en-US" dirty="0"/>
              <a:t/>
            </a:r>
            <a:br>
              <a:rPr lang="en-US" dirty="0"/>
            </a:br>
            <a:endParaRPr lang="fr-FR" dirty="0"/>
          </a:p>
        </p:txBody>
      </p:sp>
      <p:sp>
        <p:nvSpPr>
          <p:cNvPr id="3" name="Rectangle 2"/>
          <p:cNvSpPr/>
          <p:nvPr/>
        </p:nvSpPr>
        <p:spPr>
          <a:xfrm>
            <a:off x="723509" y="1098164"/>
            <a:ext cx="7712568" cy="1754326"/>
          </a:xfrm>
          <a:prstGeom prst="rect">
            <a:avLst/>
          </a:prstGeom>
        </p:spPr>
        <p:txBody>
          <a:bodyPr wrap="square">
            <a:spAutoFit/>
          </a:bodyPr>
          <a:lstStyle/>
          <a:p>
            <a:r>
              <a:rPr lang="en-US" b="1" u="sng" dirty="0"/>
              <a:t>Low cost DBMS </a:t>
            </a:r>
          </a:p>
          <a:p>
            <a:r>
              <a:rPr lang="en-US" dirty="0"/>
              <a:t> The cost of these systems vary from $100 to $3000.</a:t>
            </a:r>
          </a:p>
          <a:p>
            <a:r>
              <a:rPr lang="en-US" b="1" u="sng" dirty="0"/>
              <a:t>Medium cost  DBMS</a:t>
            </a:r>
          </a:p>
          <a:p>
            <a:r>
              <a:rPr lang="en-US" dirty="0"/>
              <a:t> Cost varies from $10000 to $100000.</a:t>
            </a:r>
          </a:p>
          <a:p>
            <a:r>
              <a:rPr lang="en-US" b="1" u="sng" dirty="0"/>
              <a:t>High cost DBMS</a:t>
            </a:r>
          </a:p>
          <a:p>
            <a:r>
              <a:rPr lang="en-US" dirty="0"/>
              <a:t>  Cost of these systems are usually more than $100000.</a:t>
            </a:r>
          </a:p>
        </p:txBody>
      </p:sp>
    </p:spTree>
    <p:extLst>
      <p:ext uri="{BB962C8B-B14F-4D97-AF65-F5344CB8AC3E}">
        <p14:creationId xmlns:p14="http://schemas.microsoft.com/office/powerpoint/2010/main" val="3922276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98B662B6-7359-4E07-918C-DCA14F224655}" type="slidenum">
              <a:rPr lang="en-US" smtClean="0"/>
              <a:t>28</a:t>
            </a:fld>
            <a:endParaRPr lang="en-US"/>
          </a:p>
        </p:txBody>
      </p:sp>
      <p:sp>
        <p:nvSpPr>
          <p:cNvPr id="5" name="Rectangle 4"/>
          <p:cNvSpPr/>
          <p:nvPr/>
        </p:nvSpPr>
        <p:spPr>
          <a:xfrm rot="20521715">
            <a:off x="670932" y="2551837"/>
            <a:ext cx="7802136" cy="1754326"/>
          </a:xfrm>
          <a:prstGeom prst="rect">
            <a:avLst/>
          </a:prstGeom>
        </p:spPr>
        <p:txBody>
          <a:bodyPr wrap="none">
            <a:spAutoFit/>
          </a:bodyPr>
          <a:lstStyle>
            <a:defPPr>
              <a:defRPr lang="af-Z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5400" dirty="0" smtClean="0">
                <a:solidFill>
                  <a:srgbClr val="FF0000"/>
                </a:solidFill>
                <a:latin typeface="Monotype Corsiva" pitchFamily="66" charset="0"/>
              </a:rPr>
              <a:t>Do you  have any questions ???</a:t>
            </a:r>
          </a:p>
          <a:p>
            <a:pPr algn="ctr"/>
            <a:r>
              <a:rPr lang="en-GB" sz="5400" dirty="0" smtClean="0">
                <a:solidFill>
                  <a:srgbClr val="FF0000"/>
                </a:solidFill>
                <a:latin typeface="Monotype Corsiva" pitchFamily="66" charset="0"/>
              </a:rPr>
              <a:t>??? </a:t>
            </a:r>
            <a:endParaRPr lang="af-ZA" sz="5400" dirty="0">
              <a:solidFill>
                <a:srgbClr val="FF0000"/>
              </a:solidFill>
              <a:latin typeface="Monotype Corsiva" pitchFamily="66" charset="0"/>
            </a:endParaRPr>
          </a:p>
        </p:txBody>
      </p:sp>
    </p:spTree>
    <p:extLst>
      <p:ext uri="{BB962C8B-B14F-4D97-AF65-F5344CB8AC3E}">
        <p14:creationId xmlns:p14="http://schemas.microsoft.com/office/powerpoint/2010/main" val="3013774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2798170-6D1D-4ADF-A04F-17AEE2C2385D}" type="slidenum">
              <a:rPr lang="af-ZA" smtClean="0"/>
              <a:pPr/>
              <a:t>3</a:t>
            </a:fld>
            <a:endParaRPr lang="af-ZA"/>
          </a:p>
        </p:txBody>
      </p:sp>
      <p:sp>
        <p:nvSpPr>
          <p:cNvPr id="5" name="TextBox 4"/>
          <p:cNvSpPr txBox="1"/>
          <p:nvPr/>
        </p:nvSpPr>
        <p:spPr>
          <a:xfrm>
            <a:off x="4572000" y="-103268"/>
            <a:ext cx="4104456" cy="769441"/>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GB"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Outline</a:t>
            </a:r>
            <a:endParaRPr lang="af-ZA"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TextBox 5"/>
          <p:cNvSpPr txBox="1"/>
          <p:nvPr/>
        </p:nvSpPr>
        <p:spPr>
          <a:xfrm>
            <a:off x="540568" y="764704"/>
            <a:ext cx="9144000" cy="5693866"/>
          </a:xfrm>
          <a:prstGeom prst="rect">
            <a:avLst/>
          </a:prstGeom>
          <a:noFill/>
        </p:spPr>
        <p:txBody>
          <a:bodyPr wrap="square" rtlCol="0">
            <a:spAutoFit/>
          </a:bodyPr>
          <a:lstStyle/>
          <a:p>
            <a:r>
              <a:rPr lang="en-GB" sz="2800" b="1" dirty="0" smtClean="0">
                <a:solidFill>
                  <a:schemeClr val="bg1">
                    <a:lumMod val="75000"/>
                  </a:schemeClr>
                </a:solidFill>
                <a:latin typeface="Arial" pitchFamily="34" charset="0"/>
                <a:cs typeface="Arial" pitchFamily="34" charset="0"/>
              </a:rPr>
              <a:t>1- Data Models, schemas, and Instances  </a:t>
            </a:r>
          </a:p>
          <a:p>
            <a:endParaRPr lang="en-GB" sz="2800" b="1" dirty="0" smtClean="0">
              <a:solidFill>
                <a:schemeClr val="bg1">
                  <a:lumMod val="75000"/>
                </a:schemeClr>
              </a:solidFill>
              <a:latin typeface="Arial" pitchFamily="34" charset="0"/>
              <a:cs typeface="Arial" pitchFamily="34" charset="0"/>
            </a:endParaRPr>
          </a:p>
          <a:p>
            <a:pPr marL="344488" indent="-344488"/>
            <a:r>
              <a:rPr lang="en-GB" sz="2800" b="1" dirty="0" smtClean="0">
                <a:solidFill>
                  <a:schemeClr val="bg1">
                    <a:lumMod val="75000"/>
                  </a:schemeClr>
                </a:solidFill>
                <a:latin typeface="Arial" pitchFamily="34" charset="0"/>
                <a:cs typeface="Arial" pitchFamily="34" charset="0"/>
              </a:rPr>
              <a:t>2-Three schemas </a:t>
            </a:r>
            <a:r>
              <a:rPr lang="en-GB" sz="2800" b="1" dirty="0">
                <a:solidFill>
                  <a:schemeClr val="bg1">
                    <a:lumMod val="75000"/>
                  </a:schemeClr>
                </a:solidFill>
                <a:latin typeface="Arial" pitchFamily="34" charset="0"/>
                <a:cs typeface="Arial" pitchFamily="34" charset="0"/>
              </a:rPr>
              <a:t>architecture and data  </a:t>
            </a:r>
            <a:r>
              <a:rPr lang="en-GB" sz="2800" b="1" dirty="0" smtClean="0">
                <a:solidFill>
                  <a:schemeClr val="bg1">
                    <a:lumMod val="75000"/>
                  </a:schemeClr>
                </a:solidFill>
                <a:latin typeface="Arial" pitchFamily="34" charset="0"/>
                <a:cs typeface="Arial" pitchFamily="34" charset="0"/>
              </a:rPr>
              <a:t>independence </a:t>
            </a:r>
          </a:p>
          <a:p>
            <a:endParaRPr lang="en-GB" sz="2800" b="1" dirty="0" smtClean="0">
              <a:solidFill>
                <a:srgbClr val="002060"/>
              </a:solidFill>
              <a:latin typeface="Arial" pitchFamily="34" charset="0"/>
              <a:cs typeface="Arial" pitchFamily="34" charset="0"/>
            </a:endParaRPr>
          </a:p>
          <a:p>
            <a:pPr marL="274638" indent="-274638"/>
            <a:r>
              <a:rPr lang="en-GB" sz="2800" b="1" dirty="0" smtClean="0">
                <a:solidFill>
                  <a:schemeClr val="bg2">
                    <a:lumMod val="50000"/>
                  </a:schemeClr>
                </a:solidFill>
                <a:latin typeface="Arial" pitchFamily="34" charset="0"/>
                <a:cs typeface="Arial" pitchFamily="34" charset="0"/>
              </a:rPr>
              <a:t>3- Database Languages and interfaces</a:t>
            </a:r>
          </a:p>
          <a:p>
            <a:pPr marL="274638" indent="-274638"/>
            <a:r>
              <a:rPr lang="en-GB" sz="2800" b="1" dirty="0" smtClean="0">
                <a:solidFill>
                  <a:srgbClr val="002060"/>
                </a:solidFill>
                <a:latin typeface="Arial" pitchFamily="34" charset="0"/>
                <a:cs typeface="Arial" pitchFamily="34" charset="0"/>
              </a:rPr>
              <a:t> </a:t>
            </a:r>
          </a:p>
          <a:p>
            <a:r>
              <a:rPr lang="en-GB" sz="2800" b="1" dirty="0" smtClean="0">
                <a:solidFill>
                  <a:srgbClr val="FF6600"/>
                </a:solidFill>
                <a:latin typeface="Arial" pitchFamily="34" charset="0"/>
                <a:cs typeface="Arial" pitchFamily="34" charset="0"/>
              </a:rPr>
              <a:t>4- Database System Environment</a:t>
            </a:r>
          </a:p>
          <a:p>
            <a:endParaRPr lang="en-GB" sz="2800" b="1" dirty="0" smtClean="0">
              <a:solidFill>
                <a:srgbClr val="002060"/>
              </a:solidFill>
              <a:latin typeface="Arial" pitchFamily="34" charset="0"/>
              <a:cs typeface="Arial" pitchFamily="34" charset="0"/>
            </a:endParaRPr>
          </a:p>
          <a:p>
            <a:pPr marL="344488" indent="-344488"/>
            <a:r>
              <a:rPr lang="en-GB" sz="2800" b="1" dirty="0" smtClean="0">
                <a:solidFill>
                  <a:schemeClr val="bg2">
                    <a:lumMod val="50000"/>
                  </a:schemeClr>
                </a:solidFill>
                <a:latin typeface="Arial" pitchFamily="34" charset="0"/>
                <a:cs typeface="Arial" pitchFamily="34" charset="0"/>
              </a:rPr>
              <a:t>5-Centralized and client/ server architecture for  DBMS.</a:t>
            </a:r>
          </a:p>
          <a:p>
            <a:endParaRPr lang="en-GB" sz="2800" b="1" dirty="0" smtClean="0">
              <a:solidFill>
                <a:srgbClr val="002060"/>
              </a:solidFill>
              <a:latin typeface="Arial" pitchFamily="34" charset="0"/>
              <a:cs typeface="Arial" pitchFamily="34" charset="0"/>
            </a:endParaRPr>
          </a:p>
          <a:p>
            <a:r>
              <a:rPr lang="en-GB" sz="2800" b="1" dirty="0" smtClean="0">
                <a:solidFill>
                  <a:srgbClr val="FF6600"/>
                </a:solidFill>
                <a:latin typeface="Arial" pitchFamily="34" charset="0"/>
                <a:cs typeface="Arial" pitchFamily="34" charset="0"/>
              </a:rPr>
              <a:t>6- Classification of database Management systems</a:t>
            </a:r>
            <a:endParaRPr lang="af-ZA" dirty="0">
              <a:solidFill>
                <a:srgbClr val="FF6600"/>
              </a:solidFill>
            </a:endParaRPr>
          </a:p>
        </p:txBody>
      </p:sp>
    </p:spTree>
    <p:extLst>
      <p:ext uri="{BB962C8B-B14F-4D97-AF65-F5344CB8AC3E}">
        <p14:creationId xmlns:p14="http://schemas.microsoft.com/office/powerpoint/2010/main" val="28246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798170-6D1D-4ADF-A04F-17AEE2C2385D}" type="slidenum">
              <a:rPr lang="af-ZA" smtClean="0"/>
              <a:pPr/>
              <a:t>4</a:t>
            </a:fld>
            <a:endParaRPr lang="af-ZA" dirty="0"/>
          </a:p>
        </p:txBody>
      </p:sp>
      <p:sp>
        <p:nvSpPr>
          <p:cNvPr id="6" name="Rectangle 5"/>
          <p:cNvSpPr/>
          <p:nvPr/>
        </p:nvSpPr>
        <p:spPr>
          <a:xfrm>
            <a:off x="593627" y="609600"/>
            <a:ext cx="8154837" cy="1477328"/>
          </a:xfrm>
          <a:prstGeom prst="rect">
            <a:avLst/>
          </a:prstGeom>
        </p:spPr>
        <p:txBody>
          <a:bodyPr wrap="square">
            <a:spAutoFit/>
          </a:bodyPr>
          <a:lstStyle/>
          <a:p>
            <a:pPr marL="285750" indent="-285750">
              <a:buFont typeface="Wingdings" pitchFamily="2" charset="2"/>
              <a:buChar char="Ø"/>
            </a:pPr>
            <a:r>
              <a:rPr lang="en-US" dirty="0"/>
              <a:t>The </a:t>
            </a:r>
            <a:r>
              <a:rPr lang="en-US" dirty="0" smtClean="0"/>
              <a:t>DBMS must </a:t>
            </a:r>
            <a:r>
              <a:rPr lang="en-US" dirty="0"/>
              <a:t>provide </a:t>
            </a:r>
            <a:r>
              <a:rPr lang="en-US" b="1" dirty="0"/>
              <a:t>appropriate languages </a:t>
            </a:r>
            <a:r>
              <a:rPr lang="en-US" dirty="0"/>
              <a:t>and </a:t>
            </a:r>
            <a:r>
              <a:rPr lang="en-US" b="1" dirty="0"/>
              <a:t>interfaces</a:t>
            </a:r>
            <a:r>
              <a:rPr lang="en-US" dirty="0"/>
              <a:t> for </a:t>
            </a:r>
            <a:r>
              <a:rPr lang="en-US" u="sng" dirty="0"/>
              <a:t>each category of users</a:t>
            </a:r>
            <a:r>
              <a:rPr lang="en-US" dirty="0"/>
              <a:t>. </a:t>
            </a:r>
            <a:endParaRPr lang="en-US" dirty="0" smtClean="0"/>
          </a:p>
          <a:p>
            <a:pPr marL="285750" indent="-285750">
              <a:buFont typeface="Wingdings" pitchFamily="2" charset="2"/>
              <a:buChar char="Ø"/>
            </a:pPr>
            <a:r>
              <a:rPr lang="en-US" dirty="0" smtClean="0"/>
              <a:t>In this section </a:t>
            </a:r>
            <a:r>
              <a:rPr lang="en-US" dirty="0"/>
              <a:t>we discuss the </a:t>
            </a:r>
            <a:r>
              <a:rPr lang="en-US" u="sng" dirty="0"/>
              <a:t>types of languages and interfaces </a:t>
            </a:r>
            <a:r>
              <a:rPr lang="en-US" dirty="0"/>
              <a:t>provided by a DBMS </a:t>
            </a:r>
            <a:r>
              <a:rPr lang="en-US" dirty="0" smtClean="0"/>
              <a:t>and the </a:t>
            </a:r>
            <a:r>
              <a:rPr lang="en-US" b="1" dirty="0"/>
              <a:t>user categories targeted by each interface.</a:t>
            </a:r>
          </a:p>
        </p:txBody>
      </p:sp>
      <p:sp>
        <p:nvSpPr>
          <p:cNvPr id="7" name="Rectangle 6"/>
          <p:cNvSpPr/>
          <p:nvPr/>
        </p:nvSpPr>
        <p:spPr>
          <a:xfrm>
            <a:off x="664419" y="2040553"/>
            <a:ext cx="8321773" cy="4893647"/>
          </a:xfrm>
          <a:prstGeom prst="rect">
            <a:avLst/>
          </a:prstGeom>
        </p:spPr>
        <p:txBody>
          <a:bodyPr wrap="square">
            <a:spAutoFit/>
          </a:bodyPr>
          <a:lstStyle/>
          <a:p>
            <a:r>
              <a:rPr lang="en-US" sz="2400" b="1" dirty="0" smtClean="0">
                <a:solidFill>
                  <a:srgbClr val="FF0000"/>
                </a:solidFill>
              </a:rPr>
              <a:t>3-1- Data </a:t>
            </a:r>
            <a:r>
              <a:rPr lang="en-US" sz="2400" b="1" dirty="0" smtClean="0">
                <a:solidFill>
                  <a:srgbClr val="FF0000"/>
                </a:solidFill>
              </a:rPr>
              <a:t>Definition Language  (DDL): </a:t>
            </a:r>
          </a:p>
          <a:p>
            <a:pPr marL="285750" indent="-285750">
              <a:buFont typeface="Wingdings" pitchFamily="2" charset="2"/>
              <a:buChar char="Ø"/>
            </a:pPr>
            <a:r>
              <a:rPr lang="en-US" dirty="0"/>
              <a:t>Data Definition Language (DDL) statements are used to classify the database structure or schema</a:t>
            </a:r>
            <a:r>
              <a:rPr lang="en-US" dirty="0" smtClean="0"/>
              <a:t>.</a:t>
            </a:r>
          </a:p>
          <a:p>
            <a:pPr marL="285750" indent="-285750">
              <a:buFont typeface="Wingdings" pitchFamily="2" charset="2"/>
              <a:buChar char="Ø"/>
            </a:pPr>
            <a:r>
              <a:rPr lang="en-US" dirty="0" smtClean="0"/>
              <a:t> </a:t>
            </a:r>
            <a:r>
              <a:rPr lang="en-US" dirty="0"/>
              <a:t>It is a type of language that allows the DBA or user to depict and name those entities, attributes, and relationships that are required for the application along with any associated integrity and security constraints. </a:t>
            </a:r>
            <a:endParaRPr lang="en-US" dirty="0" smtClean="0"/>
          </a:p>
          <a:p>
            <a:endParaRPr lang="en-US" dirty="0" smtClean="0"/>
          </a:p>
          <a:p>
            <a:pPr marL="285750" indent="-285750">
              <a:buFont typeface="Wingdings" pitchFamily="2" charset="2"/>
              <a:buChar char="Ø"/>
            </a:pPr>
            <a:r>
              <a:rPr lang="en-US" b="1" dirty="0" smtClean="0"/>
              <a:t>Here </a:t>
            </a:r>
            <a:r>
              <a:rPr lang="en-US" b="1" dirty="0"/>
              <a:t>are the lists of tasks that come under DDL</a:t>
            </a:r>
            <a:r>
              <a:rPr lang="en-US" b="1" dirty="0" smtClean="0"/>
              <a:t>:</a:t>
            </a:r>
            <a:endParaRPr lang="en-US" b="1" dirty="0"/>
          </a:p>
          <a:p>
            <a:r>
              <a:rPr lang="en-US" b="1" dirty="0"/>
              <a:t>CREATE</a:t>
            </a:r>
            <a:r>
              <a:rPr lang="en-US" dirty="0"/>
              <a:t> - used to create objects in the database</a:t>
            </a:r>
          </a:p>
          <a:p>
            <a:r>
              <a:rPr lang="en-US" b="1" dirty="0"/>
              <a:t>ALTER</a:t>
            </a:r>
            <a:r>
              <a:rPr lang="en-US" dirty="0"/>
              <a:t> - used to alters the structure of the database</a:t>
            </a:r>
          </a:p>
          <a:p>
            <a:r>
              <a:rPr lang="en-US" b="1" dirty="0"/>
              <a:t>DROP</a:t>
            </a:r>
            <a:r>
              <a:rPr lang="en-US" dirty="0"/>
              <a:t> - used to delete objects from the database</a:t>
            </a:r>
          </a:p>
          <a:p>
            <a:r>
              <a:rPr lang="en-US" b="1" dirty="0"/>
              <a:t>TRUNCATE </a:t>
            </a:r>
            <a:r>
              <a:rPr lang="en-US" dirty="0"/>
              <a:t>- used to remove all records from a table, including all </a:t>
            </a:r>
            <a:r>
              <a:rPr lang="en-US" dirty="0" smtClean="0"/>
              <a:t>spaces</a:t>
            </a:r>
            <a:r>
              <a:rPr lang="en-US" dirty="0"/>
              <a:t> </a:t>
            </a:r>
            <a:r>
              <a:rPr lang="en-US" dirty="0" smtClean="0"/>
              <a:t>allocated </a:t>
            </a:r>
            <a:r>
              <a:rPr lang="en-US" dirty="0"/>
              <a:t>for the records are removed</a:t>
            </a:r>
          </a:p>
          <a:p>
            <a:r>
              <a:rPr lang="en-US" b="1" dirty="0"/>
              <a:t>COMMENT </a:t>
            </a:r>
            <a:r>
              <a:rPr lang="en-US" dirty="0"/>
              <a:t>- used to add comments to the data dictionary</a:t>
            </a:r>
          </a:p>
          <a:p>
            <a:r>
              <a:rPr lang="en-US" b="1" dirty="0"/>
              <a:t>RENAME</a:t>
            </a:r>
            <a:r>
              <a:rPr lang="en-US" dirty="0"/>
              <a:t> - used to rename an object</a:t>
            </a:r>
          </a:p>
          <a:p>
            <a:endParaRPr lang="en-US" dirty="0" smtClean="0"/>
          </a:p>
        </p:txBody>
      </p:sp>
      <p:sp>
        <p:nvSpPr>
          <p:cNvPr id="2" name="Rectangle 1"/>
          <p:cNvSpPr/>
          <p:nvPr/>
        </p:nvSpPr>
        <p:spPr>
          <a:xfrm>
            <a:off x="5076412" y="0"/>
            <a:ext cx="2826415" cy="646331"/>
          </a:xfrm>
          <a:prstGeom prst="rect">
            <a:avLst/>
          </a:prstGeom>
        </p:spPr>
        <p:txBody>
          <a:bodyPr wrap="none">
            <a:spAutoFit/>
          </a:bodyPr>
          <a:lstStyle/>
          <a:p>
            <a:pPr marL="274638" indent="-274638" algn="ctr"/>
            <a:r>
              <a:rPr lang="en-GB" b="1" dirty="0">
                <a:solidFill>
                  <a:srgbClr val="FF6600"/>
                </a:solidFill>
                <a:latin typeface="Arial" pitchFamily="34" charset="0"/>
                <a:cs typeface="Arial" pitchFamily="34" charset="0"/>
              </a:rPr>
              <a:t>3- Database Languages </a:t>
            </a:r>
            <a:endParaRPr lang="en-GB" b="1" dirty="0" smtClean="0">
              <a:solidFill>
                <a:srgbClr val="FF6600"/>
              </a:solidFill>
              <a:latin typeface="Arial" pitchFamily="34" charset="0"/>
              <a:cs typeface="Arial" pitchFamily="34" charset="0"/>
            </a:endParaRPr>
          </a:p>
          <a:p>
            <a:pPr marL="274638" indent="-274638" algn="ctr"/>
            <a:r>
              <a:rPr lang="en-GB" b="1" dirty="0" smtClean="0">
                <a:solidFill>
                  <a:srgbClr val="FF6600"/>
                </a:solidFill>
                <a:latin typeface="Arial" pitchFamily="34" charset="0"/>
                <a:cs typeface="Arial" pitchFamily="34" charset="0"/>
              </a:rPr>
              <a:t>and </a:t>
            </a:r>
            <a:r>
              <a:rPr lang="en-GB" b="1" dirty="0">
                <a:solidFill>
                  <a:srgbClr val="FF6600"/>
                </a:solidFill>
                <a:latin typeface="Arial" pitchFamily="34" charset="0"/>
                <a:cs typeface="Arial" pitchFamily="34" charset="0"/>
              </a:rPr>
              <a:t>interfaces</a:t>
            </a:r>
          </a:p>
        </p:txBody>
      </p:sp>
    </p:spTree>
    <p:extLst>
      <p:ext uri="{BB962C8B-B14F-4D97-AF65-F5344CB8AC3E}">
        <p14:creationId xmlns:p14="http://schemas.microsoft.com/office/powerpoint/2010/main" val="3226230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798170-6D1D-4ADF-A04F-17AEE2C2385D}" type="slidenum">
              <a:rPr lang="af-ZA" smtClean="0"/>
              <a:pPr/>
              <a:t>5</a:t>
            </a:fld>
            <a:endParaRPr lang="af-ZA" dirty="0"/>
          </a:p>
        </p:txBody>
      </p:sp>
      <p:sp>
        <p:nvSpPr>
          <p:cNvPr id="5" name="Rectangle 4"/>
          <p:cNvSpPr/>
          <p:nvPr/>
        </p:nvSpPr>
        <p:spPr>
          <a:xfrm>
            <a:off x="611560" y="1268760"/>
            <a:ext cx="7416824" cy="1569660"/>
          </a:xfrm>
          <a:prstGeom prst="rect">
            <a:avLst/>
          </a:prstGeom>
        </p:spPr>
        <p:txBody>
          <a:bodyPr wrap="square">
            <a:spAutoFit/>
          </a:bodyPr>
          <a:lstStyle/>
          <a:p>
            <a:r>
              <a:rPr lang="en-US" sz="2400" b="1" dirty="0" smtClean="0">
                <a:solidFill>
                  <a:srgbClr val="FF0000"/>
                </a:solidFill>
              </a:rPr>
              <a:t>3-2- Storage </a:t>
            </a:r>
            <a:r>
              <a:rPr lang="en-US" sz="2400" b="1" dirty="0" smtClean="0">
                <a:solidFill>
                  <a:srgbClr val="FF0000"/>
                </a:solidFill>
              </a:rPr>
              <a:t>Definition Language  (SDL)</a:t>
            </a:r>
          </a:p>
          <a:p>
            <a:endParaRPr lang="en-US" dirty="0" smtClean="0"/>
          </a:p>
          <a:p>
            <a:pPr marL="285750" indent="-285750">
              <a:buFont typeface="Wingdings" pitchFamily="2" charset="2"/>
              <a:buChar char="§"/>
            </a:pPr>
            <a:r>
              <a:rPr lang="en-US" dirty="0" smtClean="0"/>
              <a:t>the </a:t>
            </a:r>
            <a:r>
              <a:rPr lang="en-US" dirty="0"/>
              <a:t>storage definition language (SDL), is used </a:t>
            </a:r>
            <a:r>
              <a:rPr lang="en-US" b="1" u="sng" dirty="0"/>
              <a:t>to specify the internal schema</a:t>
            </a:r>
            <a:r>
              <a:rPr lang="en-US" dirty="0"/>
              <a:t>. </a:t>
            </a:r>
            <a:r>
              <a:rPr lang="en-US" dirty="0" smtClean="0"/>
              <a:t>The mappings </a:t>
            </a:r>
            <a:r>
              <a:rPr lang="en-US" dirty="0"/>
              <a:t>between the two schemas may be specified in either one of these languages.</a:t>
            </a:r>
          </a:p>
        </p:txBody>
      </p:sp>
      <p:sp>
        <p:nvSpPr>
          <p:cNvPr id="7" name="Rectangle 6"/>
          <p:cNvSpPr/>
          <p:nvPr/>
        </p:nvSpPr>
        <p:spPr>
          <a:xfrm>
            <a:off x="827584" y="3501008"/>
            <a:ext cx="7706816" cy="1200329"/>
          </a:xfrm>
          <a:prstGeom prst="rect">
            <a:avLst/>
          </a:prstGeom>
        </p:spPr>
        <p:txBody>
          <a:bodyPr wrap="square">
            <a:spAutoFit/>
          </a:bodyPr>
          <a:lstStyle/>
          <a:p>
            <a:pPr marL="285750" indent="-285750">
              <a:buFont typeface="Wingdings" pitchFamily="2" charset="2"/>
              <a:buChar char="§"/>
            </a:pPr>
            <a:r>
              <a:rPr lang="en-US" dirty="0"/>
              <a:t>For a true </a:t>
            </a:r>
            <a:r>
              <a:rPr lang="en-US" dirty="0" smtClean="0"/>
              <a:t>three-schema architecture</a:t>
            </a:r>
            <a:r>
              <a:rPr lang="en-US" dirty="0"/>
              <a:t>, we would need a third language, the view definition language (VDL</a:t>
            </a:r>
            <a:r>
              <a:rPr lang="en-US" dirty="0" smtClean="0"/>
              <a:t>), </a:t>
            </a:r>
            <a:r>
              <a:rPr lang="en-US" b="1" dirty="0" smtClean="0"/>
              <a:t>to </a:t>
            </a:r>
            <a:r>
              <a:rPr lang="en-US" b="1" dirty="0"/>
              <a:t>specify user views and their mappings to the conceptual </a:t>
            </a:r>
            <a:r>
              <a:rPr lang="en-US" b="1" dirty="0" smtClean="0"/>
              <a:t>schema</a:t>
            </a:r>
            <a:r>
              <a:rPr lang="en-US" dirty="0" smtClean="0"/>
              <a:t>.</a:t>
            </a:r>
          </a:p>
          <a:p>
            <a:endParaRPr lang="en-US" dirty="0"/>
          </a:p>
        </p:txBody>
      </p:sp>
      <p:sp>
        <p:nvSpPr>
          <p:cNvPr id="8" name="Rectangle 7"/>
          <p:cNvSpPr/>
          <p:nvPr/>
        </p:nvSpPr>
        <p:spPr>
          <a:xfrm>
            <a:off x="683197" y="3023086"/>
            <a:ext cx="5489003" cy="461665"/>
          </a:xfrm>
          <a:prstGeom prst="rect">
            <a:avLst/>
          </a:prstGeom>
        </p:spPr>
        <p:txBody>
          <a:bodyPr wrap="none">
            <a:spAutoFit/>
          </a:bodyPr>
          <a:lstStyle/>
          <a:p>
            <a:r>
              <a:rPr lang="en-US" sz="2400" b="1" dirty="0" smtClean="0">
                <a:solidFill>
                  <a:srgbClr val="FF0000"/>
                </a:solidFill>
              </a:rPr>
              <a:t>3-3- View </a:t>
            </a:r>
            <a:r>
              <a:rPr lang="en-US" sz="2400" b="1" dirty="0" smtClean="0">
                <a:solidFill>
                  <a:srgbClr val="FF0000"/>
                </a:solidFill>
              </a:rPr>
              <a:t>definition language (VDL)</a:t>
            </a:r>
            <a:endParaRPr lang="en-US" sz="2400" b="1" dirty="0">
              <a:solidFill>
                <a:srgbClr val="FF0000"/>
              </a:solidFill>
            </a:endParaRPr>
          </a:p>
        </p:txBody>
      </p:sp>
      <p:sp>
        <p:nvSpPr>
          <p:cNvPr id="9" name="Rectangle 8"/>
          <p:cNvSpPr/>
          <p:nvPr/>
        </p:nvSpPr>
        <p:spPr>
          <a:xfrm>
            <a:off x="5076412" y="0"/>
            <a:ext cx="2826415" cy="646331"/>
          </a:xfrm>
          <a:prstGeom prst="rect">
            <a:avLst/>
          </a:prstGeom>
        </p:spPr>
        <p:txBody>
          <a:bodyPr wrap="none">
            <a:spAutoFit/>
          </a:bodyPr>
          <a:lstStyle/>
          <a:p>
            <a:pPr marL="274638" indent="-274638" algn="ctr"/>
            <a:r>
              <a:rPr lang="en-GB" b="1" dirty="0">
                <a:solidFill>
                  <a:srgbClr val="FF6600"/>
                </a:solidFill>
                <a:latin typeface="Arial" pitchFamily="34" charset="0"/>
                <a:cs typeface="Arial" pitchFamily="34" charset="0"/>
              </a:rPr>
              <a:t>3- Database Languages </a:t>
            </a:r>
            <a:endParaRPr lang="en-GB" b="1" dirty="0" smtClean="0">
              <a:solidFill>
                <a:srgbClr val="FF6600"/>
              </a:solidFill>
              <a:latin typeface="Arial" pitchFamily="34" charset="0"/>
              <a:cs typeface="Arial" pitchFamily="34" charset="0"/>
            </a:endParaRPr>
          </a:p>
          <a:p>
            <a:pPr marL="274638" indent="-274638" algn="ctr"/>
            <a:r>
              <a:rPr lang="en-GB" b="1" dirty="0" smtClean="0">
                <a:solidFill>
                  <a:srgbClr val="FF6600"/>
                </a:solidFill>
                <a:latin typeface="Arial" pitchFamily="34" charset="0"/>
                <a:cs typeface="Arial" pitchFamily="34" charset="0"/>
              </a:rPr>
              <a:t>and </a:t>
            </a:r>
            <a:r>
              <a:rPr lang="en-GB" b="1" dirty="0">
                <a:solidFill>
                  <a:srgbClr val="FF6600"/>
                </a:solidFill>
                <a:latin typeface="Arial" pitchFamily="34" charset="0"/>
                <a:cs typeface="Arial" pitchFamily="34" charset="0"/>
              </a:rPr>
              <a:t>interfaces</a:t>
            </a:r>
          </a:p>
        </p:txBody>
      </p:sp>
      <p:sp>
        <p:nvSpPr>
          <p:cNvPr id="2" name="Rectangle 1"/>
          <p:cNvSpPr/>
          <p:nvPr/>
        </p:nvSpPr>
        <p:spPr>
          <a:xfrm>
            <a:off x="1219200" y="5195049"/>
            <a:ext cx="7315200" cy="646331"/>
          </a:xfrm>
          <a:prstGeom prst="rect">
            <a:avLst/>
          </a:prstGeom>
        </p:spPr>
        <p:txBody>
          <a:bodyPr wrap="square">
            <a:spAutoFit/>
          </a:bodyPr>
          <a:lstStyle/>
          <a:p>
            <a:pPr marL="285750" indent="-285750">
              <a:buFont typeface="Wingdings" pitchFamily="2" charset="2"/>
              <a:buChar char="§"/>
            </a:pPr>
            <a:r>
              <a:rPr lang="en-US" dirty="0" smtClean="0"/>
              <a:t>But in most DBMSs the DDL is used to define both conceptual and external schemas.</a:t>
            </a:r>
            <a:endParaRPr lang="en-US" dirty="0"/>
          </a:p>
        </p:txBody>
      </p:sp>
      <p:sp>
        <p:nvSpPr>
          <p:cNvPr id="3" name="TextBox 2"/>
          <p:cNvSpPr txBox="1"/>
          <p:nvPr/>
        </p:nvSpPr>
        <p:spPr>
          <a:xfrm>
            <a:off x="782960" y="4825095"/>
            <a:ext cx="1424382" cy="369332"/>
          </a:xfrm>
          <a:prstGeom prst="rect">
            <a:avLst/>
          </a:prstGeom>
          <a:noFill/>
        </p:spPr>
        <p:txBody>
          <a:bodyPr wrap="square" rtlCol="0">
            <a:spAutoFit/>
          </a:bodyPr>
          <a:lstStyle/>
          <a:p>
            <a:r>
              <a:rPr lang="en-US" b="1" u="sng" dirty="0" smtClean="0">
                <a:solidFill>
                  <a:srgbClr val="FF0000"/>
                </a:solidFill>
              </a:rPr>
              <a:t>Remark</a:t>
            </a:r>
            <a:r>
              <a:rPr lang="en-US" dirty="0" smtClean="0"/>
              <a:t> </a:t>
            </a:r>
            <a:endParaRPr lang="en-US" dirty="0"/>
          </a:p>
        </p:txBody>
      </p:sp>
    </p:spTree>
    <p:extLst>
      <p:ext uri="{BB962C8B-B14F-4D97-AF65-F5344CB8AC3E}">
        <p14:creationId xmlns:p14="http://schemas.microsoft.com/office/powerpoint/2010/main" val="2004373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76412" y="0"/>
            <a:ext cx="2826415" cy="646331"/>
          </a:xfrm>
          <a:prstGeom prst="rect">
            <a:avLst/>
          </a:prstGeom>
        </p:spPr>
        <p:txBody>
          <a:bodyPr wrap="none">
            <a:spAutoFit/>
          </a:bodyPr>
          <a:lstStyle/>
          <a:p>
            <a:pPr marL="274638" indent="-274638" algn="ctr"/>
            <a:r>
              <a:rPr lang="en-GB" b="1" dirty="0">
                <a:solidFill>
                  <a:srgbClr val="FF6600"/>
                </a:solidFill>
                <a:latin typeface="Arial" pitchFamily="34" charset="0"/>
                <a:cs typeface="Arial" pitchFamily="34" charset="0"/>
              </a:rPr>
              <a:t>3- Database Languages </a:t>
            </a:r>
            <a:endParaRPr lang="en-GB" b="1" dirty="0" smtClean="0">
              <a:solidFill>
                <a:srgbClr val="FF6600"/>
              </a:solidFill>
              <a:latin typeface="Arial" pitchFamily="34" charset="0"/>
              <a:cs typeface="Arial" pitchFamily="34" charset="0"/>
            </a:endParaRPr>
          </a:p>
          <a:p>
            <a:pPr marL="274638" indent="-274638" algn="ctr"/>
            <a:r>
              <a:rPr lang="en-GB" b="1" dirty="0" smtClean="0">
                <a:solidFill>
                  <a:srgbClr val="FF6600"/>
                </a:solidFill>
                <a:latin typeface="Arial" pitchFamily="34" charset="0"/>
                <a:cs typeface="Arial" pitchFamily="34" charset="0"/>
              </a:rPr>
              <a:t>and </a:t>
            </a:r>
            <a:r>
              <a:rPr lang="en-GB" b="1" dirty="0">
                <a:solidFill>
                  <a:srgbClr val="FF6600"/>
                </a:solidFill>
                <a:latin typeface="Arial" pitchFamily="34" charset="0"/>
                <a:cs typeface="Arial" pitchFamily="34" charset="0"/>
              </a:rPr>
              <a:t>interfaces</a:t>
            </a:r>
          </a:p>
        </p:txBody>
      </p:sp>
      <p:sp>
        <p:nvSpPr>
          <p:cNvPr id="7" name="Rectangle 6"/>
          <p:cNvSpPr/>
          <p:nvPr/>
        </p:nvSpPr>
        <p:spPr>
          <a:xfrm>
            <a:off x="533399" y="685800"/>
            <a:ext cx="6781801" cy="461665"/>
          </a:xfrm>
          <a:prstGeom prst="rect">
            <a:avLst/>
          </a:prstGeom>
        </p:spPr>
        <p:txBody>
          <a:bodyPr wrap="square">
            <a:spAutoFit/>
          </a:bodyPr>
          <a:lstStyle/>
          <a:p>
            <a:r>
              <a:rPr lang="en-US" sz="2400" b="1" dirty="0" smtClean="0">
                <a:solidFill>
                  <a:srgbClr val="FF0000"/>
                </a:solidFill>
              </a:rPr>
              <a:t>3-4- Data </a:t>
            </a:r>
            <a:r>
              <a:rPr lang="en-US" sz="2400" b="1" dirty="0" smtClean="0">
                <a:solidFill>
                  <a:srgbClr val="FF0000"/>
                </a:solidFill>
              </a:rPr>
              <a:t>Manipulation Language (DML)</a:t>
            </a:r>
            <a:endParaRPr lang="en-US" sz="2400" b="1" dirty="0">
              <a:solidFill>
                <a:srgbClr val="FF0000"/>
              </a:solidFill>
            </a:endParaRPr>
          </a:p>
        </p:txBody>
      </p:sp>
      <p:sp>
        <p:nvSpPr>
          <p:cNvPr id="10" name="Slide Number Placeholder 9"/>
          <p:cNvSpPr>
            <a:spLocks noGrp="1"/>
          </p:cNvSpPr>
          <p:nvPr>
            <p:ph type="sldNum" sz="quarter" idx="12"/>
          </p:nvPr>
        </p:nvSpPr>
        <p:spPr/>
        <p:txBody>
          <a:bodyPr/>
          <a:lstStyle/>
          <a:p>
            <a:fld id="{98B662B6-7359-4E07-918C-DCA14F224655}" type="slidenum">
              <a:rPr lang="en-US" smtClean="0"/>
              <a:t>6</a:t>
            </a:fld>
            <a:endParaRPr lang="en-US"/>
          </a:p>
        </p:txBody>
      </p:sp>
      <p:sp>
        <p:nvSpPr>
          <p:cNvPr id="2" name="Rectangle 1"/>
          <p:cNvSpPr/>
          <p:nvPr/>
        </p:nvSpPr>
        <p:spPr>
          <a:xfrm>
            <a:off x="838200" y="1286763"/>
            <a:ext cx="7620001" cy="5078313"/>
          </a:xfrm>
          <a:prstGeom prst="rect">
            <a:avLst/>
          </a:prstGeom>
        </p:spPr>
        <p:txBody>
          <a:bodyPr wrap="square">
            <a:spAutoFit/>
          </a:bodyPr>
          <a:lstStyle/>
          <a:p>
            <a:pPr marL="285750" indent="-285750">
              <a:buFont typeface="Wingdings" pitchFamily="2" charset="2"/>
              <a:buChar char="Ø"/>
            </a:pPr>
            <a:r>
              <a:rPr lang="en-US" dirty="0" smtClean="0"/>
              <a:t>A </a:t>
            </a:r>
            <a:r>
              <a:rPr lang="en-US" dirty="0"/>
              <a:t>language that offers a set of operations to support the fundamental data manipulation operations on the data held in the database. </a:t>
            </a:r>
            <a:endParaRPr lang="en-US" dirty="0" smtClean="0"/>
          </a:p>
          <a:p>
            <a:endParaRPr lang="en-US" dirty="0" smtClean="0"/>
          </a:p>
          <a:p>
            <a:pPr marL="285750" indent="-285750">
              <a:buFont typeface="Wingdings" pitchFamily="2" charset="2"/>
              <a:buChar char="Ø"/>
            </a:pPr>
            <a:r>
              <a:rPr lang="en-US" dirty="0" smtClean="0"/>
              <a:t>Data </a:t>
            </a:r>
            <a:r>
              <a:rPr lang="en-US" dirty="0"/>
              <a:t>Manipulation Language (DML) statements are used to manage data within schema objects. </a:t>
            </a:r>
            <a:endParaRPr lang="en-US" dirty="0" smtClean="0"/>
          </a:p>
          <a:p>
            <a:pPr marL="285750" indent="-285750">
              <a:buFont typeface="Wingdings" pitchFamily="2" charset="2"/>
              <a:buChar char="Ø"/>
            </a:pPr>
            <a:endParaRPr lang="en-US" dirty="0"/>
          </a:p>
          <a:p>
            <a:pPr marL="285750" indent="-285750">
              <a:buFont typeface="Wingdings" pitchFamily="2" charset="2"/>
              <a:buChar char="Ø"/>
            </a:pPr>
            <a:r>
              <a:rPr lang="en-US" dirty="0" smtClean="0"/>
              <a:t>Here </a:t>
            </a:r>
            <a:r>
              <a:rPr lang="en-US" dirty="0"/>
              <a:t>are the lists of tasks that come under DML:</a:t>
            </a:r>
          </a:p>
          <a:p>
            <a:endParaRPr lang="en-US" dirty="0"/>
          </a:p>
          <a:p>
            <a:r>
              <a:rPr lang="en-US" b="1" dirty="0"/>
              <a:t>SELECT </a:t>
            </a:r>
            <a:r>
              <a:rPr lang="en-US" dirty="0"/>
              <a:t>- It retrieves data from a database</a:t>
            </a:r>
          </a:p>
          <a:p>
            <a:r>
              <a:rPr lang="en-US" b="1" dirty="0"/>
              <a:t>INSERT</a:t>
            </a:r>
            <a:r>
              <a:rPr lang="en-US" dirty="0"/>
              <a:t> - It inserts data into a table</a:t>
            </a:r>
          </a:p>
          <a:p>
            <a:r>
              <a:rPr lang="en-US" b="1" dirty="0"/>
              <a:t>UPDATE</a:t>
            </a:r>
            <a:r>
              <a:rPr lang="en-US" dirty="0"/>
              <a:t> - It updates existing data within a table</a:t>
            </a:r>
          </a:p>
          <a:p>
            <a:r>
              <a:rPr lang="en-US" b="1" dirty="0"/>
              <a:t>DELETE</a:t>
            </a:r>
            <a:r>
              <a:rPr lang="en-US" dirty="0"/>
              <a:t> - It deletes all records from a table, the space for the records remain</a:t>
            </a:r>
          </a:p>
          <a:p>
            <a:r>
              <a:rPr lang="en-US" b="1" dirty="0"/>
              <a:t>MERGE</a:t>
            </a:r>
            <a:r>
              <a:rPr lang="en-US" dirty="0"/>
              <a:t> - UPSERT operation (insert or update)</a:t>
            </a:r>
          </a:p>
          <a:p>
            <a:r>
              <a:rPr lang="en-US" b="1" dirty="0"/>
              <a:t>CALL</a:t>
            </a:r>
            <a:r>
              <a:rPr lang="en-US" dirty="0"/>
              <a:t> - It calls a PL/SQL or Java subprogram</a:t>
            </a:r>
          </a:p>
          <a:p>
            <a:r>
              <a:rPr lang="en-US" b="1" dirty="0"/>
              <a:t>EXPLAIN PLAN </a:t>
            </a:r>
            <a:r>
              <a:rPr lang="en-US" dirty="0"/>
              <a:t>- It explains access path to data</a:t>
            </a:r>
          </a:p>
          <a:p>
            <a:r>
              <a:rPr lang="en-US" b="1" dirty="0"/>
              <a:t>LOCK TABLE </a:t>
            </a:r>
            <a:r>
              <a:rPr lang="en-US" dirty="0"/>
              <a:t>- It controls concurrency</a:t>
            </a:r>
          </a:p>
        </p:txBody>
      </p:sp>
    </p:spTree>
    <p:extLst>
      <p:ext uri="{BB962C8B-B14F-4D97-AF65-F5344CB8AC3E}">
        <p14:creationId xmlns:p14="http://schemas.microsoft.com/office/powerpoint/2010/main" val="2790554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0"/>
            <a:ext cx="29019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38200" y="1166843"/>
            <a:ext cx="7620000" cy="3600986"/>
          </a:xfrm>
          <a:prstGeom prst="rect">
            <a:avLst/>
          </a:prstGeom>
        </p:spPr>
        <p:txBody>
          <a:bodyPr wrap="square">
            <a:spAutoFit/>
          </a:bodyPr>
          <a:lstStyle/>
          <a:p>
            <a:r>
              <a:rPr lang="en-US" sz="2400" b="1" dirty="0" smtClean="0">
                <a:solidFill>
                  <a:srgbClr val="FF0000"/>
                </a:solidFill>
              </a:rPr>
              <a:t>3-5- Transaction </a:t>
            </a:r>
            <a:r>
              <a:rPr lang="en-US" sz="2400" b="1" dirty="0">
                <a:solidFill>
                  <a:srgbClr val="FF0000"/>
                </a:solidFill>
              </a:rPr>
              <a:t>Control Language (TCL</a:t>
            </a:r>
            <a:r>
              <a:rPr lang="en-US" sz="2400" b="1" dirty="0" smtClean="0">
                <a:solidFill>
                  <a:srgbClr val="FF0000"/>
                </a:solidFill>
              </a:rPr>
              <a:t>)</a:t>
            </a:r>
          </a:p>
          <a:p>
            <a:endParaRPr lang="en-US" sz="2400" b="1" dirty="0">
              <a:solidFill>
                <a:srgbClr val="FF0000"/>
              </a:solidFill>
            </a:endParaRPr>
          </a:p>
          <a:p>
            <a:pPr marL="285750" indent="-285750">
              <a:buFont typeface="Wingdings" pitchFamily="2" charset="2"/>
              <a:buChar char="Ø"/>
            </a:pPr>
            <a:r>
              <a:rPr lang="en-US" dirty="0"/>
              <a:t>Transaction Control statements are used to run the changes made by DML statements. It allows statements to be grouped together into logical transactions.</a:t>
            </a:r>
          </a:p>
          <a:p>
            <a:endParaRPr lang="en-US" b="1" dirty="0"/>
          </a:p>
          <a:p>
            <a:r>
              <a:rPr lang="en-US" b="1" dirty="0"/>
              <a:t>COMMIT </a:t>
            </a:r>
            <a:r>
              <a:rPr lang="en-US" dirty="0"/>
              <a:t>- It saves the work done</a:t>
            </a:r>
          </a:p>
          <a:p>
            <a:r>
              <a:rPr lang="en-US" b="1" dirty="0"/>
              <a:t>SAVEPOINT </a:t>
            </a:r>
            <a:r>
              <a:rPr lang="en-US" dirty="0"/>
              <a:t>- It identifies a point in a transaction to which you can later roll back</a:t>
            </a:r>
          </a:p>
          <a:p>
            <a:r>
              <a:rPr lang="en-US" b="1" dirty="0"/>
              <a:t>ROLLBACK</a:t>
            </a:r>
            <a:r>
              <a:rPr lang="en-US" dirty="0"/>
              <a:t> - It restores database to original since the last COMMIT</a:t>
            </a:r>
          </a:p>
          <a:p>
            <a:r>
              <a:rPr lang="en-US" b="1" dirty="0"/>
              <a:t>SET TRANSACTION </a:t>
            </a:r>
            <a:r>
              <a:rPr lang="en-US" dirty="0"/>
              <a:t>- It changes the transaction options like isolation level and what rollback segment to use</a:t>
            </a:r>
            <a:endParaRPr lang="en-US" dirty="0"/>
          </a:p>
        </p:txBody>
      </p:sp>
    </p:spTree>
    <p:extLst>
      <p:ext uri="{BB962C8B-B14F-4D97-AF65-F5344CB8AC3E}">
        <p14:creationId xmlns:p14="http://schemas.microsoft.com/office/powerpoint/2010/main" val="2865763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8</a:t>
            </a:fld>
            <a:endParaRPr lang="en-US"/>
          </a:p>
        </p:txBody>
      </p:sp>
      <p:grpSp>
        <p:nvGrpSpPr>
          <p:cNvPr id="8" name="Groupe 7"/>
          <p:cNvGrpSpPr/>
          <p:nvPr/>
        </p:nvGrpSpPr>
        <p:grpSpPr>
          <a:xfrm>
            <a:off x="760380" y="1304090"/>
            <a:ext cx="3659220" cy="725898"/>
            <a:chOff x="2667000" y="2158580"/>
            <a:chExt cx="3623847" cy="643964"/>
          </a:xfrm>
        </p:grpSpPr>
        <p:sp>
          <p:nvSpPr>
            <p:cNvPr id="3" name="Rectangle à coins arrondis 2"/>
            <p:cNvSpPr/>
            <p:nvPr/>
          </p:nvSpPr>
          <p:spPr>
            <a:xfrm>
              <a:off x="2667000" y="2158580"/>
              <a:ext cx="3623847" cy="6439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Rectangle 4"/>
            <p:cNvSpPr/>
            <p:nvPr/>
          </p:nvSpPr>
          <p:spPr>
            <a:xfrm>
              <a:off x="2762423" y="2213039"/>
              <a:ext cx="3377497" cy="573377"/>
            </a:xfrm>
            <a:prstGeom prst="rect">
              <a:avLst/>
            </a:prstGeom>
          </p:spPr>
          <p:txBody>
            <a:bodyPr wrap="square">
              <a:spAutoFit/>
            </a:bodyPr>
            <a:lstStyle/>
            <a:p>
              <a:pPr algn="ctr"/>
              <a:r>
                <a:rPr lang="en-US" b="1" dirty="0" smtClean="0">
                  <a:solidFill>
                    <a:srgbClr val="FF0000"/>
                  </a:solidFill>
                </a:rPr>
                <a:t>1-</a:t>
              </a:r>
              <a:r>
                <a:rPr lang="en-US" b="1" dirty="0" smtClean="0"/>
                <a:t> Menu-Based </a:t>
              </a:r>
              <a:r>
                <a:rPr lang="en-US" b="1" dirty="0"/>
                <a:t>Interfaces for </a:t>
              </a:r>
              <a:endParaRPr lang="en-US" b="1" dirty="0" smtClean="0"/>
            </a:p>
            <a:p>
              <a:pPr algn="ctr"/>
              <a:r>
                <a:rPr lang="en-US" b="1" dirty="0"/>
                <a:t> </a:t>
              </a:r>
              <a:r>
                <a:rPr lang="en-US" b="1" dirty="0" smtClean="0"/>
                <a:t>   Web Clients </a:t>
              </a:r>
              <a:r>
                <a:rPr lang="en-US" b="1" dirty="0"/>
                <a:t>or Browsing</a:t>
              </a:r>
              <a:endParaRPr lang="en-US" dirty="0"/>
            </a:p>
          </p:txBody>
        </p:sp>
      </p:grpSp>
      <p:grpSp>
        <p:nvGrpSpPr>
          <p:cNvPr id="40" name="Groupe 39"/>
          <p:cNvGrpSpPr/>
          <p:nvPr/>
        </p:nvGrpSpPr>
        <p:grpSpPr>
          <a:xfrm>
            <a:off x="788956" y="2663778"/>
            <a:ext cx="3659220" cy="541250"/>
            <a:chOff x="2667000" y="2158580"/>
            <a:chExt cx="3623847" cy="643964"/>
          </a:xfrm>
        </p:grpSpPr>
        <p:sp>
          <p:nvSpPr>
            <p:cNvPr id="41" name="Rectangle à coins arrondis 40"/>
            <p:cNvSpPr/>
            <p:nvPr/>
          </p:nvSpPr>
          <p:spPr>
            <a:xfrm>
              <a:off x="2667000" y="2158580"/>
              <a:ext cx="3623847" cy="6439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2" name="Rectangle 41"/>
            <p:cNvSpPr/>
            <p:nvPr/>
          </p:nvSpPr>
          <p:spPr>
            <a:xfrm>
              <a:off x="2762423" y="2213039"/>
              <a:ext cx="3377497" cy="439421"/>
            </a:xfrm>
            <a:prstGeom prst="rect">
              <a:avLst/>
            </a:prstGeom>
          </p:spPr>
          <p:txBody>
            <a:bodyPr wrap="square">
              <a:spAutoFit/>
            </a:bodyPr>
            <a:lstStyle/>
            <a:p>
              <a:r>
                <a:rPr lang="en-US" b="1" dirty="0">
                  <a:solidFill>
                    <a:srgbClr val="FF0000"/>
                  </a:solidFill>
                </a:rPr>
                <a:t>3-</a:t>
              </a:r>
              <a:r>
                <a:rPr lang="en-US" b="1" dirty="0"/>
                <a:t> Graphical User </a:t>
              </a:r>
              <a:r>
                <a:rPr lang="en-US" b="1" dirty="0" smtClean="0"/>
                <a:t>Interfaces</a:t>
              </a:r>
              <a:endParaRPr lang="en-US" dirty="0"/>
            </a:p>
          </p:txBody>
        </p:sp>
      </p:grpSp>
      <p:grpSp>
        <p:nvGrpSpPr>
          <p:cNvPr id="43" name="Groupe 42"/>
          <p:cNvGrpSpPr/>
          <p:nvPr/>
        </p:nvGrpSpPr>
        <p:grpSpPr>
          <a:xfrm>
            <a:off x="4603882" y="2049224"/>
            <a:ext cx="3699012" cy="541250"/>
            <a:chOff x="2627593" y="2158580"/>
            <a:chExt cx="3663254" cy="643964"/>
          </a:xfrm>
        </p:grpSpPr>
        <p:sp>
          <p:nvSpPr>
            <p:cNvPr id="44" name="Rectangle à coins arrondis 43"/>
            <p:cNvSpPr/>
            <p:nvPr/>
          </p:nvSpPr>
          <p:spPr>
            <a:xfrm>
              <a:off x="2667000" y="2158580"/>
              <a:ext cx="3623847" cy="6439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5" name="Rectangle 44"/>
            <p:cNvSpPr/>
            <p:nvPr/>
          </p:nvSpPr>
          <p:spPr>
            <a:xfrm>
              <a:off x="2627593" y="2217346"/>
              <a:ext cx="3377497" cy="439421"/>
            </a:xfrm>
            <a:prstGeom prst="rect">
              <a:avLst/>
            </a:prstGeom>
          </p:spPr>
          <p:txBody>
            <a:bodyPr wrap="square">
              <a:spAutoFit/>
            </a:bodyPr>
            <a:lstStyle/>
            <a:p>
              <a:pPr algn="ctr"/>
              <a:r>
                <a:rPr lang="en-US" b="1" dirty="0">
                  <a:solidFill>
                    <a:srgbClr val="FF0000"/>
                  </a:solidFill>
                </a:rPr>
                <a:t>2-</a:t>
              </a:r>
              <a:r>
                <a:rPr lang="en-US" b="1" dirty="0"/>
                <a:t> Forms-Based Interfaces</a:t>
              </a:r>
              <a:endParaRPr lang="en-US" dirty="0"/>
            </a:p>
          </p:txBody>
        </p:sp>
      </p:grpSp>
      <p:grpSp>
        <p:nvGrpSpPr>
          <p:cNvPr id="46" name="Groupe 45"/>
          <p:cNvGrpSpPr/>
          <p:nvPr/>
        </p:nvGrpSpPr>
        <p:grpSpPr>
          <a:xfrm>
            <a:off x="4603882" y="4663557"/>
            <a:ext cx="3872811" cy="899043"/>
            <a:chOff x="2661157" y="2158580"/>
            <a:chExt cx="3629690" cy="788346"/>
          </a:xfrm>
        </p:grpSpPr>
        <p:sp>
          <p:nvSpPr>
            <p:cNvPr id="47" name="Rectangle à coins arrondis 46"/>
            <p:cNvSpPr/>
            <p:nvPr/>
          </p:nvSpPr>
          <p:spPr>
            <a:xfrm>
              <a:off x="2667000" y="2158580"/>
              <a:ext cx="3623847" cy="6439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8" name="Rectangle 47"/>
            <p:cNvSpPr/>
            <p:nvPr/>
          </p:nvSpPr>
          <p:spPr>
            <a:xfrm>
              <a:off x="2661157" y="2177940"/>
              <a:ext cx="3377497" cy="768986"/>
            </a:xfrm>
            <a:prstGeom prst="rect">
              <a:avLst/>
            </a:prstGeom>
          </p:spPr>
          <p:txBody>
            <a:bodyPr wrap="square">
              <a:spAutoFit/>
            </a:bodyPr>
            <a:lstStyle/>
            <a:p>
              <a:pPr algn="ctr"/>
              <a:r>
                <a:rPr lang="en-US" b="1" dirty="0">
                  <a:solidFill>
                    <a:srgbClr val="FF0000"/>
                  </a:solidFill>
                </a:rPr>
                <a:t>6-</a:t>
              </a:r>
              <a:r>
                <a:rPr lang="en-US" b="1" dirty="0"/>
                <a:t> Interfaces for Parametric  Users.</a:t>
              </a:r>
              <a:endParaRPr lang="en-US" dirty="0"/>
            </a:p>
          </p:txBody>
        </p:sp>
      </p:grpSp>
      <p:grpSp>
        <p:nvGrpSpPr>
          <p:cNvPr id="49" name="Groupe 48"/>
          <p:cNvGrpSpPr/>
          <p:nvPr/>
        </p:nvGrpSpPr>
        <p:grpSpPr>
          <a:xfrm>
            <a:off x="848078" y="4000722"/>
            <a:ext cx="3659220" cy="580035"/>
            <a:chOff x="2667000" y="2158580"/>
            <a:chExt cx="3623847" cy="643964"/>
          </a:xfrm>
        </p:grpSpPr>
        <p:sp>
          <p:nvSpPr>
            <p:cNvPr id="50" name="Rectangle à coins arrondis 49"/>
            <p:cNvSpPr/>
            <p:nvPr/>
          </p:nvSpPr>
          <p:spPr>
            <a:xfrm>
              <a:off x="2667000" y="2158580"/>
              <a:ext cx="3623847" cy="6439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1" name="Rectangle 50"/>
            <p:cNvSpPr/>
            <p:nvPr/>
          </p:nvSpPr>
          <p:spPr>
            <a:xfrm>
              <a:off x="2762423" y="2213039"/>
              <a:ext cx="3377497" cy="323857"/>
            </a:xfrm>
            <a:prstGeom prst="rect">
              <a:avLst/>
            </a:prstGeom>
          </p:spPr>
          <p:txBody>
            <a:bodyPr wrap="square">
              <a:spAutoFit/>
            </a:bodyPr>
            <a:lstStyle/>
            <a:p>
              <a:r>
                <a:rPr lang="en-US" b="1" dirty="0">
                  <a:solidFill>
                    <a:srgbClr val="FF0000"/>
                  </a:solidFill>
                </a:rPr>
                <a:t>5-</a:t>
              </a:r>
              <a:r>
                <a:rPr lang="en-US" b="1" dirty="0"/>
                <a:t> Speech Input and Output</a:t>
              </a:r>
              <a:endParaRPr lang="en-US" dirty="0"/>
            </a:p>
          </p:txBody>
        </p:sp>
      </p:grpSp>
      <p:grpSp>
        <p:nvGrpSpPr>
          <p:cNvPr id="52" name="Groupe 51"/>
          <p:cNvGrpSpPr/>
          <p:nvPr/>
        </p:nvGrpSpPr>
        <p:grpSpPr>
          <a:xfrm>
            <a:off x="4651286" y="3205028"/>
            <a:ext cx="3918182" cy="563055"/>
            <a:chOff x="2666999" y="2158580"/>
            <a:chExt cx="3623848" cy="643964"/>
          </a:xfrm>
        </p:grpSpPr>
        <p:sp>
          <p:nvSpPr>
            <p:cNvPr id="53" name="Rectangle à coins arrondis 52"/>
            <p:cNvSpPr/>
            <p:nvPr/>
          </p:nvSpPr>
          <p:spPr>
            <a:xfrm>
              <a:off x="2666999" y="2158580"/>
              <a:ext cx="3623847" cy="6439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4" name="Rectangle 53"/>
            <p:cNvSpPr/>
            <p:nvPr/>
          </p:nvSpPr>
          <p:spPr>
            <a:xfrm>
              <a:off x="2762423" y="2213039"/>
              <a:ext cx="3528424" cy="566750"/>
            </a:xfrm>
            <a:prstGeom prst="rect">
              <a:avLst/>
            </a:prstGeom>
          </p:spPr>
          <p:txBody>
            <a:bodyPr wrap="square">
              <a:spAutoFit/>
            </a:bodyPr>
            <a:lstStyle/>
            <a:p>
              <a:r>
                <a:rPr lang="fr-FR" b="1" dirty="0">
                  <a:solidFill>
                    <a:srgbClr val="FF0000"/>
                  </a:solidFill>
                </a:rPr>
                <a:t>4- </a:t>
              </a:r>
              <a:r>
                <a:rPr lang="fr-FR" b="1" dirty="0"/>
                <a:t>Natural </a:t>
              </a:r>
              <a:r>
                <a:rPr lang="fr-FR" b="1" dirty="0" err="1"/>
                <a:t>Language</a:t>
              </a:r>
              <a:r>
                <a:rPr lang="fr-FR" b="1" dirty="0"/>
                <a:t> Interfaces</a:t>
              </a:r>
            </a:p>
          </p:txBody>
        </p:sp>
      </p:grpSp>
      <p:grpSp>
        <p:nvGrpSpPr>
          <p:cNvPr id="55" name="Groupe 54"/>
          <p:cNvGrpSpPr/>
          <p:nvPr/>
        </p:nvGrpSpPr>
        <p:grpSpPr>
          <a:xfrm>
            <a:off x="825399" y="5630950"/>
            <a:ext cx="3735421" cy="541250"/>
            <a:chOff x="2667000" y="2158580"/>
            <a:chExt cx="3699311" cy="643964"/>
          </a:xfrm>
        </p:grpSpPr>
        <p:sp>
          <p:nvSpPr>
            <p:cNvPr id="56" name="Rectangle à coins arrondis 55"/>
            <p:cNvSpPr/>
            <p:nvPr/>
          </p:nvSpPr>
          <p:spPr>
            <a:xfrm>
              <a:off x="2667000" y="2158580"/>
              <a:ext cx="3623847" cy="6439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7" name="Rectangle 56"/>
            <p:cNvSpPr/>
            <p:nvPr/>
          </p:nvSpPr>
          <p:spPr>
            <a:xfrm>
              <a:off x="2988814" y="2215257"/>
              <a:ext cx="3377497" cy="439421"/>
            </a:xfrm>
            <a:prstGeom prst="rect">
              <a:avLst/>
            </a:prstGeom>
          </p:spPr>
          <p:txBody>
            <a:bodyPr wrap="square">
              <a:spAutoFit/>
            </a:bodyPr>
            <a:lstStyle/>
            <a:p>
              <a:r>
                <a:rPr lang="en-US" b="1" dirty="0">
                  <a:solidFill>
                    <a:srgbClr val="FF0000"/>
                  </a:solidFill>
                </a:rPr>
                <a:t>7-</a:t>
              </a:r>
              <a:r>
                <a:rPr lang="en-US" b="1" dirty="0"/>
                <a:t> Interfaces for the DBA.</a:t>
              </a:r>
              <a:endParaRPr lang="en-US" dirty="0"/>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82550"/>
            <a:ext cx="29019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679314" y="723288"/>
            <a:ext cx="8312286" cy="369332"/>
          </a:xfrm>
          <a:prstGeom prst="rect">
            <a:avLst/>
          </a:prstGeom>
        </p:spPr>
        <p:txBody>
          <a:bodyPr wrap="square">
            <a:spAutoFit/>
          </a:bodyPr>
          <a:lstStyle/>
          <a:p>
            <a:r>
              <a:rPr lang="en-US" dirty="0"/>
              <a:t>User-friendly interfaces provided by a DBMS may include the following:</a:t>
            </a:r>
          </a:p>
        </p:txBody>
      </p:sp>
    </p:spTree>
    <p:extLst>
      <p:ext uri="{BB962C8B-B14F-4D97-AF65-F5344CB8AC3E}">
        <p14:creationId xmlns:p14="http://schemas.microsoft.com/office/powerpoint/2010/main" val="34500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B662B6-7359-4E07-918C-DCA14F224655}" type="slidenum">
              <a:rPr lang="en-US" smtClean="0"/>
              <a:t>9</a:t>
            </a:fld>
            <a:endParaRPr lang="en-US"/>
          </a:p>
        </p:txBody>
      </p:sp>
      <p:grpSp>
        <p:nvGrpSpPr>
          <p:cNvPr id="19" name="Groupe 18"/>
          <p:cNvGrpSpPr/>
          <p:nvPr/>
        </p:nvGrpSpPr>
        <p:grpSpPr>
          <a:xfrm>
            <a:off x="838200" y="700910"/>
            <a:ext cx="7848600" cy="1262669"/>
            <a:chOff x="838200" y="589616"/>
            <a:chExt cx="7848600" cy="1262669"/>
          </a:xfrm>
        </p:grpSpPr>
        <p:sp>
          <p:nvSpPr>
            <p:cNvPr id="10" name="Rectangle 9"/>
            <p:cNvSpPr/>
            <p:nvPr/>
          </p:nvSpPr>
          <p:spPr>
            <a:xfrm>
              <a:off x="838200" y="589616"/>
              <a:ext cx="6477000" cy="507831"/>
            </a:xfrm>
            <a:prstGeom prst="rect">
              <a:avLst/>
            </a:prstGeom>
          </p:spPr>
          <p:txBody>
            <a:bodyPr wrap="square">
              <a:spAutoFit/>
            </a:bodyPr>
            <a:lstStyle/>
            <a:p>
              <a:pPr>
                <a:lnSpc>
                  <a:spcPct val="150000"/>
                </a:lnSpc>
              </a:pPr>
              <a:r>
                <a:rPr lang="en-US" b="1" dirty="0">
                  <a:solidFill>
                    <a:srgbClr val="FF0000"/>
                  </a:solidFill>
                </a:rPr>
                <a:t>1-</a:t>
              </a:r>
              <a:r>
                <a:rPr lang="en-US" b="1" dirty="0"/>
                <a:t> </a:t>
              </a:r>
              <a:r>
                <a:rPr lang="en-US" b="1" dirty="0">
                  <a:solidFill>
                    <a:srgbClr val="FF0000"/>
                  </a:solidFill>
                </a:rPr>
                <a:t>Menu-Based Interfaces for Web Clients or Browsing</a:t>
              </a:r>
            </a:p>
          </p:txBody>
        </p:sp>
        <p:sp>
          <p:nvSpPr>
            <p:cNvPr id="11" name="Rectangle 10"/>
            <p:cNvSpPr/>
            <p:nvPr/>
          </p:nvSpPr>
          <p:spPr>
            <a:xfrm>
              <a:off x="838200" y="1021288"/>
              <a:ext cx="7848600" cy="830997"/>
            </a:xfrm>
            <a:prstGeom prst="rect">
              <a:avLst/>
            </a:prstGeom>
          </p:spPr>
          <p:txBody>
            <a:bodyPr wrap="square">
              <a:spAutoFit/>
            </a:bodyPr>
            <a:lstStyle/>
            <a:p>
              <a:pPr marL="342900" lvl="0" indent="-342900">
                <a:spcAft>
                  <a:spcPts val="0"/>
                </a:spcAft>
                <a:buFont typeface="Wingdings" panose="05000000000000000000" pitchFamily="2" charset="2"/>
                <a:buChar char=""/>
                <a:tabLst>
                  <a:tab pos="457200" algn="l"/>
                </a:tabLst>
              </a:pPr>
              <a:r>
                <a:rPr lang="en-US" sz="1600" dirty="0"/>
                <a:t>Present users with list of options (menus)</a:t>
              </a:r>
              <a:endParaRPr lang="fr-FR" sz="1600" dirty="0"/>
            </a:p>
            <a:p>
              <a:pPr marL="342900" lvl="0" indent="-342900">
                <a:spcAft>
                  <a:spcPts val="0"/>
                </a:spcAft>
                <a:buFont typeface="Wingdings" panose="05000000000000000000" pitchFamily="2" charset="2"/>
                <a:buChar char=""/>
                <a:tabLst>
                  <a:tab pos="457200" algn="l"/>
                </a:tabLst>
              </a:pPr>
              <a:r>
                <a:rPr lang="en-US" sz="1600" dirty="0"/>
                <a:t>Lead user through formulation of request</a:t>
              </a:r>
            </a:p>
            <a:p>
              <a:pPr marL="342900" lvl="0" indent="-342900">
                <a:spcAft>
                  <a:spcPts val="0"/>
                </a:spcAft>
                <a:buFont typeface="Wingdings" panose="05000000000000000000" pitchFamily="2" charset="2"/>
                <a:buChar char=""/>
                <a:tabLst>
                  <a:tab pos="457200" algn="l"/>
                </a:tabLst>
              </a:pPr>
              <a:r>
                <a:rPr lang="en-US" sz="1600" dirty="0"/>
                <a:t>Query is composed of selection options from menu displayed by system.</a:t>
              </a:r>
              <a:endParaRPr lang="fr-FR" sz="1600" dirty="0"/>
            </a:p>
          </p:txBody>
        </p:sp>
      </p:grpSp>
      <p:grpSp>
        <p:nvGrpSpPr>
          <p:cNvPr id="20" name="Groupe 19"/>
          <p:cNvGrpSpPr/>
          <p:nvPr/>
        </p:nvGrpSpPr>
        <p:grpSpPr>
          <a:xfrm>
            <a:off x="838200" y="3281878"/>
            <a:ext cx="7696200" cy="1518722"/>
            <a:chOff x="838200" y="2221617"/>
            <a:chExt cx="7696200" cy="1518722"/>
          </a:xfrm>
        </p:grpSpPr>
        <p:sp>
          <p:nvSpPr>
            <p:cNvPr id="12" name="Rectangle 11"/>
            <p:cNvSpPr/>
            <p:nvPr/>
          </p:nvSpPr>
          <p:spPr>
            <a:xfrm>
              <a:off x="838200" y="2221617"/>
              <a:ext cx="3268844" cy="507831"/>
            </a:xfrm>
            <a:prstGeom prst="rect">
              <a:avLst/>
            </a:prstGeom>
          </p:spPr>
          <p:txBody>
            <a:bodyPr wrap="none">
              <a:spAutoFit/>
            </a:bodyPr>
            <a:lstStyle/>
            <a:p>
              <a:pPr>
                <a:lnSpc>
                  <a:spcPct val="150000"/>
                </a:lnSpc>
              </a:pPr>
              <a:r>
                <a:rPr lang="en-US" b="1" dirty="0">
                  <a:solidFill>
                    <a:srgbClr val="FF0000"/>
                  </a:solidFill>
                </a:rPr>
                <a:t>2- Forms-Based Interfaces   </a:t>
              </a:r>
            </a:p>
          </p:txBody>
        </p:sp>
        <p:sp>
          <p:nvSpPr>
            <p:cNvPr id="13" name="Rectangle 12"/>
            <p:cNvSpPr/>
            <p:nvPr/>
          </p:nvSpPr>
          <p:spPr>
            <a:xfrm>
              <a:off x="838200" y="2663121"/>
              <a:ext cx="7696200" cy="1077218"/>
            </a:xfrm>
            <a:prstGeom prst="rect">
              <a:avLst/>
            </a:prstGeom>
          </p:spPr>
          <p:txBody>
            <a:bodyPr wrap="square">
              <a:spAutoFit/>
            </a:bodyPr>
            <a:lstStyle/>
            <a:p>
              <a:pPr marL="342900" indent="-342900">
                <a:buFont typeface="Wingdings" panose="05000000000000000000" pitchFamily="2" charset="2"/>
                <a:buChar char=""/>
                <a:tabLst>
                  <a:tab pos="457200" algn="l"/>
                </a:tabLst>
              </a:pPr>
              <a:r>
                <a:rPr lang="en-US" sz="1600" dirty="0"/>
                <a:t>Displays a form to each user.</a:t>
              </a:r>
              <a:endParaRPr lang="fr-FR" sz="1600" dirty="0"/>
            </a:p>
            <a:p>
              <a:pPr marL="342900" indent="-342900">
                <a:buFont typeface="Wingdings" panose="05000000000000000000" pitchFamily="2" charset="2"/>
                <a:buChar char=""/>
                <a:tabLst>
                  <a:tab pos="457200" algn="l"/>
                </a:tabLst>
              </a:pPr>
              <a:r>
                <a:rPr lang="en-US" sz="1600" dirty="0"/>
                <a:t>User can fill out form to insert new data or fill out only certain entries.</a:t>
              </a:r>
              <a:endParaRPr lang="fr-FR" sz="1600" dirty="0"/>
            </a:p>
            <a:p>
              <a:pPr marL="342900" indent="-342900">
                <a:buFont typeface="Wingdings" panose="05000000000000000000" pitchFamily="2" charset="2"/>
                <a:buChar char=""/>
                <a:tabLst>
                  <a:tab pos="457200" algn="l"/>
                </a:tabLst>
              </a:pPr>
              <a:r>
                <a:rPr lang="en-US" sz="1600" dirty="0"/>
                <a:t>Designed and programmed for naïve users as interfaces to canned transactions.</a:t>
              </a:r>
              <a:endParaRPr lang="fr-FR" sz="1600" dirty="0"/>
            </a:p>
          </p:txBody>
        </p:sp>
      </p:gr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82550"/>
            <a:ext cx="29019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003" y="4648200"/>
            <a:ext cx="3366904" cy="212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639" y="1981201"/>
            <a:ext cx="2974761" cy="192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5338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1142</TotalTime>
  <Words>2052</Words>
  <Application>Microsoft Office PowerPoint</Application>
  <PresentationFormat>On-screen Show (4:3)</PresentationFormat>
  <Paragraphs>261</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Austin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DBMS Components Modules</vt:lpstr>
      <vt:lpstr>PowerPoint Presentation</vt:lpstr>
      <vt:lpstr>4-2-Database System Utilities</vt:lpstr>
      <vt:lpstr> 4-3-Tools, Application Environments, and         Communications Facilities</vt:lpstr>
      <vt:lpstr>PowerPoint Presentation</vt:lpstr>
      <vt:lpstr>PowerPoint Presentation</vt:lpstr>
      <vt:lpstr>PowerPoint Presentation</vt:lpstr>
      <vt:lpstr>PowerPoint Presentation</vt:lpstr>
      <vt:lpstr>3-tier Architecture</vt:lpstr>
      <vt:lpstr>3-tier Architecture</vt:lpstr>
      <vt:lpstr>3-tier Architecture</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127</cp:revision>
  <dcterms:created xsi:type="dcterms:W3CDTF">2018-02-04T05:53:40Z</dcterms:created>
  <dcterms:modified xsi:type="dcterms:W3CDTF">2018-02-05T23:13:39Z</dcterms:modified>
</cp:coreProperties>
</file>