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63" r:id="rId5"/>
    <p:sldId id="309" r:id="rId6"/>
    <p:sldId id="308" r:id="rId7"/>
    <p:sldId id="264" r:id="rId8"/>
    <p:sldId id="307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310" r:id="rId22"/>
    <p:sldId id="278" r:id="rId23"/>
    <p:sldId id="311" r:id="rId24"/>
    <p:sldId id="304" r:id="rId25"/>
    <p:sldId id="31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D884D-CFC0-4927-9527-4C7FBB18803D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2FC4D-9178-4759-AE38-D9B7450DF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937E50B6-CBA6-4A67-BDFF-85867370FF4B}" type="slidenum">
              <a:rPr lang="en-CA" sz="1200">
                <a:latin typeface="Tahoma" pitchFamily="34" charset="0"/>
              </a:rPr>
              <a:pPr/>
              <a:t>4</a:t>
            </a:fld>
            <a:endParaRPr lang="en-CA" sz="1200">
              <a:latin typeface="Tahoma" pitchFamily="34" charset="0"/>
            </a:endParaRPr>
          </a:p>
        </p:txBody>
      </p:sp>
      <p:sp>
        <p:nvSpPr>
          <p:cNvPr id="245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B955ED0-6111-4819-9E96-7414C283DB9D}" type="slidenum">
              <a:rPr lang="en-CA" sz="1200">
                <a:latin typeface="Tahoma" pitchFamily="34" charset="0"/>
              </a:rPr>
              <a:pPr/>
              <a:t>15</a:t>
            </a:fld>
            <a:endParaRPr lang="en-CA" sz="1200">
              <a:latin typeface="Tahoma" pitchFamily="34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8B42B48-A8D6-45F9-9F8E-5C5DC83ABAA0}" type="slidenum">
              <a:rPr lang="en-CA" sz="1200">
                <a:latin typeface="Tahoma" pitchFamily="34" charset="0"/>
              </a:rPr>
              <a:pPr/>
              <a:t>16</a:t>
            </a:fld>
            <a:endParaRPr lang="en-CA" sz="1200">
              <a:latin typeface="Tahoma" pitchFamily="34" charset="0"/>
            </a:endParaRPr>
          </a:p>
        </p:txBody>
      </p:sp>
      <p:sp>
        <p:nvSpPr>
          <p:cNvPr id="450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0B21122-26EA-4E2F-B603-7B94C338640F}" type="slidenum">
              <a:rPr lang="en-CA" sz="1200">
                <a:latin typeface="Tahoma" pitchFamily="34" charset="0"/>
              </a:rPr>
              <a:pPr/>
              <a:t>17</a:t>
            </a:fld>
            <a:endParaRPr lang="en-CA" sz="1200">
              <a:latin typeface="Tahoma" pitchFamily="34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B5093310-C201-4500-B0F9-85BDD1C2532A}" type="slidenum">
              <a:rPr lang="en-CA" sz="1200">
                <a:latin typeface="Tahoma" pitchFamily="34" charset="0"/>
              </a:rPr>
              <a:pPr/>
              <a:t>18</a:t>
            </a:fld>
            <a:endParaRPr lang="en-CA" sz="1200">
              <a:latin typeface="Tahoma" pitchFamily="34" charset="0"/>
            </a:endParaRPr>
          </a:p>
        </p:txBody>
      </p:sp>
      <p:sp>
        <p:nvSpPr>
          <p:cNvPr id="491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52495F5-7E9E-40BF-A4CA-AE598B1D03F3}" type="slidenum">
              <a:rPr lang="en-CA" sz="1200">
                <a:latin typeface="Tahoma" pitchFamily="34" charset="0"/>
              </a:rPr>
              <a:pPr/>
              <a:t>19</a:t>
            </a:fld>
            <a:endParaRPr lang="en-CA" sz="1200">
              <a:latin typeface="Tahoma" pitchFamily="34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EE25329-4D51-4D66-BB2A-03D4D7FD6A67}" type="slidenum">
              <a:rPr lang="en-CA" sz="1200">
                <a:latin typeface="Tahoma" pitchFamily="34" charset="0"/>
              </a:rPr>
              <a:pPr/>
              <a:t>20</a:t>
            </a:fld>
            <a:endParaRPr lang="en-CA" sz="1200">
              <a:latin typeface="Tahoma" pitchFamily="34" charset="0"/>
            </a:endParaRPr>
          </a:p>
        </p:txBody>
      </p:sp>
      <p:sp>
        <p:nvSpPr>
          <p:cNvPr id="532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4089EEA-36F1-4053-942F-0F5E45CF6AE4}" type="slidenum">
              <a:rPr lang="en-CA" sz="1200">
                <a:latin typeface="Tahoma" pitchFamily="34" charset="0"/>
              </a:rPr>
              <a:pPr/>
              <a:t>22</a:t>
            </a:fld>
            <a:endParaRPr lang="en-CA" sz="1200">
              <a:latin typeface="Tahoma" pitchFamily="34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00E4A202-AA71-4389-B484-A494FD2BDE99}" type="slidenum">
              <a:rPr lang="en-CA" sz="1200">
                <a:latin typeface="Tahoma" pitchFamily="34" charset="0"/>
              </a:rPr>
              <a:pPr/>
              <a:t>6</a:t>
            </a:fld>
            <a:endParaRPr lang="en-CA" sz="1200">
              <a:latin typeface="Tahoma" pitchFamily="34" charset="0"/>
            </a:endParaRPr>
          </a:p>
        </p:txBody>
      </p:sp>
      <p:sp>
        <p:nvSpPr>
          <p:cNvPr id="368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7F78FAA-0EE4-4C83-BD21-6343437BF5CA}" type="slidenum">
              <a:rPr lang="en-CA" sz="1200">
                <a:latin typeface="Tahoma" pitchFamily="34" charset="0"/>
              </a:rPr>
              <a:pPr/>
              <a:t>7</a:t>
            </a:fld>
            <a:endParaRPr lang="en-CA" sz="1200">
              <a:latin typeface="Tahoma" pitchFamily="34" charset="0"/>
            </a:endParaRPr>
          </a:p>
        </p:txBody>
      </p:sp>
      <p:sp>
        <p:nvSpPr>
          <p:cNvPr id="266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C4751F3E-AA33-4395-85D7-67463E47781F}" type="slidenum">
              <a:rPr lang="en-CA" sz="1200">
                <a:latin typeface="Tahoma" pitchFamily="34" charset="0"/>
              </a:rPr>
              <a:pPr/>
              <a:t>9</a:t>
            </a:fld>
            <a:endParaRPr lang="en-CA" sz="1200">
              <a:latin typeface="Tahoma" pitchFamily="34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97F31897-F812-487A-9875-24D408A513C0}" type="slidenum">
              <a:rPr lang="en-CA" sz="1200">
                <a:latin typeface="Tahoma" pitchFamily="34" charset="0"/>
              </a:rPr>
              <a:pPr/>
              <a:t>10</a:t>
            </a:fld>
            <a:endParaRPr lang="en-CA" sz="1200">
              <a:latin typeface="Tahoma" pitchFamily="34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C8076314-AB65-4FA6-9F8E-7DEE6105FBC6}" type="slidenum">
              <a:rPr lang="en-CA" sz="1200">
                <a:latin typeface="Tahoma" pitchFamily="34" charset="0"/>
              </a:rPr>
              <a:pPr/>
              <a:t>11</a:t>
            </a:fld>
            <a:endParaRPr lang="en-CA" sz="1200">
              <a:latin typeface="Tahoma" pitchFamily="34" charset="0"/>
            </a:endParaRPr>
          </a:p>
        </p:txBody>
      </p:sp>
      <p:sp>
        <p:nvSpPr>
          <p:cNvPr id="327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1B42462-C9E9-4BA1-A682-0CDB4EEBB7AB}" type="slidenum">
              <a:rPr lang="en-CA" sz="1200">
                <a:latin typeface="Tahoma" pitchFamily="34" charset="0"/>
              </a:rPr>
              <a:pPr/>
              <a:t>12</a:t>
            </a:fld>
            <a:endParaRPr lang="en-CA" sz="1200">
              <a:latin typeface="Tahoma" pitchFamily="34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01E3C4F5-6564-4B77-8496-205D0F58A884}" type="slidenum">
              <a:rPr lang="en-CA" sz="1200">
                <a:latin typeface="Tahoma" pitchFamily="34" charset="0"/>
              </a:rPr>
              <a:pPr/>
              <a:t>13</a:t>
            </a:fld>
            <a:endParaRPr lang="en-CA" sz="1200">
              <a:latin typeface="Tahoma" pitchFamily="34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CD9F51D-4BB7-4ED4-84CA-166471877879}" type="slidenum">
              <a:rPr lang="en-CA" sz="1200">
                <a:latin typeface="Tahoma" pitchFamily="34" charset="0"/>
              </a:rPr>
              <a:pPr/>
              <a:t>14</a:t>
            </a:fld>
            <a:endParaRPr lang="en-CA" sz="1200">
              <a:latin typeface="Tahoma" pitchFamily="34" charset="0"/>
            </a:endParaRPr>
          </a:p>
        </p:txBody>
      </p:sp>
      <p:sp>
        <p:nvSpPr>
          <p:cNvPr id="409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131C-7737-49E1-8E22-9B21029D0F0D}" type="datetime1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0F8C-45B4-4F05-8290-F586984B730F}" type="datetime1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27D5-C291-4E4A-83AD-FD1532162E86}" type="datetime1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7952-BD5C-4150-9CF9-A42DE48A04A8}" type="datetime1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903F-E1D7-4B78-89B1-E86628507ADA}" type="datetime1">
              <a:rPr lang="en-US" smtClean="0"/>
              <a:t>2/11/2018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AC04-F8C5-48A9-83DD-89B2BF14053D}" type="datetime1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AA44-9A95-4F20-837B-8FD16229A5E7}" type="datetime1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3052-B031-4F43-A14F-BCA39352840B}" type="datetime1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CE97-02ED-4E33-AF91-7D330006B71A}" type="datetime1">
              <a:rPr lang="en-US" smtClean="0"/>
              <a:t>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D11E-3011-482E-A084-20378F761BAF}" type="datetime1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C37E-4D88-4626-8573-C6DAEB54D6EF}" type="datetime1">
              <a:rPr lang="en-US" smtClean="0"/>
              <a:t>2/11/2018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0F4FFFF-AE07-4A08-BE56-33BCBDE62A86}" type="datetime1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40677" t="28054" r="44380" b="51274"/>
          <a:stretch>
            <a:fillRect/>
          </a:stretch>
        </p:blipFill>
        <p:spPr bwMode="auto">
          <a:xfrm>
            <a:off x="3463506" y="0"/>
            <a:ext cx="2175294" cy="1505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46548" y="5449669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latin typeface="Arial" pitchFamily="34" charset="0"/>
                <a:cs typeface="Arial" pitchFamily="34" charset="0"/>
              </a:rPr>
              <a:t>Dr.  </a:t>
            </a:r>
            <a:r>
              <a:rPr lang="en-GB" b="1" dirty="0" err="1" smtClean="0">
                <a:latin typeface="Arial" pitchFamily="34" charset="0"/>
                <a:cs typeface="Arial" pitchFamily="34" charset="0"/>
              </a:rPr>
              <a:t>Rihab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 Mohamed </a:t>
            </a:r>
            <a:r>
              <a:rPr lang="en-GB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b="1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GB" b="1" dirty="0" err="1" smtClean="0">
                <a:latin typeface="Arial" pitchFamily="34" charset="0"/>
                <a:cs typeface="Arial" pitchFamily="34" charset="0"/>
              </a:rPr>
              <a:t>aceur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 ABDELKRIM</a:t>
            </a:r>
            <a:endParaRPr lang="en-GB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b="1" dirty="0" smtClean="0">
                <a:latin typeface="Arial" pitchFamily="34" charset="0"/>
                <a:cs typeface="Arial" pitchFamily="34" charset="0"/>
              </a:rPr>
              <a:t>E-mail: rihab@su.edu.sa</a:t>
            </a:r>
            <a:endParaRPr lang="af-ZA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9744" y="6248399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2017 - 2018</a:t>
            </a:r>
            <a:endParaRPr lang="af-ZA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1156048" y="1547759"/>
            <a:ext cx="7149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f-ZA" sz="3200" b="1" dirty="0" smtClean="0">
                <a:solidFill>
                  <a:srgbClr val="996600"/>
                </a:solidFill>
                <a:latin typeface="Arial" pitchFamily="34" charset="0"/>
                <a:cs typeface="Arial" pitchFamily="34" charset="0"/>
              </a:rPr>
              <a:t>Database Management  system</a:t>
            </a:r>
            <a:endParaRPr lang="af-ZA" sz="3200" b="1" dirty="0">
              <a:solidFill>
                <a:srgbClr val="9966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304800" y="3085743"/>
            <a:ext cx="8610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996600"/>
                </a:solidFill>
              </a:rPr>
              <a:t>The Relational Data Model </a:t>
            </a:r>
          </a:p>
          <a:p>
            <a:pPr algn="ctr"/>
            <a:r>
              <a:rPr lang="en-US" sz="3200" b="1" dirty="0">
                <a:solidFill>
                  <a:srgbClr val="996600"/>
                </a:solidFill>
              </a:rPr>
              <a:t>&amp;</a:t>
            </a:r>
            <a:endParaRPr lang="en-US" sz="3200" b="1" dirty="0" smtClean="0">
              <a:solidFill>
                <a:srgbClr val="996600"/>
              </a:solidFill>
            </a:endParaRPr>
          </a:p>
          <a:p>
            <a:pPr algn="ctr"/>
            <a:r>
              <a:rPr lang="en-US" sz="3200" b="1" dirty="0" smtClean="0">
                <a:solidFill>
                  <a:srgbClr val="996600"/>
                </a:solidFill>
              </a:rPr>
              <a:t> Relational Database constraints</a:t>
            </a:r>
            <a:endParaRPr lang="en-US" sz="3200" dirty="0" smtClean="0">
              <a:solidFill>
                <a:srgbClr val="996600"/>
              </a:solidFill>
            </a:endParaRPr>
          </a:p>
          <a:p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152400" y="2438400"/>
            <a:ext cx="2008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996600"/>
                </a:solidFill>
              </a:rPr>
              <a:t>Chapter 3 </a:t>
            </a:r>
            <a:endParaRPr lang="en-US" sz="2800" b="1" dirty="0">
              <a:solidFill>
                <a:srgbClr val="99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45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828800"/>
            <a:ext cx="9067800" cy="4373563"/>
          </a:xfrm>
        </p:spPr>
        <p:txBody>
          <a:bodyPr/>
          <a:lstStyle/>
          <a:p>
            <a:pPr eaLnBrk="1" hangingPunct="1"/>
            <a:r>
              <a:rPr lang="en-US" u="sng" dirty="0" smtClean="0">
                <a:solidFill>
                  <a:schemeClr val="tx1"/>
                </a:solidFill>
                <a:ea typeface="ＭＳ Ｐゴシック" pitchFamily="34" charset="-128"/>
              </a:rPr>
              <a:t>Key of a Relation:</a:t>
            </a:r>
          </a:p>
          <a:p>
            <a:pPr lvl="1" eaLnBrk="1" hangingPunct="1"/>
            <a:r>
              <a:rPr lang="en-US" sz="2500" dirty="0" smtClean="0">
                <a:solidFill>
                  <a:schemeClr val="tx1"/>
                </a:solidFill>
                <a:ea typeface="ＭＳ Ｐゴシック" pitchFamily="34" charset="-128"/>
              </a:rPr>
              <a:t>Each row has a value of a data item (or set of items) that uniquely identifies that row in the table</a:t>
            </a:r>
          </a:p>
          <a:p>
            <a:pPr lvl="2" eaLnBrk="1" hangingPunct="1"/>
            <a:r>
              <a:rPr lang="en-US" sz="2300" dirty="0" smtClean="0">
                <a:solidFill>
                  <a:schemeClr val="tx1"/>
                </a:solidFill>
                <a:ea typeface="ＭＳ Ｐゴシック" pitchFamily="34" charset="-128"/>
              </a:rPr>
              <a:t>Called </a:t>
            </a:r>
            <a:r>
              <a:rPr lang="en-US" sz="2300" b="1" dirty="0" smtClean="0">
                <a:solidFill>
                  <a:schemeClr val="tx1"/>
                </a:solidFill>
                <a:ea typeface="ＭＳ Ｐゴシック" pitchFamily="34" charset="-128"/>
              </a:rPr>
              <a:t>the </a:t>
            </a:r>
            <a:r>
              <a:rPr lang="en-US" sz="2300" b="1" i="1" dirty="0" smtClean="0">
                <a:solidFill>
                  <a:schemeClr val="tx1"/>
                </a:solidFill>
                <a:ea typeface="ＭＳ Ｐゴシック" pitchFamily="34" charset="-128"/>
              </a:rPr>
              <a:t>key.</a:t>
            </a:r>
          </a:p>
          <a:p>
            <a:pPr lvl="1" eaLnBrk="1" hangingPunct="1"/>
            <a:r>
              <a:rPr lang="en-US" sz="2500" dirty="0" smtClean="0">
                <a:solidFill>
                  <a:schemeClr val="tx1"/>
                </a:solidFill>
                <a:ea typeface="ＭＳ Ｐゴシック" pitchFamily="34" charset="-128"/>
              </a:rPr>
              <a:t>In the STUDENT table, SSN is the key</a:t>
            </a:r>
          </a:p>
          <a:p>
            <a:pPr lvl="1" eaLnBrk="1" hangingPunct="1"/>
            <a:endParaRPr lang="en-US" sz="2500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lvl="1" eaLnBrk="1" hangingPunct="1"/>
            <a:r>
              <a:rPr lang="en-US" sz="2500" dirty="0" smtClean="0">
                <a:solidFill>
                  <a:schemeClr val="tx1"/>
                </a:solidFill>
                <a:ea typeface="ＭＳ Ｐゴシック" pitchFamily="34" charset="-128"/>
              </a:rPr>
              <a:t>Sometimes row-ids or sequential numbers are assigned as keys to identify the rows in a table</a:t>
            </a:r>
          </a:p>
          <a:p>
            <a:pPr lvl="2" eaLnBrk="1" hangingPunct="1"/>
            <a:r>
              <a:rPr lang="en-US" sz="2300" dirty="0" smtClean="0">
                <a:solidFill>
                  <a:schemeClr val="tx1"/>
                </a:solidFill>
                <a:ea typeface="ＭＳ Ｐゴシック" pitchFamily="34" charset="-128"/>
              </a:rPr>
              <a:t>Called </a:t>
            </a:r>
            <a:r>
              <a:rPr lang="en-US" sz="2300" b="1" i="1" dirty="0" smtClean="0">
                <a:solidFill>
                  <a:schemeClr val="tx1"/>
                </a:solidFill>
                <a:ea typeface="ＭＳ Ｐゴシック" pitchFamily="34" charset="-128"/>
              </a:rPr>
              <a:t>artificial key</a:t>
            </a:r>
            <a:r>
              <a:rPr lang="en-US" sz="2300" b="1" dirty="0" smtClean="0">
                <a:solidFill>
                  <a:schemeClr val="tx1"/>
                </a:solidFill>
                <a:ea typeface="ＭＳ Ｐゴシック" pitchFamily="34" charset="-128"/>
              </a:rPr>
              <a:t> or </a:t>
            </a:r>
            <a:r>
              <a:rPr lang="en-US" sz="2300" b="1" i="1" dirty="0" smtClean="0">
                <a:solidFill>
                  <a:schemeClr val="tx1"/>
                </a:solidFill>
                <a:ea typeface="ＭＳ Ｐゴシック" pitchFamily="34" charset="-128"/>
              </a:rPr>
              <a:t>surrogate key.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500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332619"/>
            <a:ext cx="87961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200" b="1" dirty="0" smtClean="0">
                <a:solidFill>
                  <a:srgbClr val="FF0000"/>
                </a:solidFill>
                <a:ea typeface="ＭＳ Ｐゴシック" pitchFamily="34" charset="-128"/>
              </a:rPr>
              <a:t>1- Relational Model Concepts</a:t>
            </a:r>
          </a:p>
          <a:p>
            <a:pPr marL="114300" indent="0">
              <a:buNone/>
            </a:pPr>
            <a:r>
              <a:rPr lang="en-US" sz="3200" b="1" dirty="0" smtClean="0">
                <a:solidFill>
                  <a:srgbClr val="00B050"/>
                </a:solidFill>
                <a:ea typeface="ＭＳ Ｐゴシック" pitchFamily="34" charset="-128"/>
              </a:rPr>
              <a:t>1-2-Domains, attribute, Tuples and relations </a:t>
            </a:r>
            <a:endParaRPr lang="en-US" sz="3200" b="1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0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229600" cy="43735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The </a:t>
            </a:r>
            <a:r>
              <a:rPr lang="en-US" sz="2400" b="1" dirty="0" smtClean="0">
                <a:solidFill>
                  <a:schemeClr val="tx1"/>
                </a:solidFill>
                <a:ea typeface="ＭＳ Ｐゴシック" pitchFamily="34" charset="-128"/>
              </a:rPr>
              <a:t>Schema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 (or description) of a Relation:</a:t>
            </a:r>
          </a:p>
          <a:p>
            <a:pPr lvl="1" eaLnBrk="1" hangingPunct="1"/>
            <a:r>
              <a:rPr 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Denoted by R(A1, A2, .....An)</a:t>
            </a:r>
          </a:p>
          <a:p>
            <a:pPr lvl="1" eaLnBrk="1" hangingPunct="1"/>
            <a:r>
              <a:rPr 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R is the </a:t>
            </a:r>
            <a:r>
              <a:rPr lang="en-US" sz="2200" b="1" dirty="0" smtClean="0">
                <a:solidFill>
                  <a:schemeClr val="tx1"/>
                </a:solidFill>
                <a:ea typeface="ＭＳ Ｐゴシック" pitchFamily="34" charset="-128"/>
              </a:rPr>
              <a:t>name</a:t>
            </a:r>
            <a:r>
              <a:rPr 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 of the relation</a:t>
            </a:r>
          </a:p>
          <a:p>
            <a:pPr lvl="1" eaLnBrk="1" hangingPunct="1"/>
            <a:r>
              <a:rPr 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The </a:t>
            </a:r>
            <a:r>
              <a:rPr lang="en-US" sz="2200" b="1" dirty="0" smtClean="0">
                <a:solidFill>
                  <a:schemeClr val="tx1"/>
                </a:solidFill>
                <a:ea typeface="ＭＳ Ｐゴシック" pitchFamily="34" charset="-128"/>
              </a:rPr>
              <a:t>attributes</a:t>
            </a:r>
            <a:r>
              <a:rPr 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 of the relation are A1, A2, ..., An</a:t>
            </a:r>
          </a:p>
          <a:p>
            <a:pPr marL="411480" lvl="1" indent="0" eaLnBrk="1" hangingPunct="1">
              <a:buNone/>
            </a:pPr>
            <a:endParaRPr lang="en-US" sz="2200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en-US" sz="2400" b="1" dirty="0" smtClean="0">
                <a:solidFill>
                  <a:srgbClr val="00B0F0"/>
                </a:solidFill>
                <a:ea typeface="ＭＳ Ｐゴシック" pitchFamily="34" charset="-128"/>
              </a:rPr>
              <a:t>Example: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	CUSTOMER (</a:t>
            </a:r>
            <a:r>
              <a:rPr lang="en-US" sz="2400" dirty="0" err="1" smtClean="0">
                <a:solidFill>
                  <a:schemeClr val="tx1"/>
                </a:solidFill>
                <a:ea typeface="ＭＳ Ｐゴシック" pitchFamily="34" charset="-128"/>
              </a:rPr>
              <a:t>Cust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-id, </a:t>
            </a:r>
            <a:r>
              <a:rPr lang="en-US" sz="2400" dirty="0" err="1" smtClean="0">
                <a:solidFill>
                  <a:schemeClr val="tx1"/>
                </a:solidFill>
                <a:ea typeface="ＭＳ Ｐゴシック" pitchFamily="34" charset="-128"/>
              </a:rPr>
              <a:t>Cust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-name, Address, Phone#)</a:t>
            </a:r>
          </a:p>
          <a:p>
            <a:pPr lvl="1" eaLnBrk="1" hangingPunct="1"/>
            <a:r>
              <a:rPr 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CUSTOMER is the </a:t>
            </a:r>
            <a:r>
              <a:rPr lang="en-US" sz="2200" b="1" dirty="0" smtClean="0">
                <a:solidFill>
                  <a:schemeClr val="tx1"/>
                </a:solidFill>
                <a:ea typeface="ＭＳ Ｐゴシック" pitchFamily="34" charset="-128"/>
              </a:rPr>
              <a:t>relation name</a:t>
            </a:r>
          </a:p>
          <a:p>
            <a:pPr lvl="1" eaLnBrk="1" hangingPunct="1"/>
            <a:r>
              <a:rPr 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Defined over the </a:t>
            </a:r>
            <a:r>
              <a:rPr lang="en-US" sz="2200" b="1" dirty="0" smtClean="0">
                <a:solidFill>
                  <a:schemeClr val="tx1"/>
                </a:solidFill>
                <a:ea typeface="ＭＳ Ｐゴシック" pitchFamily="34" charset="-128"/>
              </a:rPr>
              <a:t>four attributes</a:t>
            </a:r>
            <a:r>
              <a:rPr 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: </a:t>
            </a:r>
            <a:r>
              <a:rPr lang="en-US" sz="2200" dirty="0" err="1" smtClean="0">
                <a:solidFill>
                  <a:schemeClr val="tx1"/>
                </a:solidFill>
                <a:ea typeface="ＭＳ Ｐゴシック" pitchFamily="34" charset="-128"/>
              </a:rPr>
              <a:t>Cust</a:t>
            </a:r>
            <a:r>
              <a:rPr 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-id, </a:t>
            </a:r>
            <a:r>
              <a:rPr lang="en-US" sz="2200" dirty="0" err="1" smtClean="0">
                <a:solidFill>
                  <a:schemeClr val="tx1"/>
                </a:solidFill>
                <a:ea typeface="ＭＳ Ｐゴシック" pitchFamily="34" charset="-128"/>
              </a:rPr>
              <a:t>Cust</a:t>
            </a:r>
            <a:r>
              <a:rPr 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-name, Address, Phone#</a:t>
            </a:r>
          </a:p>
          <a:p>
            <a:pPr eaLnBrk="1" hangingPunct="1"/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Each attribute has a </a:t>
            </a:r>
            <a:r>
              <a:rPr lang="en-US" sz="2400" b="1" dirty="0" smtClean="0">
                <a:solidFill>
                  <a:schemeClr val="tx1"/>
                </a:solidFill>
                <a:ea typeface="ＭＳ Ｐゴシック" pitchFamily="34" charset="-128"/>
              </a:rPr>
              <a:t>domain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 or a set of valid values. </a:t>
            </a:r>
          </a:p>
          <a:p>
            <a:pPr lvl="1" eaLnBrk="1" hangingPunct="1"/>
            <a:r>
              <a:rPr 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For example, the domain of </a:t>
            </a:r>
            <a:r>
              <a:rPr lang="en-US" sz="2200" dirty="0" err="1" smtClean="0">
                <a:solidFill>
                  <a:schemeClr val="tx1"/>
                </a:solidFill>
                <a:ea typeface="ＭＳ Ｐゴシック" pitchFamily="34" charset="-128"/>
              </a:rPr>
              <a:t>Cust</a:t>
            </a:r>
            <a:r>
              <a:rPr 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-id is 6 digit numbers.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332619"/>
            <a:ext cx="87961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200" b="1" dirty="0" smtClean="0">
                <a:solidFill>
                  <a:srgbClr val="FF0000"/>
                </a:solidFill>
                <a:ea typeface="ＭＳ Ｐゴシック" pitchFamily="34" charset="-128"/>
              </a:rPr>
              <a:t>1- Relational Model Concepts</a:t>
            </a:r>
          </a:p>
          <a:p>
            <a:pPr marL="114300" indent="0">
              <a:buNone/>
            </a:pPr>
            <a:r>
              <a:rPr lang="en-US" sz="3200" b="1" dirty="0" smtClean="0">
                <a:solidFill>
                  <a:srgbClr val="00B050"/>
                </a:solidFill>
                <a:ea typeface="ＭＳ Ｐゴシック" pitchFamily="34" charset="-128"/>
              </a:rPr>
              <a:t>1-2-Domains, attribute, Tuples and relations </a:t>
            </a:r>
            <a:endParaRPr lang="en-US" sz="3200" b="1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2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6672" y="1981200"/>
            <a:ext cx="8229600" cy="4373563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A </a:t>
            </a:r>
            <a:r>
              <a:rPr lang="en-US" sz="2400" b="1" dirty="0" smtClean="0">
                <a:solidFill>
                  <a:schemeClr val="tx1"/>
                </a:solidFill>
                <a:ea typeface="ＭＳ Ｐゴシック" pitchFamily="34" charset="-128"/>
              </a:rPr>
              <a:t>tuple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 is an ordered set of values (enclosed in angled brackets </a:t>
            </a:r>
            <a:r>
              <a:rPr lang="en-US" alt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‘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&lt; … &gt;</a:t>
            </a:r>
            <a:r>
              <a:rPr lang="en-US" alt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’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)</a:t>
            </a:r>
          </a:p>
          <a:p>
            <a:pPr eaLnBrk="1" hangingPunct="1"/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Each value is derived from an appropriate </a:t>
            </a:r>
            <a:r>
              <a:rPr lang="en-US" sz="2400" i="1" dirty="0" smtClean="0">
                <a:solidFill>
                  <a:schemeClr val="tx1"/>
                </a:solidFill>
                <a:ea typeface="ＭＳ Ｐゴシック" pitchFamily="34" charset="-128"/>
              </a:rPr>
              <a:t>domain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.</a:t>
            </a:r>
          </a:p>
          <a:p>
            <a:pPr eaLnBrk="1" hangingPunct="1"/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A row in the CUSTOMER relation is a 4-tuple and would consist of four values, for example:</a:t>
            </a:r>
          </a:p>
          <a:p>
            <a:pPr lvl="1" eaLnBrk="1" hangingPunct="1"/>
            <a:r>
              <a:rPr 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&lt;632895, "John Smith", "101 Main St. Atlanta, GA  30332", "(404) 894-2000"&gt;</a:t>
            </a:r>
          </a:p>
          <a:p>
            <a:pPr lvl="1" eaLnBrk="1" hangingPunct="1"/>
            <a:r>
              <a:rPr 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This is called a 4-tuple as it has 4 values</a:t>
            </a:r>
          </a:p>
          <a:p>
            <a:pPr lvl="1" eaLnBrk="1" hangingPunct="1"/>
            <a:r>
              <a:rPr 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A tuple (row) in the CUSTOMER relation.</a:t>
            </a:r>
          </a:p>
          <a:p>
            <a:pPr eaLnBrk="1" hangingPunct="1"/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A relation is a </a:t>
            </a:r>
            <a:r>
              <a:rPr lang="en-US" sz="2400" b="1" dirty="0" smtClean="0">
                <a:solidFill>
                  <a:schemeClr val="tx1"/>
                </a:solidFill>
                <a:ea typeface="ＭＳ Ｐゴシック" pitchFamily="34" charset="-128"/>
              </a:rPr>
              <a:t>set 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of such tuples (rows)</a:t>
            </a:r>
          </a:p>
        </p:txBody>
      </p:sp>
      <p:sp>
        <p:nvSpPr>
          <p:cNvPr id="6" name="Rectangle 5"/>
          <p:cNvSpPr/>
          <p:nvPr/>
        </p:nvSpPr>
        <p:spPr>
          <a:xfrm>
            <a:off x="93406" y="457200"/>
            <a:ext cx="87961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200" b="1" dirty="0" smtClean="0">
                <a:solidFill>
                  <a:srgbClr val="FF0000"/>
                </a:solidFill>
                <a:ea typeface="ＭＳ Ｐゴシック" pitchFamily="34" charset="-128"/>
              </a:rPr>
              <a:t>1- Relational Model Concepts</a:t>
            </a:r>
          </a:p>
          <a:p>
            <a:pPr marL="114300" indent="0">
              <a:buNone/>
            </a:pPr>
            <a:r>
              <a:rPr lang="en-US" sz="3200" b="1" dirty="0" smtClean="0">
                <a:solidFill>
                  <a:srgbClr val="00B050"/>
                </a:solidFill>
                <a:ea typeface="ＭＳ Ｐゴシック" pitchFamily="34" charset="-128"/>
              </a:rPr>
              <a:t>1-2-Domains, attribute, Tuples and relations </a:t>
            </a:r>
            <a:endParaRPr lang="en-US" sz="3200" b="1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8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2280" y="2133600"/>
            <a:ext cx="8533119" cy="4373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The </a:t>
            </a:r>
            <a:r>
              <a:rPr lang="en-US" b="1" dirty="0" smtClean="0">
                <a:solidFill>
                  <a:schemeClr val="tx1"/>
                </a:solidFill>
                <a:ea typeface="ＭＳ Ｐゴシック" pitchFamily="34" charset="-128"/>
              </a:rPr>
              <a:t>relation state</a:t>
            </a: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 is a subset of the Cartesian product of the domains of its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each domain contains the set of all possible values the attribute can take.</a:t>
            </a:r>
          </a:p>
          <a:p>
            <a:pPr marL="411480" lvl="1" indent="0" eaLnBrk="1" hangingPunct="1">
              <a:lnSpc>
                <a:spcPct val="90000"/>
              </a:lnSpc>
              <a:buNone/>
            </a:pPr>
            <a:endParaRPr lang="en-US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00B0F0"/>
                </a:solidFill>
                <a:ea typeface="ＭＳ Ｐゴシック" pitchFamily="34" charset="-128"/>
              </a:rPr>
              <a:t>Example: </a:t>
            </a: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attribute </a:t>
            </a:r>
            <a:r>
              <a:rPr lang="en-US" dirty="0" err="1" smtClean="0">
                <a:solidFill>
                  <a:schemeClr val="tx1"/>
                </a:solidFill>
                <a:ea typeface="ＭＳ Ｐゴシック" pitchFamily="34" charset="-128"/>
              </a:rPr>
              <a:t>Cust</a:t>
            </a: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-name is defined over the domain of character strings of maximum length 25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>
                <a:solidFill>
                  <a:schemeClr val="tx1"/>
                </a:solidFill>
                <a:ea typeface="ＭＳ Ｐゴシック" pitchFamily="34" charset="-128"/>
              </a:rPr>
              <a:t>dom</a:t>
            </a: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ea typeface="ＭＳ Ｐゴシック" pitchFamily="34" charset="-128"/>
              </a:rPr>
              <a:t>Cust</a:t>
            </a: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-name) is </a:t>
            </a:r>
            <a:r>
              <a:rPr lang="en-US" dirty="0" err="1" smtClean="0">
                <a:solidFill>
                  <a:schemeClr val="tx1"/>
                </a:solidFill>
                <a:ea typeface="ＭＳ Ｐゴシック" pitchFamily="34" charset="-128"/>
              </a:rPr>
              <a:t>varchar</a:t>
            </a: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(25)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The role these strings play in the CUSTOMER relation is that of the </a:t>
            </a:r>
            <a:r>
              <a:rPr lang="en-US" i="1" dirty="0" smtClean="0">
                <a:solidFill>
                  <a:schemeClr val="tx1"/>
                </a:solidFill>
                <a:ea typeface="ＭＳ Ｐゴシック" pitchFamily="34" charset="-128"/>
              </a:rPr>
              <a:t>name of a customer</a:t>
            </a: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2281" y="533400"/>
            <a:ext cx="87961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200" b="1" dirty="0" smtClean="0">
                <a:solidFill>
                  <a:srgbClr val="FF0000"/>
                </a:solidFill>
                <a:ea typeface="ＭＳ Ｐゴシック" pitchFamily="34" charset="-128"/>
              </a:rPr>
              <a:t>1- Relational Model Concepts</a:t>
            </a:r>
          </a:p>
          <a:p>
            <a:pPr marL="114300" indent="0">
              <a:buNone/>
            </a:pPr>
            <a:r>
              <a:rPr lang="en-US" sz="3200" b="1" dirty="0" smtClean="0">
                <a:solidFill>
                  <a:srgbClr val="00B050"/>
                </a:solidFill>
                <a:ea typeface="ＭＳ Ｐゴシック" pitchFamily="34" charset="-128"/>
              </a:rPr>
              <a:t>1-2-Domains, attribute, Tuples and relations </a:t>
            </a:r>
            <a:endParaRPr lang="en-US" sz="3200" b="1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3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b="1" dirty="0" smtClean="0">
                <a:ea typeface="ＭＳ Ｐゴシック" pitchFamily="34" charset="-128"/>
              </a:rPr>
              <a:t>Formally,</a:t>
            </a:r>
          </a:p>
          <a:p>
            <a:pPr lvl="1" eaLnBrk="1" hangingPunct="1"/>
            <a:r>
              <a:rPr 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Given R(A1, A2, .........., An)</a:t>
            </a:r>
          </a:p>
          <a:p>
            <a:pPr lvl="1" eaLnBrk="1" hangingPunct="1"/>
            <a:r>
              <a:rPr 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 	r(R) </a:t>
            </a:r>
            <a:r>
              <a:rPr lang="en-US" sz="2200" dirty="0" smtClean="0">
                <a:solidFill>
                  <a:schemeClr val="tx1"/>
                </a:solidFill>
                <a:ea typeface="ＭＳ Ｐゴシック" pitchFamily="34" charset="-128"/>
                <a:sym typeface="Symbol" pitchFamily="18" charset="2"/>
              </a:rPr>
              <a:t></a:t>
            </a:r>
            <a:r>
              <a:rPr 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ea typeface="ＭＳ Ｐゴシック" pitchFamily="34" charset="-128"/>
              </a:rPr>
              <a:t>dom</a:t>
            </a:r>
            <a:r>
              <a:rPr 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 (A1) X </a:t>
            </a:r>
            <a:r>
              <a:rPr lang="en-US" sz="2200" dirty="0" err="1" smtClean="0">
                <a:solidFill>
                  <a:schemeClr val="tx1"/>
                </a:solidFill>
                <a:ea typeface="ＭＳ Ｐゴシック" pitchFamily="34" charset="-128"/>
              </a:rPr>
              <a:t>dom</a:t>
            </a:r>
            <a:r>
              <a:rPr 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 (A2) X ....X </a:t>
            </a:r>
            <a:r>
              <a:rPr lang="en-US" sz="2200" dirty="0" err="1" smtClean="0">
                <a:solidFill>
                  <a:schemeClr val="tx1"/>
                </a:solidFill>
                <a:ea typeface="ＭＳ Ｐゴシック" pitchFamily="34" charset="-128"/>
              </a:rPr>
              <a:t>dom</a:t>
            </a:r>
            <a:r>
              <a:rPr 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(An)</a:t>
            </a:r>
          </a:p>
          <a:p>
            <a:pPr eaLnBrk="1" hangingPunct="1"/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R(A1, A2, …, An) is the </a:t>
            </a:r>
            <a:r>
              <a:rPr lang="en-US" sz="2400" b="1" dirty="0" smtClean="0">
                <a:solidFill>
                  <a:schemeClr val="tx1"/>
                </a:solidFill>
                <a:ea typeface="ＭＳ Ｐゴシック" pitchFamily="34" charset="-128"/>
              </a:rPr>
              <a:t>schema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 of the relation</a:t>
            </a:r>
          </a:p>
          <a:p>
            <a:pPr eaLnBrk="1" hangingPunct="1"/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R is the </a:t>
            </a:r>
            <a:r>
              <a:rPr lang="en-US" sz="2400" b="1" dirty="0" smtClean="0">
                <a:solidFill>
                  <a:schemeClr val="tx1"/>
                </a:solidFill>
                <a:ea typeface="ＭＳ Ｐゴシック" pitchFamily="34" charset="-128"/>
              </a:rPr>
              <a:t>name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 of the relation</a:t>
            </a:r>
          </a:p>
          <a:p>
            <a:pPr eaLnBrk="1" hangingPunct="1"/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A1, A2, …, An are the </a:t>
            </a:r>
            <a:r>
              <a:rPr lang="en-US" sz="2400" b="1" dirty="0" smtClean="0">
                <a:solidFill>
                  <a:schemeClr val="tx1"/>
                </a:solidFill>
                <a:ea typeface="ＭＳ Ｐゴシック" pitchFamily="34" charset="-128"/>
              </a:rPr>
              <a:t>attributes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 of the relation</a:t>
            </a:r>
          </a:p>
          <a:p>
            <a:pPr eaLnBrk="1" hangingPunct="1"/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r(R):  a specific </a:t>
            </a:r>
            <a:r>
              <a:rPr lang="en-US" sz="2400" b="1" dirty="0" smtClean="0">
                <a:solidFill>
                  <a:schemeClr val="tx1"/>
                </a:solidFill>
                <a:ea typeface="ＭＳ Ｐゴシック" pitchFamily="34" charset="-128"/>
              </a:rPr>
              <a:t>state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 (or "value" or </a:t>
            </a:r>
            <a:r>
              <a:rPr lang="en-US" alt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“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population</a:t>
            </a:r>
            <a:r>
              <a:rPr lang="en-US" alt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”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) of relation R – this is a </a:t>
            </a:r>
            <a:r>
              <a:rPr lang="en-US" sz="2400" i="1" dirty="0" smtClean="0">
                <a:solidFill>
                  <a:schemeClr val="tx1"/>
                </a:solidFill>
                <a:ea typeface="ＭＳ Ｐゴシック" pitchFamily="34" charset="-128"/>
              </a:rPr>
              <a:t>set of tuples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 (rows)</a:t>
            </a:r>
          </a:p>
          <a:p>
            <a:pPr lvl="1" eaLnBrk="1" hangingPunct="1"/>
            <a:r>
              <a:rPr 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r(R) = {t1, t2, …, </a:t>
            </a:r>
            <a:r>
              <a:rPr lang="en-US" sz="2200" dirty="0" err="1" smtClean="0">
                <a:solidFill>
                  <a:schemeClr val="tx1"/>
                </a:solidFill>
                <a:ea typeface="ＭＳ Ｐゴシック" pitchFamily="34" charset="-128"/>
              </a:rPr>
              <a:t>tn</a:t>
            </a:r>
            <a:r>
              <a:rPr 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} where each </a:t>
            </a:r>
            <a:r>
              <a:rPr lang="en-US" sz="2200" dirty="0" err="1" smtClean="0">
                <a:solidFill>
                  <a:schemeClr val="tx1"/>
                </a:solidFill>
                <a:ea typeface="ＭＳ Ｐゴシック" pitchFamily="34" charset="-128"/>
              </a:rPr>
              <a:t>ti</a:t>
            </a:r>
            <a:r>
              <a:rPr 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 is an n-tuple</a:t>
            </a:r>
          </a:p>
          <a:p>
            <a:pPr lvl="1" eaLnBrk="1" hangingPunct="1"/>
            <a:r>
              <a:rPr lang="en-US" sz="2200" dirty="0" err="1" smtClean="0">
                <a:solidFill>
                  <a:schemeClr val="tx1"/>
                </a:solidFill>
                <a:ea typeface="ＭＳ Ｐゴシック" pitchFamily="34" charset="-128"/>
              </a:rPr>
              <a:t>ti</a:t>
            </a:r>
            <a:r>
              <a:rPr 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 = &lt;v1, v2, …, </a:t>
            </a:r>
            <a:r>
              <a:rPr lang="en-US" sz="2200" dirty="0" err="1" smtClean="0">
                <a:solidFill>
                  <a:schemeClr val="tx1"/>
                </a:solidFill>
                <a:ea typeface="ＭＳ Ｐゴシック" pitchFamily="34" charset="-128"/>
              </a:rPr>
              <a:t>vn</a:t>
            </a:r>
            <a:r>
              <a:rPr 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&gt; where each </a:t>
            </a:r>
            <a:r>
              <a:rPr lang="en-US" sz="2200" dirty="0" err="1" smtClean="0">
                <a:solidFill>
                  <a:schemeClr val="tx1"/>
                </a:solidFill>
                <a:ea typeface="ＭＳ Ｐゴシック" pitchFamily="34" charset="-128"/>
              </a:rPr>
              <a:t>vj</a:t>
            </a:r>
            <a:r>
              <a:rPr 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sz="2200" i="1" dirty="0" smtClean="0">
                <a:solidFill>
                  <a:schemeClr val="tx1"/>
                </a:solidFill>
                <a:ea typeface="ＭＳ Ｐゴシック" pitchFamily="34" charset="-128"/>
              </a:rPr>
              <a:t>element-of</a:t>
            </a:r>
            <a:r>
              <a:rPr 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ea typeface="ＭＳ Ｐゴシック" pitchFamily="34" charset="-128"/>
              </a:rPr>
              <a:t>dom</a:t>
            </a:r>
            <a:r>
              <a:rPr 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(</a:t>
            </a:r>
            <a:r>
              <a:rPr lang="en-US" sz="2200" dirty="0" err="1" smtClean="0">
                <a:solidFill>
                  <a:schemeClr val="tx1"/>
                </a:solidFill>
                <a:ea typeface="ＭＳ Ｐゴシック" pitchFamily="34" charset="-128"/>
              </a:rPr>
              <a:t>Aj</a:t>
            </a:r>
            <a:r>
              <a:rPr lang="en-US" sz="2200" dirty="0" smtClean="0">
                <a:ea typeface="ＭＳ Ｐゴシック" pitchFamily="34" charset="-128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66368" y="228600"/>
            <a:ext cx="87961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200" b="1" dirty="0" smtClean="0">
                <a:solidFill>
                  <a:srgbClr val="FF0000"/>
                </a:solidFill>
                <a:ea typeface="ＭＳ Ｐゴシック" pitchFamily="34" charset="-128"/>
              </a:rPr>
              <a:t>1- Relational Model Concepts</a:t>
            </a:r>
          </a:p>
          <a:p>
            <a:pPr marL="114300" indent="0">
              <a:buNone/>
            </a:pPr>
            <a:r>
              <a:rPr lang="en-US" sz="3200" b="1" dirty="0" smtClean="0">
                <a:solidFill>
                  <a:srgbClr val="00B050"/>
                </a:solidFill>
                <a:ea typeface="ＭＳ Ｐゴシック" pitchFamily="34" charset="-128"/>
              </a:rPr>
              <a:t>1-2-Domains, attribute, Tuples and relations </a:t>
            </a:r>
            <a:endParaRPr lang="en-US" sz="3200" b="1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255837"/>
            <a:ext cx="8229600" cy="4373563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Let R(A1, A2) be a relation </a:t>
            </a: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schema:</a:t>
            </a:r>
          </a:p>
          <a:p>
            <a:r>
              <a:rPr 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Let </a:t>
            </a:r>
            <a:r>
              <a:rPr lang="en-US" sz="2200" dirty="0" err="1" smtClean="0">
                <a:solidFill>
                  <a:schemeClr val="tx1"/>
                </a:solidFill>
                <a:ea typeface="ＭＳ Ｐゴシック" pitchFamily="34" charset="-128"/>
              </a:rPr>
              <a:t>dom</a:t>
            </a:r>
            <a:r>
              <a:rPr 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(A1) = {0,1}</a:t>
            </a:r>
          </a:p>
          <a:p>
            <a:pPr lvl="1" eaLnBrk="1" hangingPunct="1"/>
            <a:r>
              <a:rPr 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Let  </a:t>
            </a:r>
            <a:r>
              <a:rPr lang="en-US" sz="2200" dirty="0" err="1" smtClean="0">
                <a:solidFill>
                  <a:schemeClr val="tx1"/>
                </a:solidFill>
                <a:ea typeface="ＭＳ Ｐゴシック" pitchFamily="34" charset="-128"/>
              </a:rPr>
              <a:t>dom</a:t>
            </a:r>
            <a:r>
              <a:rPr 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(A2) =  {</a:t>
            </a:r>
            <a:r>
              <a:rPr lang="en-US" sz="2200" dirty="0" err="1" smtClean="0">
                <a:solidFill>
                  <a:schemeClr val="tx1"/>
                </a:solidFill>
                <a:ea typeface="ＭＳ Ｐゴシック" pitchFamily="34" charset="-128"/>
              </a:rPr>
              <a:t>a,b,c</a:t>
            </a:r>
            <a:r>
              <a:rPr 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}</a:t>
            </a:r>
          </a:p>
          <a:p>
            <a:pPr eaLnBrk="1" hangingPunct="1"/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Then: </a:t>
            </a:r>
            <a:r>
              <a:rPr lang="en-US" sz="2400" dirty="0" err="1" smtClean="0">
                <a:solidFill>
                  <a:schemeClr val="tx1"/>
                </a:solidFill>
                <a:ea typeface="ＭＳ Ｐゴシック" pitchFamily="34" charset="-128"/>
              </a:rPr>
              <a:t>dom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(A1) X </a:t>
            </a:r>
            <a:r>
              <a:rPr lang="en-US" sz="2400" dirty="0" err="1" smtClean="0">
                <a:solidFill>
                  <a:schemeClr val="tx1"/>
                </a:solidFill>
                <a:ea typeface="ＭＳ Ｐゴシック" pitchFamily="34" charset="-128"/>
              </a:rPr>
              <a:t>dom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(A2) is all possible combinations: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{&lt;0,a&gt; , &lt;0,b&gt; , &lt;0,c&gt;, &lt;1,a&gt;, &lt;1,b&gt;, &lt;1,c&gt; } 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                            included in </a:t>
            </a:r>
            <a:endParaRPr lang="en-US" sz="220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/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The relation state r(R) </a:t>
            </a:r>
            <a:r>
              <a:rPr lang="en-US" sz="2400" b="1" dirty="0" smtClean="0">
                <a:solidFill>
                  <a:srgbClr val="FF0000"/>
                </a:solidFill>
                <a:ea typeface="ＭＳ Ｐゴシック" pitchFamily="34" charset="-128"/>
                <a:sym typeface="Symbol" pitchFamily="18" charset="2"/>
              </a:rPr>
              <a:t>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a typeface="ＭＳ Ｐゴシック" pitchFamily="34" charset="-128"/>
              </a:rPr>
              <a:t>dom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(A1) X </a:t>
            </a:r>
            <a:r>
              <a:rPr lang="en-US" sz="2400" dirty="0" err="1" smtClean="0">
                <a:solidFill>
                  <a:schemeClr val="tx1"/>
                </a:solidFill>
                <a:ea typeface="ＭＳ Ｐゴシック" pitchFamily="34" charset="-128"/>
              </a:rPr>
              <a:t>dom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(A2)</a:t>
            </a:r>
          </a:p>
          <a:p>
            <a:pPr eaLnBrk="1" hangingPunct="1"/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For example: r(R) could be {&lt;0,a&gt; , &lt;0,b&gt; , &lt;1,c&gt; }</a:t>
            </a:r>
          </a:p>
          <a:p>
            <a:pPr lvl="1" eaLnBrk="1" hangingPunct="1"/>
            <a:r>
              <a:rPr 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this is one possible state (or </a:t>
            </a:r>
            <a:r>
              <a:rPr lang="en-US" alt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“</a:t>
            </a:r>
            <a:r>
              <a:rPr 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population</a:t>
            </a:r>
            <a:r>
              <a:rPr lang="en-US" alt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”</a:t>
            </a:r>
            <a:r>
              <a:rPr 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 or </a:t>
            </a:r>
            <a:r>
              <a:rPr lang="en-US" alt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“</a:t>
            </a:r>
            <a:r>
              <a:rPr 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extension</a:t>
            </a:r>
            <a:r>
              <a:rPr lang="en-US" alt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”</a:t>
            </a:r>
            <a:r>
              <a:rPr 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) r of the relation R, defined over A1 and A2.</a:t>
            </a:r>
          </a:p>
          <a:p>
            <a:pPr lvl="1" eaLnBrk="1" hangingPunct="1"/>
            <a:r>
              <a:rPr lang="en-US" sz="2200" dirty="0" smtClean="0">
                <a:solidFill>
                  <a:schemeClr val="tx1"/>
                </a:solidFill>
                <a:ea typeface="ＭＳ Ｐゴシック" pitchFamily="34" charset="-128"/>
              </a:rPr>
              <a:t>It has three 2-tuples: &lt;0,a&gt; , &lt;0,b&gt; , &lt;1,c&gt;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2400"/>
            <a:ext cx="87961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200" b="1" dirty="0" smtClean="0">
                <a:solidFill>
                  <a:srgbClr val="FF0000"/>
                </a:solidFill>
                <a:ea typeface="ＭＳ Ｐゴシック" pitchFamily="34" charset="-128"/>
              </a:rPr>
              <a:t>1- Relational Model Concepts</a:t>
            </a:r>
          </a:p>
          <a:p>
            <a:pPr marL="114300" indent="0">
              <a:buNone/>
            </a:pPr>
            <a:r>
              <a:rPr lang="en-US" sz="3200" b="1" dirty="0" smtClean="0">
                <a:solidFill>
                  <a:srgbClr val="00B050"/>
                </a:solidFill>
                <a:ea typeface="ＭＳ Ｐゴシック" pitchFamily="34" charset="-128"/>
              </a:rPr>
              <a:t>1-2-Domains, attribute, Tuples and relations </a:t>
            </a:r>
            <a:endParaRPr lang="en-US" sz="3200" b="1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00400" y="1676400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  <a:ea typeface="ＭＳ Ｐゴシック" pitchFamily="34" charset="-128"/>
              </a:rPr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42751" y="4541520"/>
            <a:ext cx="0" cy="1828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20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5578" y="228600"/>
            <a:ext cx="87961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200" b="1" dirty="0" smtClean="0">
                <a:solidFill>
                  <a:srgbClr val="FF0000"/>
                </a:solidFill>
                <a:ea typeface="ＭＳ Ｐゴシック" pitchFamily="34" charset="-128"/>
              </a:rPr>
              <a:t>1- Relational Model Concepts</a:t>
            </a:r>
          </a:p>
          <a:p>
            <a:pPr marL="114300" indent="0">
              <a:buNone/>
            </a:pPr>
            <a:r>
              <a:rPr lang="en-US" sz="3200" b="1" dirty="0" smtClean="0">
                <a:solidFill>
                  <a:srgbClr val="00B050"/>
                </a:solidFill>
                <a:ea typeface="ＭＳ Ｐゴシック" pitchFamily="34" charset="-128"/>
              </a:rPr>
              <a:t>1-2-Domains, attribute, Tuples and relations </a:t>
            </a:r>
            <a:endParaRPr lang="en-US" sz="3200" b="1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graphicFrame>
        <p:nvGraphicFramePr>
          <p:cNvPr id="6" name="Group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6898984"/>
              </p:ext>
            </p:extLst>
          </p:nvPr>
        </p:nvGraphicFramePr>
        <p:xfrm>
          <a:off x="609600" y="1828800"/>
          <a:ext cx="8050213" cy="4708598"/>
        </p:xfrm>
        <a:graphic>
          <a:graphicData uri="http://schemas.openxmlformats.org/drawingml/2006/table">
            <a:tbl>
              <a:tblPr/>
              <a:tblGrid>
                <a:gridCol w="3438525"/>
                <a:gridCol w="1111250"/>
                <a:gridCol w="3500438"/>
              </a:tblGrid>
              <a:tr h="342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Informal Terms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Formal Terms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Table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Relation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Column Header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Attribute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 possible Column Values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Domain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Row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Tuple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Table Definition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Schema of a Relation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Populated Table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State of the Relation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6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5"/>
          <p:cNvSpPr>
            <a:spLocks noChangeArrowheads="1"/>
          </p:cNvSpPr>
          <p:nvPr/>
        </p:nvSpPr>
        <p:spPr bwMode="auto">
          <a:xfrm>
            <a:off x="8886825" y="61595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  <p:pic>
        <p:nvPicPr>
          <p:cNvPr id="46084" name="Picture 8" descr="fig05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19325"/>
            <a:ext cx="8589963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35578" y="228600"/>
            <a:ext cx="87961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200" b="1" dirty="0" smtClean="0">
                <a:solidFill>
                  <a:srgbClr val="FF0000"/>
                </a:solidFill>
                <a:ea typeface="ＭＳ Ｐゴシック" pitchFamily="34" charset="-128"/>
              </a:rPr>
              <a:t>1- Relational Model Concepts</a:t>
            </a:r>
          </a:p>
          <a:p>
            <a:pPr marL="114300" indent="0">
              <a:buNone/>
            </a:pPr>
            <a:r>
              <a:rPr lang="en-US" sz="3200" b="1" dirty="0" smtClean="0">
                <a:solidFill>
                  <a:srgbClr val="00B050"/>
                </a:solidFill>
                <a:ea typeface="ＭＳ Ｐゴシック" pitchFamily="34" charset="-128"/>
              </a:rPr>
              <a:t>1-2-Domains, attribute, Tuples and relations </a:t>
            </a:r>
            <a:endParaRPr lang="en-US" sz="3200" b="1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 rot="20332426">
            <a:off x="3200400" y="1676400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  <a:ea typeface="ＭＳ Ｐゴシック" pitchFamily="34" charset="-128"/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17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73900" y="48006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Figure 3.1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57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4724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chemeClr val="tx1"/>
                </a:solidFill>
                <a:ea typeface="ＭＳ Ｐゴシック" pitchFamily="34" charset="-128"/>
              </a:rPr>
              <a:t>Ordering of tuples in a relation r(R):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The tuples are </a:t>
            </a:r>
            <a:r>
              <a:rPr lang="en-US" sz="2400" b="1" i="1" dirty="0" smtClean="0">
                <a:solidFill>
                  <a:schemeClr val="tx1"/>
                </a:solidFill>
                <a:ea typeface="ＭＳ Ｐゴシック" pitchFamily="34" charset="-128"/>
              </a:rPr>
              <a:t>not</a:t>
            </a:r>
            <a:r>
              <a:rPr lang="en-US" sz="2400" i="1" dirty="0" smtClean="0">
                <a:solidFill>
                  <a:schemeClr val="tx1"/>
                </a:solidFill>
                <a:ea typeface="ＭＳ Ｐゴシック" pitchFamily="34" charset="-128"/>
              </a:rPr>
              <a:t> considered </a:t>
            </a:r>
            <a:r>
              <a:rPr lang="en-US" sz="2400" b="1" i="1" dirty="0" smtClean="0">
                <a:solidFill>
                  <a:schemeClr val="tx1"/>
                </a:solidFill>
                <a:ea typeface="ＭＳ Ｐゴシック" pitchFamily="34" charset="-128"/>
              </a:rPr>
              <a:t>to be ordered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, even though they appear to be in the tabular form.</a:t>
            </a:r>
          </a:p>
          <a:p>
            <a:pPr marL="411480" lvl="1" indent="0" eaLnBrk="1" hangingPunct="1">
              <a:lnSpc>
                <a:spcPct val="90000"/>
              </a:lnSpc>
              <a:buNone/>
            </a:pPr>
            <a:endParaRPr lang="en-US" sz="2400" dirty="0">
              <a:solidFill>
                <a:schemeClr val="tx1"/>
              </a:solidFill>
              <a:ea typeface="ＭＳ Ｐゴシック" pitchFamily="34" charset="-128"/>
            </a:endParaRPr>
          </a:p>
          <a:p>
            <a:pPr marL="411480" lvl="1" indent="0" eaLnBrk="1" hangingPunct="1">
              <a:lnSpc>
                <a:spcPct val="90000"/>
              </a:lnSpc>
              <a:buNone/>
            </a:pPr>
            <a:endParaRPr lang="en-US" sz="2400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chemeClr val="tx1"/>
                </a:solidFill>
                <a:ea typeface="ＭＳ Ｐゴシック" pitchFamily="34" charset="-128"/>
              </a:rPr>
              <a:t>Ordering of attributes in a relation schema R (and of values within each tuple):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We will consider the attributes in R(A1, A2, ..., An) and the values in t=&lt;v1, v2, ..., </a:t>
            </a:r>
            <a:r>
              <a:rPr lang="en-US" sz="2400" dirty="0" err="1" smtClean="0">
                <a:solidFill>
                  <a:schemeClr val="tx1"/>
                </a:solidFill>
                <a:ea typeface="ＭＳ Ｐゴシック" pitchFamily="34" charset="-128"/>
              </a:rPr>
              <a:t>vn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&gt; </a:t>
            </a:r>
            <a:r>
              <a:rPr lang="en-US" sz="2400" b="1" u="sng" dirty="0" smtClean="0">
                <a:solidFill>
                  <a:schemeClr val="tx1"/>
                </a:solidFill>
                <a:ea typeface="ＭＳ Ｐゴシック" pitchFamily="34" charset="-128"/>
              </a:rPr>
              <a:t>to be ordered 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  <a:ea typeface="ＭＳ Ｐゴシック" pitchFamily="34" charset="-128"/>
              </a:rPr>
              <a:t>(However, a more general alternative definition  of relation does not require this ordering. It includes both the name and the value for each of the attributes ).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  <a:ea typeface="ＭＳ Ｐゴシック" pitchFamily="34" charset="-128"/>
              </a:rPr>
              <a:t>Example: t= { &lt;name, </a:t>
            </a:r>
            <a:r>
              <a:rPr lang="en-US" altLang="en-US" sz="2000" dirty="0" smtClean="0">
                <a:solidFill>
                  <a:schemeClr val="tx1"/>
                </a:solidFill>
                <a:ea typeface="ＭＳ Ｐゴシック" pitchFamily="34" charset="-128"/>
              </a:rPr>
              <a:t>“</a:t>
            </a:r>
            <a:r>
              <a:rPr lang="en-US" sz="2000" dirty="0" smtClean="0">
                <a:solidFill>
                  <a:schemeClr val="tx1"/>
                </a:solidFill>
                <a:ea typeface="ＭＳ Ｐゴシック" pitchFamily="34" charset="-128"/>
              </a:rPr>
              <a:t>John</a:t>
            </a:r>
            <a:r>
              <a:rPr lang="en-US" altLang="en-US" sz="2000" dirty="0" smtClean="0">
                <a:solidFill>
                  <a:schemeClr val="tx1"/>
                </a:solidFill>
                <a:ea typeface="ＭＳ Ｐゴシック" pitchFamily="34" charset="-128"/>
              </a:rPr>
              <a:t>”</a:t>
            </a:r>
            <a:r>
              <a:rPr lang="en-US" sz="2000" dirty="0" smtClean="0">
                <a:solidFill>
                  <a:schemeClr val="tx1"/>
                </a:solidFill>
                <a:ea typeface="ＭＳ Ｐゴシック" pitchFamily="34" charset="-128"/>
              </a:rPr>
              <a:t> &gt;, &lt;SSN, 123456789&gt; }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  <a:ea typeface="ＭＳ Ｐゴシック" pitchFamily="34" charset="-128"/>
              </a:rPr>
              <a:t>This representation may be called as </a:t>
            </a:r>
            <a:r>
              <a:rPr lang="en-US" altLang="en-US" sz="2000" dirty="0" smtClean="0">
                <a:solidFill>
                  <a:schemeClr val="tx1"/>
                </a:solidFill>
                <a:ea typeface="ＭＳ Ｐゴシック" pitchFamily="34" charset="-128"/>
              </a:rPr>
              <a:t>“</a:t>
            </a: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self-describing</a:t>
            </a:r>
            <a:r>
              <a:rPr lang="en-US" altLang="en-US" sz="2000" dirty="0" smtClean="0">
                <a:solidFill>
                  <a:schemeClr val="tx1"/>
                </a:solidFill>
                <a:ea typeface="ＭＳ Ｐゴシック" pitchFamily="34" charset="-128"/>
              </a:rPr>
              <a:t>”</a:t>
            </a:r>
            <a:r>
              <a:rPr lang="en-US" sz="2000" dirty="0" smtClean="0">
                <a:solidFill>
                  <a:schemeClr val="tx1"/>
                </a:solidFill>
                <a:ea typeface="ＭＳ Ｐゴシック" pitchFamily="34" charset="-128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578" y="228600"/>
            <a:ext cx="87961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200" b="1" dirty="0" smtClean="0">
                <a:solidFill>
                  <a:srgbClr val="FF0000"/>
                </a:solidFill>
                <a:ea typeface="ＭＳ Ｐゴシック" pitchFamily="34" charset="-128"/>
              </a:rPr>
              <a:t>1- Relational Model Concepts</a:t>
            </a:r>
          </a:p>
          <a:p>
            <a:pPr marL="114300" indent="0">
              <a:buNone/>
            </a:pPr>
            <a:r>
              <a:rPr lang="en-US" sz="3200" b="1" dirty="0" smtClean="0">
                <a:solidFill>
                  <a:srgbClr val="00B050"/>
                </a:solidFill>
                <a:ea typeface="ＭＳ Ｐゴシック" pitchFamily="34" charset="-128"/>
              </a:rPr>
              <a:t>1-3-Characteristics </a:t>
            </a:r>
            <a:endParaRPr lang="en-US" sz="3200" b="1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7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5" descr="fig05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763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35578" y="228600"/>
            <a:ext cx="87961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200" b="1" dirty="0" smtClean="0">
                <a:solidFill>
                  <a:srgbClr val="FF0000"/>
                </a:solidFill>
                <a:ea typeface="ＭＳ Ｐゴシック" pitchFamily="34" charset="-128"/>
              </a:rPr>
              <a:t>1- Relational Model Concepts</a:t>
            </a:r>
          </a:p>
          <a:p>
            <a:pPr marL="114300" indent="0">
              <a:buNone/>
            </a:pPr>
            <a:r>
              <a:rPr lang="en-US" sz="3200" b="1" dirty="0" smtClean="0">
                <a:solidFill>
                  <a:srgbClr val="00B050"/>
                </a:solidFill>
                <a:ea typeface="ＭＳ Ｐゴシック" pitchFamily="34" charset="-128"/>
              </a:rPr>
              <a:t>1-3-Characteristics </a:t>
            </a:r>
            <a:endParaRPr lang="en-US" sz="3200" b="1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46556" y="2133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Figure 3.1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4187" y="1752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Figure 3.2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9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76200" y="1600200"/>
            <a:ext cx="9818687" cy="457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3600" b="1" dirty="0" smtClean="0">
                <a:ea typeface="ＭＳ Ｐゴシック" pitchFamily="34" charset="-128"/>
              </a:rPr>
              <a:t>1- Relational Model Concepts</a:t>
            </a:r>
          </a:p>
          <a:p>
            <a:pPr marL="114300" indent="0">
              <a:buNone/>
            </a:pPr>
            <a:endParaRPr lang="en-US" sz="3600" b="1" dirty="0" smtClean="0">
              <a:ea typeface="ＭＳ Ｐゴシック" pitchFamily="34" charset="-128"/>
            </a:endParaRPr>
          </a:p>
          <a:p>
            <a:pPr marL="693738" indent="-579438">
              <a:buNone/>
            </a:pPr>
            <a:r>
              <a:rPr lang="en-US" sz="3600" b="1" dirty="0" smtClean="0">
                <a:solidFill>
                  <a:srgbClr val="FF0000"/>
                </a:solidFill>
                <a:ea typeface="ＭＳ Ｐゴシック" pitchFamily="34" charset="-128"/>
              </a:rPr>
              <a:t>2- Relational Model Constraints and   Relational Database Schemas</a:t>
            </a:r>
          </a:p>
          <a:p>
            <a:pPr marL="693738" indent="-579438">
              <a:buNone/>
            </a:pPr>
            <a:endParaRPr lang="en-US" sz="3600" b="1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marL="633413" indent="-519113">
              <a:buNone/>
            </a:pPr>
            <a:r>
              <a:rPr lang="en-US" sz="3600" b="1" dirty="0" smtClean="0">
                <a:ea typeface="ＭＳ Ｐゴシック" pitchFamily="34" charset="-128"/>
              </a:rPr>
              <a:t>3- Update Operations, Transactions and Dealing with Constraint Violations</a:t>
            </a:r>
          </a:p>
          <a:p>
            <a:pPr marL="633413" indent="-519113">
              <a:buNone/>
            </a:pPr>
            <a:endParaRPr lang="en-US" sz="3600" b="1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marL="114300" indent="0">
              <a:buNone/>
            </a:pPr>
            <a:r>
              <a:rPr lang="en-US" sz="3600" b="1" dirty="0" smtClean="0">
                <a:solidFill>
                  <a:srgbClr val="FF0000"/>
                </a:solidFill>
                <a:ea typeface="ＭＳ Ｐゴシック" pitchFamily="34" charset="-128"/>
              </a:rPr>
              <a:t>4-codd’s rule for relational database</a:t>
            </a:r>
          </a:p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7796213" cy="99218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2060"/>
                </a:solidFill>
                <a:ea typeface="ＭＳ Ｐゴシック" pitchFamily="34" charset="-128"/>
              </a:rPr>
              <a:t>Chapter Outline</a:t>
            </a:r>
          </a:p>
        </p:txBody>
      </p:sp>
    </p:spTree>
    <p:extLst>
      <p:ext uri="{BB962C8B-B14F-4D97-AF65-F5344CB8AC3E}">
        <p14:creationId xmlns:p14="http://schemas.microsoft.com/office/powerpoint/2010/main" val="1080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73563"/>
          </a:xfrm>
        </p:spPr>
        <p:txBody>
          <a:bodyPr>
            <a:noAutofit/>
          </a:bodyPr>
          <a:lstStyle/>
          <a:p>
            <a:pPr eaLnBrk="1" hangingPunct="1"/>
            <a:r>
              <a:rPr lang="en-US" b="1" u="sng" dirty="0" smtClean="0">
                <a:solidFill>
                  <a:schemeClr val="tx1"/>
                </a:solidFill>
                <a:ea typeface="ＭＳ Ｐゴシック" pitchFamily="34" charset="-128"/>
              </a:rPr>
              <a:t>Values in a tuple:</a:t>
            </a:r>
          </a:p>
          <a:p>
            <a:pPr lvl="1" eaLnBrk="1" hangingPunct="1"/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All values are considered atomic (indivisible).</a:t>
            </a:r>
          </a:p>
          <a:p>
            <a:pPr lvl="1" eaLnBrk="1" hangingPunct="1"/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Each value in a tuple must be from the domain of the attribute for that column</a:t>
            </a:r>
          </a:p>
          <a:p>
            <a:pPr lvl="2" eaLnBrk="1" hangingPunct="1"/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If tuple t = &lt;v1, v2, …, </a:t>
            </a:r>
            <a:r>
              <a:rPr lang="en-US" sz="2400" dirty="0" err="1" smtClean="0">
                <a:solidFill>
                  <a:schemeClr val="tx1"/>
                </a:solidFill>
                <a:ea typeface="ＭＳ Ｐゴシック" pitchFamily="34" charset="-128"/>
              </a:rPr>
              <a:t>vn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&gt; is a tuple (row) in the relation state r of R(A1, A2, …, An)</a:t>
            </a:r>
          </a:p>
          <a:p>
            <a:pPr lvl="2" eaLnBrk="1" hangingPunct="1"/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Then each </a:t>
            </a:r>
            <a:r>
              <a:rPr lang="en-US" sz="2400" b="1" i="1" dirty="0" smtClean="0">
                <a:solidFill>
                  <a:schemeClr val="tx1"/>
                </a:solidFill>
                <a:ea typeface="ＭＳ Ｐゴシック" pitchFamily="34" charset="-128"/>
              </a:rPr>
              <a:t>vi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 must be a </a:t>
            </a:r>
            <a:r>
              <a:rPr lang="en-US" sz="2400" u="sng" dirty="0" smtClean="0">
                <a:solidFill>
                  <a:schemeClr val="tx1"/>
                </a:solidFill>
                <a:ea typeface="ＭＳ Ｐゴシック" pitchFamily="34" charset="-128"/>
              </a:rPr>
              <a:t>value from </a:t>
            </a:r>
            <a:r>
              <a:rPr lang="en-US" sz="2400" i="1" u="sng" dirty="0" err="1" smtClean="0">
                <a:solidFill>
                  <a:schemeClr val="tx1"/>
                </a:solidFill>
                <a:ea typeface="ＭＳ Ｐゴシック" pitchFamily="34" charset="-128"/>
              </a:rPr>
              <a:t>dom</a:t>
            </a:r>
            <a:r>
              <a:rPr lang="en-US" sz="2400" i="1" u="sng" dirty="0" smtClean="0">
                <a:solidFill>
                  <a:schemeClr val="tx1"/>
                </a:solidFill>
                <a:ea typeface="ＭＳ Ｐゴシック" pitchFamily="34" charset="-128"/>
              </a:rPr>
              <a:t>(Ai).</a:t>
            </a:r>
          </a:p>
          <a:p>
            <a:pPr marL="685800" lvl="2" indent="0" eaLnBrk="1" hangingPunct="1">
              <a:buNone/>
            </a:pPr>
            <a:endParaRPr lang="en-US" sz="2400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lvl="1" eaLnBrk="1" hangingPunct="1"/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A special </a:t>
            </a:r>
            <a:r>
              <a:rPr lang="en-US" sz="2400" b="1" dirty="0" smtClean="0">
                <a:solidFill>
                  <a:schemeClr val="tx1"/>
                </a:solidFill>
                <a:ea typeface="ＭＳ Ｐゴシック" pitchFamily="34" charset="-128"/>
              </a:rPr>
              <a:t>null</a:t>
            </a:r>
            <a:r>
              <a:rPr 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 value is used to represent values that are unknown or not available or inapplicable in certain tuples.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578" y="228600"/>
            <a:ext cx="87961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200" b="1" dirty="0" smtClean="0">
                <a:solidFill>
                  <a:srgbClr val="FF0000"/>
                </a:solidFill>
                <a:ea typeface="ＭＳ Ｐゴシック" pitchFamily="34" charset="-128"/>
              </a:rPr>
              <a:t>1- Relational Model Concepts</a:t>
            </a:r>
          </a:p>
          <a:p>
            <a:pPr marL="114300" indent="0">
              <a:buNone/>
            </a:pPr>
            <a:r>
              <a:rPr lang="en-US" sz="3200" b="1" dirty="0" smtClean="0">
                <a:solidFill>
                  <a:srgbClr val="00B050"/>
                </a:solidFill>
                <a:ea typeface="ＭＳ Ｐゴシック" pitchFamily="34" charset="-128"/>
              </a:rPr>
              <a:t>1-3-Characteristics </a:t>
            </a:r>
            <a:endParaRPr lang="en-US" sz="3200" b="1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3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52" y="1305819"/>
            <a:ext cx="8595360" cy="269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5578" y="228600"/>
            <a:ext cx="87961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200" b="1" dirty="0" smtClean="0">
                <a:solidFill>
                  <a:srgbClr val="FF0000"/>
                </a:solidFill>
                <a:ea typeface="ＭＳ Ｐゴシック" pitchFamily="34" charset="-128"/>
              </a:rPr>
              <a:t>1- Relational Model Concepts</a:t>
            </a:r>
          </a:p>
          <a:p>
            <a:pPr marL="114300" indent="0">
              <a:buNone/>
            </a:pPr>
            <a:r>
              <a:rPr lang="en-US" sz="3200" b="1" dirty="0" smtClean="0">
                <a:solidFill>
                  <a:srgbClr val="00B050"/>
                </a:solidFill>
                <a:ea typeface="ＭＳ Ｐゴシック" pitchFamily="34" charset="-128"/>
              </a:rPr>
              <a:t>1-3-Characteristics </a:t>
            </a:r>
            <a:endParaRPr lang="en-US" sz="3200" b="1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578" y="3957935"/>
            <a:ext cx="82672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For example,</a:t>
            </a:r>
          </a:p>
          <a:p>
            <a:r>
              <a:rPr lang="en-US" dirty="0" smtClean="0"/>
              <a:t>the first tuple in Figure </a:t>
            </a:r>
            <a:r>
              <a:rPr lang="en-US" dirty="0" smtClean="0"/>
              <a:t>3.1 </a:t>
            </a:r>
            <a:r>
              <a:rPr lang="en-US" b="1" u="sng" dirty="0" smtClean="0"/>
              <a:t>asserts the fact </a:t>
            </a:r>
            <a:r>
              <a:rPr lang="en-US" dirty="0" smtClean="0"/>
              <a:t>that there is a STUDENT whose Name is Benjamin Bayer, </a:t>
            </a:r>
            <a:r>
              <a:rPr lang="en-US" dirty="0" err="1" smtClean="0"/>
              <a:t>Ssn</a:t>
            </a:r>
            <a:r>
              <a:rPr lang="en-US" dirty="0" smtClean="0"/>
              <a:t> is 305-61-2435, Age is 19, and so on.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4923472"/>
            <a:ext cx="89031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 alternative interpretation of a relation schema is as a predicate;</a:t>
            </a:r>
          </a:p>
          <a:p>
            <a:r>
              <a:rPr lang="en-US" dirty="0" smtClean="0"/>
              <a:t> in this case, the values in each tuple are interpreted as values that satisfy </a:t>
            </a:r>
          </a:p>
          <a:p>
            <a:r>
              <a:rPr lang="en-US" dirty="0" smtClean="0"/>
              <a:t>the predicate. </a:t>
            </a:r>
          </a:p>
          <a:p>
            <a:r>
              <a:rPr lang="en-US" dirty="0" smtClean="0"/>
              <a:t>For example, the predicate STUDENT (Name, </a:t>
            </a:r>
            <a:r>
              <a:rPr lang="en-US" dirty="0" err="1" smtClean="0"/>
              <a:t>Ssn</a:t>
            </a:r>
            <a:r>
              <a:rPr lang="en-US" dirty="0" smtClean="0"/>
              <a:t>, ...) is true for the five tuples</a:t>
            </a:r>
          </a:p>
          <a:p>
            <a:r>
              <a:rPr lang="en-US" dirty="0" smtClean="0"/>
              <a:t> in relation STUDENT of Figure 5.1.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9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5578" y="228600"/>
            <a:ext cx="87961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200" b="1" dirty="0" smtClean="0">
                <a:solidFill>
                  <a:srgbClr val="FF0000"/>
                </a:solidFill>
                <a:ea typeface="ＭＳ Ｐゴシック" pitchFamily="34" charset="-128"/>
              </a:rPr>
              <a:t>1- Relational Model Concepts</a:t>
            </a:r>
          </a:p>
          <a:p>
            <a:pPr marL="114300" indent="0">
              <a:buNone/>
            </a:pPr>
            <a:r>
              <a:rPr lang="en-US" sz="3200" b="1" dirty="0" smtClean="0">
                <a:solidFill>
                  <a:srgbClr val="00B050"/>
                </a:solidFill>
                <a:ea typeface="ＭＳ Ｐゴシック" pitchFamily="34" charset="-128"/>
              </a:rPr>
              <a:t>1-4-Notations </a:t>
            </a:r>
            <a:endParaRPr lang="en-US" sz="3200" b="1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78" y="1676400"/>
            <a:ext cx="8579822" cy="459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5578" y="228600"/>
            <a:ext cx="87961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200" b="1" dirty="0" smtClean="0">
                <a:solidFill>
                  <a:srgbClr val="FF0000"/>
                </a:solidFill>
                <a:ea typeface="ＭＳ Ｐゴシック" pitchFamily="34" charset="-128"/>
              </a:rPr>
              <a:t>1- Relational Model Concepts</a:t>
            </a:r>
          </a:p>
          <a:p>
            <a:pPr marL="114300" indent="0">
              <a:buNone/>
            </a:pPr>
            <a:r>
              <a:rPr lang="en-US" sz="3200" b="1" dirty="0" smtClean="0">
                <a:solidFill>
                  <a:srgbClr val="00B050"/>
                </a:solidFill>
                <a:ea typeface="ＭＳ Ｐゴシック" pitchFamily="34" charset="-128"/>
              </a:rPr>
              <a:t>1-4-Notations </a:t>
            </a:r>
            <a:endParaRPr lang="en-US" sz="3200" b="1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92" y="1676400"/>
            <a:ext cx="8556913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431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5578" y="228600"/>
            <a:ext cx="87961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200" b="1" dirty="0" smtClean="0">
                <a:solidFill>
                  <a:srgbClr val="FF0000"/>
                </a:solidFill>
                <a:ea typeface="ＭＳ Ｐゴシック" pitchFamily="34" charset="-128"/>
              </a:rPr>
              <a:t>1- Relational Model Concepts</a:t>
            </a:r>
          </a:p>
          <a:p>
            <a:pPr marL="114300" indent="0">
              <a:buNone/>
            </a:pPr>
            <a:r>
              <a:rPr lang="en-US" sz="3200" b="1" dirty="0" smtClean="0">
                <a:solidFill>
                  <a:srgbClr val="00B050"/>
                </a:solidFill>
                <a:ea typeface="ＭＳ Ｐゴシック" pitchFamily="34" charset="-128"/>
              </a:rPr>
              <a:t>1-4-Notations </a:t>
            </a:r>
            <a:endParaRPr lang="en-US" sz="3200" b="1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4" y="1708817"/>
            <a:ext cx="8579822" cy="442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35578" y="5638800"/>
            <a:ext cx="807422" cy="493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9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62B6-7359-4E07-918C-DCA14F224655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rot="20521715">
            <a:off x="670932" y="2551837"/>
            <a:ext cx="7802136" cy="175432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af-Z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5400" dirty="0" smtClean="0">
                <a:solidFill>
                  <a:srgbClr val="FF0000"/>
                </a:solidFill>
                <a:latin typeface="Monotype Corsiva" pitchFamily="66" charset="0"/>
              </a:rPr>
              <a:t>Do you  have any questions ???</a:t>
            </a:r>
          </a:p>
          <a:p>
            <a:pPr algn="ctr"/>
            <a:r>
              <a:rPr lang="en-GB" sz="5400" dirty="0" smtClean="0">
                <a:solidFill>
                  <a:srgbClr val="FF0000"/>
                </a:solidFill>
                <a:latin typeface="Monotype Corsiva" pitchFamily="66" charset="0"/>
              </a:rPr>
              <a:t>??? </a:t>
            </a:r>
            <a:endParaRPr lang="af-ZA" sz="5400" dirty="0">
              <a:solidFill>
                <a:srgbClr val="FF0000"/>
              </a:solidFill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3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239713" y="1600200"/>
            <a:ext cx="8751887" cy="457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>
                <a:solidFill>
                  <a:schemeClr val="tx1"/>
                </a:solidFill>
                <a:ea typeface="ＭＳ Ｐゴシック" pitchFamily="34" charset="-128"/>
              </a:rPr>
              <a:t>The relational Model of Data is based on the concept of a </a:t>
            </a:r>
            <a:r>
              <a:rPr lang="en-US" sz="2600" b="1" i="1" dirty="0" smtClean="0">
                <a:solidFill>
                  <a:schemeClr val="tx1"/>
                </a:solidFill>
                <a:ea typeface="ＭＳ Ｐゴシック" pitchFamily="34" charset="-128"/>
              </a:rPr>
              <a:t>Relation.</a:t>
            </a:r>
          </a:p>
          <a:p>
            <a:endParaRPr lang="en-US" sz="2600" b="1" i="1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lvl="1"/>
            <a:r>
              <a:rPr lang="en-US" sz="2600" dirty="0" smtClean="0">
                <a:solidFill>
                  <a:schemeClr val="tx1"/>
                </a:solidFill>
                <a:ea typeface="ＭＳ Ｐゴシック" pitchFamily="34" charset="-128"/>
              </a:rPr>
              <a:t>The strength of the relational approach to data management comes from </a:t>
            </a:r>
            <a:r>
              <a:rPr lang="en-US" sz="2600" u="sng" dirty="0" smtClean="0">
                <a:solidFill>
                  <a:schemeClr val="tx1"/>
                </a:solidFill>
                <a:ea typeface="ＭＳ Ｐゴシック" pitchFamily="34" charset="-128"/>
              </a:rPr>
              <a:t>the formal foundation provided by the theory of relations</a:t>
            </a:r>
            <a:r>
              <a:rPr lang="en-US" sz="2600" dirty="0" smtClean="0">
                <a:solidFill>
                  <a:schemeClr val="tx1"/>
                </a:solidFill>
                <a:ea typeface="ＭＳ Ｐゴシック" pitchFamily="34" charset="-128"/>
              </a:rPr>
              <a:t>.</a:t>
            </a:r>
          </a:p>
          <a:p>
            <a:pPr marL="411480" lvl="1" indent="0">
              <a:buNone/>
            </a:pPr>
            <a:endParaRPr lang="en-US" sz="2600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r>
              <a:rPr lang="en-US" sz="2600" dirty="0" smtClean="0">
                <a:solidFill>
                  <a:schemeClr val="tx1"/>
                </a:solidFill>
                <a:ea typeface="ＭＳ Ｐゴシック" pitchFamily="34" charset="-128"/>
              </a:rPr>
              <a:t>We review the essentials of the </a:t>
            </a:r>
            <a:r>
              <a:rPr lang="en-US" sz="2600" i="1" dirty="0" smtClean="0">
                <a:solidFill>
                  <a:schemeClr val="tx1"/>
                </a:solidFill>
                <a:ea typeface="ＭＳ Ｐゴシック" pitchFamily="34" charset="-128"/>
              </a:rPr>
              <a:t>formal relational model</a:t>
            </a:r>
            <a:r>
              <a:rPr lang="en-US" sz="2600" dirty="0" smtClean="0">
                <a:solidFill>
                  <a:schemeClr val="tx1"/>
                </a:solidFill>
                <a:ea typeface="ＭＳ Ｐゴシック" pitchFamily="34" charset="-128"/>
              </a:rPr>
              <a:t> in this chapter.</a:t>
            </a:r>
          </a:p>
          <a:p>
            <a:pPr marL="114300" indent="0">
              <a:buNone/>
            </a:pPr>
            <a:endParaRPr lang="en-US" sz="2600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r>
              <a:rPr lang="en-US" sz="2600" dirty="0" smtClean="0">
                <a:solidFill>
                  <a:schemeClr val="tx1"/>
                </a:solidFill>
                <a:ea typeface="ＭＳ Ｐゴシック" pitchFamily="34" charset="-128"/>
              </a:rPr>
              <a:t>In </a:t>
            </a:r>
            <a:r>
              <a:rPr lang="en-US" sz="2600" i="1" dirty="0" smtClean="0">
                <a:solidFill>
                  <a:schemeClr val="tx1"/>
                </a:solidFill>
                <a:ea typeface="ＭＳ Ｐゴシック" pitchFamily="34" charset="-128"/>
              </a:rPr>
              <a:t>practice</a:t>
            </a:r>
            <a:r>
              <a:rPr lang="en-US" sz="2600" dirty="0" smtClean="0">
                <a:solidFill>
                  <a:schemeClr val="tx1"/>
                </a:solidFill>
                <a:ea typeface="ＭＳ Ｐゴシック" pitchFamily="34" charset="-128"/>
              </a:rPr>
              <a:t>, there is a </a:t>
            </a:r>
            <a:r>
              <a:rPr lang="en-US" sz="2600" i="1" dirty="0" smtClean="0">
                <a:solidFill>
                  <a:schemeClr val="tx1"/>
                </a:solidFill>
                <a:ea typeface="ＭＳ Ｐゴシック" pitchFamily="34" charset="-128"/>
              </a:rPr>
              <a:t>standard model</a:t>
            </a:r>
            <a:r>
              <a:rPr lang="en-US" sz="2600" dirty="0" smtClean="0">
                <a:solidFill>
                  <a:schemeClr val="tx1"/>
                </a:solidFill>
                <a:ea typeface="ＭＳ Ｐゴシック" pitchFamily="34" charset="-128"/>
              </a:rPr>
              <a:t> based on SQL – this is described in following Chapters as a language.</a:t>
            </a:r>
          </a:p>
          <a:p>
            <a:pPr marL="114300" indent="0">
              <a:buNone/>
            </a:pPr>
            <a:endParaRPr lang="en-US" sz="2600" dirty="0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1668" y="317212"/>
            <a:ext cx="72803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200" b="1" dirty="0" smtClean="0">
                <a:solidFill>
                  <a:srgbClr val="FF0000"/>
                </a:solidFill>
                <a:ea typeface="ＭＳ Ｐゴシック" pitchFamily="34" charset="-128"/>
              </a:rPr>
              <a:t>1- Relational Model Concepts</a:t>
            </a:r>
          </a:p>
          <a:p>
            <a:pPr marL="114300" indent="0">
              <a:buNone/>
            </a:pPr>
            <a:r>
              <a:rPr lang="en-US" sz="3200" b="1" dirty="0" smtClean="0">
                <a:solidFill>
                  <a:srgbClr val="00B050"/>
                </a:solidFill>
                <a:ea typeface="ＭＳ Ｐゴシック" pitchFamily="34" charset="-128"/>
              </a:rPr>
              <a:t>1-1- Definition</a:t>
            </a:r>
          </a:p>
        </p:txBody>
      </p:sp>
    </p:spTree>
    <p:extLst>
      <p:ext uri="{BB962C8B-B14F-4D97-AF65-F5344CB8AC3E}">
        <p14:creationId xmlns:p14="http://schemas.microsoft.com/office/powerpoint/2010/main" val="221051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A Relation is a mathematical concept based on the ideas of sets.</a:t>
            </a:r>
          </a:p>
          <a:p>
            <a:pPr marL="114300" indent="0" eaLnBrk="1" hangingPunct="1">
              <a:buNone/>
            </a:pPr>
            <a:endParaRPr lang="en-US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The model was first proposed by Dr. E.F. </a:t>
            </a:r>
            <a:r>
              <a:rPr lang="en-US" dirty="0" err="1" smtClean="0">
                <a:solidFill>
                  <a:schemeClr val="tx1"/>
                </a:solidFill>
                <a:ea typeface="ＭＳ Ｐゴシック" pitchFamily="34" charset="-128"/>
              </a:rPr>
              <a:t>Codd</a:t>
            </a: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 of IBM Research in 1970 in the following paper: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"A Relational Model for Large Shared Data Banks," Communications of the ACM, June 1970</a:t>
            </a:r>
          </a:p>
          <a:p>
            <a:pPr marL="411480" lvl="1" indent="0" eaLnBrk="1" hangingPunct="1">
              <a:buNone/>
            </a:pPr>
            <a:endParaRPr lang="en-US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The above paper caused a major revolution in the field of database management and earned Dr. </a:t>
            </a:r>
            <a:r>
              <a:rPr lang="en-US" dirty="0" err="1" smtClean="0">
                <a:solidFill>
                  <a:schemeClr val="tx1"/>
                </a:solidFill>
                <a:ea typeface="ＭＳ Ｐゴシック" pitchFamily="34" charset="-128"/>
              </a:rPr>
              <a:t>Codd</a:t>
            </a: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 the coveted ACM Turing Award.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1600200" y="1133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348645"/>
            <a:ext cx="72803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200" b="1" dirty="0" smtClean="0">
                <a:solidFill>
                  <a:srgbClr val="FF0000"/>
                </a:solidFill>
                <a:ea typeface="ＭＳ Ｐゴシック" pitchFamily="34" charset="-128"/>
              </a:rPr>
              <a:t>1- Relational Model Concepts</a:t>
            </a:r>
          </a:p>
          <a:p>
            <a:pPr marL="114300"/>
            <a:r>
              <a:rPr lang="en-US" sz="3200" b="1" dirty="0" smtClean="0">
                <a:solidFill>
                  <a:srgbClr val="00B050"/>
                </a:solidFill>
                <a:ea typeface="ＭＳ Ｐゴシック" pitchFamily="34" charset="-128"/>
              </a:rPr>
              <a:t>1-1- Definition</a:t>
            </a:r>
          </a:p>
          <a:p>
            <a:pPr marL="114300" indent="0">
              <a:buNone/>
            </a:pPr>
            <a:endParaRPr lang="en-US" sz="3200" b="1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6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828800"/>
            <a:ext cx="89154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-Domain D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/>
              <a:t>Set of atomic values</a:t>
            </a:r>
          </a:p>
          <a:p>
            <a:endParaRPr lang="en-US" sz="3200" dirty="0" smtClean="0"/>
          </a:p>
          <a:p>
            <a:r>
              <a:rPr lang="en-US" sz="3200" b="1" dirty="0" smtClean="0"/>
              <a:t>- Atomic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/>
              <a:t>Each value indivisible</a:t>
            </a:r>
          </a:p>
          <a:p>
            <a:endParaRPr lang="en-US" sz="3200" dirty="0" smtClean="0"/>
          </a:p>
          <a:p>
            <a:pPr marL="457200" indent="-457200">
              <a:buFontTx/>
              <a:buChar char="-"/>
            </a:pPr>
            <a:r>
              <a:rPr lang="en-US" sz="3200" b="1" dirty="0" smtClean="0"/>
              <a:t>Specifying a domain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/>
              <a:t>Data type specified for each domain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228600" y="152400"/>
            <a:ext cx="87961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200" b="1" dirty="0" smtClean="0">
                <a:solidFill>
                  <a:srgbClr val="FF0000"/>
                </a:solidFill>
                <a:ea typeface="ＭＳ Ｐゴシック" pitchFamily="34" charset="-128"/>
              </a:rPr>
              <a:t>1- Relational Model Concepts</a:t>
            </a:r>
          </a:p>
          <a:p>
            <a:pPr marL="114300" indent="0">
              <a:buNone/>
            </a:pPr>
            <a:r>
              <a:rPr lang="en-US" sz="3200" b="1" dirty="0" smtClean="0">
                <a:solidFill>
                  <a:srgbClr val="00B050"/>
                </a:solidFill>
                <a:ea typeface="ＭＳ Ｐゴシック" pitchFamily="34" charset="-128"/>
              </a:rPr>
              <a:t>1-2-Domains, attribute, Tuples and relations </a:t>
            </a:r>
            <a:endParaRPr lang="en-US" sz="3200" b="1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030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893866" cy="4373563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  <a:ea typeface="ＭＳ Ｐゴシック" pitchFamily="34" charset="-128"/>
              </a:rPr>
              <a:t>A </a:t>
            </a: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domain</a:t>
            </a:r>
            <a:r>
              <a:rPr lang="en-US" sz="2000" dirty="0" smtClean="0">
                <a:solidFill>
                  <a:schemeClr val="tx1"/>
                </a:solidFill>
                <a:ea typeface="ＭＳ Ｐゴシック" pitchFamily="34" charset="-128"/>
              </a:rPr>
              <a:t> has a logical 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Example: 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“</a:t>
            </a:r>
            <a:r>
              <a:rPr lang="en-US" dirty="0" err="1" smtClean="0">
                <a:solidFill>
                  <a:schemeClr val="tx1"/>
                </a:solidFill>
                <a:ea typeface="ＭＳ Ｐゴシック" pitchFamily="34" charset="-128"/>
              </a:rPr>
              <a:t>USA_phone_numbers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”</a:t>
            </a: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 are the set of 10 digit phone numbers valid in the U.S.</a:t>
            </a:r>
          </a:p>
          <a:p>
            <a:pPr marL="411480" lvl="1" indent="0" eaLnBrk="1" hangingPunct="1">
              <a:lnSpc>
                <a:spcPct val="90000"/>
              </a:lnSpc>
              <a:buNone/>
            </a:pPr>
            <a:endParaRPr lang="en-US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  <a:ea typeface="ＭＳ Ｐゴシック" pitchFamily="34" charset="-128"/>
              </a:rPr>
              <a:t>A domain also has a data-type or a format defined for it.</a:t>
            </a:r>
          </a:p>
          <a:p>
            <a:pPr marL="114300" indent="0" eaLnBrk="1" hangingPunct="1">
              <a:lnSpc>
                <a:spcPct val="90000"/>
              </a:lnSpc>
              <a:buNone/>
            </a:pPr>
            <a:endParaRPr lang="en-US" sz="2000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The </a:t>
            </a:r>
            <a:r>
              <a:rPr lang="en-US" dirty="0" err="1" smtClean="0">
                <a:solidFill>
                  <a:schemeClr val="tx1"/>
                </a:solidFill>
                <a:ea typeface="ＭＳ Ｐゴシック" pitchFamily="34" charset="-128"/>
              </a:rPr>
              <a:t>USA_phone_numbers</a:t>
            </a: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 may have a format: (</a:t>
            </a:r>
            <a:r>
              <a:rPr lang="en-US" dirty="0" err="1" smtClean="0">
                <a:solidFill>
                  <a:schemeClr val="tx1"/>
                </a:solidFill>
                <a:ea typeface="ＭＳ Ｐゴシック" pitchFamily="34" charset="-128"/>
              </a:rPr>
              <a:t>ddd</a:t>
            </a: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)</a:t>
            </a:r>
            <a:r>
              <a:rPr lang="en-US" dirty="0" err="1" smtClean="0">
                <a:solidFill>
                  <a:schemeClr val="tx1"/>
                </a:solidFill>
                <a:ea typeface="ＭＳ Ｐゴシック" pitchFamily="34" charset="-128"/>
              </a:rPr>
              <a:t>ddd-dddd</a:t>
            </a: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 where each d is a decimal digit.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Dates have various formats such as year, month, date formatted as </a:t>
            </a:r>
            <a:r>
              <a:rPr lang="en-US" dirty="0" err="1" smtClean="0">
                <a:solidFill>
                  <a:schemeClr val="tx1"/>
                </a:solidFill>
                <a:ea typeface="ＭＳ Ｐゴシック" pitchFamily="34" charset="-128"/>
              </a:rPr>
              <a:t>yyyy</a:t>
            </a: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-mm-</a:t>
            </a:r>
            <a:r>
              <a:rPr lang="en-US" dirty="0" err="1" smtClean="0">
                <a:solidFill>
                  <a:schemeClr val="tx1"/>
                </a:solidFill>
                <a:ea typeface="ＭＳ Ｐゴシック" pitchFamily="34" charset="-128"/>
              </a:rPr>
              <a:t>dd</a:t>
            </a: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, or as </a:t>
            </a:r>
            <a:r>
              <a:rPr lang="en-US" dirty="0" err="1" smtClean="0">
                <a:solidFill>
                  <a:schemeClr val="tx1"/>
                </a:solidFill>
                <a:ea typeface="ＭＳ Ｐゴシック" pitchFamily="34" charset="-128"/>
              </a:rPr>
              <a:t>dd</a:t>
            </a: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a typeface="ＭＳ Ｐゴシック" pitchFamily="34" charset="-128"/>
              </a:rPr>
              <a:t>mm,yyyy</a:t>
            </a: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 etc.</a:t>
            </a:r>
          </a:p>
          <a:p>
            <a:pPr lvl="2" eaLnBrk="1" hangingPunct="1">
              <a:lnSpc>
                <a:spcPct val="90000"/>
              </a:lnSpc>
            </a:pPr>
            <a:endParaRPr lang="en-US" sz="2000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  <a:ea typeface="ＭＳ Ｐゴシック" pitchFamily="34" charset="-128"/>
              </a:rPr>
              <a:t>The attribute name designates the role played by a domain in a relation:</a:t>
            </a:r>
          </a:p>
          <a:p>
            <a:pPr marL="114300" indent="0" eaLnBrk="1" hangingPunct="1">
              <a:lnSpc>
                <a:spcPct val="90000"/>
              </a:lnSpc>
              <a:buNone/>
            </a:pPr>
            <a:endParaRPr lang="en-US" sz="2000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Used to interpret the meaning of the data elements corresponding to that 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Example: The domain Date may be used to define two attributes named 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“</a:t>
            </a: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Invoice-date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”</a:t>
            </a: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 and 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“</a:t>
            </a: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Payment-date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”</a:t>
            </a: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 with different meanings</a:t>
            </a:r>
          </a:p>
        </p:txBody>
      </p:sp>
      <p:sp>
        <p:nvSpPr>
          <p:cNvPr id="5" name="Rectangle 4"/>
          <p:cNvSpPr/>
          <p:nvPr/>
        </p:nvSpPr>
        <p:spPr>
          <a:xfrm>
            <a:off x="-76200" y="-76200"/>
            <a:ext cx="87961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200" b="1" dirty="0" smtClean="0">
                <a:solidFill>
                  <a:srgbClr val="FF0000"/>
                </a:solidFill>
                <a:ea typeface="ＭＳ Ｐゴシック" pitchFamily="34" charset="-128"/>
              </a:rPr>
              <a:t>1- Relational Model Concepts</a:t>
            </a:r>
          </a:p>
          <a:p>
            <a:pPr marL="114300" indent="0">
              <a:buNone/>
            </a:pPr>
            <a:r>
              <a:rPr lang="en-US" sz="3200" b="1" dirty="0" smtClean="0">
                <a:solidFill>
                  <a:srgbClr val="00B050"/>
                </a:solidFill>
                <a:ea typeface="ＭＳ Ｐゴシック" pitchFamily="34" charset="-128"/>
              </a:rPr>
              <a:t>1-2-Domains, attribute, Tuples and relations </a:t>
            </a:r>
            <a:endParaRPr lang="en-US" sz="3200" b="1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9466" y="2234908"/>
            <a:ext cx="8229600" cy="4373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300" dirty="0" smtClean="0">
                <a:solidFill>
                  <a:schemeClr val="tx1"/>
                </a:solidFill>
                <a:ea typeface="ＭＳ Ｐゴシック" pitchFamily="34" charset="-128"/>
              </a:rPr>
              <a:t>Informally, a </a:t>
            </a:r>
            <a:r>
              <a:rPr lang="en-US" sz="2300" b="1" dirty="0" smtClean="0">
                <a:solidFill>
                  <a:schemeClr val="tx1"/>
                </a:solidFill>
                <a:ea typeface="ＭＳ Ｐゴシック" pitchFamily="34" charset="-128"/>
              </a:rPr>
              <a:t>relation</a:t>
            </a:r>
            <a:r>
              <a:rPr lang="en-US" sz="2300" dirty="0" smtClean="0">
                <a:solidFill>
                  <a:schemeClr val="tx1"/>
                </a:solidFill>
                <a:ea typeface="ＭＳ Ｐゴシック" pitchFamily="34" charset="-128"/>
              </a:rPr>
              <a:t> looks like a </a:t>
            </a:r>
            <a:r>
              <a:rPr lang="en-US" sz="2300" b="1" dirty="0" smtClean="0">
                <a:solidFill>
                  <a:schemeClr val="tx1"/>
                </a:solidFill>
                <a:ea typeface="ＭＳ Ｐゴシック" pitchFamily="34" charset="-128"/>
              </a:rPr>
              <a:t>table</a:t>
            </a:r>
            <a:r>
              <a:rPr lang="en-US" sz="2300" dirty="0" smtClean="0">
                <a:solidFill>
                  <a:schemeClr val="tx1"/>
                </a:solidFill>
                <a:ea typeface="ＭＳ Ｐゴシック" pitchFamily="34" charset="-128"/>
              </a:rPr>
              <a:t> of values.</a:t>
            </a:r>
          </a:p>
          <a:p>
            <a:pPr eaLnBrk="1" hangingPunct="1">
              <a:lnSpc>
                <a:spcPct val="80000"/>
              </a:lnSpc>
            </a:pPr>
            <a:r>
              <a:rPr lang="en-US" sz="2300" dirty="0" smtClean="0">
                <a:solidFill>
                  <a:schemeClr val="tx1"/>
                </a:solidFill>
                <a:ea typeface="ＭＳ Ｐゴシック" pitchFamily="34" charset="-128"/>
              </a:rPr>
              <a:t>A relation typically contains a </a:t>
            </a:r>
            <a:r>
              <a:rPr lang="en-US" sz="2300" b="1" dirty="0" smtClean="0">
                <a:solidFill>
                  <a:schemeClr val="tx1"/>
                </a:solidFill>
                <a:ea typeface="ＭＳ Ｐゴシック" pitchFamily="34" charset="-128"/>
              </a:rPr>
              <a:t>set of rows</a:t>
            </a:r>
            <a:r>
              <a:rPr lang="en-US" sz="2300" dirty="0" smtClean="0">
                <a:solidFill>
                  <a:schemeClr val="tx1"/>
                </a:solidFill>
                <a:ea typeface="ＭＳ Ｐゴシック" pitchFamily="34" charset="-128"/>
              </a:rPr>
              <a:t>.</a:t>
            </a:r>
          </a:p>
          <a:p>
            <a:pPr marL="114300" indent="0" eaLnBrk="1" hangingPunct="1">
              <a:lnSpc>
                <a:spcPct val="80000"/>
              </a:lnSpc>
              <a:buNone/>
            </a:pPr>
            <a:endParaRPr lang="en-US" sz="2300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332619"/>
            <a:ext cx="87961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200" b="1" dirty="0" smtClean="0">
                <a:solidFill>
                  <a:srgbClr val="FF0000"/>
                </a:solidFill>
                <a:ea typeface="ＭＳ Ｐゴシック" pitchFamily="34" charset="-128"/>
              </a:rPr>
              <a:t>1- Relational Model Concepts</a:t>
            </a:r>
          </a:p>
          <a:p>
            <a:pPr marL="114300" indent="0">
              <a:buNone/>
            </a:pPr>
            <a:r>
              <a:rPr lang="en-US" sz="3200" b="1" dirty="0" smtClean="0">
                <a:solidFill>
                  <a:srgbClr val="00B050"/>
                </a:solidFill>
                <a:ea typeface="ＭＳ Ｐゴシック" pitchFamily="34" charset="-128"/>
              </a:rPr>
              <a:t>1-2-Domains, attribute, Tuples and relations </a:t>
            </a:r>
            <a:endParaRPr lang="en-US" sz="3200" b="1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46" t="38570" r="15836" b="39094"/>
          <a:stretch/>
        </p:blipFill>
        <p:spPr bwMode="auto">
          <a:xfrm>
            <a:off x="5943600" y="4421690"/>
            <a:ext cx="2623932" cy="1633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397" t="43238" r="19354" b="12500"/>
          <a:stretch/>
        </p:blipFill>
        <p:spPr bwMode="auto">
          <a:xfrm>
            <a:off x="457200" y="3505200"/>
            <a:ext cx="4989620" cy="2899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4"/>
          <p:cNvSpPr>
            <a:spLocks noGrp="1" noChangeArrowheads="1"/>
          </p:cNvSpPr>
          <p:nvPr>
            <p:ph type="title"/>
          </p:nvPr>
        </p:nvSpPr>
        <p:spPr>
          <a:xfrm rot="276464">
            <a:off x="2979265" y="1721382"/>
            <a:ext cx="7796213" cy="99218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 dirty="0" smtClean="0">
                <a:solidFill>
                  <a:srgbClr val="7030A0"/>
                </a:solidFill>
                <a:ea typeface="ＭＳ Ｐゴシック" pitchFamily="34" charset="-128"/>
              </a:rPr>
              <a:t>Informal Definitions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7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332619"/>
            <a:ext cx="87961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200" b="1" dirty="0" smtClean="0">
                <a:solidFill>
                  <a:srgbClr val="FF0000"/>
                </a:solidFill>
                <a:ea typeface="ＭＳ Ｐゴシック" pitchFamily="34" charset="-128"/>
              </a:rPr>
              <a:t>1- Relational Model Concepts</a:t>
            </a:r>
          </a:p>
          <a:p>
            <a:pPr marL="114300" indent="0">
              <a:buNone/>
            </a:pPr>
            <a:r>
              <a:rPr lang="en-US" sz="3200" b="1" dirty="0" smtClean="0">
                <a:solidFill>
                  <a:srgbClr val="00B050"/>
                </a:solidFill>
                <a:ea typeface="ＭＳ Ｐゴシック" pitchFamily="34" charset="-128"/>
              </a:rPr>
              <a:t>1-2-Domains, attribute, Tuples and relations </a:t>
            </a:r>
            <a:endParaRPr lang="en-US" sz="3200" b="1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1676400"/>
            <a:ext cx="8763000" cy="285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300" dirty="0" smtClean="0">
                <a:ea typeface="ＭＳ Ｐゴシック" pitchFamily="34" charset="-128"/>
              </a:rPr>
              <a:t>The data elements in each </a:t>
            </a:r>
            <a:r>
              <a:rPr lang="en-US" sz="2300" b="1" dirty="0" smtClean="0">
                <a:ea typeface="ＭＳ Ｐゴシック" pitchFamily="34" charset="-128"/>
              </a:rPr>
              <a:t>row</a:t>
            </a:r>
            <a:r>
              <a:rPr lang="en-US" sz="2300" dirty="0" smtClean="0">
                <a:ea typeface="ＭＳ Ｐゴシック" pitchFamily="34" charset="-128"/>
              </a:rPr>
              <a:t> represent certain facts </a:t>
            </a:r>
            <a:br>
              <a:rPr lang="en-US" sz="2300" dirty="0" smtClean="0">
                <a:ea typeface="ＭＳ Ｐゴシック" pitchFamily="34" charset="-128"/>
              </a:rPr>
            </a:br>
            <a:r>
              <a:rPr lang="en-US" sz="2300" dirty="0" smtClean="0">
                <a:ea typeface="ＭＳ Ｐゴシック" pitchFamily="34" charset="-128"/>
              </a:rPr>
              <a:t>that correspond to a real-world </a:t>
            </a:r>
            <a:r>
              <a:rPr lang="en-US" sz="2300" b="1" dirty="0" smtClean="0">
                <a:ea typeface="ＭＳ Ｐゴシック" pitchFamily="34" charset="-128"/>
              </a:rPr>
              <a:t>entity</a:t>
            </a:r>
            <a:r>
              <a:rPr lang="en-US" sz="2300" dirty="0" smtClean="0">
                <a:ea typeface="ＭＳ Ｐゴシック" pitchFamily="34" charset="-128"/>
              </a:rPr>
              <a:t> or </a:t>
            </a:r>
            <a:r>
              <a:rPr lang="en-US" sz="2300" b="1" dirty="0" smtClean="0">
                <a:ea typeface="ＭＳ Ｐゴシック" pitchFamily="34" charset="-128"/>
              </a:rPr>
              <a:t>relationship.</a:t>
            </a:r>
          </a:p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endParaRPr lang="en-US" sz="2300" b="1" dirty="0" smtClean="0">
              <a:ea typeface="ＭＳ Ｐゴシック" pitchFamily="34" charset="-128"/>
            </a:endParaRPr>
          </a:p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300" dirty="0" smtClean="0">
                <a:ea typeface="ＭＳ Ｐゴシック" pitchFamily="34" charset="-128"/>
              </a:rPr>
              <a:t> In the formal model, rows are called </a:t>
            </a:r>
            <a:r>
              <a:rPr lang="en-US" sz="2100" b="1" dirty="0" smtClean="0">
                <a:ea typeface="ＭＳ Ｐゴシック" pitchFamily="34" charset="-128"/>
              </a:rPr>
              <a:t>tuples.</a:t>
            </a:r>
            <a:endParaRPr lang="en-US" sz="2100" dirty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endParaRPr lang="en-US" sz="2100" dirty="0" smtClean="0">
              <a:ea typeface="ＭＳ Ｐゴシック" pitchFamily="34" charset="-128"/>
            </a:endParaRPr>
          </a:p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300" dirty="0" smtClean="0">
                <a:ea typeface="ＭＳ Ｐゴシック" pitchFamily="34" charset="-128"/>
              </a:rPr>
              <a:t>Each </a:t>
            </a:r>
            <a:r>
              <a:rPr lang="en-US" sz="2300" b="1" dirty="0" smtClean="0">
                <a:ea typeface="ＭＳ Ｐゴシック" pitchFamily="34" charset="-128"/>
              </a:rPr>
              <a:t>column</a:t>
            </a:r>
            <a:r>
              <a:rPr lang="en-US" sz="2300" dirty="0" smtClean="0">
                <a:ea typeface="ＭＳ Ｐゴシック" pitchFamily="34" charset="-128"/>
              </a:rPr>
              <a:t> has a column header that gives an indication of the meaning of the data items in that column.</a:t>
            </a:r>
          </a:p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100" dirty="0" smtClean="0">
                <a:ea typeface="ＭＳ Ｐゴシック" pitchFamily="34" charset="-128"/>
              </a:rPr>
              <a:t>In the formal model, the column header is called an </a:t>
            </a:r>
            <a:br>
              <a:rPr lang="en-US" sz="2100" dirty="0" smtClean="0">
                <a:ea typeface="ＭＳ Ｐゴシック" pitchFamily="34" charset="-128"/>
              </a:rPr>
            </a:br>
            <a:r>
              <a:rPr lang="en-US" sz="2100" b="1" dirty="0" smtClean="0">
                <a:ea typeface="ＭＳ Ｐゴシック" pitchFamily="34" charset="-128"/>
              </a:rPr>
              <a:t>attribute name</a:t>
            </a:r>
            <a:r>
              <a:rPr lang="en-US" sz="2100" dirty="0" smtClean="0">
                <a:ea typeface="ＭＳ Ｐゴシック" pitchFamily="34" charset="-128"/>
              </a:rPr>
              <a:t> (or just </a:t>
            </a:r>
            <a:r>
              <a:rPr lang="en-US" sz="2100" b="1" dirty="0" smtClean="0">
                <a:ea typeface="ＭＳ Ｐゴシック" pitchFamily="34" charset="-128"/>
              </a:rPr>
              <a:t>attribute</a:t>
            </a:r>
            <a:r>
              <a:rPr lang="en-US" sz="2100" dirty="0" smtClean="0">
                <a:ea typeface="ＭＳ Ｐゴシック" pitchFamily="34" charset="-128"/>
              </a:rPr>
              <a:t>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46" t="38570" r="15836" b="39094"/>
          <a:stretch/>
        </p:blipFill>
        <p:spPr bwMode="auto">
          <a:xfrm>
            <a:off x="5562600" y="5105400"/>
            <a:ext cx="1893069" cy="117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397" t="43238" r="19354" b="12500"/>
          <a:stretch/>
        </p:blipFill>
        <p:spPr bwMode="auto">
          <a:xfrm>
            <a:off x="1238276" y="4789915"/>
            <a:ext cx="3235989" cy="1880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253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8886825" y="61595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  <p:pic>
        <p:nvPicPr>
          <p:cNvPr id="27652" name="Picture 6" descr="fig05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58" y="2789237"/>
            <a:ext cx="8489950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200" y="332619"/>
            <a:ext cx="87961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200" b="1" dirty="0" smtClean="0">
                <a:solidFill>
                  <a:srgbClr val="FF0000"/>
                </a:solidFill>
                <a:ea typeface="ＭＳ Ｐゴシック" pitchFamily="34" charset="-128"/>
              </a:rPr>
              <a:t>1- Relational Model Concepts</a:t>
            </a:r>
          </a:p>
          <a:p>
            <a:pPr marL="114300" indent="0">
              <a:buNone/>
            </a:pPr>
            <a:r>
              <a:rPr lang="en-US" sz="3200" b="1" dirty="0" smtClean="0">
                <a:solidFill>
                  <a:srgbClr val="00B050"/>
                </a:solidFill>
                <a:ea typeface="ＭＳ Ｐゴシック" pitchFamily="34" charset="-128"/>
              </a:rPr>
              <a:t>1-2-Domains, attribute, Tuples and relations </a:t>
            </a:r>
            <a:endParaRPr lang="en-US" sz="3200" b="1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 rot="20499305">
            <a:off x="670714" y="1812054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Example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67332" y="53340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Figure 3.1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3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2034</TotalTime>
  <Words>1381</Words>
  <Application>Microsoft Office PowerPoint</Application>
  <PresentationFormat>On-screen Show (4:3)</PresentationFormat>
  <Paragraphs>239</Paragraphs>
  <Slides>25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Apothecary</vt:lpstr>
      <vt:lpstr>PowerPoint Presentation</vt:lpstr>
      <vt:lpstr>Chapter Outline</vt:lpstr>
      <vt:lpstr>PowerPoint Presentation</vt:lpstr>
      <vt:lpstr>PowerPoint Presentation</vt:lpstr>
      <vt:lpstr>PowerPoint Presentation</vt:lpstr>
      <vt:lpstr>PowerPoint Presentation</vt:lpstr>
      <vt:lpstr>Informal Definitions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78</cp:revision>
  <dcterms:created xsi:type="dcterms:W3CDTF">2018-02-09T09:07:30Z</dcterms:created>
  <dcterms:modified xsi:type="dcterms:W3CDTF">2018-02-11T08:18:12Z</dcterms:modified>
</cp:coreProperties>
</file>