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9" r:id="rId4"/>
    <p:sldId id="312" r:id="rId5"/>
    <p:sldId id="315" r:id="rId6"/>
    <p:sldId id="320" r:id="rId7"/>
    <p:sldId id="321" r:id="rId8"/>
    <p:sldId id="337" r:id="rId9"/>
    <p:sldId id="322" r:id="rId10"/>
    <p:sldId id="338" r:id="rId11"/>
    <p:sldId id="319" r:id="rId12"/>
    <p:sldId id="328" r:id="rId13"/>
    <p:sldId id="323" r:id="rId14"/>
    <p:sldId id="324" r:id="rId15"/>
    <p:sldId id="325" r:id="rId16"/>
    <p:sldId id="327" r:id="rId17"/>
    <p:sldId id="332" r:id="rId18"/>
    <p:sldId id="333" r:id="rId19"/>
    <p:sldId id="334" r:id="rId20"/>
    <p:sldId id="335" r:id="rId21"/>
    <p:sldId id="339" r:id="rId22"/>
    <p:sldId id="340" r:id="rId23"/>
    <p:sldId id="341" r:id="rId24"/>
    <p:sldId id="346" r:id="rId25"/>
    <p:sldId id="342" r:id="rId26"/>
    <p:sldId id="343" r:id="rId27"/>
    <p:sldId id="344" r:id="rId28"/>
    <p:sldId id="34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0D884D-CFC0-4927-9527-4C7FBB18803D}" type="datetimeFigureOut">
              <a:rPr lang="en-US" smtClean="0"/>
              <a:t>2/11/2018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92FC4D-9178-4759-AE38-D9B7450DF7B7}" type="slidenum">
              <a:rPr lang="en-US" smtClean="0"/>
              <a:t>‹#›</a:t>
            </a:fld>
            <a:endParaRPr lang="en-US"/>
          </a:p>
        </p:txBody>
      </p:sp>
    </p:spTree>
    <p:extLst>
      <p:ext uri="{BB962C8B-B14F-4D97-AF65-F5344CB8AC3E}">
        <p14:creationId xmlns:p14="http://schemas.microsoft.com/office/powerpoint/2010/main" val="2949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4CE6DAC-D5FC-4648-8FB4-855FD8BED41D}" type="slidenum">
              <a:rPr lang="en-CA" sz="1200">
                <a:latin typeface="Tahoma" pitchFamily="34" charset="0"/>
              </a:rPr>
              <a:pPr/>
              <a:t>12</a:t>
            </a:fld>
            <a:endParaRPr lang="en-CA" sz="1200">
              <a:latin typeface="Tahoma" pitchFamily="34"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98CEF228-50B6-4D55-B093-23020EE9DD78}" type="slidenum">
              <a:rPr lang="en-CA" sz="1200">
                <a:latin typeface="Tahoma" pitchFamily="34" charset="0"/>
              </a:rPr>
              <a:pPr/>
              <a:t>13</a:t>
            </a:fld>
            <a:endParaRPr lang="en-CA" sz="1200">
              <a:latin typeface="Tahoma" pitchFamily="34" charset="0"/>
            </a:endParaRP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19B107F-D657-4487-B5F8-D06E12614295}" type="slidenum">
              <a:rPr lang="en-CA" sz="1200">
                <a:latin typeface="Tahoma" pitchFamily="34" charset="0"/>
              </a:rPr>
              <a:pPr/>
              <a:t>14</a:t>
            </a:fld>
            <a:endParaRPr lang="en-CA" sz="1200">
              <a:latin typeface="Tahoma" pitchFamily="34" charset="0"/>
            </a:endParaRPr>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75467FE-83E8-49C4-9AB0-201B6B4DE309}" type="slidenum">
              <a:rPr lang="en-CA" sz="1200">
                <a:latin typeface="Tahoma" pitchFamily="34" charset="0"/>
              </a:rPr>
              <a:pPr/>
              <a:t>16</a:t>
            </a:fld>
            <a:endParaRPr lang="en-CA" sz="1200">
              <a:latin typeface="Tahoma" pitchFamily="34" charset="0"/>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7E67FD-6912-4DB7-A4CB-F7793AD36A3A}" type="slidenum">
              <a:rPr lang="en-CA" sz="1200">
                <a:latin typeface="Tahoma" pitchFamily="34" charset="0"/>
              </a:rPr>
              <a:pPr/>
              <a:t>17</a:t>
            </a:fld>
            <a:endParaRPr lang="en-CA" sz="1200">
              <a:latin typeface="Tahoma" pitchFamily="34" charset="0"/>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B426B11-A6AC-412E-B074-8806AB027031}" type="datetime1">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DE64B01-A812-4B3A-8756-32BA4610DF6B}"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9BA6B1-7B91-43BF-883C-110D465AA45C}" type="datetime1">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36CB01-0734-436D-B32C-30FBFD5F1078}" type="datetime1">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BA16B8-D978-40ED-B670-7FAC9A1EAF53}" type="datetime1">
              <a:rPr lang="en-US" smtClean="0"/>
              <a:t>2/11/2018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465192A-EE87-42B6-84DC-EA07C3D572E7}" type="datetime1">
              <a:rPr lang="en-US" smtClean="0"/>
              <a:t>2/11/2018</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E64B01-A812-4B3A-8756-32BA4610DF6B}"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6ED79-B3C0-461E-BDBC-35AB27E32B02}" type="datetime1">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D1A2DA-6F1D-48A9-BFD1-B2D177414CE7}" type="datetime1">
              <a:rPr lang="en-US" smtClean="0"/>
              <a:t>2/11/2018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C5C2A-F2FD-46E6-9ACD-1C19681B632C}" type="datetime1">
              <a:rPr lang="en-US" smtClean="0"/>
              <a:t>2/11/2018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A456670-0836-4E95-B26D-BB4C2FDD4A15}" type="datetime1">
              <a:rPr lang="en-US" smtClean="0"/>
              <a:t>2/11/2018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E64B01-A812-4B3A-8756-32BA4610DF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72A51E-0CBB-4A9C-8BBE-0995AC3EB50A}" type="datetime1">
              <a:rPr lang="en-US" smtClean="0"/>
              <a:t>2/11/2018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E64B01-A812-4B3A-8756-32BA4610DF6B}"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9841D52-5F00-4CBC-9B45-0C924A3C0268}" type="datetime1">
              <a:rPr lang="en-US" smtClean="0"/>
              <a:t>2/11/2018</a:t>
            </a:fld>
            <a:endParaRPr lang="en-US"/>
          </a:p>
        </p:txBody>
      </p:sp>
      <p:sp>
        <p:nvSpPr>
          <p:cNvPr id="7" name="Slide Number Placeholder 6"/>
          <p:cNvSpPr>
            <a:spLocks noGrp="1"/>
          </p:cNvSpPr>
          <p:nvPr>
            <p:ph type="sldNum" sz="quarter" idx="12"/>
          </p:nvPr>
        </p:nvSpPr>
        <p:spPr/>
        <p:txBody>
          <a:bodyPr/>
          <a:lstStyle/>
          <a:p>
            <a:fld id="{ADE64B01-A812-4B3A-8756-32BA4610DF6B}"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7C109378-103E-48D4-BC58-A68513FBF0EB}" type="datetime1">
              <a:rPr lang="en-US" smtClean="0"/>
              <a:t>2/11/2018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DE64B01-A812-4B3A-8756-32BA4610DF6B}"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6.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srcRect l="40677" t="28054" r="44380" b="51274"/>
          <a:stretch>
            <a:fillRect/>
          </a:stretch>
        </p:blipFill>
        <p:spPr bwMode="auto">
          <a:xfrm>
            <a:off x="3463506" y="0"/>
            <a:ext cx="2403894" cy="1664234"/>
          </a:xfrm>
          <a:prstGeom prst="rect">
            <a:avLst/>
          </a:prstGeom>
          <a:noFill/>
          <a:ln w="9525">
            <a:noFill/>
            <a:miter lim="800000"/>
            <a:headEnd/>
            <a:tailEnd/>
          </a:ln>
        </p:spPr>
      </p:pic>
      <p:sp>
        <p:nvSpPr>
          <p:cNvPr id="8" name="TextBox 7"/>
          <p:cNvSpPr txBox="1"/>
          <p:nvPr/>
        </p:nvSpPr>
        <p:spPr>
          <a:xfrm>
            <a:off x="609600" y="5555902"/>
            <a:ext cx="6768752" cy="923330"/>
          </a:xfrm>
          <a:prstGeom prst="rect">
            <a:avLst/>
          </a:prstGeom>
          <a:noFill/>
        </p:spPr>
        <p:txBody>
          <a:bodyPr wrap="square" rtlCol="0">
            <a:spAutoFit/>
          </a:bodyPr>
          <a:lstStyle/>
          <a:p>
            <a:r>
              <a:rPr lang="en-GB" b="1" dirty="0" smtClean="0">
                <a:latin typeface="Arial" pitchFamily="34" charset="0"/>
                <a:cs typeface="Arial" pitchFamily="34" charset="0"/>
              </a:rPr>
              <a:t>Dr.  </a:t>
            </a:r>
            <a:r>
              <a:rPr lang="en-GB" b="1" dirty="0" err="1" smtClean="0">
                <a:latin typeface="Arial" pitchFamily="34" charset="0"/>
                <a:cs typeface="Arial" pitchFamily="34" charset="0"/>
              </a:rPr>
              <a:t>Rihab</a:t>
            </a:r>
            <a:r>
              <a:rPr lang="en-GB" b="1" dirty="0" smtClean="0">
                <a:latin typeface="Arial" pitchFamily="34" charset="0"/>
                <a:cs typeface="Arial" pitchFamily="34" charset="0"/>
              </a:rPr>
              <a:t> Mohamed </a:t>
            </a:r>
            <a:r>
              <a:rPr lang="en-GB" b="1" dirty="0">
                <a:latin typeface="Arial" pitchFamily="34" charset="0"/>
                <a:cs typeface="Arial" pitchFamily="34" charset="0"/>
              </a:rPr>
              <a:t> </a:t>
            </a:r>
            <a:r>
              <a:rPr lang="en-GB" b="1" dirty="0" err="1">
                <a:latin typeface="Arial" pitchFamily="34" charset="0"/>
                <a:cs typeface="Arial" pitchFamily="34" charset="0"/>
              </a:rPr>
              <a:t>N</a:t>
            </a:r>
            <a:r>
              <a:rPr lang="en-GB" b="1" dirty="0" err="1" smtClean="0">
                <a:latin typeface="Arial" pitchFamily="34" charset="0"/>
                <a:cs typeface="Arial" pitchFamily="34" charset="0"/>
              </a:rPr>
              <a:t>aceur</a:t>
            </a:r>
            <a:r>
              <a:rPr lang="en-GB" b="1" dirty="0" smtClean="0">
                <a:latin typeface="Arial" pitchFamily="34" charset="0"/>
                <a:cs typeface="Arial" pitchFamily="34" charset="0"/>
              </a:rPr>
              <a:t> ABDELKRIM</a:t>
            </a:r>
          </a:p>
          <a:p>
            <a:endParaRPr lang="en-GB" b="1" dirty="0">
              <a:latin typeface="Arial" pitchFamily="34" charset="0"/>
              <a:cs typeface="Arial" pitchFamily="34" charset="0"/>
            </a:endParaRPr>
          </a:p>
          <a:p>
            <a:r>
              <a:rPr lang="en-GB" b="1" dirty="0" smtClean="0">
                <a:latin typeface="Arial" pitchFamily="34" charset="0"/>
                <a:cs typeface="Arial" pitchFamily="34" charset="0"/>
              </a:rPr>
              <a:t>E-mail: rihab@su.edu.sa</a:t>
            </a:r>
            <a:endParaRPr lang="af-ZA" b="1" dirty="0">
              <a:latin typeface="Arial" pitchFamily="34" charset="0"/>
              <a:cs typeface="Arial" pitchFamily="34" charset="0"/>
            </a:endParaRPr>
          </a:p>
        </p:txBody>
      </p:sp>
      <p:sp>
        <p:nvSpPr>
          <p:cNvPr id="9" name="TextBox 8"/>
          <p:cNvSpPr txBox="1"/>
          <p:nvPr/>
        </p:nvSpPr>
        <p:spPr>
          <a:xfrm>
            <a:off x="6753964" y="6248400"/>
            <a:ext cx="2304256" cy="461665"/>
          </a:xfrm>
          <a:prstGeom prst="rect">
            <a:avLst/>
          </a:prstGeom>
          <a:noFill/>
        </p:spPr>
        <p:txBody>
          <a:bodyPr wrap="square" rtlCol="0">
            <a:spAutoFit/>
          </a:bodyPr>
          <a:lstStyle/>
          <a:p>
            <a:r>
              <a:rPr lang="en-GB" sz="2400" b="1" dirty="0" smtClean="0">
                <a:solidFill>
                  <a:srgbClr val="FF6600"/>
                </a:solidFill>
              </a:rPr>
              <a:t>2017 - 2018</a:t>
            </a:r>
            <a:endParaRPr lang="af-ZA" sz="2400" b="1" dirty="0">
              <a:solidFill>
                <a:srgbClr val="FF6600"/>
              </a:solidFill>
            </a:endParaRPr>
          </a:p>
        </p:txBody>
      </p:sp>
      <p:sp>
        <p:nvSpPr>
          <p:cNvPr id="11" name="Rectangle 10"/>
          <p:cNvSpPr/>
          <p:nvPr/>
        </p:nvSpPr>
        <p:spPr>
          <a:xfrm>
            <a:off x="1219200" y="1752600"/>
            <a:ext cx="7149752" cy="584775"/>
          </a:xfrm>
          <a:prstGeom prst="rect">
            <a:avLst/>
          </a:prstGeom>
        </p:spPr>
        <p:txBody>
          <a:bodyPr wrap="square">
            <a:spAutoFit/>
          </a:bodyPr>
          <a:lstStyle/>
          <a:p>
            <a:pPr algn="ctr"/>
            <a:r>
              <a:rPr lang="af-ZA" sz="3200" b="1" dirty="0" smtClean="0">
                <a:solidFill>
                  <a:srgbClr val="996600"/>
                </a:solidFill>
                <a:latin typeface="Arial" pitchFamily="34" charset="0"/>
                <a:cs typeface="Arial" pitchFamily="34" charset="0"/>
              </a:rPr>
              <a:t>Database Management  system</a:t>
            </a:r>
            <a:endParaRPr lang="af-ZA" sz="3200" b="1" dirty="0">
              <a:solidFill>
                <a:srgbClr val="996600"/>
              </a:solidFill>
              <a:latin typeface="Arial" pitchFamily="34" charset="0"/>
              <a:cs typeface="Arial" pitchFamily="34" charset="0"/>
            </a:endParaRPr>
          </a:p>
        </p:txBody>
      </p:sp>
      <p:sp>
        <p:nvSpPr>
          <p:cNvPr id="13" name="TextBox 12"/>
          <p:cNvSpPr txBox="1"/>
          <p:nvPr/>
        </p:nvSpPr>
        <p:spPr>
          <a:xfrm>
            <a:off x="-304800" y="3085743"/>
            <a:ext cx="8610600" cy="1846659"/>
          </a:xfrm>
          <a:prstGeom prst="rect">
            <a:avLst/>
          </a:prstGeom>
          <a:noFill/>
        </p:spPr>
        <p:txBody>
          <a:bodyPr wrap="square" rtlCol="0">
            <a:spAutoFit/>
          </a:bodyPr>
          <a:lstStyle/>
          <a:p>
            <a:pPr algn="ctr"/>
            <a:r>
              <a:rPr lang="en-US" sz="3200" b="1" dirty="0" smtClean="0">
                <a:solidFill>
                  <a:srgbClr val="996600"/>
                </a:solidFill>
              </a:rPr>
              <a:t>The Relational Data Model </a:t>
            </a:r>
          </a:p>
          <a:p>
            <a:pPr algn="ctr"/>
            <a:r>
              <a:rPr lang="en-US" sz="3200" b="1" dirty="0">
                <a:solidFill>
                  <a:srgbClr val="996600"/>
                </a:solidFill>
              </a:rPr>
              <a:t>&amp;</a:t>
            </a:r>
            <a:endParaRPr lang="en-US" sz="3200" b="1" dirty="0" smtClean="0">
              <a:solidFill>
                <a:srgbClr val="996600"/>
              </a:solidFill>
            </a:endParaRPr>
          </a:p>
          <a:p>
            <a:pPr algn="ctr"/>
            <a:r>
              <a:rPr lang="en-US" sz="3200" b="1" dirty="0" smtClean="0">
                <a:solidFill>
                  <a:srgbClr val="996600"/>
                </a:solidFill>
              </a:rPr>
              <a:t> Relational Database constraints</a:t>
            </a:r>
            <a:endParaRPr lang="en-US" sz="3200" dirty="0" smtClean="0">
              <a:solidFill>
                <a:srgbClr val="996600"/>
              </a:solidFill>
            </a:endParaRPr>
          </a:p>
          <a:p>
            <a:endParaRPr lang="en-US" b="1" dirty="0"/>
          </a:p>
        </p:txBody>
      </p:sp>
      <p:sp>
        <p:nvSpPr>
          <p:cNvPr id="14" name="Rectangle 13"/>
          <p:cNvSpPr/>
          <p:nvPr/>
        </p:nvSpPr>
        <p:spPr>
          <a:xfrm>
            <a:off x="541771" y="2438400"/>
            <a:ext cx="2008883" cy="523220"/>
          </a:xfrm>
          <a:prstGeom prst="rect">
            <a:avLst/>
          </a:prstGeom>
        </p:spPr>
        <p:txBody>
          <a:bodyPr wrap="none">
            <a:spAutoFit/>
          </a:bodyPr>
          <a:lstStyle/>
          <a:p>
            <a:r>
              <a:rPr lang="en-US" sz="2800" b="1" dirty="0" smtClean="0">
                <a:solidFill>
                  <a:srgbClr val="996600"/>
                </a:solidFill>
              </a:rPr>
              <a:t>Chapter 3 </a:t>
            </a:r>
            <a:endParaRPr lang="en-US" sz="2800" b="1" dirty="0">
              <a:solidFill>
                <a:srgbClr val="996600"/>
              </a:solidFill>
            </a:endParaRPr>
          </a:p>
        </p:txBody>
      </p:sp>
      <p:sp>
        <p:nvSpPr>
          <p:cNvPr id="15" name="Slide Number Placeholder 14"/>
          <p:cNvSpPr>
            <a:spLocks noGrp="1"/>
          </p:cNvSpPr>
          <p:nvPr>
            <p:ph type="sldNum" sz="quarter" idx="12"/>
          </p:nvPr>
        </p:nvSpPr>
        <p:spPr/>
        <p:txBody>
          <a:bodyPr/>
          <a:lstStyle/>
          <a:p>
            <a:fld id="{ADE64B01-A812-4B3A-8756-32BA4610DF6B}" type="slidenum">
              <a:rPr lang="en-US" smtClean="0"/>
              <a:t>1</a:t>
            </a:fld>
            <a:endParaRPr lang="en-US"/>
          </a:p>
        </p:txBody>
      </p:sp>
    </p:spTree>
    <p:extLst>
      <p:ext uri="{BB962C8B-B14F-4D97-AF65-F5344CB8AC3E}">
        <p14:creationId xmlns:p14="http://schemas.microsoft.com/office/powerpoint/2010/main" val="6174574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10</a:t>
            </a:fld>
            <a:endParaRPr lang="en-US"/>
          </a:p>
        </p:txBody>
      </p:sp>
      <p:pic>
        <p:nvPicPr>
          <p:cNvPr id="5" name="Picture 5" descr="fig05_07"/>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57200" y="1592263"/>
            <a:ext cx="8305800"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7200" y="1333500"/>
            <a:ext cx="12954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872" y="1284982"/>
            <a:ext cx="8418871" cy="461665"/>
          </a:xfrm>
          <a:prstGeom prst="rect">
            <a:avLst/>
          </a:prstGeom>
        </p:spPr>
        <p:txBody>
          <a:bodyPr wrap="square">
            <a:spAutoFit/>
          </a:bodyPr>
          <a:lstStyle/>
          <a:p>
            <a:pPr lvl="1"/>
            <a:r>
              <a:rPr lang="en-US" sz="2200" b="1" dirty="0" smtClean="0">
                <a:solidFill>
                  <a:srgbClr val="00B050"/>
                </a:solidFill>
                <a:ea typeface="ＭＳ Ｐゴシック" pitchFamily="34" charset="-128"/>
              </a:rPr>
              <a:t>2-2-3- Referential </a:t>
            </a:r>
            <a:r>
              <a:rPr lang="en-US" sz="2200" b="1" dirty="0">
                <a:solidFill>
                  <a:srgbClr val="00B050"/>
                </a:solidFill>
                <a:ea typeface="ＭＳ Ｐゴシック" pitchFamily="34" charset="-128"/>
              </a:rPr>
              <a:t>integrity constraints (</a:t>
            </a:r>
            <a:r>
              <a:rPr lang="en-US" sz="2400" b="1" dirty="0">
                <a:solidFill>
                  <a:srgbClr val="00B050"/>
                </a:solidFill>
                <a:ea typeface="ＭＳ Ｐゴシック" pitchFamily="34" charset="-128"/>
              </a:rPr>
              <a:t>foreign key</a:t>
            </a:r>
            <a:r>
              <a:rPr lang="en-US" sz="2200" b="1" dirty="0">
                <a:solidFill>
                  <a:srgbClr val="00B050"/>
                </a:solidFill>
                <a:ea typeface="ＭＳ Ｐゴシック" pitchFamily="34" charset="-128"/>
              </a:rPr>
              <a:t>)</a:t>
            </a:r>
          </a:p>
        </p:txBody>
      </p:sp>
      <p:sp>
        <p:nvSpPr>
          <p:cNvPr id="8" name="TextBox 7"/>
          <p:cNvSpPr txBox="1"/>
          <p:nvPr/>
        </p:nvSpPr>
        <p:spPr>
          <a:xfrm>
            <a:off x="152400" y="838200"/>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9" name="Rectangle 8"/>
          <p:cNvSpPr/>
          <p:nvPr/>
        </p:nvSpPr>
        <p:spPr>
          <a:xfrm>
            <a:off x="152400" y="-762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10" name="TextBox 9"/>
          <p:cNvSpPr txBox="1"/>
          <p:nvPr/>
        </p:nvSpPr>
        <p:spPr>
          <a:xfrm rot="630364">
            <a:off x="7294408" y="1755407"/>
            <a:ext cx="1219200" cy="369332"/>
          </a:xfrm>
          <a:prstGeom prst="rect">
            <a:avLst/>
          </a:prstGeom>
          <a:noFill/>
        </p:spPr>
        <p:txBody>
          <a:bodyPr wrap="square" rtlCol="0">
            <a:spAutoFit/>
          </a:bodyPr>
          <a:lstStyle/>
          <a:p>
            <a:r>
              <a:rPr lang="en-US" b="1" dirty="0" smtClean="0">
                <a:solidFill>
                  <a:srgbClr val="7030A0"/>
                </a:solidFill>
              </a:rPr>
              <a:t>Example</a:t>
            </a:r>
            <a:endParaRPr lang="en-US" b="1" dirty="0">
              <a:solidFill>
                <a:srgbClr val="7030A0"/>
              </a:solidFill>
            </a:endParaRPr>
          </a:p>
        </p:txBody>
      </p:sp>
    </p:spTree>
    <p:extLst>
      <p:ext uri="{BB962C8B-B14F-4D97-AF65-F5344CB8AC3E}">
        <p14:creationId xmlns:p14="http://schemas.microsoft.com/office/powerpoint/2010/main" val="3183137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11</a:t>
            </a:fld>
            <a:endParaRPr lang="en-US"/>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14798" r="1221"/>
          <a:stretch/>
        </p:blipFill>
        <p:spPr bwMode="auto">
          <a:xfrm>
            <a:off x="452284" y="2266335"/>
            <a:ext cx="8354961" cy="403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79439"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7" name="TextBox 6"/>
          <p:cNvSpPr txBox="1"/>
          <p:nvPr/>
        </p:nvSpPr>
        <p:spPr>
          <a:xfrm>
            <a:off x="152400" y="1750367"/>
            <a:ext cx="4648200" cy="461665"/>
          </a:xfrm>
          <a:prstGeom prst="rect">
            <a:avLst/>
          </a:prstGeom>
          <a:noFill/>
        </p:spPr>
        <p:txBody>
          <a:bodyPr wrap="square" rtlCol="0">
            <a:spAutoFit/>
          </a:bodyPr>
          <a:lstStyle/>
          <a:p>
            <a:r>
              <a:rPr lang="en-US" sz="2400" b="1" dirty="0" smtClean="0">
                <a:solidFill>
                  <a:srgbClr val="00B050"/>
                </a:solidFill>
              </a:rPr>
              <a:t>2-2-4-  Domain constraint</a:t>
            </a:r>
            <a:endParaRPr lang="en-US" sz="2400" b="1" dirty="0">
              <a:solidFill>
                <a:srgbClr val="00B050"/>
              </a:solidFill>
            </a:endParaRPr>
          </a:p>
        </p:txBody>
      </p:sp>
      <p:sp>
        <p:nvSpPr>
          <p:cNvPr id="5" name="Rectangle 4"/>
          <p:cNvSpPr/>
          <p:nvPr/>
        </p:nvSpPr>
        <p:spPr>
          <a:xfrm>
            <a:off x="467032" y="5852652"/>
            <a:ext cx="614516" cy="4323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1229618"/>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Tree>
    <p:extLst>
      <p:ext uri="{BB962C8B-B14F-4D97-AF65-F5344CB8AC3E}">
        <p14:creationId xmlns:p14="http://schemas.microsoft.com/office/powerpoint/2010/main" val="795619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6" name="TextBox 5"/>
          <p:cNvSpPr txBox="1"/>
          <p:nvPr/>
        </p:nvSpPr>
        <p:spPr>
          <a:xfrm>
            <a:off x="152400" y="1229618"/>
            <a:ext cx="6324600" cy="461665"/>
          </a:xfrm>
          <a:prstGeom prst="rect">
            <a:avLst/>
          </a:prstGeom>
          <a:noFill/>
        </p:spPr>
        <p:txBody>
          <a:bodyPr wrap="square" rtlCol="0">
            <a:spAutoFit/>
          </a:bodyPr>
          <a:lstStyle/>
          <a:p>
            <a:r>
              <a:rPr lang="en-US" sz="2400" b="1" dirty="0" smtClean="0">
                <a:solidFill>
                  <a:srgbClr val="00B0F0"/>
                </a:solidFill>
              </a:rPr>
              <a:t>2-3- </a:t>
            </a:r>
            <a:r>
              <a:rPr lang="en-US" sz="2400" b="1" dirty="0">
                <a:solidFill>
                  <a:srgbClr val="00B0F0"/>
                </a:solidFill>
                <a:ea typeface="ＭＳ Ｐゴシック" pitchFamily="34" charset="-128"/>
              </a:rPr>
              <a:t>Other Types of Constraints</a:t>
            </a:r>
            <a:endParaRPr lang="en-US" sz="2400" b="1" dirty="0">
              <a:solidFill>
                <a:srgbClr val="00B0F0"/>
              </a:solidFill>
            </a:endParaRPr>
          </a:p>
        </p:txBody>
      </p:sp>
      <p:sp>
        <p:nvSpPr>
          <p:cNvPr id="2" name="Slide Number Placeholder 1"/>
          <p:cNvSpPr>
            <a:spLocks noGrp="1"/>
          </p:cNvSpPr>
          <p:nvPr>
            <p:ph type="sldNum" sz="quarter" idx="12"/>
          </p:nvPr>
        </p:nvSpPr>
        <p:spPr/>
        <p:txBody>
          <a:bodyPr/>
          <a:lstStyle/>
          <a:p>
            <a:fld id="{ADE64B01-A812-4B3A-8756-32BA4610DF6B}" type="slidenum">
              <a:rPr lang="en-US" smtClean="0"/>
              <a:t>12</a:t>
            </a:fld>
            <a:endParaRPr 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638" t="36290" r="25188" b="13946"/>
          <a:stretch/>
        </p:blipFill>
        <p:spPr bwMode="auto">
          <a:xfrm>
            <a:off x="304800" y="1900635"/>
            <a:ext cx="8382000" cy="439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04800" y="5877663"/>
            <a:ext cx="755855"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406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title"/>
          </p:nvPr>
        </p:nvSpPr>
        <p:spPr>
          <a:xfrm>
            <a:off x="0" y="1143000"/>
            <a:ext cx="5638800" cy="668845"/>
          </a:xfrm>
        </p:spPr>
        <p:txBody>
          <a:bodyPr>
            <a:normAutofit/>
          </a:bodyPr>
          <a:lstStyle/>
          <a:p>
            <a:pPr eaLnBrk="1" hangingPunct="1"/>
            <a:r>
              <a:rPr lang="en-US" sz="2400" b="1" cap="none" dirty="0" smtClean="0">
                <a:solidFill>
                  <a:srgbClr val="00B0F0"/>
                </a:solidFill>
                <a:ea typeface="ＭＳ Ｐゴシック" pitchFamily="34" charset="-128"/>
              </a:rPr>
              <a:t>2-4</a:t>
            </a:r>
            <a:r>
              <a:rPr lang="en-US" sz="2400" b="1" cap="none" dirty="0" smtClean="0">
                <a:solidFill>
                  <a:srgbClr val="00B0F0"/>
                </a:solidFill>
                <a:ea typeface="ＭＳ Ｐゴシック" pitchFamily="34" charset="-128"/>
              </a:rPr>
              <a:t>- Relational Database Schema</a:t>
            </a:r>
            <a:endParaRPr lang="en-US" sz="2400" b="1" cap="none" dirty="0" smtClean="0">
              <a:solidFill>
                <a:srgbClr val="00B0F0"/>
              </a:solidFill>
              <a:ea typeface="ＭＳ Ｐゴシック" pitchFamily="34" charset="-128"/>
            </a:endParaRPr>
          </a:p>
        </p:txBody>
      </p:sp>
      <p:sp>
        <p:nvSpPr>
          <p:cNvPr id="67587" name="Rectangle 7"/>
          <p:cNvSpPr>
            <a:spLocks noGrp="1" noChangeArrowheads="1"/>
          </p:cNvSpPr>
          <p:nvPr>
            <p:ph type="body" idx="1"/>
          </p:nvPr>
        </p:nvSpPr>
        <p:spPr>
          <a:xfrm>
            <a:off x="179439" y="2057400"/>
            <a:ext cx="8763000" cy="4373563"/>
          </a:xfrm>
        </p:spPr>
        <p:txBody>
          <a:bodyPr/>
          <a:lstStyle/>
          <a:p>
            <a:pPr eaLnBrk="1" hangingPunct="1"/>
            <a:r>
              <a:rPr lang="en-US" b="1" dirty="0" smtClean="0">
                <a:solidFill>
                  <a:schemeClr val="tx1"/>
                </a:solidFill>
                <a:ea typeface="ＭＳ Ｐゴシック" pitchFamily="34" charset="-128"/>
              </a:rPr>
              <a:t>Relational Database Schema:</a:t>
            </a:r>
          </a:p>
          <a:p>
            <a:pPr lvl="1" eaLnBrk="1" hangingPunct="1"/>
            <a:r>
              <a:rPr lang="en-US" dirty="0" smtClean="0">
                <a:solidFill>
                  <a:schemeClr val="tx1"/>
                </a:solidFill>
                <a:ea typeface="ＭＳ Ｐゴシック" pitchFamily="34" charset="-128"/>
              </a:rPr>
              <a:t>A set S of relation schemas that belong to the same database.</a:t>
            </a:r>
          </a:p>
          <a:p>
            <a:pPr lvl="1" eaLnBrk="1" hangingPunct="1"/>
            <a:r>
              <a:rPr lang="en-US" dirty="0" smtClean="0">
                <a:solidFill>
                  <a:schemeClr val="tx1"/>
                </a:solidFill>
                <a:ea typeface="ＭＳ Ｐゴシック" pitchFamily="34" charset="-128"/>
              </a:rPr>
              <a:t>S is the name of the whole </a:t>
            </a:r>
            <a:r>
              <a:rPr lang="en-US" b="1" dirty="0" smtClean="0">
                <a:solidFill>
                  <a:schemeClr val="tx1"/>
                </a:solidFill>
                <a:ea typeface="ＭＳ Ｐゴシック" pitchFamily="34" charset="-128"/>
              </a:rPr>
              <a:t>database schema</a:t>
            </a:r>
          </a:p>
          <a:p>
            <a:pPr lvl="1" eaLnBrk="1" hangingPunct="1"/>
            <a:r>
              <a:rPr lang="en-US" dirty="0" smtClean="0">
                <a:solidFill>
                  <a:schemeClr val="tx1"/>
                </a:solidFill>
                <a:ea typeface="ＭＳ Ｐゴシック" pitchFamily="34" charset="-128"/>
              </a:rPr>
              <a:t>S = {R1, R2, ..., </a:t>
            </a:r>
            <a:r>
              <a:rPr lang="en-US" dirty="0" err="1" smtClean="0">
                <a:solidFill>
                  <a:schemeClr val="tx1"/>
                </a:solidFill>
                <a:ea typeface="ＭＳ Ｐゴシック" pitchFamily="34" charset="-128"/>
              </a:rPr>
              <a:t>Rn</a:t>
            </a:r>
            <a:r>
              <a:rPr lang="en-US" dirty="0" smtClean="0">
                <a:solidFill>
                  <a:schemeClr val="tx1"/>
                </a:solidFill>
                <a:ea typeface="ＭＳ Ｐゴシック" pitchFamily="34" charset="-128"/>
              </a:rPr>
              <a:t>} and a set </a:t>
            </a:r>
            <a:r>
              <a:rPr lang="en-US" b="1" dirty="0" smtClean="0">
                <a:solidFill>
                  <a:schemeClr val="tx1"/>
                </a:solidFill>
                <a:ea typeface="ＭＳ Ｐゴシック" pitchFamily="34" charset="-128"/>
              </a:rPr>
              <a:t>IC</a:t>
            </a:r>
            <a:r>
              <a:rPr lang="en-US" dirty="0" smtClean="0">
                <a:solidFill>
                  <a:schemeClr val="tx1"/>
                </a:solidFill>
                <a:ea typeface="ＭＳ Ｐゴシック" pitchFamily="34" charset="-128"/>
              </a:rPr>
              <a:t> of integrity constraints.</a:t>
            </a:r>
          </a:p>
          <a:p>
            <a:pPr lvl="1" eaLnBrk="1" hangingPunct="1"/>
            <a:r>
              <a:rPr lang="en-US" dirty="0" smtClean="0">
                <a:solidFill>
                  <a:schemeClr val="tx1"/>
                </a:solidFill>
                <a:ea typeface="ＭＳ Ｐゴシック" pitchFamily="34" charset="-128"/>
              </a:rPr>
              <a:t>R1, R2, …, </a:t>
            </a:r>
            <a:r>
              <a:rPr lang="en-US" dirty="0" err="1" smtClean="0">
                <a:solidFill>
                  <a:schemeClr val="tx1"/>
                </a:solidFill>
                <a:ea typeface="ＭＳ Ｐゴシック" pitchFamily="34" charset="-128"/>
              </a:rPr>
              <a:t>Rn</a:t>
            </a:r>
            <a:r>
              <a:rPr lang="en-US" dirty="0" smtClean="0">
                <a:solidFill>
                  <a:schemeClr val="tx1"/>
                </a:solidFill>
                <a:ea typeface="ＭＳ Ｐゴシック" pitchFamily="34" charset="-128"/>
              </a:rPr>
              <a:t> are the names of the individual </a:t>
            </a:r>
            <a:r>
              <a:rPr lang="en-US" b="1" dirty="0" smtClean="0">
                <a:solidFill>
                  <a:schemeClr val="tx1"/>
                </a:solidFill>
                <a:ea typeface="ＭＳ Ｐゴシック" pitchFamily="34" charset="-128"/>
              </a:rPr>
              <a:t>relation schemas</a:t>
            </a:r>
            <a:r>
              <a:rPr lang="en-US" dirty="0" smtClean="0">
                <a:solidFill>
                  <a:schemeClr val="tx1"/>
                </a:solidFill>
                <a:ea typeface="ＭＳ Ｐゴシック" pitchFamily="34" charset="-128"/>
              </a:rPr>
              <a:t> within the database </a:t>
            </a:r>
            <a:r>
              <a:rPr lang="en-US" dirty="0" smtClean="0">
                <a:solidFill>
                  <a:schemeClr val="tx1"/>
                </a:solidFill>
                <a:ea typeface="ＭＳ Ｐゴシック" pitchFamily="34" charset="-128"/>
              </a:rPr>
              <a:t>S</a:t>
            </a:r>
          </a:p>
          <a:p>
            <a:pPr lvl="1" eaLnBrk="1" hangingPunct="1"/>
            <a:endParaRPr lang="en-US" dirty="0">
              <a:solidFill>
                <a:schemeClr val="tx1"/>
              </a:solidFill>
              <a:ea typeface="ＭＳ Ｐゴシック" pitchFamily="34" charset="-128"/>
            </a:endParaRPr>
          </a:p>
          <a:p>
            <a:pPr lvl="1" eaLnBrk="1" hangingPunct="1"/>
            <a:endParaRPr lang="en-US" dirty="0" smtClean="0">
              <a:solidFill>
                <a:schemeClr val="tx1"/>
              </a:solidFill>
              <a:ea typeface="ＭＳ Ｐゴシック" pitchFamily="34" charset="-128"/>
            </a:endParaRPr>
          </a:p>
          <a:p>
            <a:pPr eaLnBrk="1" hangingPunct="1"/>
            <a:r>
              <a:rPr lang="en-US" b="1" dirty="0" smtClean="0">
                <a:solidFill>
                  <a:schemeClr val="tx1"/>
                </a:solidFill>
                <a:ea typeface="ＭＳ Ｐゴシック" pitchFamily="34" charset="-128"/>
              </a:rPr>
              <a:t>Following slide shows a COMPANY database schema with 6 relation schemas</a:t>
            </a:r>
          </a:p>
        </p:txBody>
      </p:sp>
      <p:sp>
        <p:nvSpPr>
          <p:cNvPr id="5" name="Rectangle 4"/>
          <p:cNvSpPr/>
          <p:nvPr/>
        </p:nvSpPr>
        <p:spPr>
          <a:xfrm>
            <a:off x="179439"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2" name="Slide Number Placeholder 1"/>
          <p:cNvSpPr>
            <a:spLocks noGrp="1"/>
          </p:cNvSpPr>
          <p:nvPr>
            <p:ph type="sldNum" sz="quarter" idx="12"/>
          </p:nvPr>
        </p:nvSpPr>
        <p:spPr/>
        <p:txBody>
          <a:bodyPr/>
          <a:lstStyle/>
          <a:p>
            <a:fld id="{ADE64B01-A812-4B3A-8756-32BA4610DF6B}" type="slidenum">
              <a:rPr lang="en-US" smtClean="0"/>
              <a:t>13</a:t>
            </a:fld>
            <a:endParaRPr lang="en-US"/>
          </a:p>
        </p:txBody>
      </p:sp>
    </p:spTree>
    <p:extLst>
      <p:ext uri="{BB962C8B-B14F-4D97-AF65-F5344CB8AC3E}">
        <p14:creationId xmlns:p14="http://schemas.microsoft.com/office/powerpoint/2010/main" val="19369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5" descr="fig05_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26" y="1811845"/>
            <a:ext cx="807402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ext Box 6" descr="Pink tissue paper"/>
          <p:cNvSpPr txBox="1">
            <a:spLocks noChangeArrowheads="1"/>
          </p:cNvSpPr>
          <p:nvPr/>
        </p:nvSpPr>
        <p:spPr bwMode="auto">
          <a:xfrm>
            <a:off x="4191000" y="1611790"/>
            <a:ext cx="6934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2000" b="1" dirty="0" smtClean="0">
                <a:solidFill>
                  <a:srgbClr val="7030A0"/>
                </a:solidFill>
              </a:rPr>
              <a:t>Example: Company database schema</a:t>
            </a:r>
            <a:endParaRPr lang="en-US" sz="2000" b="1" dirty="0">
              <a:solidFill>
                <a:srgbClr val="7030A0"/>
              </a:solidFill>
            </a:endParaRPr>
          </a:p>
        </p:txBody>
      </p:sp>
      <p:sp>
        <p:nvSpPr>
          <p:cNvPr id="2" name="Slide Number Placeholder 1"/>
          <p:cNvSpPr>
            <a:spLocks noGrp="1"/>
          </p:cNvSpPr>
          <p:nvPr>
            <p:ph type="sldNum" sz="quarter" idx="12"/>
          </p:nvPr>
        </p:nvSpPr>
        <p:spPr/>
        <p:txBody>
          <a:bodyPr/>
          <a:lstStyle/>
          <a:p>
            <a:fld id="{ADE64B01-A812-4B3A-8756-32BA4610DF6B}" type="slidenum">
              <a:rPr lang="en-US" smtClean="0"/>
              <a:t>14</a:t>
            </a:fld>
            <a:endParaRPr lang="en-US"/>
          </a:p>
        </p:txBody>
      </p:sp>
      <p:sp>
        <p:nvSpPr>
          <p:cNvPr id="7" name="Rectangle 6"/>
          <p:cNvSpPr txBox="1">
            <a:spLocks noChangeArrowheads="1"/>
          </p:cNvSpPr>
          <p:nvPr/>
        </p:nvSpPr>
        <p:spPr>
          <a:xfrm>
            <a:off x="0" y="1143000"/>
            <a:ext cx="5638800" cy="668845"/>
          </a:xfrm>
          <a:prstGeom prst="rect">
            <a:avLst/>
          </a:prstGeom>
        </p:spPr>
        <p:txBody>
          <a:bodyP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z="2400" b="1" cap="none" smtClean="0">
                <a:solidFill>
                  <a:srgbClr val="00B0F0"/>
                </a:solidFill>
                <a:ea typeface="ＭＳ Ｐゴシック" pitchFamily="34" charset="-128"/>
              </a:rPr>
              <a:t>2-4- Relational Database Schema</a:t>
            </a:r>
            <a:endParaRPr lang="en-US" sz="2400" b="1" cap="none" dirty="0" smtClean="0">
              <a:solidFill>
                <a:srgbClr val="00B0F0"/>
              </a:solidFill>
              <a:ea typeface="ＭＳ Ｐゴシック" pitchFamily="34" charset="-128"/>
            </a:endParaRPr>
          </a:p>
        </p:txBody>
      </p:sp>
      <p:sp>
        <p:nvSpPr>
          <p:cNvPr id="8" name="Rectangle 7"/>
          <p:cNvSpPr/>
          <p:nvPr/>
        </p:nvSpPr>
        <p:spPr>
          <a:xfrm>
            <a:off x="179439"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9" name="Rectangle 8"/>
          <p:cNvSpPr/>
          <p:nvPr/>
        </p:nvSpPr>
        <p:spPr>
          <a:xfrm>
            <a:off x="7073951" y="5486400"/>
            <a:ext cx="12954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2971800" y="2362200"/>
            <a:ext cx="1828800" cy="1219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1828800" y="3124200"/>
            <a:ext cx="297180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1828800" y="3581400"/>
            <a:ext cx="2971800" cy="4572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4800600" y="3396734"/>
            <a:ext cx="2057400" cy="369332"/>
          </a:xfrm>
          <a:prstGeom prst="rect">
            <a:avLst/>
          </a:prstGeom>
          <a:noFill/>
        </p:spPr>
        <p:txBody>
          <a:bodyPr wrap="square" rtlCol="0">
            <a:spAutoFit/>
          </a:bodyPr>
          <a:lstStyle/>
          <a:p>
            <a:r>
              <a:rPr lang="en-US" b="1" dirty="0" smtClean="0">
                <a:solidFill>
                  <a:srgbClr val="C00000"/>
                </a:solidFill>
              </a:rPr>
              <a:t>Primary key</a:t>
            </a:r>
            <a:endParaRPr lang="en-US" b="1" dirty="0">
              <a:solidFill>
                <a:srgbClr val="C00000"/>
              </a:solidFill>
            </a:endParaRPr>
          </a:p>
        </p:txBody>
      </p:sp>
    </p:spTree>
    <p:extLst>
      <p:ext uri="{BB962C8B-B14F-4D97-AF65-F5344CB8AC3E}">
        <p14:creationId xmlns:p14="http://schemas.microsoft.com/office/powerpoint/2010/main" val="309190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p:cNvSpPr>
            <a:spLocks noGrp="1"/>
          </p:cNvSpPr>
          <p:nvPr>
            <p:ph idx="1"/>
          </p:nvPr>
        </p:nvSpPr>
        <p:spPr>
          <a:xfrm>
            <a:off x="179439" y="1676400"/>
            <a:ext cx="8724848" cy="4572000"/>
          </a:xfrm>
        </p:spPr>
        <p:txBody>
          <a:bodyPr>
            <a:normAutofit fontScale="92500" lnSpcReduction="20000"/>
          </a:bodyPr>
          <a:lstStyle/>
          <a:p>
            <a:r>
              <a:rPr lang="en-US" sz="2600" dirty="0" smtClean="0">
                <a:solidFill>
                  <a:schemeClr val="tx1"/>
                </a:solidFill>
                <a:ea typeface="ＭＳ Ｐゴシック" pitchFamily="34" charset="-128"/>
              </a:rPr>
              <a:t>A </a:t>
            </a:r>
            <a:r>
              <a:rPr lang="en-US" sz="2600" b="1" dirty="0" smtClean="0">
                <a:solidFill>
                  <a:schemeClr val="tx1"/>
                </a:solidFill>
                <a:ea typeface="ＭＳ Ｐゴシック" pitchFamily="34" charset="-128"/>
              </a:rPr>
              <a:t>relational database state</a:t>
            </a:r>
            <a:r>
              <a:rPr lang="en-US" sz="2600" dirty="0" smtClean="0">
                <a:solidFill>
                  <a:schemeClr val="tx1"/>
                </a:solidFill>
                <a:ea typeface="ＭＳ Ｐゴシック" pitchFamily="34" charset="-128"/>
              </a:rPr>
              <a:t> DB of </a:t>
            </a:r>
            <a:r>
              <a:rPr lang="en-US" sz="2600" i="1" dirty="0" smtClean="0">
                <a:solidFill>
                  <a:schemeClr val="tx1"/>
                </a:solidFill>
                <a:ea typeface="ＭＳ Ｐゴシック" pitchFamily="34" charset="-128"/>
              </a:rPr>
              <a:t>S</a:t>
            </a:r>
            <a:r>
              <a:rPr lang="en-US" sz="2600" dirty="0" smtClean="0">
                <a:solidFill>
                  <a:schemeClr val="tx1"/>
                </a:solidFill>
                <a:ea typeface="ＭＳ Ｐゴシック" pitchFamily="34" charset="-128"/>
              </a:rPr>
              <a:t> is a set of relation states DB = {</a:t>
            </a:r>
            <a:r>
              <a:rPr lang="en-US" sz="2600" i="1" dirty="0" smtClean="0">
                <a:solidFill>
                  <a:schemeClr val="tx1"/>
                </a:solidFill>
                <a:ea typeface="ＭＳ Ｐゴシック" pitchFamily="34" charset="-128"/>
              </a:rPr>
              <a:t>r</a:t>
            </a:r>
            <a:r>
              <a:rPr lang="en-US" sz="2600" baseline="-25000" dirty="0" smtClean="0">
                <a:solidFill>
                  <a:schemeClr val="tx1"/>
                </a:solidFill>
                <a:ea typeface="ＭＳ Ｐゴシック" pitchFamily="34" charset="-128"/>
              </a:rPr>
              <a:t>1</a:t>
            </a:r>
            <a:r>
              <a:rPr lang="en-US" sz="2600" dirty="0" smtClean="0">
                <a:solidFill>
                  <a:schemeClr val="tx1"/>
                </a:solidFill>
                <a:ea typeface="ＭＳ Ｐゴシック" pitchFamily="34" charset="-128"/>
              </a:rPr>
              <a:t>, </a:t>
            </a:r>
            <a:r>
              <a:rPr lang="en-US" sz="2600" i="1" dirty="0" smtClean="0">
                <a:solidFill>
                  <a:schemeClr val="tx1"/>
                </a:solidFill>
                <a:ea typeface="ＭＳ Ｐゴシック" pitchFamily="34" charset="-128"/>
              </a:rPr>
              <a:t>r</a:t>
            </a:r>
            <a:r>
              <a:rPr lang="en-US" sz="2600" baseline="-25000" dirty="0" smtClean="0">
                <a:solidFill>
                  <a:schemeClr val="tx1"/>
                </a:solidFill>
                <a:ea typeface="ＭＳ Ｐゴシック" pitchFamily="34" charset="-128"/>
              </a:rPr>
              <a:t>2</a:t>
            </a:r>
            <a:r>
              <a:rPr lang="en-US" sz="2600" dirty="0" smtClean="0">
                <a:solidFill>
                  <a:schemeClr val="tx1"/>
                </a:solidFill>
                <a:ea typeface="ＭＳ Ｐゴシック" pitchFamily="34" charset="-128"/>
              </a:rPr>
              <a:t>, ..., </a:t>
            </a:r>
            <a:r>
              <a:rPr lang="en-US" sz="2600" i="1" dirty="0" err="1" smtClean="0">
                <a:solidFill>
                  <a:schemeClr val="tx1"/>
                </a:solidFill>
                <a:ea typeface="ＭＳ Ｐゴシック" pitchFamily="34" charset="-128"/>
              </a:rPr>
              <a:t>r</a:t>
            </a:r>
            <a:r>
              <a:rPr lang="en-US" sz="2600" i="1" baseline="-25000" dirty="0" err="1" smtClean="0">
                <a:solidFill>
                  <a:schemeClr val="tx1"/>
                </a:solidFill>
                <a:ea typeface="ＭＳ Ｐゴシック" pitchFamily="34" charset="-128"/>
              </a:rPr>
              <a:t>m</a:t>
            </a:r>
            <a:r>
              <a:rPr lang="en-US" sz="2600" dirty="0" smtClean="0">
                <a:solidFill>
                  <a:schemeClr val="tx1"/>
                </a:solidFill>
                <a:ea typeface="ＭＳ Ｐゴシック" pitchFamily="34" charset="-128"/>
              </a:rPr>
              <a:t>} such that each </a:t>
            </a:r>
            <a:r>
              <a:rPr lang="en-US" sz="2600" i="1" dirty="0" err="1" smtClean="0">
                <a:solidFill>
                  <a:schemeClr val="tx1"/>
                </a:solidFill>
                <a:ea typeface="ＭＳ Ｐゴシック" pitchFamily="34" charset="-128"/>
              </a:rPr>
              <a:t>r</a:t>
            </a:r>
            <a:r>
              <a:rPr lang="en-US" sz="2600" i="1" baseline="-25000" dirty="0" err="1" smtClean="0">
                <a:solidFill>
                  <a:schemeClr val="tx1"/>
                </a:solidFill>
                <a:ea typeface="ＭＳ Ｐゴシック" pitchFamily="34" charset="-128"/>
              </a:rPr>
              <a:t>i</a:t>
            </a:r>
            <a:r>
              <a:rPr lang="en-US" sz="2600" dirty="0" smtClean="0">
                <a:solidFill>
                  <a:schemeClr val="tx1"/>
                </a:solidFill>
                <a:ea typeface="ＭＳ Ｐゴシック" pitchFamily="34" charset="-128"/>
              </a:rPr>
              <a:t> is a state of </a:t>
            </a:r>
            <a:r>
              <a:rPr lang="en-US" sz="2600" i="1" dirty="0" err="1" smtClean="0">
                <a:solidFill>
                  <a:schemeClr val="tx1"/>
                </a:solidFill>
                <a:ea typeface="ＭＳ Ｐゴシック" pitchFamily="34" charset="-128"/>
              </a:rPr>
              <a:t>R</a:t>
            </a:r>
            <a:r>
              <a:rPr lang="en-US" sz="2600" i="1" baseline="-25000" dirty="0" err="1" smtClean="0">
                <a:solidFill>
                  <a:schemeClr val="tx1"/>
                </a:solidFill>
                <a:ea typeface="ＭＳ Ｐゴシック" pitchFamily="34" charset="-128"/>
              </a:rPr>
              <a:t>i</a:t>
            </a:r>
            <a:r>
              <a:rPr lang="en-US" sz="2600" dirty="0" smtClean="0">
                <a:solidFill>
                  <a:schemeClr val="tx1"/>
                </a:solidFill>
                <a:ea typeface="ＭＳ Ｐゴシック" pitchFamily="34" charset="-128"/>
              </a:rPr>
              <a:t> and such that the </a:t>
            </a:r>
            <a:r>
              <a:rPr lang="en-US" sz="2600" i="1" dirty="0" err="1" smtClean="0">
                <a:solidFill>
                  <a:schemeClr val="tx1"/>
                </a:solidFill>
                <a:ea typeface="ＭＳ Ｐゴシック" pitchFamily="34" charset="-128"/>
              </a:rPr>
              <a:t>r</a:t>
            </a:r>
            <a:r>
              <a:rPr lang="en-US" sz="2600" i="1" baseline="-25000" dirty="0" err="1" smtClean="0">
                <a:solidFill>
                  <a:schemeClr val="tx1"/>
                </a:solidFill>
                <a:ea typeface="ＭＳ Ｐゴシック" pitchFamily="34" charset="-128"/>
              </a:rPr>
              <a:t>i</a:t>
            </a:r>
            <a:r>
              <a:rPr lang="en-US" sz="2600" dirty="0" smtClean="0">
                <a:solidFill>
                  <a:schemeClr val="tx1"/>
                </a:solidFill>
                <a:ea typeface="ＭＳ Ｐゴシック" pitchFamily="34" charset="-128"/>
              </a:rPr>
              <a:t> relation states satisfy the integrity constraints specified in IC</a:t>
            </a:r>
            <a:r>
              <a:rPr lang="en-US" sz="2600" dirty="0" smtClean="0">
                <a:solidFill>
                  <a:schemeClr val="tx1"/>
                </a:solidFill>
                <a:ea typeface="ＭＳ Ｐゴシック" pitchFamily="34" charset="-128"/>
              </a:rPr>
              <a:t>.</a:t>
            </a:r>
          </a:p>
          <a:p>
            <a:pPr marL="114300" indent="0">
              <a:buNone/>
            </a:pPr>
            <a:endParaRPr lang="en-US" sz="2600" dirty="0">
              <a:solidFill>
                <a:schemeClr val="tx1"/>
              </a:solidFill>
              <a:ea typeface="ＭＳ Ｐゴシック" pitchFamily="34" charset="-128"/>
            </a:endParaRPr>
          </a:p>
          <a:p>
            <a:pPr marL="114300" indent="0">
              <a:buNone/>
            </a:pPr>
            <a:r>
              <a:rPr lang="en-US" sz="2600" b="1" u="sng" dirty="0" smtClean="0">
                <a:solidFill>
                  <a:srgbClr val="7030A0"/>
                </a:solidFill>
                <a:ea typeface="ＭＳ Ｐゴシック" pitchFamily="34" charset="-128"/>
              </a:rPr>
              <a:t>Remarks:</a:t>
            </a:r>
          </a:p>
          <a:p>
            <a:pPr>
              <a:buFont typeface="Wingdings" pitchFamily="2" charset="2"/>
              <a:buChar char="Ø"/>
            </a:pPr>
            <a:r>
              <a:rPr lang="en-US" dirty="0">
                <a:solidFill>
                  <a:srgbClr val="7030A0"/>
                </a:solidFill>
              </a:rPr>
              <a:t>When we refer to a relational database, we implicitly include both its schema and </a:t>
            </a:r>
            <a:r>
              <a:rPr lang="en-US" dirty="0" smtClean="0">
                <a:solidFill>
                  <a:srgbClr val="7030A0"/>
                </a:solidFill>
              </a:rPr>
              <a:t>its current </a:t>
            </a:r>
            <a:r>
              <a:rPr lang="en-US" dirty="0">
                <a:solidFill>
                  <a:srgbClr val="7030A0"/>
                </a:solidFill>
              </a:rPr>
              <a:t>state. </a:t>
            </a:r>
            <a:endParaRPr lang="en-US" dirty="0" smtClean="0">
              <a:solidFill>
                <a:srgbClr val="7030A0"/>
              </a:solidFill>
            </a:endParaRPr>
          </a:p>
          <a:p>
            <a:pPr marL="114300" indent="0">
              <a:buNone/>
            </a:pPr>
            <a:endParaRPr lang="en-US" dirty="0">
              <a:solidFill>
                <a:srgbClr val="7030A0"/>
              </a:solidFill>
            </a:endParaRPr>
          </a:p>
          <a:p>
            <a:pPr>
              <a:buFont typeface="Wingdings" pitchFamily="2" charset="2"/>
              <a:buChar char="Ø"/>
            </a:pPr>
            <a:r>
              <a:rPr lang="en-US" dirty="0" smtClean="0">
                <a:solidFill>
                  <a:srgbClr val="7030A0"/>
                </a:solidFill>
              </a:rPr>
              <a:t>A </a:t>
            </a:r>
            <a:r>
              <a:rPr lang="en-US" dirty="0">
                <a:solidFill>
                  <a:srgbClr val="7030A0"/>
                </a:solidFill>
              </a:rPr>
              <a:t>database state that does not obey all the integrity constraints is</a:t>
            </a:r>
            <a:r>
              <a:rPr lang="en-US" dirty="0" smtClean="0">
                <a:solidFill>
                  <a:srgbClr val="7030A0"/>
                </a:solidFill>
                <a:ea typeface="ＭＳ Ｐゴシック" pitchFamily="34" charset="-128"/>
              </a:rPr>
              <a:t> </a:t>
            </a:r>
            <a:r>
              <a:rPr lang="en-US" dirty="0">
                <a:solidFill>
                  <a:srgbClr val="7030A0"/>
                </a:solidFill>
              </a:rPr>
              <a:t>an</a:t>
            </a:r>
            <a:r>
              <a:rPr lang="en-US" b="1" dirty="0">
                <a:solidFill>
                  <a:srgbClr val="7030A0"/>
                </a:solidFill>
              </a:rPr>
              <a:t> invalid </a:t>
            </a:r>
            <a:r>
              <a:rPr lang="en-US" dirty="0" smtClean="0">
                <a:solidFill>
                  <a:srgbClr val="7030A0"/>
                </a:solidFill>
              </a:rPr>
              <a:t>state.</a:t>
            </a:r>
          </a:p>
          <a:p>
            <a:pPr marL="114300" indent="0">
              <a:buNone/>
            </a:pPr>
            <a:endParaRPr lang="en-US" dirty="0" smtClean="0">
              <a:solidFill>
                <a:srgbClr val="7030A0"/>
              </a:solidFill>
            </a:endParaRPr>
          </a:p>
          <a:p>
            <a:pPr>
              <a:buFont typeface="Wingdings" pitchFamily="2" charset="2"/>
              <a:buChar char="Ø"/>
            </a:pPr>
            <a:r>
              <a:rPr lang="en-US" dirty="0" smtClean="0">
                <a:solidFill>
                  <a:srgbClr val="7030A0"/>
                </a:solidFill>
              </a:rPr>
              <a:t>A state </a:t>
            </a:r>
            <a:r>
              <a:rPr lang="en-US" dirty="0">
                <a:solidFill>
                  <a:srgbClr val="7030A0"/>
                </a:solidFill>
              </a:rPr>
              <a:t>that satisfies all the constraints in the defined set</a:t>
            </a:r>
          </a:p>
          <a:p>
            <a:pPr marL="114300" indent="0">
              <a:buNone/>
            </a:pPr>
            <a:r>
              <a:rPr lang="en-US" dirty="0" smtClean="0">
                <a:solidFill>
                  <a:srgbClr val="7030A0"/>
                </a:solidFill>
              </a:rPr>
              <a:t>   of </a:t>
            </a:r>
            <a:r>
              <a:rPr lang="en-US" dirty="0">
                <a:solidFill>
                  <a:srgbClr val="7030A0"/>
                </a:solidFill>
              </a:rPr>
              <a:t>integrity constraints IC is called a </a:t>
            </a:r>
            <a:r>
              <a:rPr lang="en-US" b="1" dirty="0">
                <a:solidFill>
                  <a:srgbClr val="7030A0"/>
                </a:solidFill>
              </a:rPr>
              <a:t>valid</a:t>
            </a:r>
            <a:r>
              <a:rPr lang="en-US" dirty="0">
                <a:solidFill>
                  <a:srgbClr val="7030A0"/>
                </a:solidFill>
              </a:rPr>
              <a:t> state.</a:t>
            </a:r>
            <a:endParaRPr lang="en-US" dirty="0" smtClean="0">
              <a:solidFill>
                <a:srgbClr val="7030A0"/>
              </a:solidFill>
              <a:ea typeface="ＭＳ Ｐゴシック" pitchFamily="34" charset="-128"/>
            </a:endParaRPr>
          </a:p>
        </p:txBody>
      </p:sp>
      <p:sp>
        <p:nvSpPr>
          <p:cNvPr id="5" name="Rectangle 6"/>
          <p:cNvSpPr txBox="1">
            <a:spLocks noChangeArrowheads="1"/>
          </p:cNvSpPr>
          <p:nvPr/>
        </p:nvSpPr>
        <p:spPr>
          <a:xfrm>
            <a:off x="0" y="1143000"/>
            <a:ext cx="5638800" cy="668845"/>
          </a:xfrm>
          <a:prstGeom prst="rect">
            <a:avLst/>
          </a:prstGeom>
        </p:spPr>
        <p:txBody>
          <a:bodyP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z="2400" b="1" cap="none" dirty="0" smtClean="0">
                <a:solidFill>
                  <a:srgbClr val="00B0F0"/>
                </a:solidFill>
                <a:ea typeface="ＭＳ Ｐゴシック" pitchFamily="34" charset="-128"/>
              </a:rPr>
              <a:t>2-4- Relational Database State</a:t>
            </a:r>
            <a:endParaRPr lang="en-US" sz="2400" b="1" cap="none" dirty="0" smtClean="0">
              <a:solidFill>
                <a:srgbClr val="00B0F0"/>
              </a:solidFill>
              <a:ea typeface="ＭＳ Ｐゴシック" pitchFamily="34" charset="-128"/>
            </a:endParaRPr>
          </a:p>
        </p:txBody>
      </p:sp>
      <p:sp>
        <p:nvSpPr>
          <p:cNvPr id="6" name="Rectangle 5"/>
          <p:cNvSpPr/>
          <p:nvPr/>
        </p:nvSpPr>
        <p:spPr>
          <a:xfrm>
            <a:off x="179439"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3" name="Slide Number Placeholder 2"/>
          <p:cNvSpPr>
            <a:spLocks noGrp="1"/>
          </p:cNvSpPr>
          <p:nvPr>
            <p:ph type="sldNum" sz="quarter" idx="12"/>
          </p:nvPr>
        </p:nvSpPr>
        <p:spPr/>
        <p:txBody>
          <a:bodyPr/>
          <a:lstStyle/>
          <a:p>
            <a:fld id="{ADE64B01-A812-4B3A-8756-32BA4610DF6B}" type="slidenum">
              <a:rPr lang="en-US" smtClean="0"/>
              <a:t>15</a:t>
            </a:fld>
            <a:endParaRPr lang="en-US"/>
          </a:p>
        </p:txBody>
      </p:sp>
    </p:spTree>
    <p:extLst>
      <p:ext uri="{BB962C8B-B14F-4D97-AF65-F5344CB8AC3E}">
        <p14:creationId xmlns:p14="http://schemas.microsoft.com/office/powerpoint/2010/main" val="317264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9" descr="fig05_06"/>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4756"/>
          <a:stretch/>
        </p:blipFill>
        <p:spPr bwMode="auto">
          <a:xfrm>
            <a:off x="231061" y="1447800"/>
            <a:ext cx="8505106" cy="5215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117099"/>
            <a:ext cx="8305800" cy="954107"/>
          </a:xfrm>
          <a:prstGeom prst="rect">
            <a:avLst/>
          </a:prstGeom>
        </p:spPr>
        <p:txBody>
          <a:bodyPr wrap="square">
            <a:spAutoFit/>
          </a:bodyPr>
          <a:lstStyle/>
          <a:p>
            <a:pPr marL="693738" indent="-579438">
              <a:buNone/>
            </a:pPr>
            <a:r>
              <a:rPr lang="en-US" sz="2800" b="1" dirty="0" smtClean="0">
                <a:solidFill>
                  <a:srgbClr val="FF0000"/>
                </a:solidFill>
                <a:ea typeface="ＭＳ Ｐゴシック" pitchFamily="34" charset="-128"/>
              </a:rPr>
              <a:t>2- Relational Model Constraints and   Relational Database Schemas</a:t>
            </a:r>
          </a:p>
        </p:txBody>
      </p:sp>
      <p:sp>
        <p:nvSpPr>
          <p:cNvPr id="6" name="TextBox 5"/>
          <p:cNvSpPr txBox="1"/>
          <p:nvPr/>
        </p:nvSpPr>
        <p:spPr>
          <a:xfrm rot="630364">
            <a:off x="7456643" y="887014"/>
            <a:ext cx="1219200" cy="369332"/>
          </a:xfrm>
          <a:prstGeom prst="rect">
            <a:avLst/>
          </a:prstGeom>
          <a:noFill/>
        </p:spPr>
        <p:txBody>
          <a:bodyPr wrap="square" rtlCol="0">
            <a:spAutoFit/>
          </a:bodyPr>
          <a:lstStyle/>
          <a:p>
            <a:r>
              <a:rPr lang="en-US" b="1" dirty="0" smtClean="0">
                <a:solidFill>
                  <a:srgbClr val="7030A0"/>
                </a:solidFill>
              </a:rPr>
              <a:t>Example</a:t>
            </a:r>
            <a:endParaRPr lang="en-US" b="1" dirty="0">
              <a:solidFill>
                <a:srgbClr val="7030A0"/>
              </a:solidFill>
            </a:endParaRPr>
          </a:p>
        </p:txBody>
      </p:sp>
      <p:sp>
        <p:nvSpPr>
          <p:cNvPr id="7" name="Rectangle 6"/>
          <p:cNvSpPr txBox="1">
            <a:spLocks noChangeArrowheads="1"/>
          </p:cNvSpPr>
          <p:nvPr/>
        </p:nvSpPr>
        <p:spPr>
          <a:xfrm>
            <a:off x="-533400" y="778955"/>
            <a:ext cx="5638800" cy="668845"/>
          </a:xfrm>
          <a:prstGeom prst="rect">
            <a:avLst/>
          </a:prstGeom>
        </p:spPr>
        <p:txBody>
          <a:bodyPr>
            <a:normAutofit/>
          </a:bodyPr>
          <a:lst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a:lstStyle>
          <a:p>
            <a:r>
              <a:rPr lang="en-US" sz="2400" b="1" cap="none" dirty="0" smtClean="0">
                <a:solidFill>
                  <a:srgbClr val="00B0F0"/>
                </a:solidFill>
                <a:ea typeface="ＭＳ Ｐゴシック" pitchFamily="34" charset="-128"/>
              </a:rPr>
              <a:t>2-4- Relational Database State</a:t>
            </a:r>
            <a:endParaRPr lang="en-US" sz="2400" b="1" cap="none" dirty="0" smtClean="0">
              <a:solidFill>
                <a:srgbClr val="00B0F0"/>
              </a:solidFill>
              <a:ea typeface="ＭＳ Ｐゴシック" pitchFamily="34" charset="-128"/>
            </a:endParaRPr>
          </a:p>
        </p:txBody>
      </p:sp>
      <p:sp>
        <p:nvSpPr>
          <p:cNvPr id="2" name="Slide Number Placeholder 1"/>
          <p:cNvSpPr>
            <a:spLocks noGrp="1"/>
          </p:cNvSpPr>
          <p:nvPr>
            <p:ph type="sldNum" sz="quarter" idx="12"/>
          </p:nvPr>
        </p:nvSpPr>
        <p:spPr/>
        <p:txBody>
          <a:bodyPr/>
          <a:lstStyle/>
          <a:p>
            <a:fld id="{ADE64B01-A812-4B3A-8756-32BA4610DF6B}" type="slidenum">
              <a:rPr lang="en-US" smtClean="0"/>
              <a:t>16</a:t>
            </a:fld>
            <a:endParaRPr lang="en-US"/>
          </a:p>
        </p:txBody>
      </p:sp>
      <p:cxnSp>
        <p:nvCxnSpPr>
          <p:cNvPr id="9" name="Straight Arrow Connector 8"/>
          <p:cNvCxnSpPr/>
          <p:nvPr/>
        </p:nvCxnSpPr>
        <p:spPr>
          <a:xfrm flipH="1" flipV="1">
            <a:off x="2514600" y="3276600"/>
            <a:ext cx="1143000" cy="9144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a:off x="1143000" y="4191000"/>
            <a:ext cx="25146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3048000" y="4198063"/>
            <a:ext cx="2057400" cy="369332"/>
          </a:xfrm>
          <a:prstGeom prst="rect">
            <a:avLst/>
          </a:prstGeom>
          <a:noFill/>
        </p:spPr>
        <p:txBody>
          <a:bodyPr wrap="square" rtlCol="0">
            <a:spAutoFit/>
          </a:bodyPr>
          <a:lstStyle/>
          <a:p>
            <a:r>
              <a:rPr lang="en-US" b="1" dirty="0" smtClean="0">
                <a:solidFill>
                  <a:srgbClr val="C00000"/>
                </a:solidFill>
              </a:rPr>
              <a:t>Primary key</a:t>
            </a:r>
            <a:endParaRPr lang="en-US" b="1" dirty="0">
              <a:solidFill>
                <a:srgbClr val="C00000"/>
              </a:solidFill>
            </a:endParaRPr>
          </a:p>
        </p:txBody>
      </p:sp>
    </p:spTree>
    <p:extLst>
      <p:ext uri="{BB962C8B-B14F-4D97-AF65-F5344CB8AC3E}">
        <p14:creationId xmlns:p14="http://schemas.microsoft.com/office/powerpoint/2010/main" val="1364867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5"/>
          <p:cNvSpPr>
            <a:spLocks noGrp="1" noChangeArrowheads="1"/>
          </p:cNvSpPr>
          <p:nvPr>
            <p:ph type="body" idx="1"/>
          </p:nvPr>
        </p:nvSpPr>
        <p:spPr>
          <a:xfrm>
            <a:off x="-152400" y="1722437"/>
            <a:ext cx="9296400" cy="4373563"/>
          </a:xfrm>
        </p:spPr>
        <p:txBody>
          <a:bodyPr>
            <a:noAutofit/>
          </a:bodyPr>
          <a:lstStyle/>
          <a:p>
            <a:pPr eaLnBrk="1" hangingPunct="1">
              <a:buFont typeface="Wingdings" pitchFamily="2" charset="2"/>
              <a:buChar char="Ø"/>
            </a:pPr>
            <a:r>
              <a:rPr lang="en-US" dirty="0" smtClean="0">
                <a:solidFill>
                  <a:schemeClr val="tx1"/>
                </a:solidFill>
                <a:ea typeface="ＭＳ Ｐゴシック" pitchFamily="34" charset="-128"/>
              </a:rPr>
              <a:t>In case of integrity violation, several actions can be taken</a:t>
            </a:r>
            <a:r>
              <a:rPr lang="en-US" dirty="0" smtClean="0">
                <a:solidFill>
                  <a:schemeClr val="tx1"/>
                </a:solidFill>
                <a:ea typeface="ＭＳ Ｐゴシック" pitchFamily="34" charset="-128"/>
              </a:rPr>
              <a:t>:</a:t>
            </a:r>
            <a:endParaRPr lang="en-US" dirty="0" smtClean="0">
              <a:solidFill>
                <a:schemeClr val="tx1"/>
              </a:solidFill>
              <a:ea typeface="ＭＳ Ｐゴシック" pitchFamily="34" charset="-128"/>
            </a:endParaRPr>
          </a:p>
          <a:p>
            <a:pPr lvl="1" eaLnBrk="1" hangingPunct="1"/>
            <a:r>
              <a:rPr lang="en-US" sz="2400" dirty="0" smtClean="0">
                <a:solidFill>
                  <a:schemeClr val="tx1"/>
                </a:solidFill>
                <a:ea typeface="ＭＳ Ｐゴシック" pitchFamily="34" charset="-128"/>
              </a:rPr>
              <a:t>Cancel the operation that causes the violation (RESTRICT or REJECT option</a:t>
            </a:r>
            <a:r>
              <a:rPr lang="en-US" sz="2400" dirty="0" smtClean="0">
                <a:solidFill>
                  <a:schemeClr val="tx1"/>
                </a:solidFill>
                <a:ea typeface="ＭＳ Ｐゴシック" pitchFamily="34" charset="-128"/>
              </a:rPr>
              <a:t>)</a:t>
            </a:r>
          </a:p>
          <a:p>
            <a:pPr marL="411480" lvl="1" indent="0" eaLnBrk="1" hangingPunct="1">
              <a:buNone/>
            </a:pPr>
            <a:endParaRPr lang="en-US" sz="2400" dirty="0" smtClean="0">
              <a:solidFill>
                <a:schemeClr val="tx1"/>
              </a:solidFill>
              <a:ea typeface="ＭＳ Ｐゴシック" pitchFamily="34" charset="-128"/>
            </a:endParaRPr>
          </a:p>
          <a:p>
            <a:pPr lvl="1" eaLnBrk="1" hangingPunct="1"/>
            <a:r>
              <a:rPr lang="en-US" sz="2400" dirty="0" smtClean="0">
                <a:solidFill>
                  <a:schemeClr val="tx1"/>
                </a:solidFill>
                <a:ea typeface="ＭＳ Ｐゴシック" pitchFamily="34" charset="-128"/>
              </a:rPr>
              <a:t>Perform the operation but inform the user of the </a:t>
            </a:r>
            <a:r>
              <a:rPr lang="en-US" sz="2400" dirty="0" smtClean="0">
                <a:solidFill>
                  <a:schemeClr val="tx1"/>
                </a:solidFill>
                <a:ea typeface="ＭＳ Ｐゴシック" pitchFamily="34" charset="-128"/>
              </a:rPr>
              <a:t>violation</a:t>
            </a:r>
          </a:p>
          <a:p>
            <a:pPr marL="411480" lvl="1" indent="0" eaLnBrk="1" hangingPunct="1">
              <a:buNone/>
            </a:pPr>
            <a:endParaRPr lang="en-US" sz="2400" dirty="0" smtClean="0">
              <a:solidFill>
                <a:schemeClr val="tx1"/>
              </a:solidFill>
              <a:ea typeface="ＭＳ Ｐゴシック" pitchFamily="34" charset="-128"/>
            </a:endParaRPr>
          </a:p>
          <a:p>
            <a:pPr lvl="1" eaLnBrk="1" hangingPunct="1"/>
            <a:r>
              <a:rPr lang="en-US" sz="2400" dirty="0" smtClean="0">
                <a:solidFill>
                  <a:schemeClr val="tx1"/>
                </a:solidFill>
                <a:ea typeface="ＭＳ Ｐゴシック" pitchFamily="34" charset="-128"/>
              </a:rPr>
              <a:t>Trigger additional updates so the violation is corrected (CASCADE option, SET NULL option</a:t>
            </a:r>
            <a:r>
              <a:rPr lang="en-US" sz="2400" dirty="0" smtClean="0">
                <a:solidFill>
                  <a:schemeClr val="tx1"/>
                </a:solidFill>
                <a:ea typeface="ＭＳ Ｐゴシック" pitchFamily="34" charset="-128"/>
              </a:rPr>
              <a:t>)</a:t>
            </a:r>
          </a:p>
          <a:p>
            <a:pPr marL="411480" lvl="1" indent="0" eaLnBrk="1" hangingPunct="1">
              <a:buNone/>
            </a:pPr>
            <a:endParaRPr lang="en-US" sz="2400" dirty="0" smtClean="0">
              <a:solidFill>
                <a:schemeClr val="tx1"/>
              </a:solidFill>
              <a:ea typeface="ＭＳ Ｐゴシック" pitchFamily="34" charset="-128"/>
            </a:endParaRPr>
          </a:p>
          <a:p>
            <a:pPr lvl="1" eaLnBrk="1" hangingPunct="1"/>
            <a:r>
              <a:rPr lang="en-US" sz="2400" dirty="0" smtClean="0">
                <a:solidFill>
                  <a:schemeClr val="tx1"/>
                </a:solidFill>
                <a:ea typeface="ＭＳ Ｐゴシック" pitchFamily="34" charset="-128"/>
              </a:rPr>
              <a:t>Execute a user-specified error-correction routine </a:t>
            </a:r>
          </a:p>
        </p:txBody>
      </p:sp>
      <p:sp>
        <p:nvSpPr>
          <p:cNvPr id="3" name="Rectangle 2"/>
          <p:cNvSpPr/>
          <p:nvPr/>
        </p:nvSpPr>
        <p:spPr>
          <a:xfrm>
            <a:off x="228600" y="152400"/>
            <a:ext cx="8534400" cy="954107"/>
          </a:xfrm>
          <a:prstGeom prst="rect">
            <a:avLst/>
          </a:prstGeom>
        </p:spPr>
        <p:txBody>
          <a:bodyPr wrap="square">
            <a:spAutoFit/>
          </a:bodyPr>
          <a:lstStyle/>
          <a:p>
            <a:pPr marL="633413" indent="-519113">
              <a:buNone/>
            </a:pPr>
            <a:r>
              <a:rPr lang="en-US" sz="2800" b="1" dirty="0">
                <a:solidFill>
                  <a:srgbClr val="FF0000"/>
                </a:solidFill>
                <a:ea typeface="ＭＳ Ｐゴシック" pitchFamily="34" charset="-128"/>
              </a:rPr>
              <a:t>3- Update Operations, Transactions and Dealing with Constraint Violations</a:t>
            </a:r>
          </a:p>
        </p:txBody>
      </p:sp>
    </p:spTree>
    <p:extLst>
      <p:ext uri="{BB962C8B-B14F-4D97-AF65-F5344CB8AC3E}">
        <p14:creationId xmlns:p14="http://schemas.microsoft.com/office/powerpoint/2010/main" val="3686597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1027"/>
          <p:cNvSpPr>
            <a:spLocks noGrp="1" noChangeArrowheads="1"/>
          </p:cNvSpPr>
          <p:nvPr>
            <p:ph type="body" idx="1"/>
          </p:nvPr>
        </p:nvSpPr>
        <p:spPr/>
        <p:txBody>
          <a:bodyPr>
            <a:normAutofit lnSpcReduction="10000"/>
          </a:bodyPr>
          <a:lstStyle/>
          <a:p>
            <a:pPr eaLnBrk="1" hangingPunct="1"/>
            <a:r>
              <a:rPr lang="en-US" sz="2400" b="1" dirty="0" smtClean="0">
                <a:solidFill>
                  <a:schemeClr val="tx1"/>
                </a:solidFill>
                <a:ea typeface="ＭＳ Ｐゴシック" pitchFamily="34" charset="-128"/>
              </a:rPr>
              <a:t>INSERT</a:t>
            </a:r>
            <a:r>
              <a:rPr lang="en-US" sz="2400" dirty="0" smtClean="0">
                <a:solidFill>
                  <a:schemeClr val="tx1"/>
                </a:solidFill>
                <a:ea typeface="ＭＳ Ｐゴシック" pitchFamily="34" charset="-128"/>
              </a:rPr>
              <a:t> may violate any of the constraints:</a:t>
            </a:r>
          </a:p>
          <a:p>
            <a:pPr lvl="1" eaLnBrk="1" hangingPunct="1"/>
            <a:r>
              <a:rPr lang="en-US" sz="2200" b="1" dirty="0" smtClean="0">
                <a:solidFill>
                  <a:srgbClr val="FF3300"/>
                </a:solidFill>
                <a:ea typeface="ＭＳ Ｐゴシック" pitchFamily="34" charset="-128"/>
              </a:rPr>
              <a:t>Domain constraint:</a:t>
            </a:r>
          </a:p>
          <a:p>
            <a:pPr lvl="2" eaLnBrk="1" hangingPunct="1"/>
            <a:r>
              <a:rPr lang="en-US" sz="2000" dirty="0" smtClean="0">
                <a:solidFill>
                  <a:schemeClr val="tx1"/>
                </a:solidFill>
                <a:ea typeface="ＭＳ Ｐゴシック" pitchFamily="34" charset="-128"/>
              </a:rPr>
              <a:t>if one of the attribute values provided for the new tuple is not of the specified attribute domain</a:t>
            </a:r>
          </a:p>
          <a:p>
            <a:pPr lvl="1" eaLnBrk="1" hangingPunct="1"/>
            <a:r>
              <a:rPr lang="en-US" sz="2200" b="1" dirty="0" smtClean="0">
                <a:solidFill>
                  <a:srgbClr val="FF3300"/>
                </a:solidFill>
                <a:ea typeface="ＭＳ Ｐゴシック" pitchFamily="34" charset="-128"/>
              </a:rPr>
              <a:t>Key constraint:</a:t>
            </a:r>
          </a:p>
          <a:p>
            <a:pPr lvl="2" eaLnBrk="1" hangingPunct="1"/>
            <a:r>
              <a:rPr lang="en-US" sz="2000" dirty="0" smtClean="0">
                <a:solidFill>
                  <a:schemeClr val="tx1"/>
                </a:solidFill>
                <a:ea typeface="ＭＳ Ｐゴシック" pitchFamily="34" charset="-128"/>
              </a:rPr>
              <a:t>if the value of a key attribute in the new tuple already exists in another tuple in the relation</a:t>
            </a:r>
          </a:p>
          <a:p>
            <a:pPr lvl="1" eaLnBrk="1" hangingPunct="1"/>
            <a:r>
              <a:rPr lang="en-US" sz="2200" b="1" dirty="0" smtClean="0">
                <a:solidFill>
                  <a:srgbClr val="FF3300"/>
                </a:solidFill>
                <a:ea typeface="ＭＳ Ｐゴシック" pitchFamily="34" charset="-128"/>
              </a:rPr>
              <a:t>Referential integrity:</a:t>
            </a:r>
          </a:p>
          <a:p>
            <a:pPr lvl="2" eaLnBrk="1" hangingPunct="1"/>
            <a:r>
              <a:rPr lang="en-US" sz="2000" dirty="0" smtClean="0">
                <a:solidFill>
                  <a:schemeClr val="tx1"/>
                </a:solidFill>
                <a:ea typeface="ＭＳ Ｐゴシック" pitchFamily="34" charset="-128"/>
              </a:rPr>
              <a:t>if a foreign key value in the new tuple references a primary key value that does not exist in the referenced relation</a:t>
            </a:r>
          </a:p>
          <a:p>
            <a:pPr lvl="1" eaLnBrk="1" hangingPunct="1"/>
            <a:r>
              <a:rPr lang="en-US" sz="2200" b="1" dirty="0" smtClean="0">
                <a:solidFill>
                  <a:srgbClr val="FF3300"/>
                </a:solidFill>
                <a:ea typeface="ＭＳ Ｐゴシック" pitchFamily="34" charset="-128"/>
              </a:rPr>
              <a:t>Entity integrity:</a:t>
            </a:r>
          </a:p>
          <a:p>
            <a:pPr lvl="2" eaLnBrk="1" hangingPunct="1"/>
            <a:r>
              <a:rPr lang="en-US" sz="2000" dirty="0" smtClean="0">
                <a:solidFill>
                  <a:schemeClr val="tx1"/>
                </a:solidFill>
                <a:ea typeface="ＭＳ Ｐゴシック" pitchFamily="34" charset="-128"/>
              </a:rPr>
              <a:t>if the primary key value is null in the new tuple</a:t>
            </a:r>
          </a:p>
        </p:txBody>
      </p:sp>
      <p:sp>
        <p:nvSpPr>
          <p:cNvPr id="6" name="Rectangle 5"/>
          <p:cNvSpPr/>
          <p:nvPr/>
        </p:nvSpPr>
        <p:spPr>
          <a:xfrm>
            <a:off x="228600" y="152400"/>
            <a:ext cx="8534400" cy="954107"/>
          </a:xfrm>
          <a:prstGeom prst="rect">
            <a:avLst/>
          </a:prstGeom>
        </p:spPr>
        <p:txBody>
          <a:bodyPr wrap="square">
            <a:spAutoFit/>
          </a:bodyPr>
          <a:lstStyle/>
          <a:p>
            <a:pPr marL="633413" indent="-519113">
              <a:buNone/>
            </a:pPr>
            <a:r>
              <a:rPr lang="en-US" sz="2800" b="1" dirty="0">
                <a:solidFill>
                  <a:srgbClr val="FF0000"/>
                </a:solidFill>
                <a:ea typeface="ＭＳ Ｐゴシック" pitchFamily="34" charset="-128"/>
              </a:rPr>
              <a:t>3- Update Operations, Transactions and Dealing with Constraint Violations</a:t>
            </a:r>
          </a:p>
        </p:txBody>
      </p:sp>
      <p:sp>
        <p:nvSpPr>
          <p:cNvPr id="3" name="Rectangle 2"/>
          <p:cNvSpPr/>
          <p:nvPr/>
        </p:nvSpPr>
        <p:spPr>
          <a:xfrm>
            <a:off x="2323463" y="1106507"/>
            <a:ext cx="4334841" cy="369332"/>
          </a:xfrm>
          <a:prstGeom prst="rect">
            <a:avLst/>
          </a:prstGeom>
        </p:spPr>
        <p:txBody>
          <a:bodyPr wrap="none">
            <a:spAutoFit/>
          </a:bodyPr>
          <a:lstStyle/>
          <a:p>
            <a:r>
              <a:rPr lang="en-US" b="1" dirty="0">
                <a:solidFill>
                  <a:srgbClr val="7030A0"/>
                </a:solidFill>
                <a:ea typeface="ＭＳ Ｐゴシック" pitchFamily="34" charset="-128"/>
              </a:rPr>
              <a:t>Possible violations for each operation</a:t>
            </a:r>
            <a:endParaRPr lang="en-US" b="1" dirty="0">
              <a:solidFill>
                <a:srgbClr val="7030A0"/>
              </a:solidFill>
            </a:endParaRPr>
          </a:p>
        </p:txBody>
      </p:sp>
    </p:spTree>
    <p:extLst>
      <p:ext uri="{BB962C8B-B14F-4D97-AF65-F5344CB8AC3E}">
        <p14:creationId xmlns:p14="http://schemas.microsoft.com/office/powerpoint/2010/main" val="3898066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pPr eaLnBrk="1" hangingPunct="1"/>
            <a:r>
              <a:rPr lang="en-US" sz="2400" b="1" dirty="0" smtClean="0">
                <a:solidFill>
                  <a:schemeClr val="tx1"/>
                </a:solidFill>
                <a:ea typeface="ＭＳ Ｐゴシック" pitchFamily="34" charset="-128"/>
              </a:rPr>
              <a:t>DELETE</a:t>
            </a:r>
            <a:r>
              <a:rPr lang="en-US" sz="2400" dirty="0" smtClean="0">
                <a:solidFill>
                  <a:schemeClr val="tx1"/>
                </a:solidFill>
                <a:ea typeface="ＭＳ Ｐゴシック" pitchFamily="34" charset="-128"/>
              </a:rPr>
              <a:t> may violate only referential integrity:</a:t>
            </a:r>
          </a:p>
          <a:p>
            <a:pPr lvl="1" eaLnBrk="1" hangingPunct="1"/>
            <a:r>
              <a:rPr lang="en-US" sz="2200" b="1" dirty="0" smtClean="0">
                <a:solidFill>
                  <a:srgbClr val="FF3300"/>
                </a:solidFill>
                <a:ea typeface="ＭＳ Ｐゴシック" pitchFamily="34" charset="-128"/>
              </a:rPr>
              <a:t>If the primary key </a:t>
            </a:r>
            <a:r>
              <a:rPr lang="en-US" sz="2200" dirty="0" smtClean="0">
                <a:solidFill>
                  <a:schemeClr val="tx1"/>
                </a:solidFill>
                <a:ea typeface="ＭＳ Ｐゴシック" pitchFamily="34" charset="-128"/>
              </a:rPr>
              <a:t>value </a:t>
            </a:r>
            <a:r>
              <a:rPr lang="en-US" sz="2200" dirty="0" smtClean="0">
                <a:solidFill>
                  <a:schemeClr val="tx1"/>
                </a:solidFill>
                <a:ea typeface="ＭＳ Ｐゴシック" pitchFamily="34" charset="-128"/>
              </a:rPr>
              <a:t>of the tuple being deleted is referenced from other tuples in the database</a:t>
            </a:r>
          </a:p>
          <a:p>
            <a:pPr lvl="2" eaLnBrk="1" hangingPunct="1"/>
            <a:r>
              <a:rPr lang="en-US" sz="2000" dirty="0" smtClean="0">
                <a:solidFill>
                  <a:schemeClr val="tx1"/>
                </a:solidFill>
                <a:ea typeface="ＭＳ Ｐゴシック" pitchFamily="34" charset="-128"/>
              </a:rPr>
              <a:t>Can be remedied by several actions: RESTRICT, CASCADE, SET NULL </a:t>
            </a:r>
          </a:p>
          <a:p>
            <a:pPr lvl="3" eaLnBrk="1" hangingPunct="1"/>
            <a:r>
              <a:rPr lang="en-US" sz="1800" b="1" dirty="0" smtClean="0">
                <a:solidFill>
                  <a:schemeClr val="tx1"/>
                </a:solidFill>
                <a:ea typeface="ＭＳ Ｐゴシック" pitchFamily="34" charset="-128"/>
              </a:rPr>
              <a:t>RESTRICT option: </a:t>
            </a:r>
            <a:r>
              <a:rPr lang="en-US" sz="1800" dirty="0" smtClean="0">
                <a:solidFill>
                  <a:schemeClr val="tx1"/>
                </a:solidFill>
                <a:ea typeface="ＭＳ Ｐゴシック" pitchFamily="34" charset="-128"/>
              </a:rPr>
              <a:t>reject the deletion</a:t>
            </a:r>
          </a:p>
          <a:p>
            <a:pPr lvl="3" eaLnBrk="1" hangingPunct="1"/>
            <a:r>
              <a:rPr lang="en-US" sz="1800" b="1" dirty="0" smtClean="0">
                <a:solidFill>
                  <a:schemeClr val="tx1"/>
                </a:solidFill>
                <a:ea typeface="ＭＳ Ｐゴシック" pitchFamily="34" charset="-128"/>
              </a:rPr>
              <a:t>CASCADE </a:t>
            </a:r>
            <a:r>
              <a:rPr lang="en-US" sz="1800" b="1" dirty="0" smtClean="0">
                <a:solidFill>
                  <a:schemeClr val="tx1"/>
                </a:solidFill>
                <a:ea typeface="ＭＳ Ｐゴシック" pitchFamily="34" charset="-128"/>
              </a:rPr>
              <a:t>option: </a:t>
            </a:r>
            <a:r>
              <a:rPr lang="en-US" sz="1800" dirty="0" smtClean="0">
                <a:solidFill>
                  <a:schemeClr val="tx1"/>
                </a:solidFill>
                <a:ea typeface="ＭＳ Ｐゴシック" pitchFamily="34" charset="-128"/>
              </a:rPr>
              <a:t>propagate the new primary key value into the foreign keys of the referencing tuples</a:t>
            </a:r>
          </a:p>
          <a:p>
            <a:pPr lvl="3" eaLnBrk="1" hangingPunct="1"/>
            <a:r>
              <a:rPr lang="en-US" sz="1800" b="1" dirty="0" smtClean="0">
                <a:solidFill>
                  <a:schemeClr val="tx1"/>
                </a:solidFill>
                <a:ea typeface="ＭＳ Ｐゴシック" pitchFamily="34" charset="-128"/>
              </a:rPr>
              <a:t>SET NULL option: </a:t>
            </a:r>
            <a:r>
              <a:rPr lang="en-US" sz="1800" dirty="0" smtClean="0">
                <a:solidFill>
                  <a:schemeClr val="tx1"/>
                </a:solidFill>
                <a:ea typeface="ＭＳ Ｐゴシック" pitchFamily="34" charset="-128"/>
              </a:rPr>
              <a:t>set the foreign keys of the referencing tuples to NULL</a:t>
            </a:r>
          </a:p>
          <a:p>
            <a:pPr lvl="1" eaLnBrk="1" hangingPunct="1"/>
            <a:r>
              <a:rPr lang="en-US" sz="2200" dirty="0" smtClean="0">
                <a:solidFill>
                  <a:schemeClr val="tx1"/>
                </a:solidFill>
                <a:ea typeface="ＭＳ Ｐゴシック" pitchFamily="34" charset="-128"/>
              </a:rPr>
              <a:t>One </a:t>
            </a:r>
            <a:r>
              <a:rPr lang="en-US" sz="2200" dirty="0" smtClean="0">
                <a:solidFill>
                  <a:schemeClr val="tx1"/>
                </a:solidFill>
                <a:ea typeface="ＭＳ Ｐゴシック" pitchFamily="34" charset="-128"/>
              </a:rPr>
              <a:t>of the above options </a:t>
            </a:r>
            <a:r>
              <a:rPr lang="en-US" sz="2200" dirty="0" smtClean="0">
                <a:solidFill>
                  <a:schemeClr val="tx1"/>
                </a:solidFill>
                <a:ea typeface="ＭＳ Ｐゴシック" pitchFamily="34" charset="-128"/>
              </a:rPr>
              <a:t>must be specified during database design for each foreign key constraint</a:t>
            </a:r>
            <a:endParaRPr lang="en-US" sz="2200" dirty="0" smtClean="0">
              <a:solidFill>
                <a:schemeClr val="tx1"/>
              </a:solidFill>
              <a:ea typeface="ＭＳ Ｐゴシック" pitchFamily="34" charset="-128"/>
            </a:endParaRPr>
          </a:p>
        </p:txBody>
      </p:sp>
      <p:sp>
        <p:nvSpPr>
          <p:cNvPr id="6" name="Rectangle 5"/>
          <p:cNvSpPr/>
          <p:nvPr/>
        </p:nvSpPr>
        <p:spPr>
          <a:xfrm>
            <a:off x="228600" y="152400"/>
            <a:ext cx="8534400" cy="954107"/>
          </a:xfrm>
          <a:prstGeom prst="rect">
            <a:avLst/>
          </a:prstGeom>
        </p:spPr>
        <p:txBody>
          <a:bodyPr wrap="square">
            <a:spAutoFit/>
          </a:bodyPr>
          <a:lstStyle/>
          <a:p>
            <a:pPr marL="633413" indent="-519113">
              <a:buNone/>
            </a:pPr>
            <a:r>
              <a:rPr lang="en-US" sz="2800" b="1" dirty="0">
                <a:solidFill>
                  <a:srgbClr val="FF0000"/>
                </a:solidFill>
                <a:ea typeface="ＭＳ Ｐゴシック" pitchFamily="34" charset="-128"/>
              </a:rPr>
              <a:t>3- Update Operations, Transactions and Dealing with Constraint Violations</a:t>
            </a:r>
          </a:p>
        </p:txBody>
      </p:sp>
      <p:sp>
        <p:nvSpPr>
          <p:cNvPr id="7" name="Rectangle 6"/>
          <p:cNvSpPr/>
          <p:nvPr/>
        </p:nvSpPr>
        <p:spPr>
          <a:xfrm>
            <a:off x="2323463" y="1106507"/>
            <a:ext cx="4334841" cy="369332"/>
          </a:xfrm>
          <a:prstGeom prst="rect">
            <a:avLst/>
          </a:prstGeom>
        </p:spPr>
        <p:txBody>
          <a:bodyPr wrap="none">
            <a:spAutoFit/>
          </a:bodyPr>
          <a:lstStyle/>
          <a:p>
            <a:r>
              <a:rPr lang="en-US" b="1" dirty="0">
                <a:solidFill>
                  <a:srgbClr val="7030A0"/>
                </a:solidFill>
                <a:ea typeface="ＭＳ Ｐゴシック" pitchFamily="34" charset="-128"/>
              </a:rPr>
              <a:t>Possible violations for each operation</a:t>
            </a:r>
            <a:endParaRPr lang="en-US" b="1" dirty="0">
              <a:solidFill>
                <a:srgbClr val="7030A0"/>
              </a:solidFill>
            </a:endParaRPr>
          </a:p>
        </p:txBody>
      </p:sp>
    </p:spTree>
    <p:extLst>
      <p:ext uri="{BB962C8B-B14F-4D97-AF65-F5344CB8AC3E}">
        <p14:creationId xmlns:p14="http://schemas.microsoft.com/office/powerpoint/2010/main" val="2632071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a:t>
            </a:fld>
            <a:endParaRPr lang="en-US"/>
          </a:p>
        </p:txBody>
      </p:sp>
      <p:sp>
        <p:nvSpPr>
          <p:cNvPr id="5" name="Rectangle 7"/>
          <p:cNvSpPr txBox="1">
            <a:spLocks noChangeArrowheads="1"/>
          </p:cNvSpPr>
          <p:nvPr/>
        </p:nvSpPr>
        <p:spPr>
          <a:xfrm>
            <a:off x="76200" y="1600200"/>
            <a:ext cx="9818687" cy="4572000"/>
          </a:xfrm>
          <a:prstGeom prst="rect">
            <a:avLst/>
          </a:prstGeom>
        </p:spPr>
        <p:txBody>
          <a:bodyPr vert="horz" lIns="91440" tIns="45720" rIns="91440" bIns="45720" rtlCol="0">
            <a:normAutofit fontScale="92500" lnSpcReduction="2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marL="114300" indent="0">
              <a:buNone/>
            </a:pPr>
            <a:r>
              <a:rPr lang="en-US" sz="3600" b="1" dirty="0" smtClean="0">
                <a:solidFill>
                  <a:schemeClr val="bg1">
                    <a:lumMod val="75000"/>
                  </a:schemeClr>
                </a:solidFill>
                <a:ea typeface="ＭＳ Ｐゴシック" pitchFamily="34" charset="-128"/>
              </a:rPr>
              <a:t>1- Relational Model Concepts</a:t>
            </a:r>
          </a:p>
          <a:p>
            <a:pPr marL="114300" indent="0">
              <a:buNone/>
            </a:pPr>
            <a:endParaRPr lang="en-US" sz="3600" b="1" dirty="0" smtClean="0">
              <a:ea typeface="ＭＳ Ｐゴシック" pitchFamily="34" charset="-128"/>
            </a:endParaRPr>
          </a:p>
          <a:p>
            <a:pPr marL="693738" indent="-579438">
              <a:buNone/>
            </a:pPr>
            <a:r>
              <a:rPr lang="en-US" sz="3600" b="1" dirty="0" smtClean="0">
                <a:solidFill>
                  <a:srgbClr val="FF0000"/>
                </a:solidFill>
                <a:ea typeface="ＭＳ Ｐゴシック" pitchFamily="34" charset="-128"/>
              </a:rPr>
              <a:t>2- Relational Model Constraints and   Relational Database Schemas</a:t>
            </a:r>
          </a:p>
          <a:p>
            <a:pPr marL="693738" indent="-579438">
              <a:buNone/>
            </a:pPr>
            <a:endParaRPr lang="en-US" sz="3600" b="1" dirty="0" smtClean="0">
              <a:solidFill>
                <a:srgbClr val="FF0000"/>
              </a:solidFill>
              <a:ea typeface="ＭＳ Ｐゴシック" pitchFamily="34" charset="-128"/>
            </a:endParaRPr>
          </a:p>
          <a:p>
            <a:pPr marL="633413" indent="-519113">
              <a:buNone/>
            </a:pPr>
            <a:r>
              <a:rPr lang="en-US" sz="3600" b="1" dirty="0" smtClean="0">
                <a:solidFill>
                  <a:srgbClr val="002060"/>
                </a:solidFill>
                <a:ea typeface="ＭＳ Ｐゴシック" pitchFamily="34" charset="-128"/>
              </a:rPr>
              <a:t>3- Update Operations, Transactions and Dealing with Constraint Violations</a:t>
            </a:r>
          </a:p>
          <a:p>
            <a:pPr marL="633413" indent="-519113">
              <a:buNone/>
            </a:pPr>
            <a:endParaRPr lang="en-US" sz="3600" b="1" dirty="0" smtClean="0">
              <a:solidFill>
                <a:srgbClr val="FF0000"/>
              </a:solidFill>
              <a:ea typeface="ＭＳ Ｐゴシック" pitchFamily="34" charset="-128"/>
            </a:endParaRPr>
          </a:p>
          <a:p>
            <a:pPr marL="114300" indent="0">
              <a:buNone/>
            </a:pPr>
            <a:r>
              <a:rPr lang="en-US" sz="3600" b="1" dirty="0" smtClean="0">
                <a:solidFill>
                  <a:srgbClr val="FF0000"/>
                </a:solidFill>
                <a:ea typeface="ＭＳ Ｐゴシック" pitchFamily="34" charset="-128"/>
              </a:rPr>
              <a:t>4-codd’s rule for relational database</a:t>
            </a:r>
          </a:p>
          <a:p>
            <a:endParaRPr lang="en-US" dirty="0" smtClean="0">
              <a:ea typeface="ＭＳ Ｐゴシック" pitchFamily="34" charset="-128"/>
            </a:endParaRPr>
          </a:p>
        </p:txBody>
      </p:sp>
      <p:sp>
        <p:nvSpPr>
          <p:cNvPr id="6" name="Rectangle 6"/>
          <p:cNvSpPr>
            <a:spLocks noGrp="1" noChangeArrowheads="1"/>
          </p:cNvSpPr>
          <p:nvPr>
            <p:ph type="title"/>
          </p:nvPr>
        </p:nvSpPr>
        <p:spPr>
          <a:xfrm>
            <a:off x="228600" y="303213"/>
            <a:ext cx="7796213" cy="992187"/>
          </a:xfrm>
        </p:spPr>
        <p:txBody>
          <a:bodyPr/>
          <a:lstStyle/>
          <a:p>
            <a:pPr eaLnBrk="1" hangingPunct="1"/>
            <a:r>
              <a:rPr lang="en-US" b="1" dirty="0" smtClean="0">
                <a:solidFill>
                  <a:srgbClr val="002060"/>
                </a:solidFill>
                <a:ea typeface="ＭＳ Ｐゴシック" pitchFamily="34" charset="-128"/>
              </a:rPr>
              <a:t>Chapter Outline</a:t>
            </a:r>
          </a:p>
        </p:txBody>
      </p:sp>
    </p:spTree>
    <p:extLst>
      <p:ext uri="{BB962C8B-B14F-4D97-AF65-F5344CB8AC3E}">
        <p14:creationId xmlns:p14="http://schemas.microsoft.com/office/powerpoint/2010/main" val="1080833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1027"/>
          <p:cNvSpPr>
            <a:spLocks noGrp="1" noChangeArrowheads="1"/>
          </p:cNvSpPr>
          <p:nvPr>
            <p:ph type="body" idx="1"/>
          </p:nvPr>
        </p:nvSpPr>
        <p:spPr>
          <a:xfrm>
            <a:off x="457200" y="1752600"/>
            <a:ext cx="8686800" cy="4373563"/>
          </a:xfrm>
        </p:spPr>
        <p:txBody>
          <a:bodyPr/>
          <a:lstStyle/>
          <a:p>
            <a:pPr eaLnBrk="1" hangingPunct="1"/>
            <a:r>
              <a:rPr lang="en-US" sz="2400" b="1" dirty="0" smtClean="0">
                <a:solidFill>
                  <a:schemeClr val="tx1"/>
                </a:solidFill>
                <a:ea typeface="ＭＳ Ｐゴシック" pitchFamily="34" charset="-128"/>
              </a:rPr>
              <a:t>UPDATE</a:t>
            </a:r>
            <a:r>
              <a:rPr lang="en-US" sz="2400" dirty="0" smtClean="0">
                <a:solidFill>
                  <a:schemeClr val="tx1"/>
                </a:solidFill>
                <a:ea typeface="ＭＳ Ｐゴシック" pitchFamily="34" charset="-128"/>
              </a:rPr>
              <a:t> may violate </a:t>
            </a:r>
            <a:r>
              <a:rPr lang="en-US" sz="2400" b="1" dirty="0" smtClean="0">
                <a:solidFill>
                  <a:srgbClr val="FF0000"/>
                </a:solidFill>
                <a:ea typeface="ＭＳ Ｐゴシック" pitchFamily="34" charset="-128"/>
              </a:rPr>
              <a:t>domain constraint </a:t>
            </a:r>
            <a:r>
              <a:rPr lang="en-US" sz="2400" dirty="0" smtClean="0">
                <a:solidFill>
                  <a:schemeClr val="tx1"/>
                </a:solidFill>
                <a:ea typeface="ＭＳ Ｐゴシック" pitchFamily="34" charset="-128"/>
              </a:rPr>
              <a:t>and NOT NULL constraint on an attribute being modified</a:t>
            </a:r>
          </a:p>
          <a:p>
            <a:pPr eaLnBrk="1" hangingPunct="1"/>
            <a:r>
              <a:rPr lang="en-US" sz="2400" dirty="0" smtClean="0">
                <a:solidFill>
                  <a:schemeClr val="tx1"/>
                </a:solidFill>
                <a:ea typeface="ＭＳ Ｐゴシック" pitchFamily="34" charset="-128"/>
              </a:rPr>
              <a:t>Any </a:t>
            </a:r>
            <a:r>
              <a:rPr lang="en-US" sz="2400" dirty="0" smtClean="0">
                <a:solidFill>
                  <a:schemeClr val="tx1"/>
                </a:solidFill>
                <a:ea typeface="ＭＳ Ｐゴシック" pitchFamily="34" charset="-128"/>
              </a:rPr>
              <a:t>of the other constraints may also be violated, depending on </a:t>
            </a:r>
            <a:r>
              <a:rPr lang="en-US" sz="2400" dirty="0" smtClean="0">
                <a:solidFill>
                  <a:schemeClr val="tx1"/>
                </a:solidFill>
                <a:ea typeface="ＭＳ Ｐゴシック" pitchFamily="34" charset="-128"/>
              </a:rPr>
              <a:t>the attribute being updated:</a:t>
            </a:r>
          </a:p>
          <a:p>
            <a:pPr lvl="1" eaLnBrk="1" hangingPunct="1"/>
            <a:r>
              <a:rPr lang="en-US" sz="2200" b="1" dirty="0" smtClean="0">
                <a:solidFill>
                  <a:srgbClr val="FF0000"/>
                </a:solidFill>
                <a:ea typeface="ＭＳ Ｐゴシック" pitchFamily="34" charset="-128"/>
              </a:rPr>
              <a:t>Updating the primary key (PK):</a:t>
            </a:r>
          </a:p>
          <a:p>
            <a:pPr lvl="2" eaLnBrk="1" hangingPunct="1"/>
            <a:r>
              <a:rPr lang="en-US" sz="2000" dirty="0" smtClean="0">
                <a:solidFill>
                  <a:schemeClr val="tx1"/>
                </a:solidFill>
                <a:ea typeface="ＭＳ Ｐゴシック" pitchFamily="34" charset="-128"/>
              </a:rPr>
              <a:t>Similar to a DELETE followed by an INSERT.</a:t>
            </a:r>
          </a:p>
          <a:p>
            <a:pPr lvl="2" eaLnBrk="1" hangingPunct="1"/>
            <a:r>
              <a:rPr lang="en-US" sz="2000" dirty="0" smtClean="0">
                <a:solidFill>
                  <a:schemeClr val="tx1"/>
                </a:solidFill>
                <a:ea typeface="ＭＳ Ｐゴシック" pitchFamily="34" charset="-128"/>
              </a:rPr>
              <a:t>Need to specify similar options to DELETE.</a:t>
            </a:r>
          </a:p>
          <a:p>
            <a:pPr lvl="1" eaLnBrk="1" hangingPunct="1"/>
            <a:r>
              <a:rPr lang="en-US" sz="2200" b="1" dirty="0" smtClean="0">
                <a:solidFill>
                  <a:srgbClr val="FF0000"/>
                </a:solidFill>
                <a:ea typeface="ＭＳ Ｐゴシック" pitchFamily="34" charset="-128"/>
              </a:rPr>
              <a:t>Updating a foreign key (FK):</a:t>
            </a:r>
          </a:p>
          <a:p>
            <a:pPr lvl="2" eaLnBrk="1" hangingPunct="1"/>
            <a:r>
              <a:rPr lang="en-US" sz="2000" dirty="0" smtClean="0">
                <a:solidFill>
                  <a:schemeClr val="tx1"/>
                </a:solidFill>
                <a:ea typeface="ＭＳ Ｐゴシック" pitchFamily="34" charset="-128"/>
              </a:rPr>
              <a:t>May violate referential integrity.</a:t>
            </a:r>
          </a:p>
          <a:p>
            <a:pPr lvl="1" eaLnBrk="1" hangingPunct="1"/>
            <a:r>
              <a:rPr lang="en-US" sz="2200" b="1" dirty="0" smtClean="0">
                <a:solidFill>
                  <a:srgbClr val="FF0000"/>
                </a:solidFill>
                <a:ea typeface="ＭＳ Ｐゴシック" pitchFamily="34" charset="-128"/>
              </a:rPr>
              <a:t>Updating an ordinary attribute (neither PK nor FK):</a:t>
            </a:r>
          </a:p>
          <a:p>
            <a:pPr lvl="2" eaLnBrk="1" hangingPunct="1"/>
            <a:r>
              <a:rPr lang="en-US" sz="2000" dirty="0" smtClean="0">
                <a:solidFill>
                  <a:schemeClr val="tx1"/>
                </a:solidFill>
                <a:ea typeface="ＭＳ Ｐゴシック" pitchFamily="34" charset="-128"/>
              </a:rPr>
              <a:t>Can only violate </a:t>
            </a:r>
            <a:r>
              <a:rPr lang="en-US" sz="2000" u="sng" dirty="0" smtClean="0">
                <a:solidFill>
                  <a:schemeClr val="tx1"/>
                </a:solidFill>
                <a:ea typeface="ＭＳ Ｐゴシック" pitchFamily="34" charset="-128"/>
              </a:rPr>
              <a:t>domain constraints.</a:t>
            </a:r>
            <a:endParaRPr lang="en-US" sz="2000" u="sng" dirty="0" smtClean="0">
              <a:solidFill>
                <a:schemeClr val="tx1"/>
              </a:solidFill>
              <a:ea typeface="ＭＳ Ｐゴシック" pitchFamily="34" charset="-128"/>
            </a:endParaRPr>
          </a:p>
        </p:txBody>
      </p:sp>
      <p:sp>
        <p:nvSpPr>
          <p:cNvPr id="6" name="Rectangle 5"/>
          <p:cNvSpPr/>
          <p:nvPr/>
        </p:nvSpPr>
        <p:spPr>
          <a:xfrm>
            <a:off x="228600" y="152400"/>
            <a:ext cx="8534400" cy="954107"/>
          </a:xfrm>
          <a:prstGeom prst="rect">
            <a:avLst/>
          </a:prstGeom>
        </p:spPr>
        <p:txBody>
          <a:bodyPr wrap="square">
            <a:spAutoFit/>
          </a:bodyPr>
          <a:lstStyle/>
          <a:p>
            <a:pPr marL="633413" indent="-519113">
              <a:buNone/>
            </a:pPr>
            <a:r>
              <a:rPr lang="en-US" sz="2800" b="1" dirty="0">
                <a:solidFill>
                  <a:srgbClr val="FF0000"/>
                </a:solidFill>
                <a:ea typeface="ＭＳ Ｐゴシック" pitchFamily="34" charset="-128"/>
              </a:rPr>
              <a:t>3- Update Operations, Transactions and Dealing with Constraint Violations</a:t>
            </a:r>
          </a:p>
        </p:txBody>
      </p:sp>
      <p:sp>
        <p:nvSpPr>
          <p:cNvPr id="7" name="Rectangle 6"/>
          <p:cNvSpPr/>
          <p:nvPr/>
        </p:nvSpPr>
        <p:spPr>
          <a:xfrm>
            <a:off x="2323463" y="1106507"/>
            <a:ext cx="4334841" cy="369332"/>
          </a:xfrm>
          <a:prstGeom prst="rect">
            <a:avLst/>
          </a:prstGeom>
        </p:spPr>
        <p:txBody>
          <a:bodyPr wrap="none">
            <a:spAutoFit/>
          </a:bodyPr>
          <a:lstStyle/>
          <a:p>
            <a:r>
              <a:rPr lang="en-US" b="1" dirty="0">
                <a:solidFill>
                  <a:srgbClr val="7030A0"/>
                </a:solidFill>
                <a:ea typeface="ＭＳ Ｐゴシック" pitchFamily="34" charset="-128"/>
              </a:rPr>
              <a:t>Possible violations for each operation</a:t>
            </a:r>
            <a:endParaRPr lang="en-US" b="1" dirty="0">
              <a:solidFill>
                <a:srgbClr val="7030A0"/>
              </a:solidFill>
            </a:endParaRPr>
          </a:p>
        </p:txBody>
      </p:sp>
    </p:spTree>
    <p:extLst>
      <p:ext uri="{BB962C8B-B14F-4D97-AF65-F5344CB8AC3E}">
        <p14:creationId xmlns:p14="http://schemas.microsoft.com/office/powerpoint/2010/main" val="4212393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21</a:t>
            </a:fld>
            <a:endParaRPr lang="en-US"/>
          </a:p>
        </p:txBody>
      </p:sp>
      <p:sp>
        <p:nvSpPr>
          <p:cNvPr id="5" name="Rectangle 4"/>
          <p:cNvSpPr/>
          <p:nvPr/>
        </p:nvSpPr>
        <p:spPr>
          <a:xfrm>
            <a:off x="366252" y="367465"/>
            <a:ext cx="5639685" cy="1077218"/>
          </a:xfrm>
          <a:prstGeom prst="rect">
            <a:avLst/>
          </a:prstGeom>
        </p:spPr>
        <p:txBody>
          <a:bodyPr wrap="none">
            <a:spAutoFit/>
          </a:bodyPr>
          <a:lstStyle/>
          <a:p>
            <a:pPr marL="114300" indent="0">
              <a:buNone/>
            </a:pPr>
            <a:r>
              <a:rPr lang="en-US" sz="3200" b="1" dirty="0">
                <a:solidFill>
                  <a:srgbClr val="FF0000"/>
                </a:solidFill>
                <a:ea typeface="ＭＳ Ｐゴシック" pitchFamily="34" charset="-128"/>
              </a:rPr>
              <a:t>4-codd’s rule for relational </a:t>
            </a:r>
            <a:endParaRPr lang="en-US" sz="3200" b="1" dirty="0" smtClean="0">
              <a:solidFill>
                <a:srgbClr val="FF0000"/>
              </a:solidFill>
              <a:ea typeface="ＭＳ Ｐゴシック" pitchFamily="34" charset="-128"/>
            </a:endParaRPr>
          </a:p>
          <a:p>
            <a:pPr marL="114300" indent="0">
              <a:buNone/>
            </a:pPr>
            <a:r>
              <a:rPr lang="en-US" sz="3200" b="1" dirty="0">
                <a:solidFill>
                  <a:srgbClr val="FF0000"/>
                </a:solidFill>
                <a:ea typeface="ＭＳ Ｐゴシック" pitchFamily="34" charset="-128"/>
              </a:rPr>
              <a:t> </a:t>
            </a:r>
            <a:r>
              <a:rPr lang="en-US" sz="3200" b="1" dirty="0" smtClean="0">
                <a:solidFill>
                  <a:srgbClr val="FF0000"/>
                </a:solidFill>
                <a:ea typeface="ＭＳ Ｐゴシック" pitchFamily="34" charset="-128"/>
              </a:rPr>
              <a:t>  database</a:t>
            </a:r>
            <a:endParaRPr lang="en-US" sz="3200" b="1" dirty="0">
              <a:solidFill>
                <a:srgbClr val="FF0000"/>
              </a:solidFill>
              <a:ea typeface="ＭＳ Ｐゴシック" pitchFamily="34" charset="-128"/>
            </a:endParaRPr>
          </a:p>
        </p:txBody>
      </p:sp>
      <p:sp>
        <p:nvSpPr>
          <p:cNvPr id="8" name="TextBox 7"/>
          <p:cNvSpPr txBox="1"/>
          <p:nvPr/>
        </p:nvSpPr>
        <p:spPr>
          <a:xfrm>
            <a:off x="366252" y="1587817"/>
            <a:ext cx="8320548" cy="4801314"/>
          </a:xfrm>
          <a:prstGeom prst="rect">
            <a:avLst/>
          </a:prstGeom>
          <a:noFill/>
        </p:spPr>
        <p:txBody>
          <a:bodyPr wrap="square" rtlCol="0">
            <a:spAutoFit/>
          </a:bodyPr>
          <a:lstStyle/>
          <a:p>
            <a:pPr marL="342900" indent="-342900">
              <a:buFont typeface="Wingdings" pitchFamily="2" charset="2"/>
              <a:buChar char="Ø"/>
            </a:pPr>
            <a:r>
              <a:rPr lang="en-US" sz="2400" dirty="0" err="1"/>
              <a:t>Dr</a:t>
            </a:r>
            <a:r>
              <a:rPr lang="en-US" sz="2400" dirty="0"/>
              <a:t> Edgar F. </a:t>
            </a:r>
            <a:r>
              <a:rPr lang="en-US" sz="2400" dirty="0" err="1"/>
              <a:t>Codd</a:t>
            </a:r>
            <a:r>
              <a:rPr lang="en-US" sz="2400" dirty="0"/>
              <a:t>, after his extensive research on the </a:t>
            </a:r>
            <a:r>
              <a:rPr lang="en-US" sz="2400" b="1" dirty="0"/>
              <a:t>Relational Model of database systems</a:t>
            </a:r>
            <a:r>
              <a:rPr lang="en-US" sz="2400" dirty="0"/>
              <a:t>, came up with </a:t>
            </a:r>
            <a:r>
              <a:rPr lang="en-US" sz="2400" b="1" dirty="0">
                <a:solidFill>
                  <a:srgbClr val="FF0000"/>
                </a:solidFill>
              </a:rPr>
              <a:t>twelve rules </a:t>
            </a:r>
            <a:r>
              <a:rPr lang="en-US" sz="2400" dirty="0"/>
              <a:t>of his own, which according to him, a database must obey in order to be regarded as a true </a:t>
            </a:r>
            <a:r>
              <a:rPr lang="en-US" sz="2400" b="1" dirty="0"/>
              <a:t>relational </a:t>
            </a:r>
            <a:r>
              <a:rPr lang="en-US" sz="2400" b="1" dirty="0" smtClean="0"/>
              <a:t>database.</a:t>
            </a:r>
          </a:p>
          <a:p>
            <a:pPr marL="342900" indent="-342900">
              <a:buFont typeface="Wingdings" pitchFamily="2" charset="2"/>
              <a:buChar char="Ø"/>
            </a:pPr>
            <a:endParaRPr lang="en-US" sz="2400" b="1" dirty="0"/>
          </a:p>
          <a:p>
            <a:pPr marL="342900" indent="-342900">
              <a:buFont typeface="Wingdings" pitchFamily="2" charset="2"/>
              <a:buChar char="Ø"/>
            </a:pPr>
            <a:r>
              <a:rPr lang="en-US" sz="2400" dirty="0" smtClean="0"/>
              <a:t>These rules can be applied on any database system that manages stored data using only its relational capabilities.</a:t>
            </a:r>
          </a:p>
          <a:p>
            <a:endParaRPr lang="en-US" sz="2400" dirty="0" smtClean="0"/>
          </a:p>
          <a:p>
            <a:pPr marL="342900" indent="-342900">
              <a:buFont typeface="Wingdings" pitchFamily="2" charset="2"/>
              <a:buChar char="Ø"/>
            </a:pPr>
            <a:r>
              <a:rPr lang="en-US" sz="2400" dirty="0" smtClean="0"/>
              <a:t> </a:t>
            </a:r>
            <a:r>
              <a:rPr lang="en-US" sz="2400" dirty="0"/>
              <a:t>This is a foundation rule, which acts as a base for all the other rules.</a:t>
            </a:r>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404" t="38635" r="49000" b="19373"/>
          <a:stretch/>
        </p:blipFill>
        <p:spPr bwMode="auto">
          <a:xfrm>
            <a:off x="6809594" y="94621"/>
            <a:ext cx="2236686" cy="1493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435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22</a:t>
            </a:fld>
            <a:endParaRPr lang="en-US"/>
          </a:p>
        </p:txBody>
      </p:sp>
      <p:sp>
        <p:nvSpPr>
          <p:cNvPr id="5" name="Rectangle 4"/>
          <p:cNvSpPr/>
          <p:nvPr/>
        </p:nvSpPr>
        <p:spPr>
          <a:xfrm>
            <a:off x="366252" y="1659553"/>
            <a:ext cx="8549147" cy="4893647"/>
          </a:xfrm>
          <a:prstGeom prst="rect">
            <a:avLst/>
          </a:prstGeom>
        </p:spPr>
        <p:txBody>
          <a:bodyPr wrap="square">
            <a:spAutoFit/>
          </a:bodyPr>
          <a:lstStyle/>
          <a:p>
            <a:r>
              <a:rPr lang="en-US" sz="2400" b="1" dirty="0"/>
              <a:t>Rule 1: Information Rule</a:t>
            </a:r>
          </a:p>
          <a:p>
            <a:r>
              <a:rPr lang="en-US" sz="2400" dirty="0"/>
              <a:t>The data stored in a database, may it be user data or metadata, must be a value of some table cell. Everything in a database must be stored in a table format</a:t>
            </a:r>
            <a:r>
              <a:rPr lang="en-US" sz="2400" dirty="0" smtClean="0"/>
              <a:t>.</a:t>
            </a:r>
          </a:p>
          <a:p>
            <a:endParaRPr lang="en-US" sz="2400" dirty="0"/>
          </a:p>
          <a:p>
            <a:endParaRPr lang="en-US" sz="2400" b="1" dirty="0"/>
          </a:p>
          <a:p>
            <a:r>
              <a:rPr lang="en-US" sz="2400" b="1" dirty="0"/>
              <a:t>Rule 2: Guaranteed Access </a:t>
            </a:r>
            <a:r>
              <a:rPr lang="en-US" sz="2400" b="1" dirty="0" smtClean="0"/>
              <a:t>Rule</a:t>
            </a:r>
            <a:endParaRPr lang="en-US" sz="2400" b="1" dirty="0"/>
          </a:p>
          <a:p>
            <a:r>
              <a:rPr lang="en-US" sz="2400" dirty="0"/>
              <a:t>Every single data element (value) is guaranteed to be accessible logically with a combination of table-name, primary-key (row value), and attribute-name (column value). No other means, such as pointers, can be used to access data.</a:t>
            </a:r>
          </a:p>
        </p:txBody>
      </p:sp>
      <p:sp>
        <p:nvSpPr>
          <p:cNvPr id="6" name="Rectangle 5"/>
          <p:cNvSpPr/>
          <p:nvPr/>
        </p:nvSpPr>
        <p:spPr>
          <a:xfrm>
            <a:off x="366252" y="367465"/>
            <a:ext cx="5639685" cy="1077218"/>
          </a:xfrm>
          <a:prstGeom prst="rect">
            <a:avLst/>
          </a:prstGeom>
        </p:spPr>
        <p:txBody>
          <a:bodyPr wrap="none">
            <a:spAutoFit/>
          </a:bodyPr>
          <a:lstStyle/>
          <a:p>
            <a:pPr marL="114300" indent="0">
              <a:buNone/>
            </a:pPr>
            <a:r>
              <a:rPr lang="en-US" sz="3200" b="1" dirty="0">
                <a:solidFill>
                  <a:srgbClr val="FF0000"/>
                </a:solidFill>
                <a:ea typeface="ＭＳ Ｐゴシック" pitchFamily="34" charset="-128"/>
              </a:rPr>
              <a:t>4-codd’s rule for relational </a:t>
            </a:r>
            <a:endParaRPr lang="en-US" sz="3200" b="1" dirty="0" smtClean="0">
              <a:solidFill>
                <a:srgbClr val="FF0000"/>
              </a:solidFill>
              <a:ea typeface="ＭＳ Ｐゴシック" pitchFamily="34" charset="-128"/>
            </a:endParaRPr>
          </a:p>
          <a:p>
            <a:pPr marL="114300" indent="0">
              <a:buNone/>
            </a:pPr>
            <a:r>
              <a:rPr lang="en-US" sz="3200" b="1" dirty="0">
                <a:solidFill>
                  <a:srgbClr val="FF0000"/>
                </a:solidFill>
                <a:ea typeface="ＭＳ Ｐゴシック" pitchFamily="34" charset="-128"/>
              </a:rPr>
              <a:t> </a:t>
            </a:r>
            <a:r>
              <a:rPr lang="en-US" sz="3200" b="1" dirty="0" smtClean="0">
                <a:solidFill>
                  <a:srgbClr val="FF0000"/>
                </a:solidFill>
                <a:ea typeface="ＭＳ Ｐゴシック" pitchFamily="34" charset="-128"/>
              </a:rPr>
              <a:t>  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2906962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23</a:t>
            </a:fld>
            <a:endParaRPr lang="en-US"/>
          </a:p>
        </p:txBody>
      </p:sp>
      <p:sp>
        <p:nvSpPr>
          <p:cNvPr id="5" name="Rectangle 4"/>
          <p:cNvSpPr/>
          <p:nvPr/>
        </p:nvSpPr>
        <p:spPr>
          <a:xfrm>
            <a:off x="444910" y="1066800"/>
            <a:ext cx="8241890" cy="5539978"/>
          </a:xfrm>
          <a:prstGeom prst="rect">
            <a:avLst/>
          </a:prstGeom>
        </p:spPr>
        <p:txBody>
          <a:bodyPr wrap="square">
            <a:spAutoFit/>
          </a:bodyPr>
          <a:lstStyle/>
          <a:p>
            <a:r>
              <a:rPr lang="en-US" sz="2400" b="1" dirty="0"/>
              <a:t>Rule 3: Systematic Treatment of NULL Values</a:t>
            </a:r>
          </a:p>
          <a:p>
            <a:r>
              <a:rPr lang="en-US" sz="2400" dirty="0"/>
              <a:t>The NULL values in a database must be given a systematic and uniform treatment. This is a very important rule because a NULL can be interpreted as one the following − data is missing, data is not known, or data is not applicable</a:t>
            </a:r>
            <a:r>
              <a:rPr lang="en-US" sz="2400" dirty="0" smtClean="0"/>
              <a:t>.</a:t>
            </a:r>
          </a:p>
          <a:p>
            <a:endParaRPr lang="en-US" sz="2400" dirty="0"/>
          </a:p>
          <a:p>
            <a:r>
              <a:rPr lang="en-US" sz="2400" b="1" dirty="0"/>
              <a:t>Rule 4: Active Online Catalog</a:t>
            </a:r>
          </a:p>
          <a:p>
            <a:r>
              <a:rPr lang="en-US" sz="2400" dirty="0"/>
              <a:t>The structure description of the entire database must be stored in an online catalog, known as </a:t>
            </a:r>
            <a:r>
              <a:rPr lang="en-US" sz="2400" b="1" dirty="0"/>
              <a:t>data dictionary</a:t>
            </a:r>
            <a:r>
              <a:rPr lang="en-US" sz="2400" dirty="0"/>
              <a:t>, which can be accessed by authorized users. Users can use the same query language to access the catalog which they use to access the database itself</a:t>
            </a:r>
            <a:r>
              <a:rPr lang="en-US" sz="2400" dirty="0" smtClean="0"/>
              <a:t>.</a:t>
            </a:r>
          </a:p>
          <a:p>
            <a:endParaRPr lang="en-US" dirty="0"/>
          </a:p>
        </p:txBody>
      </p:sp>
      <p:sp>
        <p:nvSpPr>
          <p:cNvPr id="6" name="Rectangle 5"/>
          <p:cNvSpPr/>
          <p:nvPr/>
        </p:nvSpPr>
        <p:spPr>
          <a:xfrm>
            <a:off x="366252" y="367465"/>
            <a:ext cx="8320548" cy="584775"/>
          </a:xfrm>
          <a:prstGeom prst="rect">
            <a:avLst/>
          </a:prstGeom>
        </p:spPr>
        <p:txBody>
          <a:bodyPr wrap="square">
            <a:spAutoFit/>
          </a:bodyPr>
          <a:lstStyle/>
          <a:p>
            <a:pPr marL="114300" indent="0">
              <a:buNone/>
            </a:pPr>
            <a:r>
              <a:rPr lang="en-US" sz="3200" b="1" dirty="0">
                <a:solidFill>
                  <a:srgbClr val="FF0000"/>
                </a:solidFill>
                <a:ea typeface="ＭＳ Ｐゴシック" pitchFamily="34" charset="-128"/>
              </a:rPr>
              <a:t>4-codd’s rule for relational </a:t>
            </a:r>
            <a:r>
              <a:rPr lang="en-US" sz="3200" b="1" dirty="0" smtClean="0">
                <a:solidFill>
                  <a:srgbClr val="FF0000"/>
                </a:solidFill>
                <a:ea typeface="ＭＳ Ｐゴシック" pitchFamily="34" charset="-128"/>
              </a:rPr>
              <a:t>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50999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24</a:t>
            </a:fld>
            <a:endParaRPr lang="en-US"/>
          </a:p>
        </p:txBody>
      </p:sp>
      <p:sp>
        <p:nvSpPr>
          <p:cNvPr id="5" name="Rectangle 4"/>
          <p:cNvSpPr/>
          <p:nvPr/>
        </p:nvSpPr>
        <p:spPr>
          <a:xfrm>
            <a:off x="228600" y="2362200"/>
            <a:ext cx="8792497" cy="3416320"/>
          </a:xfrm>
          <a:prstGeom prst="rect">
            <a:avLst/>
          </a:prstGeom>
        </p:spPr>
        <p:txBody>
          <a:bodyPr wrap="square">
            <a:spAutoFit/>
          </a:bodyPr>
          <a:lstStyle/>
          <a:p>
            <a:r>
              <a:rPr lang="en-US" sz="2400" b="1" dirty="0"/>
              <a:t>Rule 5: Comprehensive Data Sub-Language Rule</a:t>
            </a:r>
          </a:p>
          <a:p>
            <a:endParaRPr lang="en-US" sz="2400" dirty="0"/>
          </a:p>
          <a:p>
            <a:r>
              <a:rPr lang="en-US" sz="2400" dirty="0"/>
              <a:t>A database can only be accessed using a language having linear syntax that supports data definition, data manipulation, and transaction management operations. This language can be used directly or by means of some application. If the database allows access to data without any help of this language, then it is considered as a violation.</a:t>
            </a:r>
            <a:endParaRPr lang="en-US" sz="2400" dirty="0"/>
          </a:p>
        </p:txBody>
      </p:sp>
      <p:sp>
        <p:nvSpPr>
          <p:cNvPr id="6" name="Rectangle 5"/>
          <p:cNvSpPr/>
          <p:nvPr/>
        </p:nvSpPr>
        <p:spPr>
          <a:xfrm>
            <a:off x="366252" y="367465"/>
            <a:ext cx="8320548" cy="584775"/>
          </a:xfrm>
          <a:prstGeom prst="rect">
            <a:avLst/>
          </a:prstGeom>
        </p:spPr>
        <p:txBody>
          <a:bodyPr wrap="square">
            <a:spAutoFit/>
          </a:bodyPr>
          <a:lstStyle/>
          <a:p>
            <a:pPr marL="114300" indent="0">
              <a:buNone/>
            </a:pPr>
            <a:r>
              <a:rPr lang="en-US" sz="3200" b="1" dirty="0">
                <a:solidFill>
                  <a:srgbClr val="FF0000"/>
                </a:solidFill>
                <a:ea typeface="ＭＳ Ｐゴシック" pitchFamily="34" charset="-128"/>
              </a:rPr>
              <a:t>4-codd’s rule for relational </a:t>
            </a:r>
            <a:r>
              <a:rPr lang="en-US" sz="3200" b="1" dirty="0" smtClean="0">
                <a:solidFill>
                  <a:srgbClr val="FF0000"/>
                </a:solidFill>
                <a:ea typeface="ＭＳ Ｐゴシック" pitchFamily="34" charset="-128"/>
              </a:rPr>
              <a:t>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4044184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25</a:t>
            </a:fld>
            <a:endParaRPr lang="en-US"/>
          </a:p>
        </p:txBody>
      </p:sp>
      <p:sp>
        <p:nvSpPr>
          <p:cNvPr id="6" name="Rectangle 5"/>
          <p:cNvSpPr/>
          <p:nvPr/>
        </p:nvSpPr>
        <p:spPr>
          <a:xfrm>
            <a:off x="304800" y="1066800"/>
            <a:ext cx="8610600" cy="1200329"/>
          </a:xfrm>
          <a:prstGeom prst="rect">
            <a:avLst/>
          </a:prstGeom>
        </p:spPr>
        <p:txBody>
          <a:bodyPr wrap="square">
            <a:spAutoFit/>
          </a:bodyPr>
          <a:lstStyle/>
          <a:p>
            <a:r>
              <a:rPr lang="en-US" sz="2400" b="1" dirty="0"/>
              <a:t>Rule 6: View Updating </a:t>
            </a:r>
            <a:r>
              <a:rPr lang="en-US" sz="2400" b="1" dirty="0" smtClean="0"/>
              <a:t>Rule</a:t>
            </a:r>
            <a:endParaRPr lang="en-US" sz="2400" b="1" dirty="0"/>
          </a:p>
          <a:p>
            <a:r>
              <a:rPr lang="en-US" sz="2400" dirty="0"/>
              <a:t>All the views of a database, which can theoretically be updated, must also be updatable by the system.</a:t>
            </a:r>
          </a:p>
        </p:txBody>
      </p:sp>
      <p:sp>
        <p:nvSpPr>
          <p:cNvPr id="7" name="Rectangle 6"/>
          <p:cNvSpPr/>
          <p:nvPr/>
        </p:nvSpPr>
        <p:spPr>
          <a:xfrm>
            <a:off x="304800" y="2286000"/>
            <a:ext cx="8458200" cy="2308324"/>
          </a:xfrm>
          <a:prstGeom prst="rect">
            <a:avLst/>
          </a:prstGeom>
        </p:spPr>
        <p:txBody>
          <a:bodyPr wrap="square">
            <a:spAutoFit/>
          </a:bodyPr>
          <a:lstStyle/>
          <a:p>
            <a:r>
              <a:rPr lang="en-US" sz="2400" b="1" dirty="0"/>
              <a:t>Rule 7: High-Level Insert, Update, and Delete Rule</a:t>
            </a:r>
          </a:p>
          <a:p>
            <a:r>
              <a:rPr lang="en-US" sz="2400" dirty="0"/>
              <a:t>A database must support high-level insertion, </a:t>
            </a:r>
            <a:r>
              <a:rPr lang="en-US" sz="2400" dirty="0" err="1"/>
              <a:t>updation</a:t>
            </a:r>
            <a:r>
              <a:rPr lang="en-US" sz="2400" dirty="0"/>
              <a:t>, and deletion. </a:t>
            </a:r>
            <a:endParaRPr lang="en-US" sz="2400" dirty="0" smtClean="0"/>
          </a:p>
          <a:p>
            <a:r>
              <a:rPr lang="en-US" sz="2400" dirty="0" smtClean="0"/>
              <a:t>This </a:t>
            </a:r>
            <a:r>
              <a:rPr lang="en-US" sz="2400" dirty="0"/>
              <a:t>must not be limited to a single row, that is, it must also support union, intersection and minus operations to yield sets of data </a:t>
            </a:r>
            <a:r>
              <a:rPr lang="en-US" sz="2400" dirty="0" smtClean="0"/>
              <a:t>records</a:t>
            </a:r>
            <a:endParaRPr lang="en-US" sz="2400" dirty="0"/>
          </a:p>
        </p:txBody>
      </p:sp>
      <p:sp>
        <p:nvSpPr>
          <p:cNvPr id="8" name="Rectangle 7"/>
          <p:cNvSpPr/>
          <p:nvPr/>
        </p:nvSpPr>
        <p:spPr>
          <a:xfrm>
            <a:off x="304800" y="4549676"/>
            <a:ext cx="8458200" cy="2308324"/>
          </a:xfrm>
          <a:prstGeom prst="rect">
            <a:avLst/>
          </a:prstGeom>
        </p:spPr>
        <p:txBody>
          <a:bodyPr wrap="square">
            <a:spAutoFit/>
          </a:bodyPr>
          <a:lstStyle/>
          <a:p>
            <a:r>
              <a:rPr lang="en-US" sz="2400" b="1" dirty="0"/>
              <a:t>Rule 8: Physical Data Independence</a:t>
            </a:r>
          </a:p>
          <a:p>
            <a:r>
              <a:rPr lang="en-US" sz="2400" dirty="0"/>
              <a:t>The data stored in a database must be independent of the applications that access the database. </a:t>
            </a:r>
            <a:endParaRPr lang="en-US" sz="2400" dirty="0" smtClean="0"/>
          </a:p>
          <a:p>
            <a:r>
              <a:rPr lang="en-US" sz="2400" dirty="0" smtClean="0"/>
              <a:t>Any </a:t>
            </a:r>
            <a:r>
              <a:rPr lang="en-US" sz="2400" dirty="0"/>
              <a:t>change in the physical structure of a database must not have any impact on how the data is being accessed by external applications.</a:t>
            </a:r>
          </a:p>
        </p:txBody>
      </p:sp>
      <p:sp>
        <p:nvSpPr>
          <p:cNvPr id="9" name="Rectangle 8"/>
          <p:cNvSpPr/>
          <p:nvPr/>
        </p:nvSpPr>
        <p:spPr>
          <a:xfrm>
            <a:off x="366252" y="367465"/>
            <a:ext cx="8320548" cy="584775"/>
          </a:xfrm>
          <a:prstGeom prst="rect">
            <a:avLst/>
          </a:prstGeom>
        </p:spPr>
        <p:txBody>
          <a:bodyPr wrap="square">
            <a:spAutoFit/>
          </a:bodyPr>
          <a:lstStyle/>
          <a:p>
            <a:pPr marL="114300" indent="0">
              <a:buNone/>
            </a:pPr>
            <a:r>
              <a:rPr lang="en-US" sz="3200" b="1" dirty="0">
                <a:solidFill>
                  <a:srgbClr val="FF0000"/>
                </a:solidFill>
                <a:ea typeface="ＭＳ Ｐゴシック" pitchFamily="34" charset="-128"/>
              </a:rPr>
              <a:t>4-codd’s rule for relational </a:t>
            </a:r>
            <a:r>
              <a:rPr lang="en-US" sz="3200" b="1" dirty="0" smtClean="0">
                <a:solidFill>
                  <a:srgbClr val="FF0000"/>
                </a:solidFill>
                <a:ea typeface="ＭＳ Ｐゴシック" pitchFamily="34" charset="-128"/>
              </a:rPr>
              <a:t>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2742663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26</a:t>
            </a:fld>
            <a:endParaRPr lang="en-US"/>
          </a:p>
        </p:txBody>
      </p:sp>
      <p:sp>
        <p:nvSpPr>
          <p:cNvPr id="5" name="Rectangle 4"/>
          <p:cNvSpPr/>
          <p:nvPr/>
        </p:nvSpPr>
        <p:spPr>
          <a:xfrm>
            <a:off x="366252" y="914400"/>
            <a:ext cx="8458200" cy="6001643"/>
          </a:xfrm>
          <a:prstGeom prst="rect">
            <a:avLst/>
          </a:prstGeom>
        </p:spPr>
        <p:txBody>
          <a:bodyPr wrap="square">
            <a:spAutoFit/>
          </a:bodyPr>
          <a:lstStyle/>
          <a:p>
            <a:r>
              <a:rPr lang="en-US" sz="2400" b="1" dirty="0"/>
              <a:t>Rule 9: Logical Data Independence</a:t>
            </a:r>
          </a:p>
          <a:p>
            <a:r>
              <a:rPr lang="en-US" sz="2400" dirty="0"/>
              <a:t>The logical data in a database must be independent of its user’s view (application). Any change in logical data must not affect the applications using it. For example, if two tables are merged or one is split into two different tables, there should be no impact or change on the user application. This is one of the most difficult rule to apply</a:t>
            </a:r>
            <a:r>
              <a:rPr lang="en-US" sz="2400" dirty="0" smtClean="0"/>
              <a:t>.</a:t>
            </a:r>
          </a:p>
          <a:p>
            <a:endParaRPr lang="en-US" sz="2400" dirty="0"/>
          </a:p>
          <a:p>
            <a:r>
              <a:rPr lang="en-US" sz="2400" b="1" dirty="0"/>
              <a:t>Rule 10: Integrity Independence</a:t>
            </a:r>
          </a:p>
          <a:p>
            <a:r>
              <a:rPr lang="en-US" sz="2400" dirty="0"/>
              <a:t>A database must be independent of the application that uses it. All its integrity constraints can be independently modified without the need of any change in the application. This rule makes a database independent of the front-end application and its interface</a:t>
            </a:r>
            <a:r>
              <a:rPr lang="en-US" sz="2400" dirty="0" smtClean="0"/>
              <a:t>.</a:t>
            </a:r>
            <a:endParaRPr lang="en-US" sz="2400" dirty="0"/>
          </a:p>
        </p:txBody>
      </p:sp>
      <p:sp>
        <p:nvSpPr>
          <p:cNvPr id="6" name="Rectangle 5"/>
          <p:cNvSpPr/>
          <p:nvPr/>
        </p:nvSpPr>
        <p:spPr>
          <a:xfrm>
            <a:off x="366252" y="367465"/>
            <a:ext cx="8320548" cy="584775"/>
          </a:xfrm>
          <a:prstGeom prst="rect">
            <a:avLst/>
          </a:prstGeom>
        </p:spPr>
        <p:txBody>
          <a:bodyPr wrap="square">
            <a:spAutoFit/>
          </a:bodyPr>
          <a:lstStyle/>
          <a:p>
            <a:pPr marL="114300" indent="0">
              <a:buNone/>
            </a:pPr>
            <a:r>
              <a:rPr lang="en-US" sz="3200" b="1" dirty="0">
                <a:solidFill>
                  <a:srgbClr val="FF0000"/>
                </a:solidFill>
                <a:ea typeface="ＭＳ Ｐゴシック" pitchFamily="34" charset="-128"/>
              </a:rPr>
              <a:t>4-codd’s rule for relational </a:t>
            </a:r>
            <a:r>
              <a:rPr lang="en-US" sz="3200" b="1" dirty="0" smtClean="0">
                <a:solidFill>
                  <a:srgbClr val="FF0000"/>
                </a:solidFill>
                <a:ea typeface="ＭＳ Ｐゴシック" pitchFamily="34" charset="-128"/>
              </a:rPr>
              <a:t>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3078754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27</a:t>
            </a:fld>
            <a:endParaRPr lang="en-US"/>
          </a:p>
        </p:txBody>
      </p:sp>
      <p:sp>
        <p:nvSpPr>
          <p:cNvPr id="5" name="Rectangle 4"/>
          <p:cNvSpPr/>
          <p:nvPr/>
        </p:nvSpPr>
        <p:spPr>
          <a:xfrm>
            <a:off x="533400" y="1752600"/>
            <a:ext cx="8001000" cy="4893647"/>
          </a:xfrm>
          <a:prstGeom prst="rect">
            <a:avLst/>
          </a:prstGeom>
        </p:spPr>
        <p:txBody>
          <a:bodyPr wrap="square">
            <a:spAutoFit/>
          </a:bodyPr>
          <a:lstStyle/>
          <a:p>
            <a:r>
              <a:rPr lang="en-US" sz="2400" b="1" dirty="0"/>
              <a:t>Rule 11: Distribution Independence</a:t>
            </a:r>
          </a:p>
          <a:p>
            <a:r>
              <a:rPr lang="en-US" sz="2400" dirty="0"/>
              <a:t>The end-user must not be able to see that the data is distributed over various locations. </a:t>
            </a:r>
            <a:endParaRPr lang="en-US" sz="2400" dirty="0" smtClean="0"/>
          </a:p>
          <a:p>
            <a:r>
              <a:rPr lang="en-US" sz="2400" dirty="0" smtClean="0"/>
              <a:t>Users </a:t>
            </a:r>
            <a:r>
              <a:rPr lang="en-US" sz="2400" dirty="0"/>
              <a:t>should always get the impression that the data is located at one site only. This rule has been regarded as the foundation of distributed database systems</a:t>
            </a:r>
            <a:r>
              <a:rPr lang="en-US" sz="2400" dirty="0" smtClean="0"/>
              <a:t>.</a:t>
            </a:r>
          </a:p>
          <a:p>
            <a:endParaRPr lang="en-US" sz="2400" dirty="0"/>
          </a:p>
          <a:p>
            <a:r>
              <a:rPr lang="en-US" sz="2400" b="1" dirty="0"/>
              <a:t>Rule 12: Non-Subversion Rule</a:t>
            </a:r>
          </a:p>
          <a:p>
            <a:r>
              <a:rPr lang="en-US" sz="2400" dirty="0"/>
              <a:t>If a system has an interface that provides access to low-level records, then the interface must not be able to subvert the system and bypass security and integrity constraints.</a:t>
            </a:r>
            <a:endParaRPr lang="en-US" sz="2400" dirty="0"/>
          </a:p>
        </p:txBody>
      </p:sp>
      <p:sp>
        <p:nvSpPr>
          <p:cNvPr id="6" name="Rectangle 5"/>
          <p:cNvSpPr/>
          <p:nvPr/>
        </p:nvSpPr>
        <p:spPr>
          <a:xfrm>
            <a:off x="366252" y="367465"/>
            <a:ext cx="8320548" cy="584775"/>
          </a:xfrm>
          <a:prstGeom prst="rect">
            <a:avLst/>
          </a:prstGeom>
        </p:spPr>
        <p:txBody>
          <a:bodyPr wrap="square">
            <a:spAutoFit/>
          </a:bodyPr>
          <a:lstStyle/>
          <a:p>
            <a:pPr marL="114300" indent="0">
              <a:buNone/>
            </a:pPr>
            <a:r>
              <a:rPr lang="en-US" sz="3200" b="1" dirty="0">
                <a:solidFill>
                  <a:srgbClr val="FF0000"/>
                </a:solidFill>
                <a:ea typeface="ＭＳ Ｐゴシック" pitchFamily="34" charset="-128"/>
              </a:rPr>
              <a:t>4-codd’s rule for relational </a:t>
            </a:r>
            <a:r>
              <a:rPr lang="en-US" sz="3200" b="1" dirty="0" smtClean="0">
                <a:solidFill>
                  <a:srgbClr val="FF0000"/>
                </a:solidFill>
                <a:ea typeface="ＭＳ Ｐゴシック" pitchFamily="34" charset="-128"/>
              </a:rPr>
              <a:t>database</a:t>
            </a:r>
            <a:endParaRPr lang="en-US" sz="3200" b="1" dirty="0">
              <a:solidFill>
                <a:srgbClr val="FF0000"/>
              </a:solidFill>
              <a:ea typeface="ＭＳ Ｐゴシック" pitchFamily="34" charset="-128"/>
            </a:endParaRPr>
          </a:p>
        </p:txBody>
      </p:sp>
    </p:spTree>
    <p:extLst>
      <p:ext uri="{BB962C8B-B14F-4D97-AF65-F5344CB8AC3E}">
        <p14:creationId xmlns:p14="http://schemas.microsoft.com/office/powerpoint/2010/main" val="1218668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98B662B6-7359-4E07-918C-DCA14F224655}" type="slidenum">
              <a:rPr lang="en-US" smtClean="0"/>
              <a:t>28</a:t>
            </a:fld>
            <a:endParaRPr lang="en-US"/>
          </a:p>
        </p:txBody>
      </p:sp>
      <p:sp>
        <p:nvSpPr>
          <p:cNvPr id="5" name="Rectangle 4"/>
          <p:cNvSpPr/>
          <p:nvPr/>
        </p:nvSpPr>
        <p:spPr>
          <a:xfrm rot="20521715">
            <a:off x="670932" y="2551837"/>
            <a:ext cx="7802136" cy="1754326"/>
          </a:xfrm>
          <a:prstGeom prst="rect">
            <a:avLst/>
          </a:prstGeom>
        </p:spPr>
        <p:txBody>
          <a:bodyPr wrap="none">
            <a:spAutoFit/>
          </a:bodyPr>
          <a:lstStyle>
            <a:defPPr>
              <a:defRPr lang="af-Z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5400" dirty="0" smtClean="0">
                <a:solidFill>
                  <a:srgbClr val="FF0000"/>
                </a:solidFill>
                <a:latin typeface="Monotype Corsiva" pitchFamily="66" charset="0"/>
              </a:rPr>
              <a:t>Do you  have any questions ???</a:t>
            </a:r>
          </a:p>
          <a:p>
            <a:pPr algn="ctr"/>
            <a:r>
              <a:rPr lang="en-GB" sz="5400" dirty="0" smtClean="0">
                <a:solidFill>
                  <a:srgbClr val="FF0000"/>
                </a:solidFill>
                <a:latin typeface="Monotype Corsiva" pitchFamily="66" charset="0"/>
              </a:rPr>
              <a:t>??? </a:t>
            </a:r>
            <a:endParaRPr lang="af-ZA" sz="5400" dirty="0">
              <a:solidFill>
                <a:srgbClr val="FF0000"/>
              </a:solidFill>
              <a:latin typeface="Monotype Corsiva" pitchFamily="66" charset="0"/>
            </a:endParaRPr>
          </a:p>
        </p:txBody>
      </p:sp>
    </p:spTree>
    <p:extLst>
      <p:ext uri="{BB962C8B-B14F-4D97-AF65-F5344CB8AC3E}">
        <p14:creationId xmlns:p14="http://schemas.microsoft.com/office/powerpoint/2010/main" val="4282590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381000" y="2286000"/>
            <a:ext cx="8458200" cy="4373563"/>
          </a:xfrm>
        </p:spPr>
        <p:txBody>
          <a:bodyPr>
            <a:normAutofit fontScale="85000" lnSpcReduction="20000"/>
          </a:bodyPr>
          <a:lstStyle/>
          <a:p>
            <a:pPr marL="0" indent="0">
              <a:buFont typeface="Wingdings" pitchFamily="2" charset="2"/>
              <a:buNone/>
            </a:pPr>
            <a:r>
              <a:rPr lang="en-US" sz="2400" dirty="0" smtClean="0">
                <a:solidFill>
                  <a:schemeClr val="tx1"/>
                </a:solidFill>
                <a:ea typeface="ＭＳ Ｐゴシック" pitchFamily="34" charset="-128"/>
              </a:rPr>
              <a:t>Constraints determine which values are permissible and which are not in the database.</a:t>
            </a:r>
          </a:p>
          <a:p>
            <a:pPr marL="0" indent="0">
              <a:buFont typeface="Wingdings" pitchFamily="2" charset="2"/>
              <a:buNone/>
            </a:pPr>
            <a:r>
              <a:rPr lang="en-US" sz="2400" dirty="0" smtClean="0">
                <a:solidFill>
                  <a:schemeClr val="tx1"/>
                </a:solidFill>
                <a:ea typeface="ＭＳ Ｐゴシック" pitchFamily="34" charset="-128"/>
              </a:rPr>
              <a:t>They are of three main types:</a:t>
            </a:r>
          </a:p>
          <a:p>
            <a:pPr marL="0" indent="0">
              <a:buFont typeface="Wingdings" pitchFamily="2" charset="2"/>
              <a:buNone/>
            </a:pPr>
            <a:endParaRPr lang="en-US" sz="2400" dirty="0" smtClean="0">
              <a:ea typeface="ＭＳ Ｐゴシック" pitchFamily="34" charset="-128"/>
            </a:endParaRPr>
          </a:p>
          <a:p>
            <a:pPr marL="236538" indent="-236538">
              <a:buFont typeface="Wingdings" pitchFamily="2" charset="2"/>
              <a:buAutoNum type="arabicPeriod"/>
            </a:pPr>
            <a:r>
              <a:rPr lang="en-US" sz="2400" b="1" dirty="0" smtClean="0">
                <a:solidFill>
                  <a:schemeClr val="tx1"/>
                </a:solidFill>
                <a:ea typeface="ＭＳ Ｐゴシック" pitchFamily="34" charset="-128"/>
              </a:rPr>
              <a:t>Inherent or Implicit Constraints</a:t>
            </a:r>
            <a:r>
              <a:rPr lang="en-US" sz="2400" dirty="0" smtClean="0">
                <a:solidFill>
                  <a:schemeClr val="tx1"/>
                </a:solidFill>
                <a:ea typeface="ＭＳ Ｐゴシック" pitchFamily="34" charset="-128"/>
              </a:rPr>
              <a:t>: These are based on the data model itself. </a:t>
            </a:r>
            <a:r>
              <a:rPr lang="en-US" sz="2400" dirty="0" smtClean="0">
                <a:solidFill>
                  <a:srgbClr val="00B050"/>
                </a:solidFill>
                <a:ea typeface="ＭＳ Ｐゴシック" pitchFamily="34" charset="-128"/>
              </a:rPr>
              <a:t>(E.g., relational model does not allow a list as a value for any attribute)</a:t>
            </a:r>
          </a:p>
          <a:p>
            <a:pPr marL="0" indent="0">
              <a:buNone/>
            </a:pPr>
            <a:endParaRPr lang="en-US" sz="2400" dirty="0" smtClean="0">
              <a:solidFill>
                <a:srgbClr val="00B050"/>
              </a:solidFill>
              <a:ea typeface="ＭＳ Ｐゴシック" pitchFamily="34" charset="-128"/>
            </a:endParaRPr>
          </a:p>
          <a:p>
            <a:pPr marL="0" indent="0">
              <a:buFont typeface="Wingdings" pitchFamily="2" charset="2"/>
              <a:buNone/>
            </a:pPr>
            <a:r>
              <a:rPr lang="en-US" sz="2400" dirty="0" smtClean="0">
                <a:ea typeface="ＭＳ Ｐゴシック" pitchFamily="34" charset="-128"/>
              </a:rPr>
              <a:t>2. </a:t>
            </a:r>
            <a:r>
              <a:rPr lang="en-US" sz="2400" b="1" dirty="0" smtClean="0">
                <a:solidFill>
                  <a:schemeClr val="tx1"/>
                </a:solidFill>
                <a:ea typeface="ＭＳ Ｐゴシック" pitchFamily="34" charset="-128"/>
              </a:rPr>
              <a:t>Schema-based or Explicit Constraints</a:t>
            </a:r>
            <a:r>
              <a:rPr lang="en-US" sz="2400" dirty="0" smtClean="0">
                <a:solidFill>
                  <a:schemeClr val="tx1"/>
                </a:solidFill>
                <a:ea typeface="ＭＳ Ｐゴシック" pitchFamily="34" charset="-128"/>
              </a:rPr>
              <a:t>: They are expressed in the schema by using the facilities provided by the model</a:t>
            </a:r>
            <a:r>
              <a:rPr lang="en-US" sz="2400" dirty="0" smtClean="0">
                <a:ea typeface="ＭＳ Ｐゴシック" pitchFamily="34" charset="-128"/>
              </a:rPr>
              <a:t>. </a:t>
            </a:r>
            <a:r>
              <a:rPr lang="en-US" sz="2400" dirty="0" smtClean="0">
                <a:solidFill>
                  <a:srgbClr val="00B050"/>
                </a:solidFill>
                <a:ea typeface="ＭＳ Ｐゴシック" pitchFamily="34" charset="-128"/>
              </a:rPr>
              <a:t>(E.g., max. cardinality constraint in the ER model)</a:t>
            </a:r>
          </a:p>
          <a:p>
            <a:pPr marL="0" indent="0">
              <a:buFont typeface="Wingdings" pitchFamily="2" charset="2"/>
              <a:buNone/>
            </a:pPr>
            <a:endParaRPr lang="en-US" sz="2400" dirty="0" smtClean="0">
              <a:solidFill>
                <a:srgbClr val="00B050"/>
              </a:solidFill>
              <a:ea typeface="ＭＳ Ｐゴシック" pitchFamily="34" charset="-128"/>
            </a:endParaRPr>
          </a:p>
          <a:p>
            <a:pPr marL="0" indent="0">
              <a:buFont typeface="Wingdings" pitchFamily="2" charset="2"/>
              <a:buNone/>
            </a:pPr>
            <a:r>
              <a:rPr lang="en-US" sz="2400" dirty="0" smtClean="0">
                <a:ea typeface="ＭＳ Ｐゴシック" pitchFamily="34" charset="-128"/>
              </a:rPr>
              <a:t>3</a:t>
            </a:r>
            <a:r>
              <a:rPr lang="en-US" sz="2400" dirty="0" smtClean="0">
                <a:solidFill>
                  <a:schemeClr val="tx1"/>
                </a:solidFill>
                <a:ea typeface="ＭＳ Ｐゴシック" pitchFamily="34" charset="-128"/>
              </a:rPr>
              <a:t>. </a:t>
            </a:r>
            <a:r>
              <a:rPr lang="en-US" sz="2400" b="1" dirty="0" smtClean="0">
                <a:solidFill>
                  <a:schemeClr val="tx1"/>
                </a:solidFill>
                <a:ea typeface="ＭＳ Ｐゴシック" pitchFamily="34" charset="-128"/>
              </a:rPr>
              <a:t>Application based or semantic constraints</a:t>
            </a:r>
            <a:r>
              <a:rPr lang="en-US" sz="2400" dirty="0" smtClean="0">
                <a:solidFill>
                  <a:schemeClr val="tx1"/>
                </a:solidFill>
                <a:ea typeface="ＭＳ Ｐゴシック" pitchFamily="34" charset="-128"/>
              </a:rPr>
              <a:t>: These are beyond the expressive power of the model and must be specified and enforced by the application programs.</a:t>
            </a:r>
          </a:p>
        </p:txBody>
      </p:sp>
      <p:sp>
        <p:nvSpPr>
          <p:cNvPr id="3" name="Rectangle 2"/>
          <p:cNvSpPr/>
          <p:nvPr/>
        </p:nvSpPr>
        <p:spPr>
          <a:xfrm>
            <a:off x="533400" y="3810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4" name="Slide Number Placeholder 3"/>
          <p:cNvSpPr>
            <a:spLocks noGrp="1"/>
          </p:cNvSpPr>
          <p:nvPr>
            <p:ph type="sldNum" sz="quarter" idx="12"/>
          </p:nvPr>
        </p:nvSpPr>
        <p:spPr/>
        <p:txBody>
          <a:bodyPr/>
          <a:lstStyle/>
          <a:p>
            <a:fld id="{ADE64B01-A812-4B3A-8756-32BA4610DF6B}" type="slidenum">
              <a:rPr lang="en-US" smtClean="0"/>
              <a:t>3</a:t>
            </a:fld>
            <a:endParaRPr lang="en-US"/>
          </a:p>
        </p:txBody>
      </p:sp>
      <p:sp>
        <p:nvSpPr>
          <p:cNvPr id="2" name="TextBox 1"/>
          <p:cNvSpPr txBox="1"/>
          <p:nvPr/>
        </p:nvSpPr>
        <p:spPr>
          <a:xfrm>
            <a:off x="152400" y="1519535"/>
            <a:ext cx="4648200" cy="461665"/>
          </a:xfrm>
          <a:prstGeom prst="rect">
            <a:avLst/>
          </a:prstGeom>
          <a:noFill/>
        </p:spPr>
        <p:txBody>
          <a:bodyPr wrap="square" rtlCol="0">
            <a:spAutoFit/>
          </a:bodyPr>
          <a:lstStyle/>
          <a:p>
            <a:r>
              <a:rPr lang="en-US" sz="2400" b="1" dirty="0" smtClean="0">
                <a:solidFill>
                  <a:srgbClr val="00B0F0"/>
                </a:solidFill>
              </a:rPr>
              <a:t>2-1- Definition of constraint</a:t>
            </a:r>
            <a:endParaRPr lang="en-US" sz="2400" b="1" dirty="0">
              <a:solidFill>
                <a:srgbClr val="00B0F0"/>
              </a:solidFill>
            </a:endParaRPr>
          </a:p>
        </p:txBody>
      </p:sp>
    </p:spTree>
    <p:extLst>
      <p:ext uri="{BB962C8B-B14F-4D97-AF65-F5344CB8AC3E}">
        <p14:creationId xmlns:p14="http://schemas.microsoft.com/office/powerpoint/2010/main" val="37153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4</a:t>
            </a:fld>
            <a:endParaRPr lang="en-US"/>
          </a:p>
        </p:txBody>
      </p:sp>
      <p:pic>
        <p:nvPicPr>
          <p:cNvPr id="102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109" t="3750" r="13792" b="20053"/>
          <a:stretch/>
        </p:blipFill>
        <p:spPr bwMode="auto">
          <a:xfrm>
            <a:off x="883555" y="1981200"/>
            <a:ext cx="7824258" cy="367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33400" y="3810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7" name="TextBox 6"/>
          <p:cNvSpPr txBox="1"/>
          <p:nvPr/>
        </p:nvSpPr>
        <p:spPr>
          <a:xfrm>
            <a:off x="152400" y="1519535"/>
            <a:ext cx="4648200" cy="461665"/>
          </a:xfrm>
          <a:prstGeom prst="rect">
            <a:avLst/>
          </a:prstGeom>
          <a:noFill/>
        </p:spPr>
        <p:txBody>
          <a:bodyPr wrap="square" rtlCol="0">
            <a:spAutoFit/>
          </a:bodyPr>
          <a:lstStyle/>
          <a:p>
            <a:r>
              <a:rPr lang="en-US" sz="2400" b="1" dirty="0" smtClean="0">
                <a:solidFill>
                  <a:srgbClr val="00B0F0"/>
                </a:solidFill>
              </a:rPr>
              <a:t>2-1- Definition of constraint</a:t>
            </a:r>
            <a:endParaRPr lang="en-US" sz="2400" b="1" dirty="0">
              <a:solidFill>
                <a:srgbClr val="00B0F0"/>
              </a:solidFill>
            </a:endParaRPr>
          </a:p>
        </p:txBody>
      </p:sp>
    </p:spTree>
    <p:extLst>
      <p:ext uri="{BB962C8B-B14F-4D97-AF65-F5344CB8AC3E}">
        <p14:creationId xmlns:p14="http://schemas.microsoft.com/office/powerpoint/2010/main" val="235287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5</a:t>
            </a:fld>
            <a:endParaRPr lang="en-US"/>
          </a:p>
        </p:txBody>
      </p:sp>
      <p:sp>
        <p:nvSpPr>
          <p:cNvPr id="6" name="Rectangle 5"/>
          <p:cNvSpPr/>
          <p:nvPr/>
        </p:nvSpPr>
        <p:spPr>
          <a:xfrm>
            <a:off x="152400"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7" name="TextBox 6"/>
          <p:cNvSpPr txBox="1"/>
          <p:nvPr/>
        </p:nvSpPr>
        <p:spPr>
          <a:xfrm>
            <a:off x="152400" y="1229618"/>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8" name="Rectangle 7"/>
          <p:cNvSpPr/>
          <p:nvPr/>
        </p:nvSpPr>
        <p:spPr>
          <a:xfrm>
            <a:off x="228600" y="1752600"/>
            <a:ext cx="8763000" cy="4708981"/>
          </a:xfrm>
          <a:prstGeom prst="rect">
            <a:avLst/>
          </a:prstGeom>
        </p:spPr>
        <p:txBody>
          <a:bodyPr wrap="square">
            <a:spAutoFit/>
          </a:bodyPr>
          <a:lstStyle/>
          <a:p>
            <a:pPr marL="342900" indent="-342900">
              <a:buFont typeface="Wingdings" pitchFamily="2" charset="2"/>
              <a:buChar char="Ø"/>
            </a:pPr>
            <a:r>
              <a:rPr lang="en-US" sz="2400" dirty="0">
                <a:ea typeface="ＭＳ Ｐゴシック" pitchFamily="34" charset="-128"/>
              </a:rPr>
              <a:t>Constraints are </a:t>
            </a:r>
            <a:r>
              <a:rPr lang="en-US" sz="2400" b="1" dirty="0">
                <a:ea typeface="ＭＳ Ｐゴシック" pitchFamily="34" charset="-128"/>
              </a:rPr>
              <a:t>conditions</a:t>
            </a:r>
            <a:r>
              <a:rPr lang="en-US" sz="2400" dirty="0">
                <a:ea typeface="ＭＳ Ｐゴシック" pitchFamily="34" charset="-128"/>
              </a:rPr>
              <a:t> that must hold on </a:t>
            </a:r>
            <a:r>
              <a:rPr lang="en-US" sz="2400" b="1" dirty="0">
                <a:ea typeface="ＭＳ Ｐゴシック" pitchFamily="34" charset="-128"/>
              </a:rPr>
              <a:t>all</a:t>
            </a:r>
            <a:r>
              <a:rPr lang="en-US" sz="2400" dirty="0">
                <a:ea typeface="ＭＳ Ｐゴシック" pitchFamily="34" charset="-128"/>
              </a:rPr>
              <a:t>  valid relation states.</a:t>
            </a:r>
          </a:p>
          <a:p>
            <a:pPr marL="342900" indent="-342900">
              <a:buFont typeface="Wingdings" pitchFamily="2" charset="2"/>
              <a:buChar char="Ø"/>
            </a:pPr>
            <a:r>
              <a:rPr lang="en-US" sz="2400" dirty="0">
                <a:ea typeface="ＭＳ Ｐゴシック" pitchFamily="34" charset="-128"/>
              </a:rPr>
              <a:t>There are three </a:t>
            </a:r>
            <a:r>
              <a:rPr lang="en-US" sz="2400" i="1" dirty="0">
                <a:ea typeface="ＭＳ Ｐゴシック" pitchFamily="34" charset="-128"/>
              </a:rPr>
              <a:t>main types</a:t>
            </a:r>
            <a:r>
              <a:rPr lang="en-US" sz="2400" dirty="0">
                <a:ea typeface="ＭＳ Ｐゴシック" pitchFamily="34" charset="-128"/>
              </a:rPr>
              <a:t> of (explicit schema-based) constraints that can be expressed in the relational model:</a:t>
            </a:r>
          </a:p>
          <a:p>
            <a:pPr marL="800100" lvl="1" indent="-342900">
              <a:buFont typeface="Wingdings" pitchFamily="2" charset="2"/>
              <a:buChar char="§"/>
            </a:pPr>
            <a:r>
              <a:rPr lang="en-US" sz="2200" b="1" dirty="0">
                <a:solidFill>
                  <a:srgbClr val="00B050"/>
                </a:solidFill>
                <a:ea typeface="ＭＳ Ｐゴシック" pitchFamily="34" charset="-128"/>
              </a:rPr>
              <a:t>Key </a:t>
            </a:r>
            <a:r>
              <a:rPr lang="en-US" sz="2200" b="1" dirty="0" smtClean="0">
                <a:solidFill>
                  <a:srgbClr val="00B050"/>
                </a:solidFill>
                <a:ea typeface="ＭＳ Ｐゴシック" pitchFamily="34" charset="-128"/>
              </a:rPr>
              <a:t>constraints</a:t>
            </a:r>
          </a:p>
          <a:p>
            <a:pPr marL="800100" lvl="1" indent="-342900">
              <a:buFont typeface="Wingdings" pitchFamily="2" charset="2"/>
              <a:buChar char="§"/>
            </a:pPr>
            <a:r>
              <a:rPr lang="en-US" sz="2200" b="1" dirty="0" smtClean="0">
                <a:solidFill>
                  <a:srgbClr val="00B050"/>
                </a:solidFill>
                <a:ea typeface="ＭＳ Ｐゴシック" pitchFamily="34" charset="-128"/>
              </a:rPr>
              <a:t>Entity </a:t>
            </a:r>
            <a:r>
              <a:rPr lang="en-US" sz="2200" b="1" dirty="0">
                <a:solidFill>
                  <a:srgbClr val="00B050"/>
                </a:solidFill>
                <a:ea typeface="ＭＳ Ｐゴシック" pitchFamily="34" charset="-128"/>
              </a:rPr>
              <a:t>integrity </a:t>
            </a:r>
            <a:r>
              <a:rPr lang="en-US" sz="2200" b="1" dirty="0" smtClean="0">
                <a:solidFill>
                  <a:srgbClr val="00B050"/>
                </a:solidFill>
                <a:ea typeface="ＭＳ Ｐゴシック" pitchFamily="34" charset="-128"/>
              </a:rPr>
              <a:t>constraints (Primary key)</a:t>
            </a:r>
          </a:p>
          <a:p>
            <a:pPr marL="800100" lvl="1" indent="-342900">
              <a:buFont typeface="Wingdings" pitchFamily="2" charset="2"/>
              <a:buChar char="§"/>
            </a:pPr>
            <a:r>
              <a:rPr lang="en-US" sz="2200" b="1" dirty="0" smtClean="0">
                <a:solidFill>
                  <a:srgbClr val="00B050"/>
                </a:solidFill>
                <a:ea typeface="ＭＳ Ｐゴシック" pitchFamily="34" charset="-128"/>
              </a:rPr>
              <a:t>Referential </a:t>
            </a:r>
            <a:r>
              <a:rPr lang="en-US" sz="2200" b="1" dirty="0">
                <a:solidFill>
                  <a:srgbClr val="00B050"/>
                </a:solidFill>
                <a:ea typeface="ＭＳ Ｐゴシック" pitchFamily="34" charset="-128"/>
              </a:rPr>
              <a:t>integrity </a:t>
            </a:r>
            <a:r>
              <a:rPr lang="en-US" sz="2200" b="1" dirty="0" smtClean="0">
                <a:solidFill>
                  <a:srgbClr val="00B050"/>
                </a:solidFill>
                <a:ea typeface="ＭＳ Ｐゴシック" pitchFamily="34" charset="-128"/>
              </a:rPr>
              <a:t>constraints (</a:t>
            </a:r>
            <a:r>
              <a:rPr lang="en-US" sz="2400" b="1" dirty="0">
                <a:solidFill>
                  <a:srgbClr val="00B050"/>
                </a:solidFill>
                <a:ea typeface="ＭＳ Ｐゴシック" pitchFamily="34" charset="-128"/>
              </a:rPr>
              <a:t>foreign </a:t>
            </a:r>
            <a:r>
              <a:rPr lang="en-US" sz="2400" b="1" dirty="0" smtClean="0">
                <a:solidFill>
                  <a:srgbClr val="00B050"/>
                </a:solidFill>
                <a:ea typeface="ＭＳ Ｐゴシック" pitchFamily="34" charset="-128"/>
              </a:rPr>
              <a:t>key</a:t>
            </a:r>
            <a:r>
              <a:rPr lang="en-US" sz="2200" b="1" dirty="0" smtClean="0">
                <a:solidFill>
                  <a:srgbClr val="00B050"/>
                </a:solidFill>
                <a:ea typeface="ＭＳ Ｐゴシック" pitchFamily="34" charset="-128"/>
              </a:rPr>
              <a:t>)</a:t>
            </a:r>
          </a:p>
          <a:p>
            <a:pPr lvl="1"/>
            <a:endParaRPr lang="en-US" sz="2200" dirty="0">
              <a:ea typeface="ＭＳ Ｐゴシック" pitchFamily="34" charset="-128"/>
            </a:endParaRPr>
          </a:p>
          <a:p>
            <a:pPr marL="342900" indent="-342900">
              <a:buFont typeface="Wingdings" pitchFamily="2" charset="2"/>
              <a:buChar char="Ø"/>
            </a:pPr>
            <a:r>
              <a:rPr lang="en-US" sz="2400" dirty="0">
                <a:ea typeface="ＭＳ Ｐゴシック" pitchFamily="34" charset="-128"/>
              </a:rPr>
              <a:t>Another schema-based constraint is the</a:t>
            </a:r>
            <a:r>
              <a:rPr lang="en-US" sz="2400" dirty="0">
                <a:solidFill>
                  <a:srgbClr val="00B050"/>
                </a:solidFill>
                <a:ea typeface="ＭＳ Ｐゴシック" pitchFamily="34" charset="-128"/>
              </a:rPr>
              <a:t> </a:t>
            </a:r>
            <a:r>
              <a:rPr lang="en-US" sz="2400" b="1" dirty="0">
                <a:solidFill>
                  <a:srgbClr val="00B050"/>
                </a:solidFill>
                <a:ea typeface="ＭＳ Ｐゴシック" pitchFamily="34" charset="-128"/>
              </a:rPr>
              <a:t>domain</a:t>
            </a:r>
            <a:r>
              <a:rPr lang="en-US" sz="2400" dirty="0">
                <a:solidFill>
                  <a:srgbClr val="00B050"/>
                </a:solidFill>
                <a:ea typeface="ＭＳ Ｐゴシック" pitchFamily="34" charset="-128"/>
              </a:rPr>
              <a:t> </a:t>
            </a:r>
            <a:r>
              <a:rPr lang="en-US" sz="2400" dirty="0">
                <a:ea typeface="ＭＳ Ｐゴシック" pitchFamily="34" charset="-128"/>
              </a:rPr>
              <a:t>constraint</a:t>
            </a:r>
          </a:p>
          <a:p>
            <a:pPr marL="800100" lvl="1" indent="-342900">
              <a:buFont typeface="Wingdings" pitchFamily="2" charset="2"/>
              <a:buChar char="§"/>
            </a:pPr>
            <a:r>
              <a:rPr lang="en-US" sz="2200" dirty="0">
                <a:ea typeface="ＭＳ Ｐゴシック" pitchFamily="34" charset="-128"/>
              </a:rPr>
              <a:t>Every value in a tuple must be from the </a:t>
            </a:r>
            <a:r>
              <a:rPr lang="en-US" sz="2200" i="1" dirty="0">
                <a:ea typeface="ＭＳ Ｐゴシック" pitchFamily="34" charset="-128"/>
              </a:rPr>
              <a:t>domain of its attribute</a:t>
            </a:r>
            <a:r>
              <a:rPr lang="en-US" sz="2200" dirty="0">
                <a:ea typeface="ＭＳ Ｐゴシック" pitchFamily="34" charset="-128"/>
              </a:rPr>
              <a:t> (or it could be </a:t>
            </a:r>
            <a:r>
              <a:rPr lang="en-US" sz="2200" b="1" dirty="0">
                <a:ea typeface="ＭＳ Ｐゴシック" pitchFamily="34" charset="-128"/>
              </a:rPr>
              <a:t>null</a:t>
            </a:r>
            <a:r>
              <a:rPr lang="en-US" sz="2200" dirty="0">
                <a:ea typeface="ＭＳ Ｐゴシック" pitchFamily="34" charset="-128"/>
              </a:rPr>
              <a:t>, if allowed for that attribute)</a:t>
            </a:r>
          </a:p>
        </p:txBody>
      </p:sp>
    </p:spTree>
    <p:extLst>
      <p:ext uri="{BB962C8B-B14F-4D97-AF65-F5344CB8AC3E}">
        <p14:creationId xmlns:p14="http://schemas.microsoft.com/office/powerpoint/2010/main" val="70707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6</a:t>
            </a:fld>
            <a:endParaRPr lang="en-US"/>
          </a:p>
        </p:txBody>
      </p:sp>
      <p:sp>
        <p:nvSpPr>
          <p:cNvPr id="5" name="Rectangle 4"/>
          <p:cNvSpPr/>
          <p:nvPr/>
        </p:nvSpPr>
        <p:spPr>
          <a:xfrm>
            <a:off x="152400"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6" name="TextBox 5"/>
          <p:cNvSpPr txBox="1"/>
          <p:nvPr/>
        </p:nvSpPr>
        <p:spPr>
          <a:xfrm>
            <a:off x="152400" y="1229618"/>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8" name="Rectangle 7"/>
          <p:cNvSpPr/>
          <p:nvPr/>
        </p:nvSpPr>
        <p:spPr>
          <a:xfrm>
            <a:off x="24581" y="1703798"/>
            <a:ext cx="3887603" cy="461665"/>
          </a:xfrm>
          <a:prstGeom prst="rect">
            <a:avLst/>
          </a:prstGeom>
        </p:spPr>
        <p:txBody>
          <a:bodyPr wrap="none">
            <a:spAutoFit/>
          </a:bodyPr>
          <a:lstStyle/>
          <a:p>
            <a:pPr lvl="1"/>
            <a:r>
              <a:rPr lang="en-US" sz="2400" b="1" dirty="0">
                <a:solidFill>
                  <a:srgbClr val="00B050"/>
                </a:solidFill>
              </a:rPr>
              <a:t>2-2-1- </a:t>
            </a:r>
            <a:r>
              <a:rPr lang="en-US" sz="2400" b="1" dirty="0" smtClean="0">
                <a:solidFill>
                  <a:srgbClr val="00B050"/>
                </a:solidFill>
                <a:ea typeface="ＭＳ Ｐゴシック" pitchFamily="34" charset="-128"/>
              </a:rPr>
              <a:t>Key </a:t>
            </a:r>
            <a:r>
              <a:rPr lang="en-US" sz="2400" b="1" dirty="0">
                <a:solidFill>
                  <a:srgbClr val="00B050"/>
                </a:solidFill>
                <a:ea typeface="ＭＳ Ｐゴシック" pitchFamily="34" charset="-128"/>
              </a:rPr>
              <a:t>constraints</a:t>
            </a:r>
          </a:p>
        </p:txBody>
      </p:sp>
      <p:sp>
        <p:nvSpPr>
          <p:cNvPr id="9" name="Rectangle 8"/>
          <p:cNvSpPr/>
          <p:nvPr/>
        </p:nvSpPr>
        <p:spPr>
          <a:xfrm>
            <a:off x="122903" y="2165463"/>
            <a:ext cx="9220200" cy="4124206"/>
          </a:xfrm>
          <a:prstGeom prst="rect">
            <a:avLst/>
          </a:prstGeom>
        </p:spPr>
        <p:txBody>
          <a:bodyPr wrap="square">
            <a:spAutoFit/>
          </a:bodyPr>
          <a:lstStyle/>
          <a:p>
            <a:r>
              <a:rPr lang="en-US" sz="2400" b="1" dirty="0" err="1">
                <a:ea typeface="ＭＳ Ｐゴシック" pitchFamily="34" charset="-128"/>
              </a:rPr>
              <a:t>Superkey</a:t>
            </a:r>
            <a:r>
              <a:rPr lang="en-US" sz="2400" dirty="0">
                <a:ea typeface="ＭＳ Ｐゴシック" pitchFamily="34" charset="-128"/>
              </a:rPr>
              <a:t> of R: </a:t>
            </a:r>
          </a:p>
          <a:p>
            <a:pPr marL="800100" lvl="1" indent="-342900">
              <a:buFont typeface="Wingdings" pitchFamily="2" charset="2"/>
              <a:buChar char="Ø"/>
            </a:pPr>
            <a:r>
              <a:rPr lang="en-US" sz="2200" dirty="0">
                <a:ea typeface="ＭＳ Ｐゴシック" pitchFamily="34" charset="-128"/>
              </a:rPr>
              <a:t>Is a set of attributes SK of R with the following condition:</a:t>
            </a:r>
          </a:p>
          <a:p>
            <a:pPr lvl="2"/>
            <a:r>
              <a:rPr lang="en-US" sz="2000" dirty="0">
                <a:ea typeface="ＭＳ Ｐゴシック" pitchFamily="34" charset="-128"/>
              </a:rPr>
              <a:t>No two tuples in any valid relation state r(R) will have the same value for </a:t>
            </a:r>
            <a:r>
              <a:rPr lang="en-US" sz="2000" dirty="0" smtClean="0">
                <a:ea typeface="ＭＳ Ｐゴシック" pitchFamily="34" charset="-128"/>
              </a:rPr>
              <a:t>SK</a:t>
            </a:r>
          </a:p>
          <a:p>
            <a:pPr marL="1257300" lvl="2" indent="-342900">
              <a:buFont typeface="Wingdings" pitchFamily="2" charset="2"/>
              <a:buChar char="Ø"/>
            </a:pPr>
            <a:r>
              <a:rPr lang="en-US" sz="2000" dirty="0" smtClean="0">
                <a:ea typeface="ＭＳ Ｐゴシック" pitchFamily="34" charset="-128"/>
              </a:rPr>
              <a:t>That </a:t>
            </a:r>
            <a:r>
              <a:rPr lang="en-US" sz="2000" dirty="0">
                <a:ea typeface="ＭＳ Ｐゴシック" pitchFamily="34" charset="-128"/>
              </a:rPr>
              <a:t>is, for any distinct tuples t1 and t2 in r(R), t1[SK] </a:t>
            </a:r>
            <a:r>
              <a:rPr lang="en-US" sz="2000" dirty="0">
                <a:ea typeface="ＭＳ Ｐゴシック" pitchFamily="34" charset="-128"/>
                <a:sym typeface="Symbol" pitchFamily="18" charset="2"/>
              </a:rPr>
              <a:t></a:t>
            </a:r>
            <a:r>
              <a:rPr lang="en-US" sz="2000" dirty="0">
                <a:ea typeface="ＭＳ Ｐゴシック" pitchFamily="34" charset="-128"/>
              </a:rPr>
              <a:t> t2[SK]</a:t>
            </a:r>
          </a:p>
          <a:p>
            <a:pPr lvl="2"/>
            <a:r>
              <a:rPr lang="en-US" sz="2000" b="1" dirty="0">
                <a:ea typeface="ＭＳ Ｐゴシック" pitchFamily="34" charset="-128"/>
              </a:rPr>
              <a:t>This condition must hold in </a:t>
            </a:r>
            <a:r>
              <a:rPr lang="en-US" sz="2000" b="1" i="1" dirty="0">
                <a:ea typeface="ＭＳ Ｐゴシック" pitchFamily="34" charset="-128"/>
              </a:rPr>
              <a:t>any valid state</a:t>
            </a:r>
            <a:r>
              <a:rPr lang="en-US" sz="2000" b="1" dirty="0">
                <a:ea typeface="ＭＳ Ｐゴシック" pitchFamily="34" charset="-128"/>
              </a:rPr>
              <a:t> r(R</a:t>
            </a:r>
            <a:r>
              <a:rPr lang="en-US" sz="2000" b="1" dirty="0" smtClean="0">
                <a:ea typeface="ＭＳ Ｐゴシック" pitchFamily="34" charset="-128"/>
              </a:rPr>
              <a:t>).</a:t>
            </a:r>
            <a:endParaRPr lang="en-US" sz="2000" b="1" dirty="0">
              <a:ea typeface="ＭＳ Ｐゴシック" pitchFamily="34" charset="-128"/>
            </a:endParaRPr>
          </a:p>
          <a:p>
            <a:r>
              <a:rPr lang="en-US" sz="2400" b="1" dirty="0">
                <a:ea typeface="ＭＳ Ｐゴシック" pitchFamily="34" charset="-128"/>
              </a:rPr>
              <a:t>Key</a:t>
            </a:r>
            <a:r>
              <a:rPr lang="en-US" sz="2400" dirty="0">
                <a:ea typeface="ＭＳ Ｐゴシック" pitchFamily="34" charset="-128"/>
              </a:rPr>
              <a:t> of R:</a:t>
            </a:r>
          </a:p>
          <a:p>
            <a:pPr marL="800100" lvl="1" indent="-342900">
              <a:buFont typeface="Wingdings" pitchFamily="2" charset="2"/>
              <a:buChar char="Ø"/>
            </a:pPr>
            <a:r>
              <a:rPr lang="en-US" sz="2200" dirty="0">
                <a:ea typeface="ＭＳ Ｐゴシック" pitchFamily="34" charset="-128"/>
              </a:rPr>
              <a:t>A "minimal" </a:t>
            </a:r>
            <a:r>
              <a:rPr lang="en-US" sz="2200" dirty="0" err="1">
                <a:ea typeface="ＭＳ Ｐゴシック" pitchFamily="34" charset="-128"/>
              </a:rPr>
              <a:t>superkey</a:t>
            </a:r>
            <a:endParaRPr lang="en-US" sz="2200" dirty="0">
              <a:ea typeface="ＭＳ Ｐゴシック" pitchFamily="34" charset="-128"/>
            </a:endParaRPr>
          </a:p>
          <a:p>
            <a:pPr lvl="1"/>
            <a:r>
              <a:rPr lang="en-US" sz="2200" dirty="0">
                <a:ea typeface="ＭＳ Ｐゴシック" pitchFamily="34" charset="-128"/>
              </a:rPr>
              <a:t>That is, a key is a </a:t>
            </a:r>
            <a:r>
              <a:rPr lang="en-US" sz="2200" dirty="0" err="1">
                <a:ea typeface="ＭＳ Ｐゴシック" pitchFamily="34" charset="-128"/>
              </a:rPr>
              <a:t>superkey</a:t>
            </a:r>
            <a:r>
              <a:rPr lang="en-US" sz="2200" dirty="0">
                <a:ea typeface="ＭＳ Ｐゴシック" pitchFamily="34" charset="-128"/>
              </a:rPr>
              <a:t> K such that removal of any attribute from K results in a set of attributes that is not a </a:t>
            </a:r>
            <a:r>
              <a:rPr lang="en-US" sz="2200" dirty="0" err="1">
                <a:ea typeface="ＭＳ Ｐゴシック" pitchFamily="34" charset="-128"/>
              </a:rPr>
              <a:t>superkey</a:t>
            </a:r>
            <a:r>
              <a:rPr lang="en-US" sz="2200" dirty="0">
                <a:ea typeface="ＭＳ Ｐゴシック" pitchFamily="34" charset="-128"/>
              </a:rPr>
              <a:t> (does not possess the </a:t>
            </a:r>
            <a:r>
              <a:rPr lang="en-US" sz="2200" dirty="0" err="1">
                <a:ea typeface="ＭＳ Ｐゴシック" pitchFamily="34" charset="-128"/>
              </a:rPr>
              <a:t>superkey</a:t>
            </a:r>
            <a:r>
              <a:rPr lang="en-US" sz="2200" dirty="0">
                <a:ea typeface="ＭＳ Ｐゴシック" pitchFamily="34" charset="-128"/>
              </a:rPr>
              <a:t> uniqueness property)</a:t>
            </a:r>
          </a:p>
          <a:p>
            <a:r>
              <a:rPr lang="en-US" sz="2400" b="1" dirty="0">
                <a:ea typeface="ＭＳ Ｐゴシック" pitchFamily="34" charset="-128"/>
              </a:rPr>
              <a:t>A Key is a </a:t>
            </a:r>
            <a:r>
              <a:rPr lang="en-US" sz="2400" b="1" dirty="0" err="1">
                <a:ea typeface="ＭＳ Ｐゴシック" pitchFamily="34" charset="-128"/>
              </a:rPr>
              <a:t>Superkey</a:t>
            </a:r>
            <a:r>
              <a:rPr lang="en-US" sz="2400" b="1" dirty="0">
                <a:ea typeface="ＭＳ Ｐゴシック" pitchFamily="34" charset="-128"/>
              </a:rPr>
              <a:t> but not vice </a:t>
            </a:r>
            <a:r>
              <a:rPr lang="en-US" sz="2400" b="1" dirty="0" smtClean="0">
                <a:ea typeface="ＭＳ Ｐゴシック" pitchFamily="34" charset="-128"/>
              </a:rPr>
              <a:t>versa.</a:t>
            </a:r>
            <a:endParaRPr lang="en-US" sz="2400" b="1" dirty="0">
              <a:ea typeface="ＭＳ Ｐゴシック" pitchFamily="34" charset="-128"/>
            </a:endParaRPr>
          </a:p>
        </p:txBody>
      </p:sp>
    </p:spTree>
    <p:extLst>
      <p:ext uri="{BB962C8B-B14F-4D97-AF65-F5344CB8AC3E}">
        <p14:creationId xmlns:p14="http://schemas.microsoft.com/office/powerpoint/2010/main" val="296531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051550"/>
            <a:ext cx="2133600" cy="365125"/>
          </a:xfrm>
        </p:spPr>
        <p:txBody>
          <a:bodyPr/>
          <a:lstStyle/>
          <a:p>
            <a:fld id="{ADE64B01-A812-4B3A-8756-32BA4610DF6B}" type="slidenum">
              <a:rPr lang="en-US" smtClean="0"/>
              <a:t>7</a:t>
            </a:fld>
            <a:endParaRPr lang="en-US"/>
          </a:p>
        </p:txBody>
      </p:sp>
      <p:sp>
        <p:nvSpPr>
          <p:cNvPr id="5" name="Rectangle 4"/>
          <p:cNvSpPr/>
          <p:nvPr/>
        </p:nvSpPr>
        <p:spPr>
          <a:xfrm>
            <a:off x="-152400" y="1219200"/>
            <a:ext cx="7391400" cy="430887"/>
          </a:xfrm>
          <a:prstGeom prst="rect">
            <a:avLst/>
          </a:prstGeom>
        </p:spPr>
        <p:txBody>
          <a:bodyPr wrap="square">
            <a:spAutoFit/>
          </a:bodyPr>
          <a:lstStyle/>
          <a:p>
            <a:pPr lvl="1"/>
            <a:r>
              <a:rPr lang="en-US" sz="2200" b="1" dirty="0" smtClean="0">
                <a:solidFill>
                  <a:srgbClr val="00B050"/>
                </a:solidFill>
                <a:ea typeface="ＭＳ Ｐゴシック" pitchFamily="34" charset="-128"/>
              </a:rPr>
              <a:t>2-2-2- Entity </a:t>
            </a:r>
            <a:r>
              <a:rPr lang="en-US" sz="2200" b="1" dirty="0">
                <a:solidFill>
                  <a:srgbClr val="00B050"/>
                </a:solidFill>
                <a:ea typeface="ＭＳ Ｐゴシック" pitchFamily="34" charset="-128"/>
              </a:rPr>
              <a:t>integrity constraints (Primary key</a:t>
            </a:r>
            <a:r>
              <a:rPr lang="en-US" sz="2200" b="1" dirty="0" smtClean="0">
                <a:solidFill>
                  <a:srgbClr val="00B050"/>
                </a:solidFill>
                <a:ea typeface="ＭＳ Ｐゴシック" pitchFamily="34" charset="-128"/>
              </a:rPr>
              <a:t>)</a:t>
            </a:r>
            <a:endParaRPr lang="en-US" sz="2200" b="1" dirty="0">
              <a:solidFill>
                <a:srgbClr val="00B050"/>
              </a:solidFill>
              <a:ea typeface="ＭＳ Ｐゴシック" pitchFamily="34" charset="-128"/>
            </a:endParaRPr>
          </a:p>
        </p:txBody>
      </p:sp>
      <p:sp>
        <p:nvSpPr>
          <p:cNvPr id="6" name="Rectangle 5"/>
          <p:cNvSpPr/>
          <p:nvPr/>
        </p:nvSpPr>
        <p:spPr>
          <a:xfrm>
            <a:off x="152400" y="-10418"/>
            <a:ext cx="8305800" cy="954107"/>
          </a:xfrm>
          <a:prstGeom prst="rect">
            <a:avLst/>
          </a:prstGeom>
        </p:spPr>
        <p:txBody>
          <a:bodyPr wrap="square">
            <a:spAutoFit/>
          </a:bodyPr>
          <a:lstStyle/>
          <a:p>
            <a:pPr marL="693738" indent="-579438">
              <a:buNone/>
            </a:pPr>
            <a:r>
              <a:rPr lang="en-US" sz="2800" b="1" dirty="0" smtClean="0">
                <a:solidFill>
                  <a:srgbClr val="FF0000"/>
                </a:solidFill>
                <a:ea typeface="ＭＳ Ｐゴシック" pitchFamily="34" charset="-128"/>
              </a:rPr>
              <a:t>2- Relational Model Constraints and   Relational Database Schemas</a:t>
            </a:r>
          </a:p>
        </p:txBody>
      </p:sp>
      <p:sp>
        <p:nvSpPr>
          <p:cNvPr id="7" name="TextBox 6"/>
          <p:cNvSpPr txBox="1"/>
          <p:nvPr/>
        </p:nvSpPr>
        <p:spPr>
          <a:xfrm>
            <a:off x="152400" y="762000"/>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8" name="Rectangle 7"/>
          <p:cNvSpPr/>
          <p:nvPr/>
        </p:nvSpPr>
        <p:spPr>
          <a:xfrm>
            <a:off x="312174" y="1676400"/>
            <a:ext cx="8153400" cy="646331"/>
          </a:xfrm>
          <a:prstGeom prst="rect">
            <a:avLst/>
          </a:prstGeom>
        </p:spPr>
        <p:txBody>
          <a:bodyPr wrap="square">
            <a:spAutoFit/>
          </a:bodyPr>
          <a:lstStyle/>
          <a:p>
            <a:pPr marL="285750" indent="-285750">
              <a:buFont typeface="Wingdings" pitchFamily="2" charset="2"/>
              <a:buChar char="Ø"/>
            </a:pPr>
            <a:r>
              <a:rPr lang="en-US" dirty="0"/>
              <a:t>A primary key is a column (or columns) in a table that uniquely identifies the rows in that table.</a:t>
            </a:r>
          </a:p>
        </p:txBody>
      </p:sp>
      <p:sp>
        <p:nvSpPr>
          <p:cNvPr id="9" name="Rectangle 8"/>
          <p:cNvSpPr/>
          <p:nvPr/>
        </p:nvSpPr>
        <p:spPr>
          <a:xfrm>
            <a:off x="498987" y="4326054"/>
            <a:ext cx="7779774" cy="2092881"/>
          </a:xfrm>
          <a:prstGeom prst="rect">
            <a:avLst/>
          </a:prstGeom>
        </p:spPr>
        <p:txBody>
          <a:bodyPr wrap="square">
            <a:spAutoFit/>
          </a:bodyPr>
          <a:lstStyle/>
          <a:p>
            <a:r>
              <a:rPr lang="en-US" b="1" dirty="0"/>
              <a:t>For example</a:t>
            </a:r>
            <a:r>
              <a:rPr lang="en-US" dirty="0"/>
              <a:t>, in the table above, </a:t>
            </a:r>
            <a:r>
              <a:rPr lang="en-US" b="1" dirty="0" err="1">
                <a:solidFill>
                  <a:srgbClr val="7030A0"/>
                </a:solidFill>
              </a:rPr>
              <a:t>CustomerNo</a:t>
            </a:r>
            <a:r>
              <a:rPr lang="en-US" b="1" dirty="0">
                <a:solidFill>
                  <a:srgbClr val="7030A0"/>
                </a:solidFill>
              </a:rPr>
              <a:t> is the primary key</a:t>
            </a:r>
            <a:r>
              <a:rPr lang="en-US" dirty="0"/>
              <a:t>.</a:t>
            </a:r>
          </a:p>
          <a:p>
            <a:r>
              <a:rPr lang="en-US" dirty="0"/>
              <a:t>The values placed in primary key columns must be unique for each row: no duplicates can be tolerated. In addition, nulls are not allowed in primary key columns</a:t>
            </a:r>
            <a:r>
              <a:rPr lang="en-US" dirty="0" smtClean="0"/>
              <a:t>.</a:t>
            </a:r>
          </a:p>
          <a:p>
            <a:endParaRPr lang="en-US" b="1" dirty="0" smtClean="0"/>
          </a:p>
          <a:p>
            <a:r>
              <a:rPr lang="en-US" b="1" dirty="0" smtClean="0">
                <a:solidFill>
                  <a:srgbClr val="00B050"/>
                </a:solidFill>
                <a:ea typeface="ＭＳ Ｐゴシック" pitchFamily="34" charset="-128"/>
              </a:rPr>
              <a:t>Entity integrity constraints :  </a:t>
            </a:r>
            <a:r>
              <a:rPr lang="en-US" b="1" dirty="0" smtClean="0"/>
              <a:t>No primary key value can be NULL</a:t>
            </a:r>
          </a:p>
          <a:p>
            <a:endParaRPr lang="en-US"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828800" y="2322731"/>
            <a:ext cx="5257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600200" y="2287183"/>
            <a:ext cx="1257075" cy="369332"/>
          </a:xfrm>
          <a:prstGeom prst="rect">
            <a:avLst/>
          </a:prstGeom>
        </p:spPr>
        <p:txBody>
          <a:bodyPr wrap="none">
            <a:spAutoFit/>
          </a:bodyPr>
          <a:lstStyle/>
          <a:p>
            <a:r>
              <a:rPr lang="en-US" dirty="0"/>
              <a:t>Customer</a:t>
            </a:r>
          </a:p>
        </p:txBody>
      </p:sp>
    </p:spTree>
    <p:extLst>
      <p:ext uri="{BB962C8B-B14F-4D97-AF65-F5344CB8AC3E}">
        <p14:creationId xmlns:p14="http://schemas.microsoft.com/office/powerpoint/2010/main" val="2198630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8</a:t>
            </a:fld>
            <a:endParaRPr lang="en-US"/>
          </a:p>
        </p:txBody>
      </p:sp>
      <p:pic>
        <p:nvPicPr>
          <p:cNvPr id="5" name="Picture 9" descr="fig05_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81200"/>
            <a:ext cx="84137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2400" y="1600199"/>
            <a:ext cx="7391400" cy="430887"/>
          </a:xfrm>
          <a:prstGeom prst="rect">
            <a:avLst/>
          </a:prstGeom>
        </p:spPr>
        <p:txBody>
          <a:bodyPr wrap="square">
            <a:spAutoFit/>
          </a:bodyPr>
          <a:lstStyle/>
          <a:p>
            <a:pPr lvl="1"/>
            <a:r>
              <a:rPr lang="en-US" sz="2200" b="1" dirty="0" smtClean="0">
                <a:solidFill>
                  <a:srgbClr val="00B050"/>
                </a:solidFill>
                <a:ea typeface="ＭＳ Ｐゴシック" pitchFamily="34" charset="-128"/>
              </a:rPr>
              <a:t>2-2-2- Entity </a:t>
            </a:r>
            <a:r>
              <a:rPr lang="en-US" sz="2200" b="1" dirty="0">
                <a:solidFill>
                  <a:srgbClr val="00B050"/>
                </a:solidFill>
                <a:ea typeface="ＭＳ Ｐゴシック" pitchFamily="34" charset="-128"/>
              </a:rPr>
              <a:t>integrity constraints (Primary key</a:t>
            </a:r>
            <a:r>
              <a:rPr lang="en-US" sz="2200" b="1" dirty="0" smtClean="0">
                <a:solidFill>
                  <a:srgbClr val="00B050"/>
                </a:solidFill>
                <a:ea typeface="ＭＳ Ｐゴシック" pitchFamily="34" charset="-128"/>
              </a:rPr>
              <a:t>)</a:t>
            </a:r>
            <a:endParaRPr lang="en-US" sz="2200" b="1" dirty="0">
              <a:solidFill>
                <a:srgbClr val="00B050"/>
              </a:solidFill>
              <a:ea typeface="ＭＳ Ｐゴシック" pitchFamily="34" charset="-128"/>
            </a:endParaRPr>
          </a:p>
        </p:txBody>
      </p:sp>
      <p:sp>
        <p:nvSpPr>
          <p:cNvPr id="7" name="Rectangle 6"/>
          <p:cNvSpPr/>
          <p:nvPr/>
        </p:nvSpPr>
        <p:spPr>
          <a:xfrm>
            <a:off x="152400" y="-762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8" name="TextBox 7"/>
          <p:cNvSpPr txBox="1"/>
          <p:nvPr/>
        </p:nvSpPr>
        <p:spPr>
          <a:xfrm>
            <a:off x="152400" y="1001018"/>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9" name="Rectangle 8"/>
          <p:cNvSpPr/>
          <p:nvPr/>
        </p:nvSpPr>
        <p:spPr>
          <a:xfrm>
            <a:off x="234745" y="4152900"/>
            <a:ext cx="1295400" cy="419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630364">
            <a:off x="7294408" y="1755407"/>
            <a:ext cx="1219200" cy="369332"/>
          </a:xfrm>
          <a:prstGeom prst="rect">
            <a:avLst/>
          </a:prstGeom>
          <a:noFill/>
        </p:spPr>
        <p:txBody>
          <a:bodyPr wrap="square" rtlCol="0">
            <a:spAutoFit/>
          </a:bodyPr>
          <a:lstStyle/>
          <a:p>
            <a:r>
              <a:rPr lang="en-US" b="1" dirty="0" smtClean="0">
                <a:solidFill>
                  <a:srgbClr val="7030A0"/>
                </a:solidFill>
              </a:rPr>
              <a:t>Example</a:t>
            </a:r>
            <a:endParaRPr lang="en-US" b="1" dirty="0">
              <a:solidFill>
                <a:srgbClr val="7030A0"/>
              </a:solidFill>
            </a:endParaRPr>
          </a:p>
        </p:txBody>
      </p:sp>
    </p:spTree>
    <p:extLst>
      <p:ext uri="{BB962C8B-B14F-4D97-AF65-F5344CB8AC3E}">
        <p14:creationId xmlns:p14="http://schemas.microsoft.com/office/powerpoint/2010/main" val="1801534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E64B01-A812-4B3A-8756-32BA4610DF6B}" type="slidenum">
              <a:rPr lang="en-US" smtClean="0"/>
              <a:t>9</a:t>
            </a:fld>
            <a:endParaRPr lang="en-US"/>
          </a:p>
        </p:txBody>
      </p:sp>
      <p:sp>
        <p:nvSpPr>
          <p:cNvPr id="5" name="Rectangle 4"/>
          <p:cNvSpPr/>
          <p:nvPr/>
        </p:nvSpPr>
        <p:spPr>
          <a:xfrm>
            <a:off x="-36872" y="1676400"/>
            <a:ext cx="8418871" cy="461665"/>
          </a:xfrm>
          <a:prstGeom prst="rect">
            <a:avLst/>
          </a:prstGeom>
        </p:spPr>
        <p:txBody>
          <a:bodyPr wrap="square">
            <a:spAutoFit/>
          </a:bodyPr>
          <a:lstStyle/>
          <a:p>
            <a:pPr lvl="1"/>
            <a:r>
              <a:rPr lang="en-US" sz="2200" b="1" dirty="0" smtClean="0">
                <a:solidFill>
                  <a:srgbClr val="00B050"/>
                </a:solidFill>
                <a:ea typeface="ＭＳ Ｐゴシック" pitchFamily="34" charset="-128"/>
              </a:rPr>
              <a:t>2-2-3- Referential </a:t>
            </a:r>
            <a:r>
              <a:rPr lang="en-US" sz="2200" b="1" dirty="0">
                <a:solidFill>
                  <a:srgbClr val="00B050"/>
                </a:solidFill>
                <a:ea typeface="ＭＳ Ｐゴシック" pitchFamily="34" charset="-128"/>
              </a:rPr>
              <a:t>integrity constraints (</a:t>
            </a:r>
            <a:r>
              <a:rPr lang="en-US" sz="2400" b="1" dirty="0">
                <a:solidFill>
                  <a:srgbClr val="00B050"/>
                </a:solidFill>
                <a:ea typeface="ＭＳ Ｐゴシック" pitchFamily="34" charset="-128"/>
              </a:rPr>
              <a:t>foreign key</a:t>
            </a:r>
            <a:r>
              <a:rPr lang="en-US" sz="2200" b="1" dirty="0">
                <a:solidFill>
                  <a:srgbClr val="00B050"/>
                </a:solidFill>
                <a:ea typeface="ＭＳ Ｐゴシック" pitchFamily="34" charset="-128"/>
              </a:rPr>
              <a:t>)</a:t>
            </a:r>
          </a:p>
        </p:txBody>
      </p:sp>
      <p:sp>
        <p:nvSpPr>
          <p:cNvPr id="6" name="Rectangle 5"/>
          <p:cNvSpPr/>
          <p:nvPr/>
        </p:nvSpPr>
        <p:spPr>
          <a:xfrm>
            <a:off x="152400" y="152400"/>
            <a:ext cx="8305800" cy="1077218"/>
          </a:xfrm>
          <a:prstGeom prst="rect">
            <a:avLst/>
          </a:prstGeom>
        </p:spPr>
        <p:txBody>
          <a:bodyPr wrap="square">
            <a:spAutoFit/>
          </a:bodyPr>
          <a:lstStyle/>
          <a:p>
            <a:pPr marL="693738" indent="-579438">
              <a:buNone/>
            </a:pPr>
            <a:r>
              <a:rPr lang="en-US" sz="3200" b="1" dirty="0" smtClean="0">
                <a:solidFill>
                  <a:srgbClr val="FF0000"/>
                </a:solidFill>
                <a:ea typeface="ＭＳ Ｐゴシック" pitchFamily="34" charset="-128"/>
              </a:rPr>
              <a:t>2- Relational Model Constraints and   Relational Database Schemas</a:t>
            </a:r>
          </a:p>
        </p:txBody>
      </p:sp>
      <p:sp>
        <p:nvSpPr>
          <p:cNvPr id="7" name="TextBox 6"/>
          <p:cNvSpPr txBox="1"/>
          <p:nvPr/>
        </p:nvSpPr>
        <p:spPr>
          <a:xfrm>
            <a:off x="152400" y="1229618"/>
            <a:ext cx="6324600" cy="461665"/>
          </a:xfrm>
          <a:prstGeom prst="rect">
            <a:avLst/>
          </a:prstGeom>
          <a:noFill/>
        </p:spPr>
        <p:txBody>
          <a:bodyPr wrap="square" rtlCol="0">
            <a:spAutoFit/>
          </a:bodyPr>
          <a:lstStyle/>
          <a:p>
            <a:r>
              <a:rPr lang="en-US" sz="2400" b="1" dirty="0" smtClean="0">
                <a:solidFill>
                  <a:srgbClr val="00B0F0"/>
                </a:solidFill>
              </a:rPr>
              <a:t>2-2- </a:t>
            </a:r>
            <a:r>
              <a:rPr lang="en-US" sz="2400" b="1" dirty="0">
                <a:solidFill>
                  <a:srgbClr val="00B0F0"/>
                </a:solidFill>
              </a:rPr>
              <a:t>Relational integrity constraints</a:t>
            </a:r>
          </a:p>
        </p:txBody>
      </p:sp>
      <p:sp>
        <p:nvSpPr>
          <p:cNvPr id="8" name="Rectangle 7"/>
          <p:cNvSpPr/>
          <p:nvPr/>
        </p:nvSpPr>
        <p:spPr>
          <a:xfrm>
            <a:off x="457200" y="2123683"/>
            <a:ext cx="8305800" cy="1200329"/>
          </a:xfrm>
          <a:prstGeom prst="rect">
            <a:avLst/>
          </a:prstGeom>
        </p:spPr>
        <p:txBody>
          <a:bodyPr wrap="square">
            <a:spAutoFit/>
          </a:bodyPr>
          <a:lstStyle/>
          <a:p>
            <a:r>
              <a:rPr lang="en-US" dirty="0"/>
              <a:t>Foreign keys are columns that point to primary key columns. So, for example, </a:t>
            </a:r>
            <a:r>
              <a:rPr lang="en-US" dirty="0" err="1"/>
              <a:t>OrderNo</a:t>
            </a:r>
            <a:r>
              <a:rPr lang="en-US" dirty="0"/>
              <a:t> is the primary key of the table ORDERS below and </a:t>
            </a:r>
            <a:r>
              <a:rPr lang="en-US" dirty="0" err="1"/>
              <a:t>CustomerNo</a:t>
            </a:r>
            <a:r>
              <a:rPr lang="en-US" dirty="0"/>
              <a:t> is a foreign key that points to the primary key in the CUSTOMERS </a:t>
            </a:r>
            <a:r>
              <a:rPr lang="en-US" dirty="0" smtClean="0"/>
              <a:t>table.</a:t>
            </a:r>
            <a:endParaRPr lang="en-US" dirty="0"/>
          </a:p>
        </p:txBody>
      </p:sp>
      <p:pic>
        <p:nvPicPr>
          <p:cNvPr id="614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610100" y="3124200"/>
            <a:ext cx="4155358" cy="344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199" y="3324012"/>
            <a:ext cx="3715363" cy="1754326"/>
          </a:xfrm>
          <a:prstGeom prst="rect">
            <a:avLst/>
          </a:prstGeom>
          <a:noFill/>
        </p:spPr>
        <p:txBody>
          <a:bodyPr wrap="square" rtlCol="0">
            <a:spAutoFit/>
          </a:bodyPr>
          <a:lstStyle/>
          <a:p>
            <a:endParaRPr lang="en-US" i="1" dirty="0" smtClean="0"/>
          </a:p>
          <a:p>
            <a:pPr marL="285750" indent="-285750">
              <a:buFont typeface="Wingdings" pitchFamily="2" charset="2"/>
              <a:buChar char="Ø"/>
            </a:pPr>
            <a:r>
              <a:rPr lang="en-US" b="1" i="1" u="sng" dirty="0" smtClean="0">
                <a:solidFill>
                  <a:srgbClr val="7030A0"/>
                </a:solidFill>
              </a:rPr>
              <a:t>Remark</a:t>
            </a:r>
            <a:r>
              <a:rPr lang="en-US" b="1" i="1" dirty="0" smtClean="0">
                <a:solidFill>
                  <a:srgbClr val="7030A0"/>
                </a:solidFill>
              </a:rPr>
              <a:t> :</a:t>
            </a:r>
          </a:p>
          <a:p>
            <a:endParaRPr lang="en-US" b="1" i="1" dirty="0">
              <a:solidFill>
                <a:srgbClr val="7030A0"/>
              </a:solidFill>
            </a:endParaRPr>
          </a:p>
          <a:p>
            <a:r>
              <a:rPr lang="en-US" b="1" dirty="0">
                <a:solidFill>
                  <a:srgbClr val="7030A0"/>
                </a:solidFill>
                <a:ea typeface="ＭＳ Ｐゴシック" pitchFamily="34" charset="-128"/>
              </a:rPr>
              <a:t>Referential integrity constraints </a:t>
            </a:r>
            <a:r>
              <a:rPr lang="en-US" b="1" dirty="0" smtClean="0">
                <a:solidFill>
                  <a:srgbClr val="7030A0"/>
                </a:solidFill>
                <a:ea typeface="ＭＳ Ｐゴシック" pitchFamily="34" charset="-128"/>
              </a:rPr>
              <a:t>: </a:t>
            </a:r>
            <a:r>
              <a:rPr lang="en-US" b="1" i="1" dirty="0" smtClean="0"/>
              <a:t>A </a:t>
            </a:r>
            <a:r>
              <a:rPr lang="en-US" b="1" i="1" dirty="0"/>
              <a:t>foreign key must match its primary key unless it's NULL.</a:t>
            </a:r>
            <a:endParaRPr lang="en-US" b="1" dirty="0"/>
          </a:p>
        </p:txBody>
      </p:sp>
    </p:spTree>
    <p:extLst>
      <p:ext uri="{BB962C8B-B14F-4D97-AF65-F5344CB8AC3E}">
        <p14:creationId xmlns:p14="http://schemas.microsoft.com/office/powerpoint/2010/main" val="36907205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2639</TotalTime>
  <Words>2011</Words>
  <Application>Microsoft Office PowerPoint</Application>
  <PresentationFormat>On-screen Show (4:3)</PresentationFormat>
  <Paragraphs>228</Paragraphs>
  <Slides>28</Slides>
  <Notes>5</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Apothecary</vt:lpstr>
      <vt:lpstr>PowerPoint Presentation</vt:lpstr>
      <vt:lpstr>Chapter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Relational Database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138</cp:revision>
  <dcterms:created xsi:type="dcterms:W3CDTF">2018-02-09T09:07:30Z</dcterms:created>
  <dcterms:modified xsi:type="dcterms:W3CDTF">2018-02-11T08:33:25Z</dcterms:modified>
</cp:coreProperties>
</file>