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4" r:id="rId4"/>
    <p:sldId id="285" r:id="rId5"/>
    <p:sldId id="279" r:id="rId6"/>
    <p:sldId id="286" r:id="rId7"/>
    <p:sldId id="287" r:id="rId8"/>
    <p:sldId id="288" r:id="rId9"/>
    <p:sldId id="289" r:id="rId10"/>
    <p:sldId id="293" r:id="rId11"/>
    <p:sldId id="290" r:id="rId12"/>
    <p:sldId id="291" r:id="rId13"/>
    <p:sldId id="292" r:id="rId14"/>
    <p:sldId id="280" r:id="rId15"/>
    <p:sldId id="294" r:id="rId16"/>
    <p:sldId id="295" r:id="rId17"/>
    <p:sldId id="296" r:id="rId18"/>
    <p:sldId id="297" r:id="rId19"/>
    <p:sldId id="298" r:id="rId20"/>
    <p:sldId id="299" r:id="rId21"/>
    <p:sldId id="302" r:id="rId22"/>
    <p:sldId id="300" r:id="rId23"/>
    <p:sldId id="303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884D-CFC0-4927-9527-4C7FBB1880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FC4D-9178-4759-AE38-D9B7450D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6B11-A6AC-412E-B074-8806AB027031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6B1-7B91-43BF-883C-110D465AA45C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B01-0734-436D-B32C-30FBFD5F1078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6B8-D978-40ED-B670-7FAC9A1EAF53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92A-EE87-42B6-84DC-EA07C3D572E7}" type="datetime1">
              <a:rPr lang="en-US" smtClean="0"/>
              <a:t>2/18/2018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ED79-B3C0-461E-BDBC-35AB27E32B02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A2DA-6F1D-48A9-BFD1-B2D177414CE7}" type="datetime1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C2A-F2FD-46E6-9ACD-1C19681B632C}" type="datetime1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670-0836-4E95-B26D-BB4C2FDD4A15}" type="datetime1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A51E-0CBB-4A9C-8BBE-0995AC3EB50A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1D52-5F00-4CBC-9B45-0C924A3C0268}" type="datetime1">
              <a:rPr lang="en-US" smtClean="0"/>
              <a:t>2/18/2018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C109378-103E-48D4-BC58-A68513FBF0EB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0677" t="28054" r="44380" b="51274"/>
          <a:stretch>
            <a:fillRect/>
          </a:stretch>
        </p:blipFill>
        <p:spPr bwMode="auto">
          <a:xfrm>
            <a:off x="3463506" y="0"/>
            <a:ext cx="2403894" cy="16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555590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Dr. 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Rihab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Mohamed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aceur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ABDELKRIM</a:t>
            </a:r>
          </a:p>
          <a:p>
            <a:endParaRPr lang="en-GB" b="1" dirty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E-mail: rihab@su.edu.sa</a:t>
            </a:r>
            <a:endParaRPr lang="af-ZA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3964" y="62484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6600"/>
                </a:solidFill>
              </a:rPr>
              <a:t>2017 - 2018</a:t>
            </a:r>
            <a:endParaRPr lang="af-ZA" sz="2400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752600"/>
            <a:ext cx="7149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f-ZA" sz="3200" b="1" dirty="0" smtClean="0">
                <a:solidFill>
                  <a:srgbClr val="996600"/>
                </a:solidFill>
                <a:latin typeface="Arial" pitchFamily="34" charset="0"/>
                <a:cs typeface="Arial" pitchFamily="34" charset="0"/>
              </a:rPr>
              <a:t>Database Management  system</a:t>
            </a:r>
            <a:endParaRPr lang="af-ZA" sz="3200" b="1" dirty="0">
              <a:solidFill>
                <a:srgbClr val="99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04800" y="3600106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Basic Structured Query </a:t>
            </a:r>
            <a:r>
              <a:rPr lang="en-US" sz="3200" b="1" dirty="0" smtClean="0">
                <a:solidFill>
                  <a:srgbClr val="FF0000"/>
                </a:solidFill>
              </a:rPr>
              <a:t>Language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771" y="2438400"/>
            <a:ext cx="334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996600"/>
                </a:solidFill>
              </a:rPr>
              <a:t>Chapter 4 (Part 1) </a:t>
            </a:r>
            <a:endParaRPr lang="en-US" sz="2800" b="1" dirty="0">
              <a:solidFill>
                <a:srgbClr val="9966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03" t="25208" r="20703" b="4436"/>
          <a:stretch/>
        </p:blipFill>
        <p:spPr bwMode="auto">
          <a:xfrm>
            <a:off x="1371600" y="1447800"/>
            <a:ext cx="6934200" cy="514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6142" y="771813"/>
            <a:ext cx="6438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1-2- The CREATE TABLE Command in SQL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7038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1-SQL Data Definition and Data Types </a:t>
            </a:r>
          </a:p>
        </p:txBody>
      </p:sp>
      <p:sp>
        <p:nvSpPr>
          <p:cNvPr id="8" name="TextBox 7"/>
          <p:cNvSpPr txBox="1"/>
          <p:nvPr/>
        </p:nvSpPr>
        <p:spPr>
          <a:xfrm rot="20955216">
            <a:off x="233370" y="1400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186" y="817980"/>
            <a:ext cx="7578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1-3- Attribute Data Types and Domains in SQL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4" y="88612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1-SQL Data Definition and Data Types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186" y="1610852"/>
            <a:ext cx="8645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The basic data types available for attributes include </a:t>
            </a:r>
            <a:r>
              <a:rPr lang="en-US" sz="2400" u="sng" dirty="0" smtClean="0"/>
              <a:t>numeric, character string, bit string, Boolean, date, and time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4186" y="3048000"/>
            <a:ext cx="88723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u="sng" dirty="0">
                <a:solidFill>
                  <a:srgbClr val="FF0000"/>
                </a:solidFill>
              </a:rPr>
              <a:t>char(n) (or character(n)): </a:t>
            </a:r>
            <a:r>
              <a:rPr lang="en-US" sz="2400" b="1" dirty="0"/>
              <a:t>fixed-length</a:t>
            </a:r>
            <a:r>
              <a:rPr lang="en-US" sz="2400" dirty="0"/>
              <a:t> character string, with user-specified length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u="sng" dirty="0" err="1">
                <a:solidFill>
                  <a:srgbClr val="FF0000"/>
                </a:solidFill>
              </a:rPr>
              <a:t>varchar</a:t>
            </a:r>
            <a:r>
              <a:rPr lang="en-US" sz="2400" u="sng" dirty="0">
                <a:solidFill>
                  <a:srgbClr val="FF0000"/>
                </a:solidFill>
              </a:rPr>
              <a:t>(n) (or character varying): </a:t>
            </a:r>
            <a:r>
              <a:rPr lang="en-US" sz="2400" b="1" dirty="0"/>
              <a:t>variable-length </a:t>
            </a:r>
            <a:r>
              <a:rPr lang="en-US" sz="2400" dirty="0"/>
              <a:t>character string, with user-specified </a:t>
            </a:r>
            <a:r>
              <a:rPr lang="en-US" sz="2400" u="sng" dirty="0"/>
              <a:t>maximum length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u="sng" dirty="0" err="1">
                <a:solidFill>
                  <a:srgbClr val="FF0000"/>
                </a:solidFill>
              </a:rPr>
              <a:t>int</a:t>
            </a:r>
            <a:r>
              <a:rPr lang="en-US" sz="2400" u="sng" dirty="0">
                <a:solidFill>
                  <a:srgbClr val="FF0000"/>
                </a:solidFill>
              </a:rPr>
              <a:t> or integer: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 integer (length is machine-dependent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u="sng" dirty="0" err="1">
                <a:solidFill>
                  <a:srgbClr val="FF0000"/>
                </a:solidFill>
              </a:rPr>
              <a:t>smallint</a:t>
            </a:r>
            <a:r>
              <a:rPr lang="en-US" sz="2400" u="sng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a small integer (length is machine-dependent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0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828800"/>
            <a:ext cx="861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u="sng" dirty="0">
                <a:solidFill>
                  <a:srgbClr val="FF0000"/>
                </a:solidFill>
              </a:rPr>
              <a:t>numeric(p, d): </a:t>
            </a:r>
            <a:r>
              <a:rPr lang="en-US" sz="2400" dirty="0"/>
              <a:t>a </a:t>
            </a:r>
            <a:r>
              <a:rPr lang="en-US" sz="2400" b="1" dirty="0"/>
              <a:t>fixed-point number </a:t>
            </a:r>
            <a:r>
              <a:rPr lang="en-US" sz="2400" dirty="0"/>
              <a:t>with user-specified precision, consists of p digits (plus a sign) and d of p digits are to the right of the decimal point. 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E.g</a:t>
            </a:r>
            <a:r>
              <a:rPr lang="en-US" sz="2400" b="1" dirty="0">
                <a:solidFill>
                  <a:srgbClr val="7030A0"/>
                </a:solidFill>
              </a:rPr>
              <a:t>., numeric(3, 1) allows 44.5 to be stored exactly but not 444.5</a:t>
            </a:r>
            <a:r>
              <a:rPr lang="en-US" sz="24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u="sng" dirty="0" smtClean="0">
                <a:solidFill>
                  <a:srgbClr val="FF0000"/>
                </a:solidFill>
              </a:rPr>
              <a:t>Real </a:t>
            </a:r>
            <a:r>
              <a:rPr lang="en-US" sz="2400" u="sng" dirty="0">
                <a:solidFill>
                  <a:srgbClr val="FF0000"/>
                </a:solidFill>
              </a:rPr>
              <a:t>or double precision: </a:t>
            </a:r>
            <a:r>
              <a:rPr lang="en-US" sz="2400" b="1" dirty="0"/>
              <a:t>floating-point or double-precision floating-point numbers</a:t>
            </a:r>
            <a:r>
              <a:rPr lang="en-US" sz="2400" dirty="0"/>
              <a:t>, with machine-dependent precision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u="sng" dirty="0">
                <a:solidFill>
                  <a:srgbClr val="FF0000"/>
                </a:solidFill>
              </a:rPr>
              <a:t>float(n): </a:t>
            </a:r>
            <a:r>
              <a:rPr lang="en-US" sz="2400" u="sng" dirty="0"/>
              <a:t>floating-point</a:t>
            </a:r>
            <a:r>
              <a:rPr lang="en-US" sz="2400" dirty="0"/>
              <a:t>, with user-specified precision of at least n digits.</a:t>
            </a:r>
          </a:p>
          <a:p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9941" y="826258"/>
            <a:ext cx="960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1-3- Attribute Data Types and Domains in 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286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1-SQL Data Definition and Data Types </a:t>
            </a:r>
          </a:p>
        </p:txBody>
      </p:sp>
    </p:spTree>
    <p:extLst>
      <p:ext uri="{BB962C8B-B14F-4D97-AF65-F5344CB8AC3E}">
        <p14:creationId xmlns:p14="http://schemas.microsoft.com/office/powerpoint/2010/main" val="2686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030A0"/>
                </a:solidFill>
              </a:rPr>
              <a:t>we can create a domain SSN_TYPE by the following statement:</a:t>
            </a:r>
          </a:p>
          <a:p>
            <a:endParaRPr lang="en-US" sz="2400" dirty="0" smtClean="0"/>
          </a:p>
          <a:p>
            <a:r>
              <a:rPr lang="en-US" sz="2400" b="1" dirty="0" smtClean="0"/>
              <a:t>         CREATE DOMAIN </a:t>
            </a:r>
            <a:r>
              <a:rPr lang="en-US" sz="2400" dirty="0" smtClean="0"/>
              <a:t>SSN_TYPE </a:t>
            </a:r>
            <a:r>
              <a:rPr lang="en-US" sz="2400" b="1" dirty="0" smtClean="0"/>
              <a:t>AS </a:t>
            </a:r>
            <a:r>
              <a:rPr lang="en-US" sz="2400" dirty="0" smtClean="0"/>
              <a:t>CHAR(9);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6700" y="107698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1-3- Attribute Data Types and Domains in 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690" y="410497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1-SQL Data Definition and Data Types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250" y="1723072"/>
            <a:ext cx="8739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u="sng" dirty="0">
                <a:solidFill>
                  <a:srgbClr val="FF0000"/>
                </a:solidFill>
              </a:rPr>
              <a:t>date: </a:t>
            </a:r>
            <a:r>
              <a:rPr lang="en-US" sz="2400" dirty="0"/>
              <a:t>a calendar date, containing four digit year, month, and day of the month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u="sng" dirty="0">
                <a:solidFill>
                  <a:srgbClr val="FF0000"/>
                </a:solidFill>
              </a:rPr>
              <a:t>time: </a:t>
            </a:r>
            <a:r>
              <a:rPr lang="en-US" sz="2400" dirty="0"/>
              <a:t>the time of the day in hours, minutes, and seconds</a:t>
            </a:r>
          </a:p>
        </p:txBody>
      </p:sp>
      <p:sp>
        <p:nvSpPr>
          <p:cNvPr id="9" name="TextBox 8"/>
          <p:cNvSpPr txBox="1"/>
          <p:nvPr/>
        </p:nvSpPr>
        <p:spPr>
          <a:xfrm rot="20955216">
            <a:off x="203873" y="383542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962268"/>
            <a:ext cx="89916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2-1-  </a:t>
            </a:r>
            <a:r>
              <a:rPr lang="en-US" sz="2400" b="1" dirty="0">
                <a:solidFill>
                  <a:srgbClr val="00B0F0"/>
                </a:solidFill>
              </a:rPr>
              <a:t>Specifying Attribute Constraints and Attribute </a:t>
            </a:r>
            <a:r>
              <a:rPr lang="en-US" sz="2400" b="1" dirty="0" smtClean="0">
                <a:solidFill>
                  <a:srgbClr val="00B0F0"/>
                </a:solidFill>
              </a:rPr>
              <a:t>Defaults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2-2- Specifying </a:t>
            </a:r>
            <a:r>
              <a:rPr lang="en-US" sz="2400" b="1" dirty="0">
                <a:solidFill>
                  <a:srgbClr val="00B0F0"/>
                </a:solidFill>
              </a:rPr>
              <a:t>Key and Referential Integrity </a:t>
            </a:r>
            <a:r>
              <a:rPr lang="en-US" sz="2400" b="1" dirty="0" smtClean="0">
                <a:solidFill>
                  <a:srgbClr val="00B0F0"/>
                </a:solidFill>
              </a:rPr>
              <a:t>Constraints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2-3- </a:t>
            </a:r>
            <a:r>
              <a:rPr lang="en-US" sz="2400" b="1" dirty="0">
                <a:solidFill>
                  <a:srgbClr val="00B0F0"/>
                </a:solidFill>
              </a:rPr>
              <a:t>Giving Names to </a:t>
            </a:r>
            <a:r>
              <a:rPr lang="en-US" sz="2400" b="1" dirty="0" smtClean="0">
                <a:solidFill>
                  <a:srgbClr val="00B0F0"/>
                </a:solidFill>
              </a:rPr>
              <a:t>Constraints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2-4-Specifying </a:t>
            </a:r>
            <a:r>
              <a:rPr lang="en-US" sz="2400" b="1" dirty="0">
                <a:solidFill>
                  <a:srgbClr val="00B0F0"/>
                </a:solidFill>
              </a:rPr>
              <a:t>Constraints on Tuples Using CHECK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045" y="609600"/>
            <a:ext cx="7282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2-Specifying Constraints in SQL </a:t>
            </a:r>
          </a:p>
        </p:txBody>
      </p:sp>
    </p:spTree>
    <p:extLst>
      <p:ext uri="{BB962C8B-B14F-4D97-AF65-F5344CB8AC3E}">
        <p14:creationId xmlns:p14="http://schemas.microsoft.com/office/powerpoint/2010/main" val="39434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045" y="382403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2-Specifying Constraints in SQL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044" y="1295400"/>
            <a:ext cx="849015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/>
              <a:t>This section describes the </a:t>
            </a:r>
            <a:r>
              <a:rPr lang="en-US" sz="2800" b="1" dirty="0"/>
              <a:t>basic constraints </a:t>
            </a:r>
            <a:r>
              <a:rPr lang="en-US" sz="2800" dirty="0"/>
              <a:t>that can be specified in SQL as part </a:t>
            </a:r>
            <a:r>
              <a:rPr lang="en-US" sz="2800" dirty="0" smtClean="0"/>
              <a:t>of table </a:t>
            </a:r>
            <a:r>
              <a:rPr lang="en-US" sz="2800" dirty="0"/>
              <a:t>creation. </a:t>
            </a:r>
            <a:endParaRPr lang="en-US" sz="28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/>
              <a:t>These </a:t>
            </a:r>
            <a:r>
              <a:rPr lang="en-US" sz="2800" dirty="0"/>
              <a:t>include key and referential integrity constraints, </a:t>
            </a:r>
            <a:r>
              <a:rPr lang="en-US" sz="2800" dirty="0" smtClean="0"/>
              <a:t>restrictions on </a:t>
            </a:r>
            <a:r>
              <a:rPr lang="en-US" sz="2800" dirty="0"/>
              <a:t>attribute domains and NULLs, and constraints on individual tuples within a </a:t>
            </a:r>
            <a:r>
              <a:rPr lang="en-US" sz="2800" dirty="0" smtClean="0"/>
              <a:t>relation.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/>
              <a:t>We </a:t>
            </a:r>
            <a:r>
              <a:rPr lang="en-US" sz="2800" dirty="0"/>
              <a:t>discuss the specification of more general constraints, called assertions, </a:t>
            </a:r>
            <a:r>
              <a:rPr lang="en-US" sz="2800" dirty="0" smtClean="0"/>
              <a:t>in Chapter </a:t>
            </a:r>
            <a:r>
              <a:rPr lang="en-US" sz="2800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8540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3342"/>
            <a:ext cx="8991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2-1-  </a:t>
            </a:r>
            <a:r>
              <a:rPr lang="en-US" sz="2400" b="1" dirty="0">
                <a:solidFill>
                  <a:srgbClr val="00B0F0"/>
                </a:solidFill>
              </a:rPr>
              <a:t>Specifying Attribute Constraints and Attribute </a:t>
            </a:r>
            <a:r>
              <a:rPr lang="en-US" sz="2400" b="1" dirty="0" smtClean="0">
                <a:solidFill>
                  <a:srgbClr val="00B0F0"/>
                </a:solidFill>
              </a:rPr>
              <a:t>Defaults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458" y="120793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2-Specifying Constraints in SQL </a:t>
            </a:r>
          </a:p>
        </p:txBody>
      </p:sp>
      <p:sp>
        <p:nvSpPr>
          <p:cNvPr id="9" name="Rectangle 8"/>
          <p:cNvSpPr/>
          <p:nvPr/>
        </p:nvSpPr>
        <p:spPr>
          <a:xfrm>
            <a:off x="95250" y="1143000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Because SQL allows NULLs as attribute values, a constraint NOT NULL may be </a:t>
            </a:r>
            <a:r>
              <a:rPr lang="en-US" sz="2400" dirty="0" smtClean="0"/>
              <a:t>specified if </a:t>
            </a:r>
            <a:r>
              <a:rPr lang="en-US" sz="2400" dirty="0"/>
              <a:t>NULL is not permitted for a particular attribute. </a:t>
            </a: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This </a:t>
            </a:r>
            <a:r>
              <a:rPr lang="en-US" sz="2400" dirty="0"/>
              <a:t>is always implicitly </a:t>
            </a:r>
            <a:r>
              <a:rPr lang="en-US" sz="2400" dirty="0" smtClean="0"/>
              <a:t>specified for </a:t>
            </a:r>
            <a:r>
              <a:rPr lang="en-US" sz="2400" dirty="0"/>
              <a:t>the attributes that are part of </a:t>
            </a:r>
            <a:r>
              <a:rPr lang="en-US" sz="2400" dirty="0" smtClean="0"/>
              <a:t>the primary </a:t>
            </a:r>
            <a:r>
              <a:rPr lang="en-US" sz="2400" dirty="0"/>
              <a:t>key of each relation, but it can </a:t>
            </a:r>
            <a:r>
              <a:rPr lang="en-US" sz="2400" dirty="0" smtClean="0"/>
              <a:t>be specified </a:t>
            </a:r>
            <a:r>
              <a:rPr lang="en-US" sz="2400" dirty="0"/>
              <a:t>for any other attributes whose values are required not to be NULL, </a:t>
            </a:r>
            <a:r>
              <a:rPr lang="en-US" sz="2400" dirty="0" smtClean="0"/>
              <a:t>as shown </a:t>
            </a:r>
            <a:r>
              <a:rPr lang="en-US" sz="2400" dirty="0"/>
              <a:t>in Figure 4.1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It is also possible to define a default value for an attribute by appending the </a:t>
            </a:r>
            <a:r>
              <a:rPr lang="en-US" sz="2400" dirty="0" smtClean="0"/>
              <a:t>clause DEFAULT </a:t>
            </a:r>
            <a:r>
              <a:rPr lang="en-US" sz="2400" dirty="0"/>
              <a:t>&lt;value&gt; to an attribute definition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The default value is included in </a:t>
            </a:r>
            <a:r>
              <a:rPr lang="en-US" sz="2400" dirty="0" smtClean="0"/>
              <a:t>any new </a:t>
            </a:r>
            <a:r>
              <a:rPr lang="en-US" sz="2400" dirty="0"/>
              <a:t>tuple if an explicit value is not provided for that attribute.</a:t>
            </a:r>
          </a:p>
        </p:txBody>
      </p:sp>
    </p:spTree>
    <p:extLst>
      <p:ext uri="{BB962C8B-B14F-4D97-AF65-F5344CB8AC3E}">
        <p14:creationId xmlns:p14="http://schemas.microsoft.com/office/powerpoint/2010/main" val="2253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17" t="27083" r="21523" b="15322"/>
          <a:stretch/>
        </p:blipFill>
        <p:spPr bwMode="auto">
          <a:xfrm>
            <a:off x="533400" y="2267080"/>
            <a:ext cx="8305800" cy="411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83342"/>
            <a:ext cx="8991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2-1-  </a:t>
            </a:r>
            <a:r>
              <a:rPr lang="en-US" sz="2400" b="1" dirty="0">
                <a:solidFill>
                  <a:srgbClr val="00B0F0"/>
                </a:solidFill>
              </a:rPr>
              <a:t>Specifying Attribute Constraints and Attribute </a:t>
            </a:r>
            <a:r>
              <a:rPr lang="en-US" sz="2400" b="1" dirty="0" smtClean="0">
                <a:solidFill>
                  <a:srgbClr val="00B0F0"/>
                </a:solidFill>
              </a:rPr>
              <a:t>Defaults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58" y="120793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2-Specifying Constraints in SQL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603" y="1219200"/>
            <a:ext cx="8343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Figure 4.2 </a:t>
            </a:r>
            <a:r>
              <a:rPr lang="en-US" sz="2000" dirty="0" smtClean="0"/>
              <a:t>illustrates  an </a:t>
            </a:r>
            <a:r>
              <a:rPr lang="en-US" sz="2000" dirty="0"/>
              <a:t>example of specifying a default manager for a new department and a </a:t>
            </a:r>
            <a:r>
              <a:rPr lang="en-US" sz="2000" dirty="0" smtClean="0"/>
              <a:t>default department </a:t>
            </a:r>
            <a:r>
              <a:rPr lang="en-US" sz="2000" dirty="0"/>
              <a:t>for a new </a:t>
            </a:r>
            <a:r>
              <a:rPr lang="en-US" sz="2000" dirty="0" smtClean="0"/>
              <a:t>employee.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 rot="20955216">
            <a:off x="6735243" y="239421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1336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Another type of constraint can restrict attribute or domain values using the </a:t>
            </a:r>
            <a:r>
              <a:rPr lang="en-US" b="1" dirty="0" smtClean="0"/>
              <a:t>CHECK </a:t>
            </a:r>
            <a:r>
              <a:rPr lang="en-US" dirty="0" smtClean="0"/>
              <a:t>clause </a:t>
            </a:r>
            <a:r>
              <a:rPr lang="en-US" dirty="0"/>
              <a:t>following an attribute or domain </a:t>
            </a:r>
            <a:r>
              <a:rPr lang="en-US" dirty="0" smtClean="0"/>
              <a:t>definition.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example, suppose </a:t>
            </a:r>
            <a:r>
              <a:rPr lang="en-US" dirty="0" smtClean="0"/>
              <a:t>that department </a:t>
            </a:r>
            <a:r>
              <a:rPr lang="en-US" dirty="0"/>
              <a:t>numbers are restricted to integer numbers between 1 and 20; then, </a:t>
            </a:r>
            <a:r>
              <a:rPr lang="en-US" dirty="0" smtClean="0"/>
              <a:t>we can </a:t>
            </a:r>
            <a:r>
              <a:rPr lang="en-US" dirty="0"/>
              <a:t>change the attribute declaration of </a:t>
            </a:r>
            <a:r>
              <a:rPr lang="en-US" dirty="0" err="1"/>
              <a:t>Dnumber</a:t>
            </a:r>
            <a:r>
              <a:rPr lang="en-US" dirty="0"/>
              <a:t> in the DEPARTMENT table (</a:t>
            </a:r>
            <a:r>
              <a:rPr lang="en-US" dirty="0" smtClean="0"/>
              <a:t>see Figure </a:t>
            </a:r>
            <a:r>
              <a:rPr lang="en-US" dirty="0"/>
              <a:t>4.1) to the following</a:t>
            </a:r>
            <a:r>
              <a:rPr lang="en-US" dirty="0" smtClean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Dnumber</a:t>
            </a:r>
            <a:r>
              <a:rPr lang="en-US" dirty="0" smtClean="0"/>
              <a:t> </a:t>
            </a:r>
            <a:r>
              <a:rPr lang="en-US" dirty="0"/>
              <a:t>INT </a:t>
            </a:r>
            <a:r>
              <a:rPr lang="en-US" b="1" dirty="0"/>
              <a:t>NOT NULL CHECK </a:t>
            </a:r>
            <a:r>
              <a:rPr lang="en-US" dirty="0"/>
              <a:t>(</a:t>
            </a:r>
            <a:r>
              <a:rPr lang="en-US" dirty="0" err="1"/>
              <a:t>Dnumber</a:t>
            </a:r>
            <a:r>
              <a:rPr lang="en-US" dirty="0"/>
              <a:t> &gt; 0 </a:t>
            </a:r>
            <a:r>
              <a:rPr lang="en-US" b="1" dirty="0"/>
              <a:t>AND </a:t>
            </a:r>
            <a:r>
              <a:rPr lang="en-US" dirty="0" err="1"/>
              <a:t>Dnumber</a:t>
            </a:r>
            <a:r>
              <a:rPr lang="en-US" dirty="0"/>
              <a:t> &lt; 21);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3342"/>
            <a:ext cx="8991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2-1-  </a:t>
            </a:r>
            <a:r>
              <a:rPr lang="en-US" sz="2400" b="1" dirty="0">
                <a:solidFill>
                  <a:srgbClr val="00B0F0"/>
                </a:solidFill>
              </a:rPr>
              <a:t>Specifying Attribute Constraints and Attribute </a:t>
            </a:r>
            <a:r>
              <a:rPr lang="en-US" sz="2400" b="1" dirty="0" smtClean="0">
                <a:solidFill>
                  <a:srgbClr val="00B0F0"/>
                </a:solidFill>
              </a:rPr>
              <a:t>Defaults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458" y="120793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2-Specifying Constraints in SQL </a:t>
            </a:r>
          </a:p>
        </p:txBody>
      </p:sp>
      <p:sp>
        <p:nvSpPr>
          <p:cNvPr id="8" name="TextBox 7"/>
          <p:cNvSpPr txBox="1"/>
          <p:nvPr/>
        </p:nvSpPr>
        <p:spPr>
          <a:xfrm rot="20955216">
            <a:off x="157168" y="420647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644013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2-2- Specifying Key and Referential Integrity Constraints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-2458" y="120793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2-Specifying Constraints in SQL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974" y="14478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 Because </a:t>
            </a:r>
            <a:r>
              <a:rPr lang="en-US" sz="2400" dirty="0"/>
              <a:t>keys and referential integrity constraints are very important, there are </a:t>
            </a:r>
            <a:r>
              <a:rPr lang="en-US" sz="2400" dirty="0" smtClean="0"/>
              <a:t>special clauses </a:t>
            </a:r>
            <a:r>
              <a:rPr lang="en-US" sz="2400" dirty="0"/>
              <a:t>within the </a:t>
            </a:r>
            <a:r>
              <a:rPr lang="en-US" sz="2400" b="1" dirty="0"/>
              <a:t>CREATE TABLE </a:t>
            </a:r>
            <a:r>
              <a:rPr lang="en-US" sz="2400" dirty="0"/>
              <a:t>statement to specify them.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110" y="2895600"/>
            <a:ext cx="922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PRIMARY KEY </a:t>
            </a:r>
            <a:r>
              <a:rPr lang="en-US" sz="2400" dirty="0"/>
              <a:t>clause specifies one or more attributes that make up the </a:t>
            </a:r>
            <a:r>
              <a:rPr lang="en-US" sz="2400" dirty="0" smtClean="0"/>
              <a:t>primary key </a:t>
            </a:r>
            <a:r>
              <a:rPr lang="en-US" sz="2400" dirty="0"/>
              <a:t>of a relation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If a primary key has a single attribute, the clause can follow </a:t>
            </a:r>
            <a:r>
              <a:rPr lang="en-US" sz="2400" dirty="0" smtClean="0"/>
              <a:t>the attribute </a:t>
            </a:r>
            <a:r>
              <a:rPr lang="en-US" sz="2400" dirty="0"/>
              <a:t>directly. For example, the primary key of DEPARTMENT can be specified </a:t>
            </a:r>
            <a:r>
              <a:rPr lang="en-US" sz="2400" dirty="0" smtClean="0"/>
              <a:t>as follows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(instead of the way it is specified in Figure 4.1</a:t>
            </a:r>
            <a:r>
              <a:rPr lang="en-US" sz="2400" dirty="0" smtClean="0"/>
              <a:t>):</a:t>
            </a:r>
          </a:p>
          <a:p>
            <a:endParaRPr lang="en-US" sz="2400" dirty="0"/>
          </a:p>
          <a:p>
            <a:pPr algn="ctr"/>
            <a:r>
              <a:rPr lang="en-US" sz="2400" dirty="0" err="1"/>
              <a:t>Dnumber</a:t>
            </a:r>
            <a:r>
              <a:rPr lang="en-US" sz="2400" dirty="0"/>
              <a:t> INT</a:t>
            </a:r>
            <a:r>
              <a:rPr lang="en-US" sz="2400" b="1" dirty="0"/>
              <a:t> PRIMARY KEY;</a:t>
            </a:r>
          </a:p>
        </p:txBody>
      </p:sp>
    </p:spTree>
    <p:extLst>
      <p:ext uri="{BB962C8B-B14F-4D97-AF65-F5344CB8AC3E}">
        <p14:creationId xmlns:p14="http://schemas.microsoft.com/office/powerpoint/2010/main" val="28632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228600" y="1066800"/>
            <a:ext cx="981868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3200" b="1" i="1" dirty="0" smtClean="0"/>
              <a:t>1-SQL </a:t>
            </a:r>
            <a:r>
              <a:rPr lang="en-US" sz="3200" b="1" i="1" dirty="0"/>
              <a:t>Data Definition and Data Types </a:t>
            </a:r>
            <a:endParaRPr lang="en-US" sz="3200" b="1" i="1" dirty="0" smtClean="0"/>
          </a:p>
          <a:p>
            <a:pPr marL="114300" indent="0">
              <a:buNone/>
            </a:pPr>
            <a:endParaRPr lang="en-US" sz="3200" b="1" i="1" dirty="0" smtClean="0"/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2-Specifying </a:t>
            </a:r>
            <a:r>
              <a:rPr lang="en-US" sz="3200" b="1" dirty="0">
                <a:solidFill>
                  <a:srgbClr val="FF0000"/>
                </a:solidFill>
              </a:rPr>
              <a:t>Constraints in SQL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200" b="1" dirty="0" smtClean="0"/>
              <a:t>3- </a:t>
            </a:r>
            <a:r>
              <a:rPr lang="en-US" sz="3200" b="1" dirty="0"/>
              <a:t>Basic Retrieval Queries in SQL </a:t>
            </a:r>
            <a:endParaRPr lang="en-US" sz="3200" b="1" dirty="0" smtClean="0"/>
          </a:p>
          <a:p>
            <a:pPr marL="11430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4-INSERT</a:t>
            </a:r>
            <a:r>
              <a:rPr lang="en-US" sz="3200" b="1" dirty="0">
                <a:solidFill>
                  <a:srgbClr val="FF0000"/>
                </a:solidFill>
              </a:rPr>
              <a:t>, DELETE, and UPDATE </a:t>
            </a:r>
            <a:r>
              <a:rPr lang="en-US" sz="3200" b="1" dirty="0" smtClean="0">
                <a:solidFill>
                  <a:srgbClr val="FF0000"/>
                </a:solidFill>
              </a:rPr>
              <a:t>Statements</a:t>
            </a:r>
          </a:p>
          <a:p>
            <a:pPr marL="11430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r>
              <a:rPr lang="en-US" sz="3200" b="1" dirty="0">
                <a:solidFill>
                  <a:srgbClr val="FF0000"/>
                </a:solidFill>
              </a:rPr>
              <a:t>in SQL </a:t>
            </a:r>
          </a:p>
          <a:p>
            <a:pPr marL="114300" indent="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200" b="1" dirty="0" smtClean="0"/>
              <a:t>5- </a:t>
            </a:r>
            <a:r>
              <a:rPr lang="en-US" sz="3200" b="1" dirty="0"/>
              <a:t>Additional Features of </a:t>
            </a:r>
            <a:r>
              <a:rPr lang="en-US" sz="3200" b="1" dirty="0" smtClean="0"/>
              <a:t>SQL </a:t>
            </a:r>
            <a:endParaRPr lang="en-US" sz="3200" b="1" dirty="0" smtClean="0">
              <a:ea typeface="ＭＳ Ｐゴシック" pitchFamily="34" charset="-128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96213" cy="99218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Chapter Outline</a:t>
            </a:r>
          </a:p>
        </p:txBody>
      </p:sp>
    </p:spTree>
    <p:extLst>
      <p:ext uri="{BB962C8B-B14F-4D97-AF65-F5344CB8AC3E}">
        <p14:creationId xmlns:p14="http://schemas.microsoft.com/office/powerpoint/2010/main" val="1080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UNIQUE</a:t>
            </a:r>
            <a:r>
              <a:rPr lang="en-US" sz="2400" dirty="0"/>
              <a:t> clause specifies alternate (secondary) keys, as illustrated in </a:t>
            </a:r>
            <a:r>
              <a:rPr lang="en-US" sz="2400" dirty="0" smtClean="0"/>
              <a:t>the DEPARTMENT </a:t>
            </a:r>
            <a:r>
              <a:rPr lang="en-US" sz="2400" dirty="0"/>
              <a:t>and PROJECT table declarations in Figure 4.1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The UNIQUE </a:t>
            </a:r>
            <a:r>
              <a:rPr lang="en-US" sz="2400" dirty="0" smtClean="0"/>
              <a:t>clause can </a:t>
            </a:r>
            <a:r>
              <a:rPr lang="en-US" sz="2400" dirty="0"/>
              <a:t>also be specified directly for a secondary key if the secondary key is a </a:t>
            </a:r>
            <a:r>
              <a:rPr lang="en-US" sz="2400" dirty="0" smtClean="0"/>
              <a:t>single attribute</a:t>
            </a:r>
            <a:r>
              <a:rPr lang="en-US" sz="2400" dirty="0"/>
              <a:t>, as in the following example: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 err="1" smtClean="0"/>
              <a:t>Dname</a:t>
            </a:r>
            <a:r>
              <a:rPr lang="en-US" sz="2400" dirty="0" smtClean="0"/>
              <a:t> </a:t>
            </a:r>
            <a:r>
              <a:rPr lang="en-US" sz="2400" dirty="0"/>
              <a:t>VARCHAR(15) </a:t>
            </a:r>
            <a:r>
              <a:rPr lang="en-US" sz="2400" b="1" dirty="0"/>
              <a:t>UNIQUE</a:t>
            </a:r>
            <a:r>
              <a:rPr lang="en-US" sz="2400" dirty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762000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2-2- Specifying Key and Referential Integrity Constraints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-2458" y="120793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2-Specifying Constraints in SQL </a:t>
            </a:r>
          </a:p>
        </p:txBody>
      </p:sp>
      <p:sp>
        <p:nvSpPr>
          <p:cNvPr id="8" name="Rectangle 7"/>
          <p:cNvSpPr/>
          <p:nvPr/>
        </p:nvSpPr>
        <p:spPr>
          <a:xfrm>
            <a:off x="405580" y="5289450"/>
            <a:ext cx="8586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Referential integrity </a:t>
            </a:r>
            <a:r>
              <a:rPr lang="en-US" sz="2400" dirty="0"/>
              <a:t>is specified via the </a:t>
            </a:r>
            <a:r>
              <a:rPr lang="en-US" sz="2400" b="1" dirty="0"/>
              <a:t>FOREIGN KEY </a:t>
            </a:r>
            <a:r>
              <a:rPr lang="en-US" sz="2400" dirty="0"/>
              <a:t>clause, as shown in </a:t>
            </a:r>
            <a:r>
              <a:rPr lang="en-US" sz="2400" dirty="0" smtClean="0"/>
              <a:t>Figure 4.1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1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915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a referential integrity constraint </a:t>
            </a:r>
            <a:r>
              <a:rPr lang="en-US" sz="2400" dirty="0"/>
              <a:t>can be </a:t>
            </a:r>
            <a:r>
              <a:rPr lang="en-US" sz="2400" dirty="0" smtClean="0"/>
              <a:t>violated when </a:t>
            </a:r>
            <a:r>
              <a:rPr lang="en-US" sz="2400" dirty="0"/>
              <a:t>tuples are inserted or deleted, or when a foreign key or primary </a:t>
            </a:r>
            <a:r>
              <a:rPr lang="en-US" sz="2400" dirty="0" smtClean="0"/>
              <a:t>key attribute </a:t>
            </a:r>
            <a:r>
              <a:rPr lang="en-US" sz="2400" dirty="0"/>
              <a:t>value is modified.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default action that SQL takes for an integrity violation</a:t>
            </a:r>
          </a:p>
          <a:p>
            <a:r>
              <a:rPr lang="en-US" sz="2400" dirty="0"/>
              <a:t>is</a:t>
            </a:r>
            <a:r>
              <a:rPr lang="en-US" sz="2400" b="1" dirty="0"/>
              <a:t> to reject </a:t>
            </a:r>
            <a:r>
              <a:rPr lang="en-US" sz="2400" dirty="0"/>
              <a:t>the update operation that will cause a violation, which is known </a:t>
            </a:r>
            <a:r>
              <a:rPr lang="en-US" sz="2400" dirty="0" smtClean="0"/>
              <a:t>as the </a:t>
            </a:r>
            <a:r>
              <a:rPr lang="en-US" sz="2400" b="1" dirty="0"/>
              <a:t>RESTRICT option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However, the schema designer can specify an </a:t>
            </a:r>
            <a:r>
              <a:rPr lang="en-US" sz="2400" dirty="0" smtClean="0"/>
              <a:t>alternative action </a:t>
            </a:r>
            <a:r>
              <a:rPr lang="en-US" sz="2400" dirty="0"/>
              <a:t>to be taken by attaching a referential </a:t>
            </a:r>
            <a:r>
              <a:rPr lang="en-US" sz="2400" u="sng" dirty="0"/>
              <a:t>triggered action </a:t>
            </a:r>
            <a:r>
              <a:rPr lang="en-US" sz="2400" dirty="0"/>
              <a:t>clause to any </a:t>
            </a:r>
            <a:r>
              <a:rPr lang="en-US" sz="2400" dirty="0" smtClean="0"/>
              <a:t>foreign key constraint.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options include SET NULL, CASCADE, and SET DEFAULT.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An option </a:t>
            </a:r>
            <a:r>
              <a:rPr lang="en-US" sz="2400" dirty="0"/>
              <a:t>must be qualified with either ON DELETE or ON UPDATE.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103" y="624348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2-2- Specifying Key and Referential Integrity Constraints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-2458" y="120793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2-Specifying Constraints in SQL </a:t>
            </a:r>
          </a:p>
        </p:txBody>
      </p:sp>
    </p:spTree>
    <p:extLst>
      <p:ext uri="{BB962C8B-B14F-4D97-AF65-F5344CB8AC3E}">
        <p14:creationId xmlns:p14="http://schemas.microsoft.com/office/powerpoint/2010/main" val="30361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419" y="1936955"/>
            <a:ext cx="90111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Figure 4.2 also illustrates how a constraint may be given </a:t>
            </a:r>
            <a:endParaRPr lang="en-US" sz="2400" dirty="0" smtClean="0"/>
          </a:p>
          <a:p>
            <a:r>
              <a:rPr lang="en-US" sz="2400" dirty="0" smtClean="0"/>
              <a:t>   a </a:t>
            </a:r>
            <a:r>
              <a:rPr lang="en-US" sz="2400" dirty="0"/>
              <a:t>constraint name, </a:t>
            </a:r>
            <a:r>
              <a:rPr lang="en-US" sz="2400" dirty="0" smtClean="0"/>
              <a:t>following the </a:t>
            </a:r>
            <a:r>
              <a:rPr lang="en-US" sz="2400" dirty="0"/>
              <a:t>keyword </a:t>
            </a:r>
            <a:r>
              <a:rPr lang="en-US" sz="2400" b="1" u="sng" dirty="0"/>
              <a:t>CONSTRAINT</a:t>
            </a:r>
            <a:r>
              <a:rPr lang="en-US" sz="24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434" y="914400"/>
            <a:ext cx="5081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2-3- Giving Names to Constraints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-2458" y="120793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2-Specifying Constraints in SQL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0832" y="3352800"/>
            <a:ext cx="8765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names of all constraints within a </a:t>
            </a:r>
            <a:r>
              <a:rPr lang="en-US" sz="2400" dirty="0" smtClean="0"/>
              <a:t>particular schema </a:t>
            </a:r>
            <a:r>
              <a:rPr lang="en-US" sz="2400" b="1" dirty="0"/>
              <a:t>must be unique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308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9" t="16667" r="13909" b="9476"/>
          <a:stretch/>
        </p:blipFill>
        <p:spPr bwMode="auto">
          <a:xfrm>
            <a:off x="305292" y="1219200"/>
            <a:ext cx="8560248" cy="525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1434" y="914400"/>
            <a:ext cx="5081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2-3- Giving Names to Constraints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-2458" y="120793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2-Specifying Constraints in SQL </a:t>
            </a:r>
          </a:p>
        </p:txBody>
      </p:sp>
      <p:sp>
        <p:nvSpPr>
          <p:cNvPr id="8" name="TextBox 7"/>
          <p:cNvSpPr txBox="1"/>
          <p:nvPr/>
        </p:nvSpPr>
        <p:spPr>
          <a:xfrm rot="20185139">
            <a:off x="6494060" y="158867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3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107" y="2136339"/>
            <a:ext cx="88514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Then we could add the following </a:t>
            </a:r>
            <a:r>
              <a:rPr lang="en-US" sz="2400" b="1" dirty="0"/>
              <a:t>CHECK</a:t>
            </a:r>
            <a:r>
              <a:rPr lang="en-US" sz="2400" dirty="0"/>
              <a:t> clause at </a:t>
            </a:r>
            <a:r>
              <a:rPr lang="en-US" sz="2400" dirty="0" smtClean="0"/>
              <a:t>the </a:t>
            </a:r>
            <a:r>
              <a:rPr lang="en-US" sz="2400" u="sng" dirty="0" smtClean="0"/>
              <a:t>end </a:t>
            </a:r>
            <a:r>
              <a:rPr lang="en-US" sz="2400" u="sng" dirty="0"/>
              <a:t>of the </a:t>
            </a:r>
            <a:r>
              <a:rPr lang="en-US" sz="2400" b="1" u="sng" dirty="0"/>
              <a:t>CREATE TABLE </a:t>
            </a:r>
            <a:r>
              <a:rPr lang="en-US" sz="2400" dirty="0"/>
              <a:t>statement for the </a:t>
            </a:r>
            <a:r>
              <a:rPr lang="en-US" sz="2400" b="1" dirty="0"/>
              <a:t>DEPARTMENT</a:t>
            </a:r>
            <a:r>
              <a:rPr lang="en-US" sz="2400" dirty="0"/>
              <a:t> table to make sure that </a:t>
            </a:r>
            <a:r>
              <a:rPr lang="en-US" sz="2400" dirty="0" smtClean="0"/>
              <a:t>a manager’s </a:t>
            </a:r>
            <a:r>
              <a:rPr lang="en-US" sz="2400" dirty="0"/>
              <a:t>start date is later than the department creation date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        CHECK </a:t>
            </a:r>
            <a:r>
              <a:rPr lang="en-US" sz="2400" dirty="0"/>
              <a:t>(</a:t>
            </a:r>
            <a:r>
              <a:rPr lang="en-US" sz="2400" dirty="0" err="1"/>
              <a:t>Dept_create_date</a:t>
            </a:r>
            <a:r>
              <a:rPr lang="en-US" sz="2400" dirty="0"/>
              <a:t> &lt;= </a:t>
            </a:r>
            <a:r>
              <a:rPr lang="en-US" sz="2400" dirty="0" err="1"/>
              <a:t>Mgr_start_date</a:t>
            </a:r>
            <a:r>
              <a:rPr lang="en-US" sz="2400" dirty="0"/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-2458" y="120793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2-Specifying Constraints in SQL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67351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2-4-Specifying Constraints on Tuples Using CHECK</a:t>
            </a:r>
          </a:p>
        </p:txBody>
      </p:sp>
      <p:sp>
        <p:nvSpPr>
          <p:cNvPr id="9" name="TextBox 8"/>
          <p:cNvSpPr txBox="1"/>
          <p:nvPr/>
        </p:nvSpPr>
        <p:spPr>
          <a:xfrm rot="20955216">
            <a:off x="245661" y="37310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2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92" t="21250" r="13441" b="19557"/>
          <a:stretch/>
        </p:blipFill>
        <p:spPr bwMode="auto">
          <a:xfrm>
            <a:off x="300191" y="1796845"/>
            <a:ext cx="8535019" cy="448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39412" y="457200"/>
            <a:ext cx="36231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Introduction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62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21667" r="16017" b="12097"/>
          <a:stretch/>
        </p:blipFill>
        <p:spPr bwMode="auto">
          <a:xfrm>
            <a:off x="559026" y="1548581"/>
            <a:ext cx="8183880" cy="484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39412" y="457200"/>
            <a:ext cx="36231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Introduction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37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810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1-SQL Data Definition and Data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" y="1752600"/>
            <a:ext cx="929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1-1- </a:t>
            </a:r>
            <a:r>
              <a:rPr lang="en-US" sz="3200" b="1" dirty="0">
                <a:solidFill>
                  <a:srgbClr val="00B0F0"/>
                </a:solidFill>
              </a:rPr>
              <a:t>Schema and Catalog Concepts in </a:t>
            </a:r>
            <a:r>
              <a:rPr lang="en-US" sz="3200" b="1" dirty="0" smtClean="0">
                <a:solidFill>
                  <a:srgbClr val="00B0F0"/>
                </a:solidFill>
              </a:rPr>
              <a:t>SQL</a:t>
            </a:r>
          </a:p>
          <a:p>
            <a:endParaRPr lang="en-US" sz="3200" b="1" dirty="0">
              <a:solidFill>
                <a:srgbClr val="00B0F0"/>
              </a:solidFill>
            </a:endParaRPr>
          </a:p>
          <a:p>
            <a:r>
              <a:rPr lang="en-US" sz="3200" b="1" dirty="0" smtClean="0">
                <a:solidFill>
                  <a:srgbClr val="00B0F0"/>
                </a:solidFill>
              </a:rPr>
              <a:t>1-2- </a:t>
            </a:r>
            <a:r>
              <a:rPr lang="en-US" sz="3200" b="1" dirty="0">
                <a:solidFill>
                  <a:srgbClr val="00B0F0"/>
                </a:solidFill>
              </a:rPr>
              <a:t>The CREATE TABLE Command in SQL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</a:p>
          <a:p>
            <a:endParaRPr lang="en-US" sz="3200" b="1" dirty="0">
              <a:solidFill>
                <a:srgbClr val="00B0F0"/>
              </a:solidFill>
            </a:endParaRPr>
          </a:p>
          <a:p>
            <a:r>
              <a:rPr lang="en-US" sz="3200" b="1" dirty="0" smtClean="0">
                <a:solidFill>
                  <a:srgbClr val="00B0F0"/>
                </a:solidFill>
              </a:rPr>
              <a:t>1-3- Attribute </a:t>
            </a:r>
            <a:r>
              <a:rPr lang="en-US" sz="3200" b="1" dirty="0">
                <a:solidFill>
                  <a:srgbClr val="00B0F0"/>
                </a:solidFill>
              </a:rPr>
              <a:t>Data Types and Domains in SQL</a:t>
            </a:r>
          </a:p>
        </p:txBody>
      </p:sp>
    </p:spTree>
    <p:extLst>
      <p:ext uri="{BB962C8B-B14F-4D97-AF65-F5344CB8AC3E}">
        <p14:creationId xmlns:p14="http://schemas.microsoft.com/office/powerpoint/2010/main" val="3715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764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An SQL schema </a:t>
            </a:r>
            <a:r>
              <a:rPr lang="en-US" sz="2400" dirty="0" smtClean="0"/>
              <a:t>is identified </a:t>
            </a:r>
            <a:r>
              <a:rPr lang="en-US" sz="2400" dirty="0"/>
              <a:t>by a schema name, and includes an authorization identifier to </a:t>
            </a:r>
            <a:r>
              <a:rPr lang="en-US" sz="2400" dirty="0" smtClean="0"/>
              <a:t>indicate the </a:t>
            </a:r>
            <a:r>
              <a:rPr lang="en-US" sz="2400" dirty="0"/>
              <a:t>user or account who owns the schema, as well as descriptors for each element </a:t>
            </a:r>
            <a:r>
              <a:rPr lang="en-US" sz="2400" dirty="0" smtClean="0"/>
              <a:t>in the </a:t>
            </a:r>
            <a:r>
              <a:rPr lang="en-US" sz="2400" dirty="0"/>
              <a:t>schema.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750093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1-1- Schema and Catalog Concepts in 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30399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1-SQL Data Definition and Data Types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728" y="3512869"/>
            <a:ext cx="87998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Schema elements include tables, constraints, views, domains, and </a:t>
            </a:r>
            <a:r>
              <a:rPr lang="en-US" sz="2400" dirty="0" smtClean="0"/>
              <a:t>other constructs </a:t>
            </a:r>
            <a:r>
              <a:rPr lang="en-US" sz="2400" dirty="0"/>
              <a:t>(such as authorization grants) that describe the schema. </a:t>
            </a: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/>
              <a:t>schema is </a:t>
            </a:r>
            <a:r>
              <a:rPr lang="en-US" sz="2400" dirty="0" smtClean="0"/>
              <a:t>created via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3300"/>
                </a:solidFill>
              </a:rPr>
              <a:t>CREATE SCHEMA </a:t>
            </a:r>
            <a:r>
              <a:rPr lang="en-US" sz="2400" dirty="0"/>
              <a:t>statement, which can include all the schema </a:t>
            </a:r>
            <a:r>
              <a:rPr lang="en-US" sz="2400" dirty="0" smtClean="0"/>
              <a:t>elements’ definitions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69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76200" y="5011622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A catalog </a:t>
            </a:r>
            <a:r>
              <a:rPr lang="en-US" sz="2400" dirty="0" smtClean="0"/>
              <a:t>always contains </a:t>
            </a:r>
            <a:r>
              <a:rPr lang="en-US" sz="2400" dirty="0"/>
              <a:t>a special schema called </a:t>
            </a:r>
            <a:r>
              <a:rPr lang="en-US" sz="2400" b="1" dirty="0"/>
              <a:t>INFORMATION_SCHEMA</a:t>
            </a:r>
            <a:r>
              <a:rPr lang="en-US" sz="2400" dirty="0"/>
              <a:t>, which provides information</a:t>
            </a:r>
          </a:p>
          <a:p>
            <a:pPr marL="280988" indent="-280988"/>
            <a:r>
              <a:rPr lang="en-US" sz="2400" dirty="0" smtClean="0"/>
              <a:t>    on </a:t>
            </a:r>
            <a:r>
              <a:rPr lang="en-US" sz="2400" dirty="0"/>
              <a:t>all the schemas in the catalog and all the element </a:t>
            </a:r>
            <a:r>
              <a:rPr lang="en-US" sz="2400" dirty="0" smtClean="0"/>
              <a:t>   descriptors </a:t>
            </a:r>
            <a:r>
              <a:rPr lang="en-US" sz="2400" dirty="0"/>
              <a:t>in </a:t>
            </a:r>
            <a:r>
              <a:rPr lang="en-US" sz="2400" dirty="0" smtClean="0"/>
              <a:t>these schemas</a:t>
            </a:r>
            <a:r>
              <a:rPr lang="en-US" sz="24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-76200" y="2514600"/>
            <a:ext cx="967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general, not all users are authorized to create schemas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and </a:t>
            </a:r>
            <a:r>
              <a:rPr lang="en-US" sz="2400" dirty="0"/>
              <a:t>schema elements. 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The privilege </a:t>
            </a:r>
            <a:r>
              <a:rPr lang="en-US" sz="2400" dirty="0"/>
              <a:t>to create schemas, tables, and </a:t>
            </a:r>
            <a:r>
              <a:rPr lang="en-US" sz="2400" dirty="0" smtClean="0"/>
              <a:t>other </a:t>
            </a:r>
          </a:p>
          <a:p>
            <a:pPr marL="339725" indent="-339725"/>
            <a:r>
              <a:rPr lang="en-US" sz="2400" dirty="0" smtClean="0"/>
              <a:t>    constructs </a:t>
            </a:r>
            <a:r>
              <a:rPr lang="en-US" sz="2400" dirty="0"/>
              <a:t>must be explicitly </a:t>
            </a:r>
            <a:r>
              <a:rPr lang="en-US" sz="2400" dirty="0" smtClean="0"/>
              <a:t>granted to </a:t>
            </a:r>
            <a:r>
              <a:rPr lang="en-US" sz="2400" dirty="0"/>
              <a:t>the relevant user </a:t>
            </a:r>
            <a:r>
              <a:rPr lang="en-US" sz="2400" dirty="0" smtClean="0"/>
              <a:t>    accounts </a:t>
            </a:r>
            <a:r>
              <a:rPr lang="en-US" sz="2400" dirty="0"/>
              <a:t>by the system administrator or DBA.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286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1-SQL Data Definition and Data Types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" y="851684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1-1- Schema and Catalog Concepts in SQL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0439" y="1735831"/>
            <a:ext cx="8347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CREATE SCHEMA COMPANY AUTHORIZATION ‘</a:t>
            </a:r>
            <a:r>
              <a:rPr lang="en-US" sz="2400" b="1" dirty="0" err="1"/>
              <a:t>Jsmith</a:t>
            </a:r>
            <a:r>
              <a:rPr lang="en-US" sz="2400" b="1" dirty="0"/>
              <a:t>’;</a:t>
            </a:r>
          </a:p>
        </p:txBody>
      </p:sp>
      <p:sp>
        <p:nvSpPr>
          <p:cNvPr id="12" name="TextBox 11"/>
          <p:cNvSpPr txBox="1"/>
          <p:nvPr/>
        </p:nvSpPr>
        <p:spPr>
          <a:xfrm rot="20955216">
            <a:off x="364875" y="129476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534400" y="1600200"/>
            <a:ext cx="76200" cy="392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0555" y="11384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semicolon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1-2- The CREATE TABLE Command in SQL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77225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1-SQL Data Definition and Data Types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543665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CREATE TABLE </a:t>
            </a:r>
            <a:r>
              <a:rPr lang="en-US" sz="2400" dirty="0"/>
              <a:t>command is used to specify a new relation by giving it a </a:t>
            </a:r>
            <a:r>
              <a:rPr lang="en-US" sz="2400" dirty="0" smtClean="0"/>
              <a:t>name and </a:t>
            </a:r>
            <a:r>
              <a:rPr lang="en-US" sz="2400" dirty="0"/>
              <a:t>specifying its attributes and initial </a:t>
            </a:r>
            <a:r>
              <a:rPr lang="en-US" sz="2400" dirty="0" smtClean="0"/>
              <a:t>constraints.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0051" y="3200400"/>
            <a:ext cx="84287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attributes are specified </a:t>
            </a:r>
            <a:r>
              <a:rPr lang="en-US" sz="2400" dirty="0" smtClean="0"/>
              <a:t>first, and </a:t>
            </a:r>
            <a:r>
              <a:rPr lang="en-US" sz="2400" dirty="0"/>
              <a:t>each attribute is given </a:t>
            </a:r>
            <a:r>
              <a:rPr lang="en-US" sz="2400" u="sng" dirty="0"/>
              <a:t>a name, a data type to specify its domain of values,</a:t>
            </a:r>
            <a:r>
              <a:rPr lang="en-US" sz="2400" dirty="0"/>
              <a:t> </a:t>
            </a:r>
            <a:r>
              <a:rPr lang="en-US" sz="2400" dirty="0" smtClean="0"/>
              <a:t>and any </a:t>
            </a:r>
            <a:r>
              <a:rPr lang="en-US" sz="2400" dirty="0"/>
              <a:t>attribute constraints, such as NOT NULL. 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key, entity integrity, and </a:t>
            </a:r>
            <a:r>
              <a:rPr lang="en-US" sz="2400" dirty="0" smtClean="0"/>
              <a:t>referential integrity </a:t>
            </a:r>
            <a:r>
              <a:rPr lang="en-US" sz="2400" dirty="0"/>
              <a:t>constraints can be specified within </a:t>
            </a:r>
            <a:r>
              <a:rPr lang="en-US" sz="2400" b="1" dirty="0"/>
              <a:t>the CREATE TABLE </a:t>
            </a:r>
            <a:r>
              <a:rPr lang="en-US" sz="2400" dirty="0"/>
              <a:t>statement </a:t>
            </a:r>
            <a:r>
              <a:rPr lang="en-US" sz="2400" dirty="0" smtClean="0"/>
              <a:t>after the </a:t>
            </a:r>
            <a:r>
              <a:rPr lang="en-US" sz="2400" dirty="0"/>
              <a:t>attributes are </a:t>
            </a:r>
            <a:r>
              <a:rPr lang="en-US" sz="2400" dirty="0" smtClean="0"/>
              <a:t>declared.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3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33478"/>
            <a:ext cx="952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Typically, the SQL schema in which the relations are declared is implicitly </a:t>
            </a:r>
            <a:r>
              <a:rPr lang="en-US" sz="2400" dirty="0" smtClean="0"/>
              <a:t>specified in </a:t>
            </a:r>
            <a:r>
              <a:rPr lang="en-US" sz="2400" dirty="0"/>
              <a:t>the environment in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which </a:t>
            </a:r>
            <a:r>
              <a:rPr lang="en-US" sz="2400" dirty="0"/>
              <a:t>the </a:t>
            </a:r>
            <a:r>
              <a:rPr lang="en-US" sz="2400" b="1" dirty="0"/>
              <a:t>CREATE TABLE </a:t>
            </a:r>
            <a:r>
              <a:rPr lang="en-US" sz="2400" dirty="0"/>
              <a:t>statements are executed.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142" y="771813"/>
            <a:ext cx="6438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1-2- The CREATE TABLE Command in SQL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7038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1-SQL Data Definition and Data Types </a:t>
            </a:r>
          </a:p>
        </p:txBody>
      </p:sp>
      <p:sp>
        <p:nvSpPr>
          <p:cNvPr id="8" name="TextBox 7"/>
          <p:cNvSpPr txBox="1"/>
          <p:nvPr/>
        </p:nvSpPr>
        <p:spPr>
          <a:xfrm rot="20955216">
            <a:off x="304656" y="324208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17" t="27292" r="20468" b="13306"/>
          <a:stretch/>
        </p:blipFill>
        <p:spPr bwMode="auto">
          <a:xfrm>
            <a:off x="1905000" y="2433807"/>
            <a:ext cx="7040880" cy="434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1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2959</TotalTime>
  <Words>1452</Words>
  <Application>Microsoft Office PowerPoint</Application>
  <PresentationFormat>On-screen Show (4:3)</PresentationFormat>
  <Paragraphs>190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Apothecary</vt:lpstr>
      <vt:lpstr>PowerPoint Presentation</vt:lpstr>
      <vt:lpstr>Chapter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217</cp:revision>
  <dcterms:created xsi:type="dcterms:W3CDTF">2018-02-09T09:07:30Z</dcterms:created>
  <dcterms:modified xsi:type="dcterms:W3CDTF">2018-02-18T06:00:30Z</dcterms:modified>
</cp:coreProperties>
</file>