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62" r:id="rId5"/>
    <p:sldId id="261" r:id="rId6"/>
    <p:sldId id="293" r:id="rId7"/>
    <p:sldId id="263" r:id="rId8"/>
    <p:sldId id="267" r:id="rId9"/>
    <p:sldId id="264" r:id="rId10"/>
    <p:sldId id="266" r:id="rId11"/>
    <p:sldId id="268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4" r:id="rId21"/>
    <p:sldId id="276" r:id="rId22"/>
    <p:sldId id="277" r:id="rId23"/>
    <p:sldId id="291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8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5" d="100"/>
          <a:sy n="65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D884D-CFC0-4927-9527-4C7FBB18803D}" type="datetimeFigureOut">
              <a:rPr lang="en-US" smtClean="0"/>
              <a:t>2/18/2018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FC4D-9178-4759-AE38-D9B7450DF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2E9F5806-B520-4DE0-A66F-EE309C290EDC}" type="slidenum">
              <a:rPr lang="en-CA" altLang="en-US" sz="1200">
                <a:latin typeface="Tahoma" pitchFamily="34" charset="0"/>
              </a:rPr>
              <a:pPr/>
              <a:t>25</a:t>
            </a:fld>
            <a:endParaRPr lang="en-CA" altLang="en-US" sz="1200">
              <a:latin typeface="Tahom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B62B73A-90E6-43C5-A2ED-DF5E2E287761}" type="slidenum">
              <a:rPr lang="en-CA" altLang="en-US" sz="1200">
                <a:latin typeface="Tahoma" pitchFamily="34" charset="0"/>
              </a:rPr>
              <a:pPr/>
              <a:t>27</a:t>
            </a:fld>
            <a:endParaRPr lang="en-CA" altLang="en-US" sz="1200">
              <a:latin typeface="Tahom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C2FB136C-703F-429D-AAF1-3863F370EFB6}" type="slidenum">
              <a:rPr lang="en-CA" altLang="en-US" sz="1200">
                <a:latin typeface="Tahoma" pitchFamily="34" charset="0"/>
              </a:rPr>
              <a:pPr/>
              <a:t>29</a:t>
            </a:fld>
            <a:endParaRPr lang="en-CA" altLang="en-US" sz="1200">
              <a:latin typeface="Tahoma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DA7D8075-BE23-438B-98C3-36EF7878C7CF}" type="slidenum">
              <a:rPr lang="en-CA" altLang="en-US" sz="1200">
                <a:latin typeface="Tahoma" pitchFamily="34" charset="0"/>
              </a:rPr>
              <a:pPr/>
              <a:t>30</a:t>
            </a:fld>
            <a:endParaRPr lang="en-CA" altLang="en-US" sz="1200">
              <a:latin typeface="Tahoma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0C830-9A3E-48D3-985D-24097C06BD45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4A99-097C-4752-AFE4-276632D411AB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E66F-7EA9-40BB-80E3-5DF3A985BCDE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C851-3779-4A8D-BBE1-7C537307A05E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BA12-36C7-40D0-A9EF-8128DBF72987}" type="datetime1">
              <a:rPr lang="en-US" smtClean="0"/>
              <a:t>2/18/2018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A4534-DAF1-4A1E-A422-15ACDC105754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5930-3843-4D3D-995B-338698CB0A34}" type="datetime1">
              <a:rPr lang="en-US" smtClean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8C94-A6F5-476A-BBF1-72069DA27CBE}" type="datetime1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1B13-32FF-4A40-AF8B-0BF8F660BCC3}" type="datetime1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748A2-A6F6-4715-8FDD-34373808CDBF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C20A-A05F-4D49-825C-B3B29ABBB4AE}" type="datetime1">
              <a:rPr lang="en-US" smtClean="0"/>
              <a:t>2/18/2018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AE9DA78-8006-4BCD-B7BB-53E52C629898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DE64B01-A812-4B3A-8756-32BA4610DF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0677" t="28054" r="44380" b="51274"/>
          <a:stretch>
            <a:fillRect/>
          </a:stretch>
        </p:blipFill>
        <p:spPr bwMode="auto">
          <a:xfrm>
            <a:off x="3463506" y="0"/>
            <a:ext cx="2403894" cy="1664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9600" y="555590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Dr.  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Rihab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Mohamed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b="1" dirty="0" err="1" smtClean="0">
                <a:latin typeface="Arial" pitchFamily="34" charset="0"/>
                <a:cs typeface="Arial" pitchFamily="34" charset="0"/>
              </a:rPr>
              <a:t>aceur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 ABDELKRIM</a:t>
            </a:r>
          </a:p>
          <a:p>
            <a:endParaRPr lang="en-GB" b="1" dirty="0">
              <a:latin typeface="Arial" pitchFamily="34" charset="0"/>
              <a:cs typeface="Arial" pitchFamily="34" charset="0"/>
            </a:endParaRPr>
          </a:p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E-mail: rihab@su.edu.sa</a:t>
            </a:r>
            <a:endParaRPr lang="af-ZA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3964" y="62484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6600"/>
                </a:solidFill>
              </a:rPr>
              <a:t>2017 - 2018</a:t>
            </a:r>
            <a:endParaRPr lang="af-ZA" sz="2400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9200" y="1752600"/>
            <a:ext cx="7149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f-ZA" sz="3200" b="1" dirty="0" smtClean="0">
                <a:solidFill>
                  <a:srgbClr val="996600"/>
                </a:solidFill>
                <a:latin typeface="Arial" pitchFamily="34" charset="0"/>
                <a:cs typeface="Arial" pitchFamily="34" charset="0"/>
              </a:rPr>
              <a:t>Database Management  system</a:t>
            </a:r>
            <a:endParaRPr lang="af-ZA" sz="3200" b="1" dirty="0">
              <a:solidFill>
                <a:srgbClr val="99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304800" y="3600106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Basic Structured Query </a:t>
            </a:r>
            <a:r>
              <a:rPr lang="en-US" sz="3200" b="1" dirty="0" smtClean="0">
                <a:solidFill>
                  <a:srgbClr val="FF0000"/>
                </a:solidFill>
              </a:rPr>
              <a:t>Language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771" y="2438400"/>
            <a:ext cx="3344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996600"/>
                </a:solidFill>
              </a:rPr>
              <a:t>Chapter 4 (Part 2) </a:t>
            </a:r>
            <a:endParaRPr lang="en-US" sz="2800" b="1" dirty="0">
              <a:solidFill>
                <a:srgbClr val="99660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90752"/>
            <a:ext cx="899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In SQL, the same name can be used for two (or more) attributes as long as the </a:t>
            </a:r>
            <a:r>
              <a:rPr lang="en-US" sz="2400" dirty="0" smtClean="0"/>
              <a:t>attributes are </a:t>
            </a:r>
            <a:r>
              <a:rPr lang="en-US" sz="2400" dirty="0"/>
              <a:t>in different relations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If this is the case, and a </a:t>
            </a:r>
            <a:r>
              <a:rPr lang="en-US" sz="2400" dirty="0" err="1"/>
              <a:t>multitable</a:t>
            </a:r>
            <a:r>
              <a:rPr lang="en-US" sz="2400" dirty="0"/>
              <a:t> query refers to two </a:t>
            </a:r>
            <a:r>
              <a:rPr lang="en-US" sz="2400" dirty="0" smtClean="0"/>
              <a:t>or more </a:t>
            </a:r>
            <a:r>
              <a:rPr lang="en-US" sz="2400" dirty="0"/>
              <a:t>attributes with the same name, we must </a:t>
            </a:r>
            <a:r>
              <a:rPr lang="en-US" sz="2400" b="1" dirty="0"/>
              <a:t>qualify</a:t>
            </a:r>
            <a:r>
              <a:rPr lang="en-US" sz="2400" dirty="0"/>
              <a:t> the attribute name with </a:t>
            </a:r>
            <a:r>
              <a:rPr lang="en-US" sz="2400" dirty="0" smtClean="0"/>
              <a:t>the relation </a:t>
            </a:r>
            <a:r>
              <a:rPr lang="en-US" sz="2400" dirty="0"/>
              <a:t>name </a:t>
            </a:r>
            <a:r>
              <a:rPr lang="en-US" sz="2400" b="1" dirty="0"/>
              <a:t>to prevent ambiguity</a:t>
            </a:r>
            <a:r>
              <a:rPr lang="en-US" sz="24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8382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/>
            <a:r>
              <a:rPr lang="en-US" sz="2400" b="1" dirty="0">
                <a:solidFill>
                  <a:srgbClr val="00B0F0"/>
                </a:solidFill>
              </a:rPr>
              <a:t>3-2- Ambiguous Attribute </a:t>
            </a:r>
            <a:r>
              <a:rPr lang="en-US" sz="2400" b="1" dirty="0" smtClean="0">
                <a:solidFill>
                  <a:srgbClr val="00B0F0"/>
                </a:solidFill>
              </a:rPr>
              <a:t>Names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5257800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solidFill>
                  <a:srgbClr val="FF3300"/>
                </a:solidFill>
              </a:rPr>
              <a:t>This is done by prefixing the relation name </a:t>
            </a:r>
            <a:r>
              <a:rPr lang="en-US" sz="2400" b="1" dirty="0" smtClean="0">
                <a:solidFill>
                  <a:srgbClr val="FF3300"/>
                </a:solidFill>
              </a:rPr>
              <a:t>to the attribute </a:t>
            </a:r>
            <a:r>
              <a:rPr lang="en-US" sz="2400" b="1" dirty="0">
                <a:solidFill>
                  <a:srgbClr val="FF3300"/>
                </a:solidFill>
              </a:rPr>
              <a:t>name </a:t>
            </a:r>
            <a:r>
              <a:rPr lang="en-US" sz="2400" b="1" dirty="0" smtClean="0">
                <a:solidFill>
                  <a:srgbClr val="FF3300"/>
                </a:solidFill>
              </a:rPr>
              <a:t>and separating </a:t>
            </a:r>
            <a:r>
              <a:rPr lang="en-US" sz="2400" b="1" dirty="0">
                <a:solidFill>
                  <a:srgbClr val="FF3300"/>
                </a:solidFill>
              </a:rPr>
              <a:t>the two by a period.</a:t>
            </a:r>
          </a:p>
        </p:txBody>
      </p:sp>
    </p:spTree>
    <p:extLst>
      <p:ext uri="{BB962C8B-B14F-4D97-AF65-F5344CB8AC3E}">
        <p14:creationId xmlns:p14="http://schemas.microsoft.com/office/powerpoint/2010/main" val="14929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11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8382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/>
            <a:r>
              <a:rPr lang="en-US" sz="2400" b="1" dirty="0">
                <a:solidFill>
                  <a:srgbClr val="00B0F0"/>
                </a:solidFill>
              </a:rPr>
              <a:t>3-2- Ambiguous Attribute </a:t>
            </a:r>
            <a:r>
              <a:rPr lang="en-US" sz="2400" b="1" dirty="0" smtClean="0">
                <a:solidFill>
                  <a:srgbClr val="00B0F0"/>
                </a:solidFill>
              </a:rPr>
              <a:t>Names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1" y="2819400"/>
            <a:ext cx="7162799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 rot="20693265">
            <a:off x="457201" y="19455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86200" y="2971800"/>
            <a:ext cx="2133600" cy="5334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52800" y="3848100"/>
            <a:ext cx="2133600" cy="5334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57716" y="4267200"/>
            <a:ext cx="2281084" cy="5334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7" t="14792" r="26442" b="6250"/>
          <a:stretch/>
        </p:blipFill>
        <p:spPr bwMode="auto">
          <a:xfrm>
            <a:off x="457200" y="304800"/>
            <a:ext cx="8229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693265">
            <a:off x="178145" y="7720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alt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Aliases</a:t>
            </a:r>
            <a:r>
              <a:rPr lang="en-US" alt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 or </a:t>
            </a:r>
            <a:r>
              <a:rPr lang="en-US" alt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tuple variables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Declare alternative relation names E and S to refer to the EMPLOYEE relation </a:t>
            </a:r>
            <a:r>
              <a:rPr lang="en-US" altLang="en-US" u="sng" dirty="0" smtClean="0">
                <a:solidFill>
                  <a:schemeClr val="tx1"/>
                </a:solidFill>
                <a:ea typeface="ＭＳ Ｐゴシック" pitchFamily="34" charset="-128"/>
              </a:rPr>
              <a:t>twice in a query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:</a:t>
            </a:r>
          </a:p>
          <a:p>
            <a:pPr lvl="1">
              <a:buFont typeface="Wingdings" pitchFamily="2" charset="2"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Query 8.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 For each employee, retrieve the employee’s first and last name and the first and last name of his or her immediate supervisor.</a:t>
            </a:r>
          </a:p>
          <a:p>
            <a:pPr marL="114300" indent="0">
              <a:buNone/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		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SELECT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ea typeface="ＭＳ Ｐゴシック" pitchFamily="34" charset="-128"/>
              </a:rPr>
              <a:t>E.Fname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a typeface="ＭＳ Ｐゴシック" pitchFamily="34" charset="-128"/>
              </a:rPr>
              <a:t>E.Lname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a typeface="ＭＳ Ｐゴシック" pitchFamily="34" charset="-128"/>
              </a:rPr>
              <a:t>S.Fname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a typeface="ＭＳ Ｐゴシック" pitchFamily="34" charset="-128"/>
              </a:rPr>
              <a:t>S.Lname</a:t>
            </a:r>
            <a:endParaRPr lang="en-US" sz="20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		              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FROM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	EMPLOYEE 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AS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 E, EMPLOYEE 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AS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 S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		              </a:t>
            </a:r>
            <a:r>
              <a:rPr lang="en-US" sz="2000" b="1" dirty="0" smtClean="0">
                <a:solidFill>
                  <a:schemeClr val="tx1"/>
                </a:solidFill>
                <a:ea typeface="ＭＳ Ｐゴシック" pitchFamily="34" charset="-128"/>
              </a:rPr>
              <a:t>WHERE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a typeface="ＭＳ Ｐゴシック" pitchFamily="34" charset="-128"/>
              </a:rPr>
              <a:t>E.Super_ssn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=</a:t>
            </a:r>
            <a:r>
              <a:rPr lang="en-US" sz="2000" dirty="0" err="1" smtClean="0">
                <a:solidFill>
                  <a:schemeClr val="tx1"/>
                </a:solidFill>
                <a:ea typeface="ＭＳ Ｐゴシック" pitchFamily="34" charset="-128"/>
              </a:rPr>
              <a:t>S.Ssn</a:t>
            </a:r>
            <a:r>
              <a:rPr lang="en-US" sz="2000" dirty="0" smtClean="0">
                <a:solidFill>
                  <a:schemeClr val="tx1"/>
                </a:solidFill>
                <a:ea typeface="ＭＳ Ｐゴシック" pitchFamily="34" charset="-128"/>
              </a:rPr>
              <a:t>;</a:t>
            </a:r>
            <a:endParaRPr lang="en-US" altLang="en-US" sz="20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Recommended practice to abbreviate names and to prefix same or similar attribute from multiple tables.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382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/>
            <a:r>
              <a:rPr lang="en-US" sz="2400" b="1" dirty="0">
                <a:solidFill>
                  <a:srgbClr val="00B0F0"/>
                </a:solidFill>
              </a:rPr>
              <a:t>3-2- </a:t>
            </a:r>
            <a:r>
              <a:rPr lang="en-US" altLang="en-US" sz="2400" b="1" dirty="0">
                <a:solidFill>
                  <a:srgbClr val="00B0F0"/>
                </a:solidFill>
                <a:ea typeface="ＭＳ Ｐゴシック" pitchFamily="34" charset="-128"/>
              </a:rPr>
              <a:t>Aliasing, and Renaming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4373563"/>
          </a:xfrm>
        </p:spPr>
        <p:txBody>
          <a:bodyPr/>
          <a:lstStyle/>
          <a:p>
            <a:pPr lvl="1"/>
            <a:r>
              <a:rPr lang="en-US" altLang="en-US" sz="2800" dirty="0" smtClean="0">
                <a:solidFill>
                  <a:schemeClr val="tx1"/>
                </a:solidFill>
                <a:ea typeface="ＭＳ Ｐゴシック" pitchFamily="34" charset="-128"/>
                <a:cs typeface="Courier New" pitchFamily="49" charset="0"/>
              </a:rPr>
              <a:t>The attribute names can also be renamed</a:t>
            </a:r>
            <a:endParaRPr lang="en-US" altLang="en-US" sz="2800" dirty="0" smtClean="0">
              <a:solidFill>
                <a:schemeClr val="tx1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EMPLOYEE AS E(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Fn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, 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Mi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, Ln, 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Ssn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, 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Bd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, 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Addr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, Sex, Sal, 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Sssn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, </a:t>
            </a:r>
            <a:r>
              <a:rPr lang="en-US" altLang="en-US" sz="2800" dirty="0" err="1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Dno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  <a:ea typeface="ＭＳ Ｐゴシック" pitchFamily="34" charset="-128"/>
                <a:cs typeface="Courier New" pitchFamily="49" charset="0"/>
              </a:rPr>
              <a:t>Note that the relation EMPLOYEE now has a variable name E which corresponds to a tuple variable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  <a:ea typeface="ＭＳ Ｐゴシック" pitchFamily="34" charset="-128"/>
                <a:cs typeface="Courier New" pitchFamily="49" charset="0"/>
              </a:rPr>
              <a:t>The “AS” may be dropped in most SQL implementations</a:t>
            </a:r>
          </a:p>
          <a:p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8382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/>
            <a:r>
              <a:rPr lang="en-US" sz="2400" b="1" dirty="0">
                <a:solidFill>
                  <a:srgbClr val="00B0F0"/>
                </a:solidFill>
              </a:rPr>
              <a:t>3-2- </a:t>
            </a:r>
            <a:r>
              <a:rPr lang="en-US" altLang="en-US" sz="2400" b="1" dirty="0">
                <a:solidFill>
                  <a:srgbClr val="00B0F0"/>
                </a:solidFill>
                <a:ea typeface="ＭＳ Ｐゴシック" pitchFamily="34" charset="-128"/>
              </a:rPr>
              <a:t>Aliasing, and Renaming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Missing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WHERE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clause 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Indicates no condition on tuple selection</a:t>
            </a:r>
          </a:p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  <a:cs typeface="Courier New" pitchFamily="49" charset="0"/>
              </a:rPr>
              <a:t>Effect is a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CROSS PRODUCT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Result is all possible tuple combinations (or the Algebra operation of Cartesian Product– see Ch.8) result 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67659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998597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3-3- Unspecified WHERE Clause and Use of the Asterisk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  <a:ea typeface="ＭＳ Ｐゴシック" pitchFamily="34" charset="-128"/>
              </a:rPr>
              <a:t>Specify an asterisk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(*)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Retrieve </a:t>
            </a:r>
            <a:r>
              <a:rPr lang="en-US" altLang="en-US" u="sng" dirty="0" smtClean="0">
                <a:solidFill>
                  <a:schemeClr val="tx1"/>
                </a:solidFill>
                <a:ea typeface="ＭＳ Ｐゴシック" pitchFamily="34" charset="-128"/>
              </a:rPr>
              <a:t>all the attribute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values of the selected tuples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The * can be prefixed by the relation name; 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e.g., EMPLOYEE *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81400"/>
            <a:ext cx="55626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" y="998597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3-3- Unspecified WHERE Clause and Use of the Asterisk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16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71900" y="2514600"/>
            <a:ext cx="161004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8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95748" y="1600200"/>
            <a:ext cx="8229600" cy="4373563"/>
          </a:xfrm>
        </p:spPr>
        <p:txBody>
          <a:bodyPr/>
          <a:lstStyle/>
          <a:p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SQL does not automatically eliminate duplicate tuples in query results </a:t>
            </a:r>
          </a:p>
          <a:p>
            <a:endParaRPr lang="en-US" alt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Use the keyword </a:t>
            </a:r>
            <a:r>
              <a:rPr lang="en-US" altLang="en-US" sz="2400" b="1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DISTINCT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in the </a:t>
            </a:r>
            <a:r>
              <a:rPr lang="en-US" altLang="en-US" sz="24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SELECT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clause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Only distinct tuples should remain in the result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46755"/>
            <a:ext cx="77343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990600"/>
            <a:ext cx="3900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3-4- Tables as Sets in SQL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1" t="25000" r="38976" b="37500"/>
          <a:stretch/>
        </p:blipFill>
        <p:spPr bwMode="auto">
          <a:xfrm>
            <a:off x="5486400" y="4517696"/>
            <a:ext cx="2865153" cy="232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 rot="20693265">
            <a:off x="4959695" y="549457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Result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88374" y="1464555"/>
            <a:ext cx="8229600" cy="4373563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Set operations</a:t>
            </a:r>
          </a:p>
          <a:p>
            <a:pPr lvl="1"/>
            <a:r>
              <a:rPr lang="en-US" altLang="en-US" b="1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UNION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, </a:t>
            </a:r>
            <a:r>
              <a:rPr lang="en-US" altLang="en-US" b="1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EXCEPT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(difference), </a:t>
            </a:r>
            <a:r>
              <a:rPr lang="en-US" altLang="en-US" b="1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INTERSECT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Corresponding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multi set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operations: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UNION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ALL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,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EXCEPT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ALL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,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INTERSECT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ALL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Type compatibility is needed for these operations to be valid</a:t>
            </a: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57398"/>
            <a:ext cx="7391400" cy="258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990600"/>
            <a:ext cx="3900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3-4- Tables as Sets in SQL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18</a:t>
            </a:fld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828800" y="5166852"/>
            <a:ext cx="1219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0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53820" y="1905000"/>
            <a:ext cx="8523287" cy="4572000"/>
          </a:xfrm>
        </p:spPr>
        <p:txBody>
          <a:bodyPr>
            <a:normAutofit lnSpcReduction="10000"/>
          </a:bodyPr>
          <a:lstStyle/>
          <a:p>
            <a:r>
              <a:rPr lang="en-US" altLang="en-US" sz="2600" b="1" u="sng" dirty="0" smtClean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LIKE</a:t>
            </a:r>
            <a:r>
              <a:rPr lang="en-US" altLang="en-US" sz="2600" b="1" u="sng" dirty="0" smtClean="0">
                <a:ea typeface="ＭＳ Ｐゴシック" pitchFamily="34" charset="-128"/>
              </a:rPr>
              <a:t> </a:t>
            </a:r>
            <a:r>
              <a:rPr lang="en-US" altLang="en-US" sz="2600" u="sng" dirty="0" smtClean="0">
                <a:solidFill>
                  <a:srgbClr val="FF0000"/>
                </a:solidFill>
                <a:ea typeface="ＭＳ Ｐゴシック" pitchFamily="34" charset="-128"/>
              </a:rPr>
              <a:t>comparison </a:t>
            </a:r>
            <a:r>
              <a:rPr lang="en-US" altLang="en-US" sz="2600" u="sng" dirty="0" smtClean="0">
                <a:solidFill>
                  <a:srgbClr val="FF0000"/>
                </a:solidFill>
                <a:ea typeface="ＭＳ Ｐゴシック" pitchFamily="34" charset="-128"/>
              </a:rPr>
              <a:t>operator</a:t>
            </a:r>
            <a:endParaRPr lang="en-US" altLang="en-US" sz="2600" u="sng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/>
            <a:r>
              <a:rPr lang="en-US" altLang="en-US" sz="2600" dirty="0" smtClean="0">
                <a:ea typeface="ＭＳ Ｐゴシック" pitchFamily="34" charset="-128"/>
              </a:rPr>
              <a:t>Used </a:t>
            </a:r>
            <a:r>
              <a:rPr lang="en-US" altLang="en-US" sz="2600" b="1" dirty="0" smtClean="0">
                <a:ea typeface="ＭＳ Ｐゴシック" pitchFamily="34" charset="-128"/>
              </a:rPr>
              <a:t>for string pattern </a:t>
            </a:r>
            <a:r>
              <a:rPr lang="en-US" altLang="en-US" sz="2600" b="1" dirty="0" smtClean="0">
                <a:ea typeface="ＭＳ Ｐゴシック" pitchFamily="34" charset="-128"/>
              </a:rPr>
              <a:t>matching</a:t>
            </a:r>
            <a:endParaRPr lang="en-US" altLang="en-US" sz="2600" b="1" dirty="0" smtClean="0">
              <a:ea typeface="ＭＳ Ｐゴシック" pitchFamily="34" charset="-128"/>
            </a:endParaRPr>
          </a:p>
          <a:p>
            <a:pPr lvl="1"/>
            <a:r>
              <a:rPr lang="en-US" altLang="en-US" sz="2600" b="1" dirty="0" smtClean="0">
                <a:ea typeface="ＭＳ Ｐゴシック" pitchFamily="34" charset="-128"/>
              </a:rPr>
              <a:t>%</a:t>
            </a:r>
            <a:r>
              <a:rPr lang="en-US" altLang="en-US" sz="2600" dirty="0" smtClean="0">
                <a:ea typeface="ＭＳ Ｐゴシック" pitchFamily="34" charset="-128"/>
              </a:rPr>
              <a:t> replaces an arbitrary number of zero or more </a:t>
            </a:r>
            <a:r>
              <a:rPr lang="en-US" altLang="en-US" sz="2600" dirty="0" smtClean="0">
                <a:ea typeface="ＭＳ Ｐゴシック" pitchFamily="34" charset="-128"/>
              </a:rPr>
              <a:t>characters</a:t>
            </a:r>
            <a:endParaRPr lang="en-US" altLang="en-US" sz="2600" dirty="0" smtClean="0">
              <a:ea typeface="ＭＳ Ｐゴシック" pitchFamily="34" charset="-128"/>
            </a:endParaRPr>
          </a:p>
          <a:p>
            <a:pPr lvl="1"/>
            <a:r>
              <a:rPr lang="en-US" altLang="en-US" sz="2600" dirty="0" smtClean="0">
                <a:ea typeface="ＭＳ Ｐゴシック" pitchFamily="34" charset="-128"/>
              </a:rPr>
              <a:t>underscore (_) replaces a single </a:t>
            </a:r>
            <a:r>
              <a:rPr lang="en-US" altLang="en-US" sz="2600" dirty="0" smtClean="0">
                <a:ea typeface="ＭＳ Ｐゴシック" pitchFamily="34" charset="-128"/>
              </a:rPr>
              <a:t>character</a:t>
            </a:r>
            <a:endParaRPr lang="en-US" altLang="en-US" sz="2600" dirty="0" smtClean="0">
              <a:ea typeface="ＭＳ Ｐゴシック" pitchFamily="34" charset="-128"/>
            </a:endParaRPr>
          </a:p>
          <a:p>
            <a:pPr marL="411480" lvl="1" indent="0">
              <a:buNone/>
            </a:pPr>
            <a:endParaRPr lang="en-US" altLang="en-US" sz="3400" b="1" dirty="0" smtClean="0">
              <a:solidFill>
                <a:srgbClr val="7030A0"/>
              </a:solidFill>
              <a:ea typeface="ＭＳ Ｐゴシック" pitchFamily="34" charset="-128"/>
            </a:endParaRPr>
          </a:p>
          <a:p>
            <a:pPr marL="411480" lvl="1" indent="0">
              <a:buNone/>
            </a:pPr>
            <a:r>
              <a:rPr lang="en-US" altLang="en-US" sz="3400" b="1" u="sng" dirty="0" smtClean="0">
                <a:solidFill>
                  <a:srgbClr val="7030A0"/>
                </a:solidFill>
                <a:ea typeface="ＭＳ Ｐゴシック" pitchFamily="34" charset="-128"/>
              </a:rPr>
              <a:t>Examples: </a:t>
            </a:r>
            <a:endParaRPr lang="en-US" sz="3400" b="1" u="sng" dirty="0" smtClean="0">
              <a:solidFill>
                <a:srgbClr val="7030A0"/>
              </a:solidFill>
              <a:ea typeface="ＭＳ Ｐゴシック" pitchFamily="34" charset="-128"/>
            </a:endParaRPr>
          </a:p>
          <a:p>
            <a:pPr marL="411480" lvl="1" indent="0">
              <a:buNone/>
            </a:pPr>
            <a:r>
              <a:rPr lang="en-US" sz="3400" b="1" dirty="0" smtClean="0">
                <a:solidFill>
                  <a:srgbClr val="7030A0"/>
                </a:solidFill>
                <a:ea typeface="ＭＳ Ｐゴシック" pitchFamily="34" charset="-128"/>
              </a:rPr>
              <a:t> WHERE</a:t>
            </a:r>
            <a:r>
              <a:rPr lang="en-US" sz="3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3400" dirty="0" smtClean="0">
                <a:solidFill>
                  <a:srgbClr val="7030A0"/>
                </a:solidFill>
                <a:ea typeface="ＭＳ Ｐゴシック" pitchFamily="34" charset="-128"/>
              </a:rPr>
              <a:t>Address </a:t>
            </a:r>
            <a:r>
              <a:rPr lang="en-US" sz="3400" b="1" dirty="0" smtClean="0">
                <a:solidFill>
                  <a:srgbClr val="7030A0"/>
                </a:solidFill>
                <a:ea typeface="ＭＳ Ｐゴシック" pitchFamily="34" charset="-128"/>
              </a:rPr>
              <a:t>LIKE</a:t>
            </a:r>
            <a:r>
              <a:rPr lang="en-US" sz="3400" dirty="0" smtClean="0">
                <a:solidFill>
                  <a:srgbClr val="7030A0"/>
                </a:solidFill>
                <a:ea typeface="ＭＳ Ｐゴシック" pitchFamily="34" charset="-128"/>
              </a:rPr>
              <a:t> ‘%</a:t>
            </a:r>
            <a:r>
              <a:rPr lang="en-US" sz="3400" dirty="0" err="1" smtClean="0">
                <a:solidFill>
                  <a:srgbClr val="7030A0"/>
                </a:solidFill>
                <a:ea typeface="ＭＳ Ｐゴシック" pitchFamily="34" charset="-128"/>
              </a:rPr>
              <a:t>Houston,TX</a:t>
            </a:r>
            <a:r>
              <a:rPr lang="en-US" sz="3400" dirty="0" smtClean="0">
                <a:solidFill>
                  <a:srgbClr val="7030A0"/>
                </a:solidFill>
                <a:ea typeface="ＭＳ Ｐゴシック" pitchFamily="34" charset="-128"/>
              </a:rPr>
              <a:t>%’;</a:t>
            </a:r>
            <a:endParaRPr lang="en-US" sz="3400" dirty="0" smtClean="0">
              <a:solidFill>
                <a:srgbClr val="7030A0"/>
              </a:solidFill>
              <a:ea typeface="ＭＳ Ｐゴシック" pitchFamily="34" charset="-128"/>
            </a:endParaRPr>
          </a:p>
          <a:p>
            <a:pPr marL="411480" lvl="1" indent="0">
              <a:buNone/>
            </a:pPr>
            <a:r>
              <a:rPr lang="en-US" sz="3400" b="1" dirty="0" smtClean="0">
                <a:solidFill>
                  <a:srgbClr val="7030A0"/>
                </a:solidFill>
                <a:ea typeface="ＭＳ Ｐゴシック" pitchFamily="34" charset="-128"/>
              </a:rPr>
              <a:t> WHERE</a:t>
            </a:r>
            <a:r>
              <a:rPr lang="en-US" sz="3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3400" dirty="0" err="1" smtClean="0">
                <a:solidFill>
                  <a:srgbClr val="7030A0"/>
                </a:solidFill>
                <a:ea typeface="ＭＳ Ｐゴシック" pitchFamily="34" charset="-128"/>
              </a:rPr>
              <a:t>Ssn</a:t>
            </a:r>
            <a:r>
              <a:rPr lang="en-US" sz="3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en-US" sz="3400" b="1" dirty="0" smtClean="0">
                <a:solidFill>
                  <a:srgbClr val="7030A0"/>
                </a:solidFill>
                <a:ea typeface="ＭＳ Ｐゴシック" pitchFamily="34" charset="-128"/>
              </a:rPr>
              <a:t>LIKE</a:t>
            </a:r>
            <a:r>
              <a:rPr lang="en-US" sz="3400" dirty="0" smtClean="0">
                <a:solidFill>
                  <a:srgbClr val="7030A0"/>
                </a:solidFill>
                <a:ea typeface="ＭＳ Ｐゴシック" pitchFamily="34" charset="-128"/>
              </a:rPr>
              <a:t> ‘_ _ 1_ _ 8901</a:t>
            </a:r>
            <a:r>
              <a:rPr lang="en-US" sz="3400" dirty="0" smtClean="0">
                <a:solidFill>
                  <a:srgbClr val="7030A0"/>
                </a:solidFill>
                <a:ea typeface="ＭＳ Ｐゴシック" pitchFamily="34" charset="-128"/>
              </a:rPr>
              <a:t>’;</a:t>
            </a:r>
          </a:p>
          <a:p>
            <a:pPr marL="411480" lvl="1" indent="0">
              <a:buNone/>
            </a:pPr>
            <a:endParaRPr lang="en-US" altLang="en-US" sz="500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039" y="152400"/>
            <a:ext cx="6773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32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728" y="657761"/>
            <a:ext cx="86474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3-5- Substring Pattern Matching and Arithmetic Operators</a:t>
            </a:r>
          </a:p>
          <a:p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228600" y="1066800"/>
            <a:ext cx="981868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3200" b="1" i="1" dirty="0" smtClean="0">
                <a:solidFill>
                  <a:schemeClr val="bg1">
                    <a:lumMod val="65000"/>
                  </a:schemeClr>
                </a:solidFill>
              </a:rPr>
              <a:t>1-SQL </a:t>
            </a:r>
            <a:r>
              <a:rPr lang="en-US" sz="3200" b="1" i="1" dirty="0">
                <a:solidFill>
                  <a:schemeClr val="bg1">
                    <a:lumMod val="65000"/>
                  </a:schemeClr>
                </a:solidFill>
              </a:rPr>
              <a:t>Data Definition and Data Types </a:t>
            </a:r>
            <a:endParaRPr lang="en-US" sz="32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14300" indent="0">
              <a:buNone/>
            </a:pPr>
            <a:endParaRPr lang="en-US" sz="3200" b="1" i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14300" indent="0">
              <a:buNone/>
            </a:pPr>
            <a:r>
              <a:rPr lang="en-US" sz="3200" b="1" dirty="0" smtClean="0">
                <a:solidFill>
                  <a:schemeClr val="bg1">
                    <a:lumMod val="65000"/>
                  </a:schemeClr>
                </a:solidFill>
              </a:rPr>
              <a:t>2-Specifying </a:t>
            </a: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Constraints in SQL </a:t>
            </a:r>
            <a:endParaRPr lang="en-US" sz="3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14300" indent="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3- </a:t>
            </a:r>
            <a:r>
              <a:rPr lang="en-US" sz="3200" b="1" dirty="0">
                <a:solidFill>
                  <a:srgbClr val="FF0000"/>
                </a:solidFill>
              </a:rPr>
              <a:t>Basic Retrieval Queries in SQL 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4-INSERT</a:t>
            </a:r>
            <a:r>
              <a:rPr lang="en-US" sz="3200" b="1" dirty="0">
                <a:solidFill>
                  <a:srgbClr val="FF0000"/>
                </a:solidFill>
              </a:rPr>
              <a:t>, DELETE, and UPDATE </a:t>
            </a:r>
            <a:r>
              <a:rPr lang="en-US" sz="3200" b="1" dirty="0" smtClean="0">
                <a:solidFill>
                  <a:srgbClr val="FF0000"/>
                </a:solidFill>
              </a:rPr>
              <a:t>Statements</a:t>
            </a:r>
          </a:p>
          <a:p>
            <a:pPr marL="11430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r>
              <a:rPr lang="en-US" sz="3200" b="1" dirty="0">
                <a:solidFill>
                  <a:srgbClr val="FF0000"/>
                </a:solidFill>
              </a:rPr>
              <a:t>in SQL </a:t>
            </a:r>
          </a:p>
          <a:p>
            <a:pPr marL="114300" indent="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5- </a:t>
            </a:r>
            <a:r>
              <a:rPr lang="en-US" sz="3200" b="1" dirty="0">
                <a:solidFill>
                  <a:srgbClr val="FF0000"/>
                </a:solidFill>
              </a:rPr>
              <a:t>Additional Features of </a:t>
            </a:r>
            <a:r>
              <a:rPr lang="en-US" sz="3200" b="1" dirty="0" smtClean="0">
                <a:solidFill>
                  <a:srgbClr val="FF0000"/>
                </a:solidFill>
              </a:rPr>
              <a:t>SQL </a:t>
            </a:r>
            <a:endParaRPr lang="en-US" sz="3200" b="1" dirty="0" smtClean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96213" cy="992187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Chapter Outline</a:t>
            </a:r>
          </a:p>
        </p:txBody>
      </p:sp>
    </p:spTree>
    <p:extLst>
      <p:ext uri="{BB962C8B-B14F-4D97-AF65-F5344CB8AC3E}">
        <p14:creationId xmlns:p14="http://schemas.microsoft.com/office/powerpoint/2010/main" val="1080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857" y="3491274"/>
            <a:ext cx="7467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en-US" sz="2400" b="1" u="sng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BETWEEN</a:t>
            </a:r>
            <a:r>
              <a:rPr lang="en-US" altLang="en-US" sz="2400" u="sng" dirty="0">
                <a:ea typeface="ＭＳ Ｐゴシック" pitchFamily="34" charset="-128"/>
              </a:rPr>
              <a:t> </a:t>
            </a:r>
            <a:r>
              <a:rPr lang="en-US" altLang="en-US" sz="2400" u="sng" dirty="0">
                <a:solidFill>
                  <a:srgbClr val="FF0000"/>
                </a:solidFill>
                <a:ea typeface="ＭＳ Ｐゴシック" pitchFamily="34" charset="-128"/>
              </a:rPr>
              <a:t>comparison </a:t>
            </a:r>
            <a:r>
              <a:rPr lang="en-US" altLang="en-US" sz="2400" u="sng" dirty="0" smtClean="0">
                <a:solidFill>
                  <a:srgbClr val="FF0000"/>
                </a:solidFill>
                <a:ea typeface="ＭＳ Ｐゴシック" pitchFamily="34" charset="-128"/>
              </a:rPr>
              <a:t>operator</a:t>
            </a: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en-US" b="1" dirty="0">
                <a:solidFill>
                  <a:srgbClr val="7030A0"/>
                </a:solidFill>
                <a:ea typeface="ＭＳ Ｐゴシック" pitchFamily="34" charset="-128"/>
              </a:rPr>
              <a:t>E.g., in Q14 :</a:t>
            </a:r>
          </a:p>
          <a:p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58" t="72897" r="25739" b="11492"/>
          <a:stretch/>
        </p:blipFill>
        <p:spPr bwMode="auto">
          <a:xfrm>
            <a:off x="626068" y="2272972"/>
            <a:ext cx="8252460" cy="114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858" t="44167" r="25739" b="39939"/>
          <a:stretch/>
        </p:blipFill>
        <p:spPr bwMode="auto">
          <a:xfrm>
            <a:off x="618694" y="1073259"/>
            <a:ext cx="8259834" cy="1162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039" y="152400"/>
            <a:ext cx="6773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32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728" y="657761"/>
            <a:ext cx="8647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3-5- Substring Pattern Matching and Arithmetic Operators</a:t>
            </a:r>
          </a:p>
          <a:p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35" t="59274" r="16369" b="13333"/>
          <a:stretch/>
        </p:blipFill>
        <p:spPr bwMode="auto">
          <a:xfrm>
            <a:off x="781555" y="4307812"/>
            <a:ext cx="7600445" cy="203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872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8294688" cy="45720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Standard arithmetic operators: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Addition (+), subtraction (–), multiplication (*), and division (/) may be included as a part of </a:t>
            </a:r>
            <a:r>
              <a:rPr lang="en-US" altLang="en-US" b="1" dirty="0" smtClean="0">
                <a:solidFill>
                  <a:schemeClr val="tx1"/>
                </a:solidFill>
                <a:ea typeface="ＭＳ Ｐゴシック" pitchFamily="34" charset="-128"/>
              </a:rPr>
              <a:t>SELECT</a:t>
            </a:r>
          </a:p>
          <a:p>
            <a:pPr lvl="1">
              <a:buFont typeface="Wingdings" pitchFamily="2" charset="2"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marL="411480" lvl="1" indent="0">
              <a:buNone/>
            </a:pP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728" y="801329"/>
            <a:ext cx="8647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3-5- Substring Pattern Matching and Arithmetic Operators</a:t>
            </a:r>
          </a:p>
          <a:p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471" t="39785" r="15908" b="40141"/>
          <a:stretch/>
        </p:blipFill>
        <p:spPr bwMode="auto">
          <a:xfrm>
            <a:off x="381000" y="3048000"/>
            <a:ext cx="851916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3429000" y="3505200"/>
            <a:ext cx="2133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4170106"/>
            <a:ext cx="3810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81000" y="1318418"/>
            <a:ext cx="8229600" cy="4373563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Use </a:t>
            </a:r>
            <a:r>
              <a:rPr lang="en-US" altLang="en-US" b="1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ORDER BY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clause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Keyword </a:t>
            </a:r>
            <a:r>
              <a:rPr lang="en-US" altLang="en-US" b="1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DESC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to see result in a </a:t>
            </a:r>
            <a:r>
              <a:rPr lang="en-US" altLang="en-US" u="sng" dirty="0" smtClean="0">
                <a:solidFill>
                  <a:schemeClr val="tx1"/>
                </a:solidFill>
                <a:ea typeface="ＭＳ Ｐゴシック" pitchFamily="34" charset="-128"/>
              </a:rPr>
              <a:t>descending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order of values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Keyword </a:t>
            </a:r>
            <a:r>
              <a:rPr lang="en-US" altLang="en-US" b="1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ASC</a:t>
            </a:r>
            <a:r>
              <a:rPr lang="en-US" altLang="en-US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to specify </a:t>
            </a:r>
            <a:r>
              <a:rPr lang="en-US" altLang="en-US" u="sng" dirty="0" smtClean="0">
                <a:solidFill>
                  <a:schemeClr val="tx1"/>
                </a:solidFill>
                <a:ea typeface="ＭＳ Ｐゴシック" pitchFamily="34" charset="-128"/>
              </a:rPr>
              <a:t>ascending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order explicitly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Typically placed at 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the end of the query</a:t>
            </a:r>
          </a:p>
          <a:p>
            <a:pPr lvl="1">
              <a:buFont typeface="Wingdings" pitchFamily="2" charset="2"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altLang="en-US" dirty="0">
              <a:solidFill>
                <a:schemeClr val="tx1"/>
              </a:solidFill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801328"/>
            <a:ext cx="46474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3-6- Ordering of Query Results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72" y="3033482"/>
            <a:ext cx="39893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4929664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itchFamily="34" charset="-128"/>
              </a:rPr>
              <a:t>Ordered </a:t>
            </a:r>
            <a:r>
              <a:rPr lang="en-US" altLang="en-US" dirty="0">
                <a:solidFill>
                  <a:srgbClr val="7030A0"/>
                </a:solidFill>
                <a:ea typeface="ＭＳ Ｐゴシック" pitchFamily="34" charset="-128"/>
              </a:rPr>
              <a:t>alphabetically </a:t>
            </a:r>
            <a:r>
              <a:rPr lang="en-US" altLang="en-US" dirty="0" smtClean="0">
                <a:solidFill>
                  <a:srgbClr val="7030A0"/>
                </a:solidFill>
                <a:ea typeface="ＭＳ Ｐゴシック" pitchFamily="34" charset="-128"/>
              </a:rPr>
              <a:t>by  last </a:t>
            </a:r>
            <a:r>
              <a:rPr lang="en-US" altLang="en-US" dirty="0">
                <a:solidFill>
                  <a:srgbClr val="7030A0"/>
                </a:solidFill>
                <a:ea typeface="ＭＳ Ｐゴシック" pitchFamily="34" charset="-128"/>
              </a:rPr>
              <a:t>name, then first name</a:t>
            </a:r>
            <a:r>
              <a:rPr lang="en-US" altLang="en-US" dirty="0" smtClean="0">
                <a:solidFill>
                  <a:srgbClr val="7030A0"/>
                </a:solidFill>
                <a:ea typeface="ＭＳ Ｐゴシック" pitchFamily="34" charset="-128"/>
              </a:rPr>
              <a:t>.</a:t>
            </a:r>
          </a:p>
          <a:p>
            <a:pPr lvl="1">
              <a:buFont typeface="Wingdings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b="1" dirty="0">
                <a:solidFill>
                  <a:srgbClr val="7030A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ORDER BY </a:t>
            </a:r>
            <a:r>
              <a:rPr lang="en-US" altLang="en-US" b="1" dirty="0" err="1">
                <a:solidFill>
                  <a:srgbClr val="7030A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D.Dname</a:t>
            </a:r>
            <a:r>
              <a:rPr lang="en-US" altLang="en-US" b="1" dirty="0">
                <a:solidFill>
                  <a:srgbClr val="7030A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DESC, </a:t>
            </a:r>
            <a:r>
              <a:rPr lang="en-US" altLang="en-US" b="1" dirty="0" err="1">
                <a:solidFill>
                  <a:srgbClr val="7030A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E.Lname</a:t>
            </a:r>
            <a:r>
              <a:rPr lang="en-US" altLang="en-US" b="1" dirty="0">
                <a:solidFill>
                  <a:srgbClr val="7030A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ASC, </a:t>
            </a:r>
            <a:r>
              <a:rPr lang="en-US" altLang="en-US" b="1" dirty="0" err="1">
                <a:solidFill>
                  <a:srgbClr val="7030A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E.Fname</a:t>
            </a:r>
            <a:r>
              <a:rPr lang="en-US" altLang="en-US" b="1" dirty="0">
                <a:solidFill>
                  <a:srgbClr val="7030A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ASC</a:t>
            </a:r>
          </a:p>
        </p:txBody>
      </p:sp>
      <p:sp>
        <p:nvSpPr>
          <p:cNvPr id="5" name="Rectangle 4"/>
          <p:cNvSpPr/>
          <p:nvPr/>
        </p:nvSpPr>
        <p:spPr>
          <a:xfrm rot="20739121">
            <a:off x="246451" y="4402979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u="sng" dirty="0" smtClean="0">
                <a:solidFill>
                  <a:srgbClr val="7030A0"/>
                </a:solidFill>
                <a:ea typeface="ＭＳ Ｐゴシック" pitchFamily="34" charset="-128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52400" y="304800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4-INSERT, DELETE, and UPDATE Statements</a:t>
            </a:r>
          </a:p>
          <a:p>
            <a:pPr marL="11430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  in SQL 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8400" y="2590800"/>
            <a:ext cx="474360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4.1 The INSERT </a:t>
            </a:r>
            <a:r>
              <a:rPr lang="en-US" sz="2800" b="1" dirty="0" smtClean="0">
                <a:solidFill>
                  <a:srgbClr val="00B0F0"/>
                </a:solidFill>
              </a:rPr>
              <a:t>Command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4.2 The DELETE </a:t>
            </a:r>
            <a:r>
              <a:rPr lang="en-US" sz="2800" b="1" dirty="0" smtClean="0">
                <a:solidFill>
                  <a:srgbClr val="00B0F0"/>
                </a:solidFill>
              </a:rPr>
              <a:t>Command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4.3 The UPDATE Command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 smtClean="0">
                <a:solidFill>
                  <a:schemeClr val="tx1"/>
                </a:solidFill>
                <a:ea typeface="ＭＳ Ｐゴシック" pitchFamily="34" charset="-128"/>
              </a:rPr>
              <a:t>Three commands used to modify the database: </a:t>
            </a:r>
          </a:p>
          <a:p>
            <a:pPr lvl="1"/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INSERT</a:t>
            </a:r>
            <a:r>
              <a:rPr lang="en-US" altLang="en-US" sz="2800" dirty="0" smtClean="0">
                <a:solidFill>
                  <a:schemeClr val="tx1"/>
                </a:solidFill>
                <a:ea typeface="ＭＳ Ｐゴシック" pitchFamily="34" charset="-128"/>
              </a:rPr>
              <a:t>, 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DELETE</a:t>
            </a:r>
            <a:r>
              <a:rPr lang="en-US" altLang="en-US" sz="2800" dirty="0" smtClean="0">
                <a:solidFill>
                  <a:schemeClr val="tx1"/>
                </a:solidFill>
                <a:ea typeface="ＭＳ Ｐゴシック" pitchFamily="34" charset="-128"/>
              </a:rPr>
              <a:t>, and 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UPDATE</a:t>
            </a:r>
          </a:p>
          <a:p>
            <a:r>
              <a:rPr lang="en-US" altLang="en-US" sz="2800" b="1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INSERT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ea typeface="ＭＳ Ｐゴシック" pitchFamily="34" charset="-128"/>
              </a:rPr>
              <a:t>typically inserts a tuple (row) in a relation (table)</a:t>
            </a:r>
          </a:p>
          <a:p>
            <a:r>
              <a:rPr lang="en-US" altLang="en-US" sz="2800" b="1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UPDATE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ea typeface="ＭＳ Ｐゴシック" pitchFamily="34" charset="-128"/>
              </a:rPr>
              <a:t>may update a number of tuples (rows) in a relation (table) that satisfy the condition</a:t>
            </a:r>
          </a:p>
          <a:p>
            <a:r>
              <a:rPr lang="en-US" altLang="en-US" sz="2800" b="1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DELETE</a:t>
            </a:r>
            <a:r>
              <a:rPr lang="en-US" altLang="en-US" sz="2800" dirty="0" smtClean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ea typeface="ＭＳ Ｐゴシック" pitchFamily="34" charset="-128"/>
              </a:rPr>
              <a:t>may also update a number of tuples (rows) in a relation (table) that satisfy the condition</a:t>
            </a:r>
          </a:p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52400" y="304800"/>
            <a:ext cx="1074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4-INSERT, DELETE, and UPDATE Statements</a:t>
            </a:r>
          </a:p>
          <a:p>
            <a:pPr marL="11430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  in SQL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INSERT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In its simplest form, it is used to add one or more tuples to a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relation</a:t>
            </a:r>
          </a:p>
          <a:p>
            <a:pPr marL="114300" indent="0"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Attribute values should be listed in the same order as the attributes were specified in the </a:t>
            </a:r>
            <a:r>
              <a:rPr lang="en-US" altLang="en-US" b="1" dirty="0" smtClean="0">
                <a:solidFill>
                  <a:schemeClr val="tx1"/>
                </a:solidFill>
                <a:ea typeface="ＭＳ Ｐゴシック" pitchFamily="34" charset="-128"/>
              </a:rPr>
              <a:t>CREATE TABLE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command</a:t>
            </a:r>
          </a:p>
          <a:p>
            <a:pPr marL="114300" indent="0"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Constraints on data types are observed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automatically</a:t>
            </a:r>
          </a:p>
          <a:p>
            <a:pPr marL="114300" indent="0"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6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The INSERT Command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Specify the relation name and a list of values for the tuple. All values including nulls are supplied.</a:t>
            </a:r>
          </a:p>
          <a:p>
            <a:pPr>
              <a:buFont typeface="Wingdings" pitchFamily="2" charset="2"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The variation below inserts multiple tuples where a new table is loaded values from the result of a query.</a:t>
            </a: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26442"/>
            <a:ext cx="70294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23657"/>
            <a:ext cx="711358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693265">
            <a:off x="25743" y="276433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DELETE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Removes tuples from a relation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Includes a WHERE-clause to select the tuples to be deleted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Referential integrity should be enforced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Tuples are deleted from only </a:t>
            </a:r>
            <a:r>
              <a:rPr lang="en-US" altLang="en-US" sz="2400" i="1" dirty="0" smtClean="0">
                <a:solidFill>
                  <a:schemeClr val="tx1"/>
                </a:solidFill>
                <a:ea typeface="ＭＳ Ｐゴシック" pitchFamily="34" charset="-128"/>
              </a:rPr>
              <a:t>one table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at a time (unless CASCADE is specified on a referential integrity constraint)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A missing WHERE-clause specifies that </a:t>
            </a:r>
            <a:r>
              <a:rPr lang="en-US" altLang="en-US" sz="2400" i="1" dirty="0" smtClean="0">
                <a:solidFill>
                  <a:schemeClr val="tx1"/>
                </a:solidFill>
                <a:ea typeface="ＭＳ Ｐゴシック" pitchFamily="34" charset="-128"/>
              </a:rPr>
              <a:t>all tuples</a:t>
            </a:r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 in the relation are to be deleted; the table then becomes an empty table</a:t>
            </a:r>
          </a:p>
          <a:p>
            <a:pPr lvl="1"/>
            <a:r>
              <a:rPr lang="en-US" altLang="en-US" sz="2400" dirty="0" smtClean="0">
                <a:solidFill>
                  <a:schemeClr val="tx1"/>
                </a:solidFill>
                <a:ea typeface="ＭＳ Ｐゴシック" pitchFamily="34" charset="-128"/>
              </a:rPr>
              <a:t>The number of tuples deleted depends on the number of tuples in the relation that satisfy the WHERE-clause</a:t>
            </a:r>
          </a:p>
          <a:p>
            <a:endParaRPr lang="en-US" altLang="en-US" sz="2400" dirty="0" smtClean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The DELETE Command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Removes tuples from a relation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Includes a </a:t>
            </a:r>
            <a:r>
              <a:rPr lang="en-US" altLang="en-US" dirty="0" smtClean="0"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WHERE</a:t>
            </a:r>
            <a:r>
              <a:rPr lang="en-US" altLang="en-US" dirty="0" smtClean="0">
                <a:ea typeface="ＭＳ Ｐゴシック" pitchFamily="34" charset="-128"/>
              </a:rPr>
              <a:t> clause to select the tuples to be deleted. The number of tuples deleted will vary.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/>
          <a:stretch>
            <a:fillRect/>
          </a:stretch>
        </p:blipFill>
        <p:spPr bwMode="auto">
          <a:xfrm>
            <a:off x="1752600" y="3348038"/>
            <a:ext cx="4979988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UPDATE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Used to modify attribute values of one or more selected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tuples</a:t>
            </a:r>
          </a:p>
          <a:p>
            <a:pPr marL="114300" indent="0"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A WHERE-clause selects the tuples to be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modified</a:t>
            </a:r>
          </a:p>
          <a:p>
            <a:pPr marL="114300" indent="0"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An additional SET-clause specifies the attributes to be modified and their new 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values</a:t>
            </a:r>
          </a:p>
          <a:p>
            <a:pPr marL="114300" indent="0">
              <a:buNone/>
            </a:pPr>
            <a:endParaRPr lang="en-US" altLang="en-US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Each command modifies tuples </a:t>
            </a:r>
            <a:r>
              <a:rPr lang="en-US" altLang="en-US" i="1" dirty="0" smtClean="0">
                <a:solidFill>
                  <a:schemeClr val="tx1"/>
                </a:solidFill>
                <a:ea typeface="ＭＳ Ｐゴシック" pitchFamily="34" charset="-128"/>
              </a:rPr>
              <a:t>in the same </a:t>
            </a:r>
            <a:r>
              <a:rPr lang="en-US" altLang="en-US" i="1" dirty="0" smtClean="0">
                <a:solidFill>
                  <a:schemeClr val="tx1"/>
                </a:solidFill>
                <a:ea typeface="ＭＳ Ｐゴシック" pitchFamily="34" charset="-128"/>
              </a:rPr>
              <a:t>relation</a:t>
            </a:r>
          </a:p>
          <a:p>
            <a:pPr marL="114300" indent="0">
              <a:buNone/>
            </a:pPr>
            <a:endParaRPr lang="en-US" altLang="en-US" i="1" dirty="0" smtClean="0">
              <a:solidFill>
                <a:schemeClr val="tx1"/>
              </a:solidFill>
              <a:ea typeface="ＭＳ Ｐゴシック" pitchFamily="34" charset="-128"/>
            </a:endParaRPr>
          </a:p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Referential integrity specified as part of DDL specification is enforced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9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316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828800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3-1- </a:t>
            </a:r>
            <a:r>
              <a:rPr lang="en-US" sz="2400" b="1" dirty="0">
                <a:solidFill>
                  <a:srgbClr val="00B0F0"/>
                </a:solidFill>
              </a:rPr>
              <a:t>The SELECT-FROM-WHERE </a:t>
            </a:r>
            <a:r>
              <a:rPr lang="en-US" sz="2400" b="1" dirty="0" smtClean="0">
                <a:solidFill>
                  <a:srgbClr val="00B0F0"/>
                </a:solidFill>
              </a:rPr>
              <a:t>Structure of </a:t>
            </a:r>
            <a:r>
              <a:rPr lang="en-US" sz="2400" b="1" dirty="0">
                <a:solidFill>
                  <a:srgbClr val="00B0F0"/>
                </a:solidFill>
              </a:rPr>
              <a:t>Basic SQL </a:t>
            </a:r>
            <a:r>
              <a:rPr lang="en-US" sz="2400" b="1" dirty="0" smtClean="0">
                <a:solidFill>
                  <a:srgbClr val="00B0F0"/>
                </a:solidFill>
              </a:rPr>
              <a:t>Queries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57316" y="2428964"/>
            <a:ext cx="960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3413" indent="-633413"/>
            <a:r>
              <a:rPr lang="en-US" sz="2400" b="1" dirty="0" smtClean="0">
                <a:solidFill>
                  <a:srgbClr val="00B0F0"/>
                </a:solidFill>
              </a:rPr>
              <a:t>3-2- </a:t>
            </a:r>
            <a:r>
              <a:rPr lang="en-US" sz="2400" b="1" dirty="0">
                <a:solidFill>
                  <a:srgbClr val="00B0F0"/>
                </a:solidFill>
              </a:rPr>
              <a:t>Ambiguous Attribute Names, </a:t>
            </a:r>
            <a:r>
              <a:rPr lang="en-US" sz="2400" b="1" dirty="0" smtClean="0">
                <a:solidFill>
                  <a:srgbClr val="00B0F0"/>
                </a:solidFill>
              </a:rPr>
              <a:t>Aliasing, Renaming</a:t>
            </a:r>
            <a:r>
              <a:rPr lang="en-US" sz="2400" b="1" dirty="0">
                <a:solidFill>
                  <a:srgbClr val="00B0F0"/>
                </a:solidFill>
              </a:rPr>
              <a:t>, and </a:t>
            </a:r>
            <a:r>
              <a:rPr lang="en-US" sz="2400" b="1" dirty="0" smtClean="0">
                <a:solidFill>
                  <a:srgbClr val="00B0F0"/>
                </a:solidFill>
              </a:rPr>
              <a:t>    Tuple Variables</a:t>
            </a:r>
          </a:p>
          <a:p>
            <a:pPr marL="633413" indent="-633413"/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3-3- </a:t>
            </a:r>
            <a:r>
              <a:rPr lang="en-US" sz="2400" b="1" dirty="0">
                <a:solidFill>
                  <a:srgbClr val="00B0F0"/>
                </a:solidFill>
              </a:rPr>
              <a:t>Unspecified WHERE </a:t>
            </a:r>
            <a:r>
              <a:rPr lang="en-US" sz="2400" b="1" dirty="0" smtClean="0">
                <a:solidFill>
                  <a:srgbClr val="00B0F0"/>
                </a:solidFill>
              </a:rPr>
              <a:t>Clause and </a:t>
            </a:r>
            <a:r>
              <a:rPr lang="en-US" sz="2400" b="1" dirty="0">
                <a:solidFill>
                  <a:srgbClr val="00B0F0"/>
                </a:solidFill>
              </a:rPr>
              <a:t>Use of the </a:t>
            </a:r>
            <a:r>
              <a:rPr lang="en-US" sz="2400" b="1" dirty="0" smtClean="0">
                <a:solidFill>
                  <a:srgbClr val="00B0F0"/>
                </a:solidFill>
              </a:rPr>
              <a:t>Asterisk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3-4- </a:t>
            </a:r>
            <a:r>
              <a:rPr lang="en-US" sz="2400" b="1" dirty="0">
                <a:solidFill>
                  <a:srgbClr val="00B0F0"/>
                </a:solidFill>
              </a:rPr>
              <a:t>Tables as Sets in </a:t>
            </a:r>
            <a:r>
              <a:rPr lang="en-US" sz="2400" b="1" dirty="0" smtClean="0">
                <a:solidFill>
                  <a:srgbClr val="00B0F0"/>
                </a:solidFill>
              </a:rPr>
              <a:t>SQL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3-5- </a:t>
            </a:r>
            <a:r>
              <a:rPr lang="en-US" sz="2400" b="1" dirty="0">
                <a:solidFill>
                  <a:srgbClr val="00B0F0"/>
                </a:solidFill>
              </a:rPr>
              <a:t>Substring Pattern Matching and Arithmetic </a:t>
            </a:r>
            <a:r>
              <a:rPr lang="en-US" sz="2400" b="1" dirty="0" smtClean="0">
                <a:solidFill>
                  <a:srgbClr val="00B0F0"/>
                </a:solidFill>
              </a:rPr>
              <a:t>Operators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3-6- </a:t>
            </a:r>
            <a:r>
              <a:rPr lang="en-US" sz="2400" b="1" dirty="0">
                <a:solidFill>
                  <a:srgbClr val="00B0F0"/>
                </a:solidFill>
              </a:rPr>
              <a:t>Ordering of Query Results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endParaRPr lang="en-US" sz="2400" b="1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203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UPDATE</a:t>
            </a:r>
          </a:p>
        </p:txBody>
      </p:sp>
      <p:sp>
        <p:nvSpPr>
          <p:cNvPr id="16077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7030A0"/>
                </a:solidFill>
                <a:ea typeface="ＭＳ Ｐゴシック" pitchFamily="34" charset="-128"/>
              </a:rPr>
              <a:t>Example: </a:t>
            </a:r>
            <a:endParaRPr lang="en-US" altLang="en-US" b="1" dirty="0" smtClean="0">
              <a:solidFill>
                <a:srgbClr val="7030A0"/>
              </a:solidFill>
              <a:ea typeface="ＭＳ Ｐゴシック" pitchFamily="34" charset="-128"/>
            </a:endParaRPr>
          </a:p>
          <a:p>
            <a:pPr marL="114300" indent="0">
              <a:buNone/>
            </a:pPr>
            <a:r>
              <a:rPr lang="en-US" altLang="en-US" dirty="0" smtClean="0">
                <a:solidFill>
                  <a:srgbClr val="7030A0"/>
                </a:solidFill>
                <a:ea typeface="ＭＳ Ｐゴシック" pitchFamily="34" charset="-128"/>
              </a:rPr>
              <a:t>Change </a:t>
            </a:r>
            <a:r>
              <a:rPr lang="en-US" altLang="en-US" dirty="0" smtClean="0">
                <a:solidFill>
                  <a:srgbClr val="7030A0"/>
                </a:solidFill>
                <a:ea typeface="ＭＳ Ｐゴシック" pitchFamily="34" charset="-128"/>
              </a:rPr>
              <a:t>the location and controlling department number of project number 10 to 'Bellaire' and 5, </a:t>
            </a:r>
            <a:r>
              <a:rPr lang="en-US" altLang="en-US" dirty="0" smtClean="0">
                <a:solidFill>
                  <a:srgbClr val="7030A0"/>
                </a:solidFill>
                <a:ea typeface="ＭＳ Ｐゴシック" pitchFamily="34" charset="-128"/>
              </a:rPr>
              <a:t>respectively.</a:t>
            </a:r>
            <a:endParaRPr lang="en-US" altLang="en-US" dirty="0" smtClean="0">
              <a:solidFill>
                <a:srgbClr val="7030A0"/>
              </a:solidFill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b="1" dirty="0" smtClean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U5:	</a:t>
            </a:r>
            <a:r>
              <a:rPr lang="en-US" alt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             UPDATE 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	PROJECT</a:t>
            </a:r>
            <a:br>
              <a:rPr lang="en-US" altLang="en-US" sz="2400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		</a:t>
            </a:r>
            <a:r>
              <a:rPr lang="en-US" alt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   SET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		PLOCATION = 'Bellaire', 					DNUM = 5</a:t>
            </a:r>
            <a:br>
              <a:rPr lang="en-US" altLang="en-US" sz="2400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		</a:t>
            </a:r>
            <a:r>
              <a:rPr lang="en-US" altLang="en-US" sz="2400" b="1" dirty="0" smtClean="0">
                <a:solidFill>
                  <a:srgbClr val="FF0000"/>
                </a:solidFill>
                <a:ea typeface="ＭＳ Ｐゴシック" pitchFamily="34" charset="-128"/>
              </a:rPr>
              <a:t>  WHERE</a:t>
            </a:r>
            <a:r>
              <a:rPr lang="en-US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	PNUMBER=10</a:t>
            </a: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Techniques for specifying complex retrieval queries (see Ch.7)</a:t>
            </a:r>
          </a:p>
          <a:p>
            <a:r>
              <a:rPr lang="en-US" alt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Writing programs in various programming languages that include SQL statements: Embedded and dynamic SQL, SQL/CLI (Call Level Interface) and its predecessor ODBC, SQL/PSM (Persistent Stored Module) (See Ch.10)</a:t>
            </a:r>
          </a:p>
          <a:p>
            <a:r>
              <a:rPr lang="en-US" altLang="en-US" sz="2600" dirty="0" smtClean="0">
                <a:solidFill>
                  <a:schemeClr val="tx1"/>
                </a:solidFill>
                <a:ea typeface="ＭＳ Ｐゴシック" pitchFamily="34" charset="-128"/>
              </a:rPr>
              <a:t>Set of commands for specifying physical database design parameters, file structures for relations, and access paths, e.g., CREATE INDEX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62547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Transaction control commands </a:t>
            </a:r>
          </a:p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Specifying the granting and revoking of privileges to users </a:t>
            </a:r>
          </a:p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Constructs for creating triggers </a:t>
            </a:r>
          </a:p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Enhanced relational systems known as object-relational define relations as classes. Abstract data types (called User Defined Types- UDTs) are supported with CREATE TYPE</a:t>
            </a:r>
          </a:p>
          <a:p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New technologies such as XML (Ch.13) and OLAP are added to versions of SQL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62547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4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Summary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chemeClr val="tx1"/>
                </a:solidFill>
                <a:ea typeface="ＭＳ Ｐゴシック" pitchFamily="34" charset="-128"/>
              </a:rPr>
              <a:t>SQL</a:t>
            </a:r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A Comprehensive language for relational database management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Data definition, queries, updates, constraint specification, and view definition</a:t>
            </a:r>
          </a:p>
          <a:p>
            <a:r>
              <a:rPr lang="en-US" altLang="en-US" b="1" dirty="0" smtClean="0">
                <a:solidFill>
                  <a:schemeClr val="tx1"/>
                </a:solidFill>
                <a:ea typeface="ＭＳ Ｐゴシック" pitchFamily="34" charset="-128"/>
              </a:rPr>
              <a:t>Covered :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Data definition commands for creating tables 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Commands for constraint specification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Simple retrieval queries</a:t>
            </a:r>
          </a:p>
          <a:p>
            <a:pPr lvl="1"/>
            <a:r>
              <a:rPr lang="en-US" altLang="en-US" dirty="0" smtClean="0">
                <a:solidFill>
                  <a:schemeClr val="tx1"/>
                </a:solidFill>
                <a:ea typeface="ＭＳ Ｐゴシック" pitchFamily="34" charset="-128"/>
              </a:rPr>
              <a:t>Database update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316" y="1720840"/>
            <a:ext cx="89866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SQL has one basic statement for retrieving information from a database: </a:t>
            </a:r>
            <a:r>
              <a:rPr lang="en-US" sz="2400" dirty="0" smtClean="0"/>
              <a:t>the 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/>
              <a:t>statement.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SELECT statement is not the same as the SELECT </a:t>
            </a:r>
            <a:r>
              <a:rPr lang="en-US" sz="2400" dirty="0" smtClean="0"/>
              <a:t>operation of </a:t>
            </a:r>
            <a:r>
              <a:rPr lang="en-US" sz="2400" dirty="0"/>
              <a:t>relational algebra, which we discuss in Chapter 6. 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There </a:t>
            </a:r>
            <a:r>
              <a:rPr lang="en-US" sz="2400" dirty="0"/>
              <a:t>are many options </a:t>
            </a:r>
            <a:r>
              <a:rPr lang="en-US" sz="2400" dirty="0" smtClean="0"/>
              <a:t>and flavors </a:t>
            </a:r>
            <a:r>
              <a:rPr lang="en-US" sz="2400" dirty="0"/>
              <a:t>to the SELECT statement in SQL, so we will introduce its features gradually.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316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</p:spTree>
    <p:extLst>
      <p:ext uri="{BB962C8B-B14F-4D97-AF65-F5344CB8AC3E}">
        <p14:creationId xmlns:p14="http://schemas.microsoft.com/office/powerpoint/2010/main" val="42241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7316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7316" y="835742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3-1- </a:t>
            </a:r>
            <a:r>
              <a:rPr lang="en-US" sz="2400" b="1" dirty="0">
                <a:solidFill>
                  <a:srgbClr val="00B0F0"/>
                </a:solidFill>
              </a:rPr>
              <a:t>The SELECT-FROM-WHERE </a:t>
            </a:r>
            <a:r>
              <a:rPr lang="en-US" sz="2400" b="1" dirty="0" smtClean="0">
                <a:solidFill>
                  <a:srgbClr val="00B0F0"/>
                </a:solidFill>
              </a:rPr>
              <a:t>Structure of </a:t>
            </a:r>
            <a:r>
              <a:rPr lang="en-US" sz="2400" b="1" dirty="0">
                <a:solidFill>
                  <a:srgbClr val="00B0F0"/>
                </a:solidFill>
              </a:rPr>
              <a:t>Basic SQL </a:t>
            </a:r>
            <a:r>
              <a:rPr lang="en-US" sz="2400" b="1" dirty="0" smtClean="0">
                <a:solidFill>
                  <a:srgbClr val="00B0F0"/>
                </a:solidFill>
              </a:rPr>
              <a:t>Queries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1628507"/>
            <a:ext cx="9148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 basic form of </a:t>
            </a:r>
            <a:r>
              <a:rPr lang="en-US" sz="2400" dirty="0" smtClean="0"/>
              <a:t>the </a:t>
            </a:r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/>
              <a:t>statement, sometimes called a </a:t>
            </a:r>
            <a:r>
              <a:rPr lang="en-US" sz="2400" b="1" dirty="0">
                <a:solidFill>
                  <a:srgbClr val="FF3300"/>
                </a:solidFill>
              </a:rPr>
              <a:t>mapping</a:t>
            </a:r>
            <a:r>
              <a:rPr lang="en-US" sz="2400" dirty="0"/>
              <a:t> or a </a:t>
            </a:r>
            <a:r>
              <a:rPr lang="en-US" sz="2400" b="1" dirty="0">
                <a:solidFill>
                  <a:srgbClr val="FF3300"/>
                </a:solidFill>
              </a:rPr>
              <a:t>select-from-where </a:t>
            </a:r>
            <a:r>
              <a:rPr lang="en-US" sz="2400" b="1" dirty="0" smtClean="0">
                <a:solidFill>
                  <a:srgbClr val="FF3300"/>
                </a:solidFill>
              </a:rPr>
              <a:t>block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It is </a:t>
            </a:r>
            <a:r>
              <a:rPr lang="en-US" sz="2400" dirty="0"/>
              <a:t>formed of the </a:t>
            </a:r>
            <a:r>
              <a:rPr lang="en-US" sz="2400" b="1" dirty="0"/>
              <a:t>three clauses SELECT, FROM, and WHERE </a:t>
            </a:r>
            <a:r>
              <a:rPr lang="en-US" sz="2400" dirty="0"/>
              <a:t>and has the </a:t>
            </a:r>
            <a:r>
              <a:rPr lang="en-US" sz="2400" dirty="0" smtClean="0"/>
              <a:t>following form: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8" y="3276600"/>
            <a:ext cx="859678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6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3" descr="fig05_06continue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316" y="835742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3-1- </a:t>
            </a:r>
            <a:r>
              <a:rPr lang="en-US" sz="2400" b="1" dirty="0">
                <a:solidFill>
                  <a:srgbClr val="00B0F0"/>
                </a:solidFill>
              </a:rPr>
              <a:t>The SELECT-FROM-WHERE </a:t>
            </a:r>
            <a:r>
              <a:rPr lang="en-US" sz="2400" b="1" dirty="0" smtClean="0">
                <a:solidFill>
                  <a:srgbClr val="00B0F0"/>
                </a:solidFill>
              </a:rPr>
              <a:t>Structure of </a:t>
            </a:r>
            <a:r>
              <a:rPr lang="en-US" sz="2400" b="1" dirty="0">
                <a:solidFill>
                  <a:srgbClr val="00B0F0"/>
                </a:solidFill>
              </a:rPr>
              <a:t>Basic SQL </a:t>
            </a:r>
            <a:r>
              <a:rPr lang="en-US" sz="2400" b="1" dirty="0" smtClean="0">
                <a:solidFill>
                  <a:srgbClr val="00B0F0"/>
                </a:solidFill>
              </a:rPr>
              <a:t>Queries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20693265">
            <a:off x="457200" y="125124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316" y="835742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3-1- </a:t>
            </a:r>
            <a:r>
              <a:rPr lang="en-US" sz="2400" b="1" dirty="0">
                <a:solidFill>
                  <a:srgbClr val="00B0F0"/>
                </a:solidFill>
              </a:rPr>
              <a:t>The SELECT-FROM-WHERE </a:t>
            </a:r>
            <a:r>
              <a:rPr lang="en-US" sz="2400" b="1" dirty="0" smtClean="0">
                <a:solidFill>
                  <a:srgbClr val="00B0F0"/>
                </a:solidFill>
              </a:rPr>
              <a:t>Structure of </a:t>
            </a:r>
            <a:r>
              <a:rPr lang="en-US" sz="2400" b="1" dirty="0">
                <a:solidFill>
                  <a:srgbClr val="00B0F0"/>
                </a:solidFill>
              </a:rPr>
              <a:t>Basic SQL </a:t>
            </a:r>
            <a:r>
              <a:rPr lang="en-US" sz="2400" b="1" dirty="0" smtClean="0">
                <a:solidFill>
                  <a:srgbClr val="00B0F0"/>
                </a:solidFill>
              </a:rPr>
              <a:t>Queries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20693265">
            <a:off x="457200" y="125124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22" y="2036071"/>
            <a:ext cx="683418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fig06_03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02" y="4663281"/>
            <a:ext cx="4645025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 rot="20693265">
            <a:off x="2235545" y="407415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Result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20" r="8199"/>
          <a:stretch/>
        </p:blipFill>
        <p:spPr bwMode="auto">
          <a:xfrm>
            <a:off x="1338353" y="2036071"/>
            <a:ext cx="7063740" cy="150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316" y="835742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3-1- </a:t>
            </a:r>
            <a:r>
              <a:rPr lang="en-US" sz="2400" b="1" dirty="0">
                <a:solidFill>
                  <a:srgbClr val="00B0F0"/>
                </a:solidFill>
              </a:rPr>
              <a:t>The SELECT-FROM-WHERE </a:t>
            </a:r>
            <a:r>
              <a:rPr lang="en-US" sz="2400" b="1" dirty="0" smtClean="0">
                <a:solidFill>
                  <a:srgbClr val="00B0F0"/>
                </a:solidFill>
              </a:rPr>
              <a:t>Structure of </a:t>
            </a:r>
            <a:r>
              <a:rPr lang="en-US" sz="2400" b="1" dirty="0">
                <a:solidFill>
                  <a:srgbClr val="00B0F0"/>
                </a:solidFill>
              </a:rPr>
              <a:t>Basic SQL </a:t>
            </a:r>
            <a:r>
              <a:rPr lang="en-US" sz="2400" b="1" dirty="0" smtClean="0">
                <a:solidFill>
                  <a:srgbClr val="00B0F0"/>
                </a:solidFill>
              </a:rPr>
              <a:t>Queries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20693265">
            <a:off x="712776" y="160553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Example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693265">
            <a:off x="2235545" y="407415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Result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5" b="66051"/>
          <a:stretch/>
        </p:blipFill>
        <p:spPr bwMode="auto">
          <a:xfrm>
            <a:off x="2899931" y="4646752"/>
            <a:ext cx="3600707" cy="1573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5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64B01-A812-4B3A-8756-32BA4610DF6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729" y="278109"/>
            <a:ext cx="5960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en-US" sz="2800" b="1" dirty="0">
                <a:solidFill>
                  <a:srgbClr val="FF3300"/>
                </a:solidFill>
              </a:rPr>
              <a:t>3- Basic Retrieval Queries in SQL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316" y="835742"/>
            <a:ext cx="8991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3-1- </a:t>
            </a:r>
            <a:r>
              <a:rPr lang="en-US" sz="2400" b="1" dirty="0">
                <a:solidFill>
                  <a:srgbClr val="00B0F0"/>
                </a:solidFill>
              </a:rPr>
              <a:t>The SELECT-FROM-WHERE </a:t>
            </a:r>
            <a:r>
              <a:rPr lang="en-US" sz="2400" b="1" dirty="0" smtClean="0">
                <a:solidFill>
                  <a:srgbClr val="00B0F0"/>
                </a:solidFill>
              </a:rPr>
              <a:t>Structure of </a:t>
            </a:r>
            <a:r>
              <a:rPr lang="en-US" sz="2400" b="1" dirty="0">
                <a:solidFill>
                  <a:srgbClr val="00B0F0"/>
                </a:solidFill>
              </a:rPr>
              <a:t>Basic SQL </a:t>
            </a:r>
            <a:r>
              <a:rPr lang="en-US" sz="2400" b="1" dirty="0" smtClean="0">
                <a:solidFill>
                  <a:srgbClr val="00B0F0"/>
                </a:solidFill>
              </a:rPr>
              <a:t>Queries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665" y="1595021"/>
            <a:ext cx="9291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In the WHERE clause of Q1, the condition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err="1" smtClean="0"/>
              <a:t>Dname</a:t>
            </a:r>
            <a:r>
              <a:rPr lang="en-US" sz="2400" dirty="0" smtClean="0"/>
              <a:t> </a:t>
            </a:r>
            <a:r>
              <a:rPr lang="en-US" sz="2400" dirty="0"/>
              <a:t>= ‘Research’ is a </a:t>
            </a:r>
            <a:r>
              <a:rPr lang="en-US" sz="2400" b="1" dirty="0"/>
              <a:t>selection </a:t>
            </a:r>
            <a:r>
              <a:rPr lang="en-US" sz="2400" b="1" dirty="0" smtClean="0"/>
              <a:t>condition.</a:t>
            </a:r>
            <a:endParaRPr lang="en-US" sz="2400" b="1" dirty="0"/>
          </a:p>
          <a:p>
            <a:endParaRPr lang="en-US" sz="2400" dirty="0" smtClean="0"/>
          </a:p>
          <a:p>
            <a:r>
              <a:rPr lang="en-US" sz="2400" dirty="0" smtClean="0"/>
              <a:t>that </a:t>
            </a:r>
            <a:r>
              <a:rPr lang="en-US" sz="2400" dirty="0"/>
              <a:t>chooses the particular tuple of interest in </a:t>
            </a:r>
            <a:r>
              <a:rPr lang="en-US" sz="2400" dirty="0" smtClean="0"/>
              <a:t>the DEPARTMENT </a:t>
            </a:r>
            <a:r>
              <a:rPr lang="en-US" sz="2400" dirty="0"/>
              <a:t>table, </a:t>
            </a:r>
            <a:r>
              <a:rPr lang="en-US" sz="2400" dirty="0" smtClean="0"/>
              <a:t>because </a:t>
            </a:r>
            <a:r>
              <a:rPr lang="en-US" sz="2400" dirty="0" err="1" smtClean="0"/>
              <a:t>Dname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b="1" dirty="0"/>
              <a:t>an attribute </a:t>
            </a:r>
            <a:r>
              <a:rPr lang="en-US" sz="2400" dirty="0"/>
              <a:t>of DEPARTMENT. 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condition </a:t>
            </a:r>
            <a:r>
              <a:rPr lang="en-US" sz="2400" dirty="0" err="1"/>
              <a:t>Dnumber</a:t>
            </a:r>
            <a:r>
              <a:rPr lang="en-US" sz="2400" dirty="0"/>
              <a:t> = </a:t>
            </a:r>
            <a:r>
              <a:rPr lang="en-US" sz="2400" dirty="0" err="1"/>
              <a:t>Dno</a:t>
            </a:r>
            <a:r>
              <a:rPr lang="en-US" sz="2400" dirty="0"/>
              <a:t> is called </a:t>
            </a:r>
            <a:r>
              <a:rPr lang="en-US" sz="2400" dirty="0" smtClean="0"/>
              <a:t>a </a:t>
            </a:r>
            <a:r>
              <a:rPr lang="en-US" sz="2400" b="1" dirty="0" smtClean="0"/>
              <a:t>join </a:t>
            </a:r>
            <a:r>
              <a:rPr lang="en-US" sz="2400" b="1" dirty="0"/>
              <a:t>condition</a:t>
            </a:r>
            <a:r>
              <a:rPr lang="en-US" sz="2400" dirty="0"/>
              <a:t>, because it combines two tuples: </a:t>
            </a:r>
            <a:r>
              <a:rPr lang="en-US" sz="2400" u="sng" dirty="0"/>
              <a:t>one from DEPARTMENT and </a:t>
            </a:r>
            <a:r>
              <a:rPr lang="en-US" sz="2400" u="sng" dirty="0" smtClean="0"/>
              <a:t>one from </a:t>
            </a:r>
            <a:r>
              <a:rPr lang="en-US" sz="2400" u="sng" dirty="0"/>
              <a:t>EMPLOYEE</a:t>
            </a:r>
            <a:r>
              <a:rPr lang="en-US" sz="2400" dirty="0"/>
              <a:t>, </a:t>
            </a:r>
            <a:endParaRPr lang="en-US" sz="24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whenever </a:t>
            </a:r>
            <a:r>
              <a:rPr lang="en-US" sz="2400" dirty="0"/>
              <a:t>the value of </a:t>
            </a:r>
            <a:r>
              <a:rPr lang="en-US" sz="2400" dirty="0" err="1"/>
              <a:t>Dnumber</a:t>
            </a:r>
            <a:r>
              <a:rPr lang="en-US" sz="2400" dirty="0"/>
              <a:t> in DEPARTMENT is equal to </a:t>
            </a:r>
            <a:r>
              <a:rPr lang="en-US" sz="2400" dirty="0" smtClean="0"/>
              <a:t>the value </a:t>
            </a:r>
            <a:r>
              <a:rPr lang="en-US" sz="2400" dirty="0"/>
              <a:t>of </a:t>
            </a:r>
            <a:r>
              <a:rPr lang="en-US" sz="2400" dirty="0" err="1"/>
              <a:t>Dno</a:t>
            </a:r>
            <a:r>
              <a:rPr lang="en-US" sz="2400" dirty="0"/>
              <a:t> in EMPLOYEE.</a:t>
            </a:r>
          </a:p>
        </p:txBody>
      </p:sp>
    </p:spTree>
    <p:extLst>
      <p:ext uri="{BB962C8B-B14F-4D97-AF65-F5344CB8AC3E}">
        <p14:creationId xmlns:p14="http://schemas.microsoft.com/office/powerpoint/2010/main" val="6766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3166</TotalTime>
  <Words>1504</Words>
  <Application>Microsoft Office PowerPoint</Application>
  <PresentationFormat>On-screen Show (4:3)</PresentationFormat>
  <Paragraphs>248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Apothecary</vt:lpstr>
      <vt:lpstr>PowerPoint Presentation</vt:lpstr>
      <vt:lpstr>Chapter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</vt:lpstr>
      <vt:lpstr>The INSERT Command</vt:lpstr>
      <vt:lpstr>DELETE</vt:lpstr>
      <vt:lpstr>The DELETE Command</vt:lpstr>
      <vt:lpstr>UPDATE</vt:lpstr>
      <vt:lpstr>UPDATE</vt:lpstr>
      <vt:lpstr>PowerPoint Presentation</vt:lpstr>
      <vt:lpstr>PowerPoint Presentation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284</cp:revision>
  <dcterms:created xsi:type="dcterms:W3CDTF">2018-02-09T09:07:30Z</dcterms:created>
  <dcterms:modified xsi:type="dcterms:W3CDTF">2018-02-18T08:38:12Z</dcterms:modified>
</cp:coreProperties>
</file>