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7"/>
  </p:notesMasterIdLst>
  <p:sldIdLst>
    <p:sldId id="257" r:id="rId2"/>
    <p:sldId id="258" r:id="rId3"/>
    <p:sldId id="259" r:id="rId4"/>
    <p:sldId id="260" r:id="rId5"/>
    <p:sldId id="261" r:id="rId6"/>
    <p:sldId id="262" r:id="rId7"/>
    <p:sldId id="263" r:id="rId8"/>
    <p:sldId id="265" r:id="rId9"/>
    <p:sldId id="264" r:id="rId10"/>
    <p:sldId id="279" r:id="rId11"/>
    <p:sldId id="266" r:id="rId12"/>
    <p:sldId id="267" r:id="rId13"/>
    <p:sldId id="268" r:id="rId14"/>
    <p:sldId id="269" r:id="rId15"/>
    <p:sldId id="271" r:id="rId16"/>
    <p:sldId id="283" r:id="rId17"/>
    <p:sldId id="272" r:id="rId18"/>
    <p:sldId id="281" r:id="rId19"/>
    <p:sldId id="275" r:id="rId20"/>
    <p:sldId id="276" r:id="rId21"/>
    <p:sldId id="277" r:id="rId22"/>
    <p:sldId id="278"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38" autoAdjust="0"/>
    <p:restoredTop sz="94660"/>
  </p:normalViewPr>
  <p:slideViewPr>
    <p:cSldViewPr>
      <p:cViewPr varScale="1">
        <p:scale>
          <a:sx n="65" d="100"/>
          <a:sy n="65" d="100"/>
        </p:scale>
        <p:origin x="-1398"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ABF783-9FB4-4760-A371-7AC04B787EF1}" type="datetimeFigureOut">
              <a:rPr lang="fr-FR" smtClean="0"/>
              <a:pPr/>
              <a:t>14/05/2018</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242F18-1139-4FC5-A8FB-8EEC087C413F}" type="slidenum">
              <a:rPr lang="en-US" smtClean="0"/>
              <a:pPr/>
              <a:t>‹#›</a:t>
            </a:fld>
            <a:endParaRPr lang="en-US"/>
          </a:p>
        </p:txBody>
      </p:sp>
    </p:spTree>
    <p:extLst>
      <p:ext uri="{BB962C8B-B14F-4D97-AF65-F5344CB8AC3E}">
        <p14:creationId xmlns:p14="http://schemas.microsoft.com/office/powerpoint/2010/main" val="3779690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8DD6B1B-17E3-4B50-9CF0-2C5684F9465A}" type="datetime1">
              <a:rPr lang="fr-FR" smtClean="0"/>
              <a:pPr/>
              <a:t>14/05/2018</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4C098A01-C88E-45B0-82B2-E4E68ABEE8D3}"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DD6B1B-17E3-4B50-9CF0-2C5684F9465A}" type="datetime1">
              <a:rPr lang="fr-FR" smtClean="0"/>
              <a:pPr/>
              <a:t>14/05/2018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98A01-C88E-45B0-82B2-E4E68ABEE8D3}" type="slidenum">
              <a:rPr lang="en-US" smtClean="0"/>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DD6B1B-17E3-4B50-9CF0-2C5684F9465A}" type="datetime1">
              <a:rPr lang="fr-FR" smtClean="0"/>
              <a:pPr/>
              <a:t>14/05/2018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98A01-C88E-45B0-82B2-E4E68ABEE8D3}" type="slidenum">
              <a:rPr lang="en-US" smtClean="0"/>
              <a:pPr/>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DD6B1B-17E3-4B50-9CF0-2C5684F9465A}" type="datetime1">
              <a:rPr lang="fr-FR" smtClean="0"/>
              <a:pPr/>
              <a:t>14/05/2018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98A01-C88E-45B0-82B2-E4E68ABEE8D3}" type="slidenum">
              <a:rPr lang="en-US" smtClean="0"/>
              <a:pPr/>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8DD6B1B-17E3-4B50-9CF0-2C5684F9465A}" type="datetime1">
              <a:rPr lang="fr-FR" smtClean="0"/>
              <a:pPr/>
              <a:t>14/05/2018</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98A01-C88E-45B0-82B2-E4E68ABEE8D3}"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8DD6B1B-17E3-4B50-9CF0-2C5684F9465A}" type="datetime1">
              <a:rPr lang="fr-FR" smtClean="0"/>
              <a:pPr/>
              <a:t>14/05/2018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098A01-C88E-45B0-82B2-E4E68ABEE8D3}" type="slidenum">
              <a:rPr lang="en-US" smtClean="0"/>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DD6B1B-17E3-4B50-9CF0-2C5684F9465A}" type="datetime1">
              <a:rPr lang="fr-FR" smtClean="0"/>
              <a:pPr/>
              <a:t>14/05/2018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098A01-C88E-45B0-82B2-E4E68ABEE8D3}" type="slidenum">
              <a:rPr lang="en-US" smtClean="0"/>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DD6B1B-17E3-4B50-9CF0-2C5684F9465A}" type="datetime1">
              <a:rPr lang="fr-FR" smtClean="0"/>
              <a:pPr/>
              <a:t>14/05/2018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098A01-C88E-45B0-82B2-E4E68ABEE8D3}" type="slidenum">
              <a:rPr lang="en-US" smtClean="0"/>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E8DD6B1B-17E3-4B50-9CF0-2C5684F9465A}" type="datetime1">
              <a:rPr lang="fr-FR" smtClean="0"/>
              <a:pPr/>
              <a:t>14/05/2018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098A01-C88E-45B0-82B2-E4E68ABEE8D3}" type="slidenum">
              <a:rPr lang="en-US" smtClean="0"/>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8DD6B1B-17E3-4B50-9CF0-2C5684F9465A}" type="datetime1">
              <a:rPr lang="fr-FR" smtClean="0"/>
              <a:pPr/>
              <a:t>14/05/2018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098A01-C88E-45B0-82B2-E4E68ABEE8D3}"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E8DD6B1B-17E3-4B50-9CF0-2C5684F9465A}" type="datetime1">
              <a:rPr lang="fr-FR" smtClean="0"/>
              <a:pPr/>
              <a:t>14/05/2018</a:t>
            </a:fld>
            <a:endParaRPr lang="en-US"/>
          </a:p>
        </p:txBody>
      </p:sp>
      <p:sp>
        <p:nvSpPr>
          <p:cNvPr id="7" name="Slide Number Placeholder 6"/>
          <p:cNvSpPr>
            <a:spLocks noGrp="1"/>
          </p:cNvSpPr>
          <p:nvPr>
            <p:ph type="sldNum" sz="quarter" idx="12"/>
          </p:nvPr>
        </p:nvSpPr>
        <p:spPr/>
        <p:txBody>
          <a:bodyPr/>
          <a:lstStyle/>
          <a:p>
            <a:fld id="{4C098A01-C88E-45B0-82B2-E4E68ABEE8D3}"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E8DD6B1B-17E3-4B50-9CF0-2C5684F9465A}" type="datetime1">
              <a:rPr lang="fr-FR" smtClean="0"/>
              <a:pPr/>
              <a:t>14/05/2018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4C098A01-C88E-45B0-82B2-E4E68ABEE8D3}"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3616" y="3501008"/>
            <a:ext cx="6480720" cy="769441"/>
          </a:xfrm>
          <a:prstGeom prst="rect">
            <a:avLst/>
          </a:prstGeom>
          <a:noFill/>
        </p:spPr>
        <p:txBody>
          <a:bodyPr wrap="square" rtlCol="0">
            <a:spAutoFit/>
          </a:bodyPr>
          <a:lstStyle/>
          <a:p>
            <a:r>
              <a:rPr lang="en-US" sz="4400" b="1" dirty="0">
                <a:solidFill>
                  <a:srgbClr val="FF0000"/>
                </a:solidFill>
              </a:rPr>
              <a:t>Transaction Processing</a:t>
            </a:r>
            <a:endParaRPr lang="en-US" sz="4400" dirty="0">
              <a:solidFill>
                <a:srgbClr val="FF0000"/>
              </a:solidFill>
            </a:endParaRPr>
          </a:p>
        </p:txBody>
      </p:sp>
      <p:sp>
        <p:nvSpPr>
          <p:cNvPr id="8" name="TextBox 7"/>
          <p:cNvSpPr txBox="1"/>
          <p:nvPr/>
        </p:nvSpPr>
        <p:spPr>
          <a:xfrm>
            <a:off x="609600" y="5555902"/>
            <a:ext cx="6768752" cy="923330"/>
          </a:xfrm>
          <a:prstGeom prst="rect">
            <a:avLst/>
          </a:prstGeom>
          <a:noFill/>
        </p:spPr>
        <p:txBody>
          <a:bodyPr wrap="square" rtlCol="0">
            <a:spAutoFit/>
          </a:bodyPr>
          <a:lstStyle/>
          <a:p>
            <a:r>
              <a:rPr lang="en-GB" b="1" dirty="0" smtClean="0">
                <a:latin typeface="Arial" pitchFamily="34" charset="0"/>
                <a:cs typeface="Arial" pitchFamily="34" charset="0"/>
              </a:rPr>
              <a:t>Dr.  </a:t>
            </a:r>
            <a:r>
              <a:rPr lang="en-GB" b="1" dirty="0" err="1" smtClean="0">
                <a:latin typeface="Arial" pitchFamily="34" charset="0"/>
                <a:cs typeface="Arial" pitchFamily="34" charset="0"/>
              </a:rPr>
              <a:t>Rihab</a:t>
            </a:r>
            <a:r>
              <a:rPr lang="en-GB" b="1" dirty="0" smtClean="0">
                <a:latin typeface="Arial" pitchFamily="34" charset="0"/>
                <a:cs typeface="Arial" pitchFamily="34" charset="0"/>
              </a:rPr>
              <a:t> Mohamed </a:t>
            </a:r>
            <a:r>
              <a:rPr lang="en-GB" b="1" dirty="0">
                <a:latin typeface="Arial" pitchFamily="34" charset="0"/>
                <a:cs typeface="Arial" pitchFamily="34" charset="0"/>
              </a:rPr>
              <a:t> </a:t>
            </a:r>
            <a:r>
              <a:rPr lang="en-GB" b="1" dirty="0" err="1">
                <a:latin typeface="Arial" pitchFamily="34" charset="0"/>
                <a:cs typeface="Arial" pitchFamily="34" charset="0"/>
              </a:rPr>
              <a:t>N</a:t>
            </a:r>
            <a:r>
              <a:rPr lang="en-GB" b="1" dirty="0" err="1" smtClean="0">
                <a:latin typeface="Arial" pitchFamily="34" charset="0"/>
                <a:cs typeface="Arial" pitchFamily="34" charset="0"/>
              </a:rPr>
              <a:t>aceur</a:t>
            </a:r>
            <a:r>
              <a:rPr lang="en-GB" b="1" dirty="0" smtClean="0">
                <a:latin typeface="Arial" pitchFamily="34" charset="0"/>
                <a:cs typeface="Arial" pitchFamily="34" charset="0"/>
              </a:rPr>
              <a:t> ABDELKRIM</a:t>
            </a:r>
          </a:p>
          <a:p>
            <a:endParaRPr lang="en-GB" b="1" dirty="0">
              <a:latin typeface="Arial" pitchFamily="34" charset="0"/>
              <a:cs typeface="Arial" pitchFamily="34" charset="0"/>
            </a:endParaRPr>
          </a:p>
          <a:p>
            <a:r>
              <a:rPr lang="en-GB" b="1" dirty="0" smtClean="0">
                <a:latin typeface="Arial" pitchFamily="34" charset="0"/>
                <a:cs typeface="Arial" pitchFamily="34" charset="0"/>
              </a:rPr>
              <a:t>E-mail: rihab@su.edu.sa</a:t>
            </a:r>
            <a:endParaRPr lang="af-ZA" b="1" dirty="0">
              <a:latin typeface="Arial" pitchFamily="34" charset="0"/>
              <a:cs typeface="Arial" pitchFamily="34" charset="0"/>
            </a:endParaRPr>
          </a:p>
        </p:txBody>
      </p:sp>
      <p:sp>
        <p:nvSpPr>
          <p:cNvPr id="9" name="TextBox 8"/>
          <p:cNvSpPr txBox="1"/>
          <p:nvPr/>
        </p:nvSpPr>
        <p:spPr>
          <a:xfrm>
            <a:off x="6753964" y="6248400"/>
            <a:ext cx="2304256" cy="461665"/>
          </a:xfrm>
          <a:prstGeom prst="rect">
            <a:avLst/>
          </a:prstGeom>
          <a:noFill/>
        </p:spPr>
        <p:txBody>
          <a:bodyPr wrap="square" rtlCol="0">
            <a:spAutoFit/>
          </a:bodyPr>
          <a:lstStyle/>
          <a:p>
            <a:r>
              <a:rPr lang="en-GB" sz="2400" b="1" dirty="0" smtClean="0">
                <a:solidFill>
                  <a:srgbClr val="FF6600"/>
                </a:solidFill>
              </a:rPr>
              <a:t>2017 - 2018</a:t>
            </a:r>
            <a:endParaRPr lang="af-ZA" sz="2400" b="1" dirty="0">
              <a:solidFill>
                <a:srgbClr val="FF6600"/>
              </a:solidFill>
            </a:endParaRPr>
          </a:p>
        </p:txBody>
      </p:sp>
      <p:sp>
        <p:nvSpPr>
          <p:cNvPr id="10" name="Rectangle 9"/>
          <p:cNvSpPr/>
          <p:nvPr/>
        </p:nvSpPr>
        <p:spPr>
          <a:xfrm>
            <a:off x="1219200" y="1752600"/>
            <a:ext cx="7149752" cy="584775"/>
          </a:xfrm>
          <a:prstGeom prst="rect">
            <a:avLst/>
          </a:prstGeom>
        </p:spPr>
        <p:txBody>
          <a:bodyPr wrap="square">
            <a:spAutoFit/>
          </a:bodyPr>
          <a:lstStyle/>
          <a:p>
            <a:pPr algn="ctr"/>
            <a:r>
              <a:rPr lang="af-ZA" sz="3200" b="1" dirty="0" smtClean="0">
                <a:solidFill>
                  <a:srgbClr val="996600"/>
                </a:solidFill>
                <a:latin typeface="Arial" pitchFamily="34" charset="0"/>
                <a:cs typeface="Arial" pitchFamily="34" charset="0"/>
              </a:rPr>
              <a:t>Database Management  system</a:t>
            </a:r>
            <a:endParaRPr lang="af-ZA" sz="3200" b="1" dirty="0">
              <a:solidFill>
                <a:srgbClr val="996600"/>
              </a:solidFill>
              <a:latin typeface="Arial" pitchFamily="34" charset="0"/>
              <a:cs typeface="Arial" pitchFamily="34" charset="0"/>
            </a:endParaRPr>
          </a:p>
        </p:txBody>
      </p:sp>
      <p:sp>
        <p:nvSpPr>
          <p:cNvPr id="11" name="Rectangle 10"/>
          <p:cNvSpPr/>
          <p:nvPr/>
        </p:nvSpPr>
        <p:spPr>
          <a:xfrm>
            <a:off x="541771" y="2438400"/>
            <a:ext cx="1770036" cy="523220"/>
          </a:xfrm>
          <a:prstGeom prst="rect">
            <a:avLst/>
          </a:prstGeom>
        </p:spPr>
        <p:txBody>
          <a:bodyPr wrap="none">
            <a:spAutoFit/>
          </a:bodyPr>
          <a:lstStyle/>
          <a:p>
            <a:r>
              <a:rPr lang="en-US" sz="2800" b="1" dirty="0" smtClean="0">
                <a:solidFill>
                  <a:srgbClr val="996600"/>
                </a:solidFill>
              </a:rPr>
              <a:t>Lecture 9</a:t>
            </a:r>
            <a:endParaRPr lang="en-US" sz="2800" b="1" dirty="0">
              <a:solidFill>
                <a:srgbClr val="996600"/>
              </a:solidFill>
            </a:endParaRPr>
          </a:p>
        </p:txBody>
      </p:sp>
      <p:pic>
        <p:nvPicPr>
          <p:cNvPr id="12" name="Picture 11"/>
          <p:cNvPicPr>
            <a:picLocks noChangeAspect="1" noChangeArrowheads="1"/>
          </p:cNvPicPr>
          <p:nvPr/>
        </p:nvPicPr>
        <p:blipFill>
          <a:blip r:embed="rId2" cstate="print"/>
          <a:srcRect l="40677" t="28054" r="44380" b="51274"/>
          <a:stretch>
            <a:fillRect/>
          </a:stretch>
        </p:blipFill>
        <p:spPr bwMode="auto">
          <a:xfrm>
            <a:off x="3463506" y="0"/>
            <a:ext cx="2403894" cy="16642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tx1"/>
                </a:solidFill>
              </a:rPr>
              <a:t>Example</a:t>
            </a:r>
            <a:endParaRPr lang="en-US" dirty="0">
              <a:solidFill>
                <a:schemeClr val="tx1"/>
              </a:solidFill>
            </a:endParaRPr>
          </a:p>
        </p:txBody>
      </p:sp>
      <p:sp>
        <p:nvSpPr>
          <p:cNvPr id="4" name="Espace réservé du numéro de diapositive 3"/>
          <p:cNvSpPr>
            <a:spLocks noGrp="1"/>
          </p:cNvSpPr>
          <p:nvPr>
            <p:ph type="sldNum" sz="quarter" idx="12"/>
          </p:nvPr>
        </p:nvSpPr>
        <p:spPr/>
        <p:txBody>
          <a:bodyPr/>
          <a:lstStyle/>
          <a:p>
            <a:fld id="{4C098A01-C88E-45B0-82B2-E4E68ABEE8D3}" type="slidenum">
              <a:rPr lang="en-US" smtClean="0"/>
              <a:pPr/>
              <a:t>10</a:t>
            </a:fld>
            <a:endParaRPr lang="en-US"/>
          </a:p>
        </p:txBody>
      </p:sp>
      <p:pic>
        <p:nvPicPr>
          <p:cNvPr id="4099" name="Picture 3"/>
          <p:cNvPicPr>
            <a:picLocks noChangeAspect="1" noChangeArrowheads="1"/>
          </p:cNvPicPr>
          <p:nvPr/>
        </p:nvPicPr>
        <p:blipFill>
          <a:blip r:embed="rId2"/>
          <a:srcRect/>
          <a:stretch>
            <a:fillRect/>
          </a:stretch>
        </p:blipFill>
        <p:spPr bwMode="auto">
          <a:xfrm>
            <a:off x="928662" y="1785926"/>
            <a:ext cx="7143800" cy="41434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smtClean="0">
                <a:solidFill>
                  <a:srgbClr val="FF0000"/>
                </a:solidFill>
              </a:rPr>
              <a:t>Serializability</a:t>
            </a:r>
            <a:endParaRPr lang="en-US" dirty="0">
              <a:solidFill>
                <a:srgbClr val="FF0000"/>
              </a:solidFill>
            </a:endParaRPr>
          </a:p>
        </p:txBody>
      </p:sp>
      <p:sp>
        <p:nvSpPr>
          <p:cNvPr id="3" name="Espace réservé du contenu 2"/>
          <p:cNvSpPr>
            <a:spLocks noGrp="1"/>
          </p:cNvSpPr>
          <p:nvPr>
            <p:ph idx="1"/>
          </p:nvPr>
        </p:nvSpPr>
        <p:spPr/>
        <p:txBody>
          <a:bodyPr>
            <a:normAutofit/>
          </a:bodyPr>
          <a:lstStyle/>
          <a:p>
            <a:pPr algn="just">
              <a:buNone/>
            </a:pPr>
            <a:r>
              <a:rPr lang="en-US" dirty="0" smtClean="0">
                <a:solidFill>
                  <a:schemeClr val="tx1"/>
                </a:solidFill>
              </a:rPr>
              <a:t>   When multiple transactions are being executed by the operating system in a multiprogramming environment, there are possibilities that instructions of one transaction are interleaved with some other transaction.</a:t>
            </a:r>
          </a:p>
          <a:p>
            <a:pPr algn="just">
              <a:buNone/>
            </a:pPr>
            <a:endParaRPr lang="en-US" dirty="0" smtClean="0">
              <a:solidFill>
                <a:schemeClr val="tx1"/>
              </a:solidFill>
            </a:endParaRPr>
          </a:p>
          <a:p>
            <a:pPr marL="711200" indent="-355600" algn="just"/>
            <a:r>
              <a:rPr lang="en-US" b="1" dirty="0" smtClean="0">
                <a:solidFill>
                  <a:schemeClr val="tx1"/>
                </a:solidFill>
              </a:rPr>
              <a:t>Schedule</a:t>
            </a:r>
          </a:p>
          <a:p>
            <a:pPr marL="711200" indent="-355600" algn="just"/>
            <a:r>
              <a:rPr lang="en-US" b="1" dirty="0" smtClean="0">
                <a:solidFill>
                  <a:schemeClr val="tx1"/>
                </a:solidFill>
              </a:rPr>
              <a:t>Serial schedule</a:t>
            </a:r>
            <a:endParaRPr lang="en-US" dirty="0" smtClean="0">
              <a:solidFill>
                <a:schemeClr val="tx1"/>
              </a:solidFill>
            </a:endParaRPr>
          </a:p>
        </p:txBody>
      </p:sp>
      <p:sp>
        <p:nvSpPr>
          <p:cNvPr id="4" name="Espace réservé du numéro de diapositive 3"/>
          <p:cNvSpPr>
            <a:spLocks noGrp="1"/>
          </p:cNvSpPr>
          <p:nvPr>
            <p:ph type="sldNum" sz="quarter" idx="12"/>
          </p:nvPr>
        </p:nvSpPr>
        <p:spPr/>
        <p:txBody>
          <a:bodyPr/>
          <a:lstStyle/>
          <a:p>
            <a:fld id="{4C098A01-C88E-45B0-82B2-E4E68ABEE8D3}"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smtClean="0">
                <a:solidFill>
                  <a:srgbClr val="FF0000"/>
                </a:solidFill>
              </a:rPr>
              <a:t>Serializability</a:t>
            </a:r>
            <a:endParaRPr lang="en-US" dirty="0">
              <a:solidFill>
                <a:srgbClr val="FF0000"/>
              </a:solidFill>
            </a:endParaRPr>
          </a:p>
        </p:txBody>
      </p:sp>
      <p:sp>
        <p:nvSpPr>
          <p:cNvPr id="3" name="Espace réservé du contenu 2"/>
          <p:cNvSpPr>
            <a:spLocks noGrp="1"/>
          </p:cNvSpPr>
          <p:nvPr>
            <p:ph idx="1"/>
          </p:nvPr>
        </p:nvSpPr>
        <p:spPr/>
        <p:txBody>
          <a:bodyPr>
            <a:normAutofit/>
          </a:bodyPr>
          <a:lstStyle/>
          <a:p>
            <a:pPr algn="ctr">
              <a:buNone/>
            </a:pPr>
            <a:r>
              <a:rPr lang="en-US" b="1" dirty="0" smtClean="0"/>
              <a:t>Schedule</a:t>
            </a:r>
          </a:p>
          <a:p>
            <a:pPr algn="just"/>
            <a:endParaRPr lang="en-US" dirty="0" smtClean="0"/>
          </a:p>
          <a:p>
            <a:pPr algn="just"/>
            <a:r>
              <a:rPr lang="en-US" dirty="0" smtClean="0">
                <a:solidFill>
                  <a:schemeClr val="tx1"/>
                </a:solidFill>
              </a:rPr>
              <a:t>A chronological execution sequence of a transaction is called a </a:t>
            </a:r>
            <a:r>
              <a:rPr lang="en-US" b="1" dirty="0" smtClean="0">
                <a:solidFill>
                  <a:schemeClr val="tx1"/>
                </a:solidFill>
              </a:rPr>
              <a:t>schedule</a:t>
            </a:r>
            <a:r>
              <a:rPr lang="en-US" dirty="0" smtClean="0">
                <a:solidFill>
                  <a:schemeClr val="tx1"/>
                </a:solidFill>
              </a:rPr>
              <a:t>. </a:t>
            </a:r>
          </a:p>
          <a:p>
            <a:pPr algn="just"/>
            <a:r>
              <a:rPr lang="en-US" dirty="0" smtClean="0">
                <a:solidFill>
                  <a:schemeClr val="tx1"/>
                </a:solidFill>
              </a:rPr>
              <a:t>A schedule can have many transactions in it, each comprising of a number of instructions/tasks.</a:t>
            </a:r>
          </a:p>
          <a:p>
            <a:endParaRPr lang="en-US" dirty="0"/>
          </a:p>
        </p:txBody>
      </p:sp>
      <p:sp>
        <p:nvSpPr>
          <p:cNvPr id="4" name="Espace réservé du numéro de diapositive 3"/>
          <p:cNvSpPr>
            <a:spLocks noGrp="1"/>
          </p:cNvSpPr>
          <p:nvPr>
            <p:ph type="sldNum" sz="quarter" idx="12"/>
          </p:nvPr>
        </p:nvSpPr>
        <p:spPr/>
        <p:txBody>
          <a:bodyPr/>
          <a:lstStyle/>
          <a:p>
            <a:fld id="{4C098A01-C88E-45B0-82B2-E4E68ABEE8D3}"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smtClean="0">
                <a:solidFill>
                  <a:srgbClr val="FF0000"/>
                </a:solidFill>
              </a:rPr>
              <a:t>Serializability</a:t>
            </a:r>
            <a:endParaRPr lang="en-US" dirty="0">
              <a:solidFill>
                <a:srgbClr val="FF0000"/>
              </a:solidFill>
            </a:endParaRPr>
          </a:p>
        </p:txBody>
      </p:sp>
      <p:sp>
        <p:nvSpPr>
          <p:cNvPr id="3" name="Espace réservé du contenu 2"/>
          <p:cNvSpPr>
            <a:spLocks noGrp="1"/>
          </p:cNvSpPr>
          <p:nvPr>
            <p:ph idx="1"/>
          </p:nvPr>
        </p:nvSpPr>
        <p:spPr/>
        <p:txBody>
          <a:bodyPr/>
          <a:lstStyle/>
          <a:p>
            <a:pPr algn="ctr">
              <a:buNone/>
            </a:pPr>
            <a:r>
              <a:rPr lang="en-US" b="1" dirty="0" smtClean="0">
                <a:solidFill>
                  <a:schemeClr val="tx1"/>
                </a:solidFill>
              </a:rPr>
              <a:t>Serial Schedule</a:t>
            </a:r>
          </a:p>
          <a:p>
            <a:endParaRPr lang="en-US" dirty="0" smtClean="0"/>
          </a:p>
          <a:p>
            <a:pPr algn="just"/>
            <a:r>
              <a:rPr lang="en-US" dirty="0" smtClean="0">
                <a:solidFill>
                  <a:schemeClr val="tx1"/>
                </a:solidFill>
              </a:rPr>
              <a:t>It is a schedule in which transactions are aligned in such a way that one transaction is executed first.</a:t>
            </a:r>
          </a:p>
          <a:p>
            <a:pPr algn="just"/>
            <a:r>
              <a:rPr lang="en-US" dirty="0" smtClean="0">
                <a:solidFill>
                  <a:schemeClr val="tx1"/>
                </a:solidFill>
              </a:rPr>
              <a:t>When the first transaction completes its cycle, then the next transaction is executed.</a:t>
            </a:r>
          </a:p>
          <a:p>
            <a:pPr algn="just"/>
            <a:r>
              <a:rPr lang="en-US" dirty="0" smtClean="0">
                <a:solidFill>
                  <a:schemeClr val="tx1"/>
                </a:solidFill>
              </a:rPr>
              <a:t>Transactions are ordered one after the other.</a:t>
            </a:r>
          </a:p>
          <a:p>
            <a:pPr algn="just"/>
            <a:r>
              <a:rPr lang="en-US" dirty="0" smtClean="0">
                <a:solidFill>
                  <a:schemeClr val="tx1"/>
                </a:solidFill>
              </a:rPr>
              <a:t>This type of schedule is called a </a:t>
            </a:r>
            <a:r>
              <a:rPr lang="en-US" b="1" dirty="0" smtClean="0">
                <a:solidFill>
                  <a:schemeClr val="tx1"/>
                </a:solidFill>
              </a:rPr>
              <a:t>serial schedule</a:t>
            </a:r>
            <a:r>
              <a:rPr lang="en-US" dirty="0" smtClean="0">
                <a:solidFill>
                  <a:schemeClr val="tx1"/>
                </a:solidFill>
              </a:rPr>
              <a:t>, as transactions are executed in a serial manner.</a:t>
            </a:r>
          </a:p>
          <a:p>
            <a:endParaRPr lang="en-US" dirty="0"/>
          </a:p>
        </p:txBody>
      </p:sp>
      <p:sp>
        <p:nvSpPr>
          <p:cNvPr id="4" name="Espace réservé du numéro de diapositive 3"/>
          <p:cNvSpPr>
            <a:spLocks noGrp="1"/>
          </p:cNvSpPr>
          <p:nvPr>
            <p:ph type="sldNum" sz="quarter" idx="12"/>
          </p:nvPr>
        </p:nvSpPr>
        <p:spPr/>
        <p:txBody>
          <a:bodyPr/>
          <a:lstStyle/>
          <a:p>
            <a:fld id="{4C098A01-C88E-45B0-82B2-E4E68ABEE8D3}"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smtClean="0">
                <a:solidFill>
                  <a:srgbClr val="FF0000"/>
                </a:solidFill>
              </a:rPr>
              <a:t>Serializability</a:t>
            </a:r>
            <a:endParaRPr lang="en-US" dirty="0">
              <a:solidFill>
                <a:srgbClr val="FF0000"/>
              </a:solidFill>
            </a:endParaRPr>
          </a:p>
        </p:txBody>
      </p:sp>
      <p:sp>
        <p:nvSpPr>
          <p:cNvPr id="4" name="Espace réservé du numéro de diapositive 3"/>
          <p:cNvSpPr>
            <a:spLocks noGrp="1"/>
          </p:cNvSpPr>
          <p:nvPr>
            <p:ph type="sldNum" sz="quarter" idx="12"/>
          </p:nvPr>
        </p:nvSpPr>
        <p:spPr/>
        <p:txBody>
          <a:bodyPr/>
          <a:lstStyle/>
          <a:p>
            <a:fld id="{4C098A01-C88E-45B0-82B2-E4E68ABEE8D3}" type="slidenum">
              <a:rPr lang="en-US" smtClean="0"/>
              <a:pPr/>
              <a:t>14</a:t>
            </a:fld>
            <a:endParaRPr lang="en-US"/>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95536" y="1412776"/>
            <a:ext cx="8208912"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rot="20331122">
            <a:off x="395536" y="548680"/>
            <a:ext cx="1728192" cy="369332"/>
          </a:xfrm>
          <a:prstGeom prst="rect">
            <a:avLst/>
          </a:prstGeom>
          <a:noFill/>
        </p:spPr>
        <p:txBody>
          <a:bodyPr wrap="square" rtlCol="0">
            <a:spAutoFit/>
          </a:bodyPr>
          <a:lstStyle/>
          <a:p>
            <a:r>
              <a:rPr lang="en-US" b="1" dirty="0" smtClean="0">
                <a:solidFill>
                  <a:srgbClr val="7030A0"/>
                </a:solidFill>
              </a:rPr>
              <a:t>Example</a:t>
            </a:r>
            <a:r>
              <a:rPr lang="en-US" dirty="0" smtClean="0"/>
              <a:t>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smtClean="0">
                <a:solidFill>
                  <a:srgbClr val="FF0000"/>
                </a:solidFill>
              </a:rPr>
              <a:t>Equivalence schedules </a:t>
            </a:r>
            <a:endParaRPr lang="en-US" b="1" dirty="0">
              <a:solidFill>
                <a:srgbClr val="FF0000"/>
              </a:solidFill>
            </a:endParaRPr>
          </a:p>
        </p:txBody>
      </p:sp>
      <p:sp>
        <p:nvSpPr>
          <p:cNvPr id="3" name="Espace réservé du contenu 2"/>
          <p:cNvSpPr>
            <a:spLocks noGrp="1"/>
          </p:cNvSpPr>
          <p:nvPr>
            <p:ph idx="1"/>
          </p:nvPr>
        </p:nvSpPr>
        <p:spPr>
          <a:xfrm>
            <a:off x="285720" y="1600200"/>
            <a:ext cx="7858180" cy="4873752"/>
          </a:xfrm>
        </p:spPr>
        <p:txBody>
          <a:bodyPr/>
          <a:lstStyle/>
          <a:p>
            <a:pPr marL="0" indent="0" algn="just">
              <a:buNone/>
            </a:pPr>
            <a:r>
              <a:rPr lang="en-US" dirty="0" smtClean="0">
                <a:solidFill>
                  <a:schemeClr val="tx1"/>
                </a:solidFill>
              </a:rPr>
              <a:t>An equivalence schedule can be of the following types:</a:t>
            </a:r>
          </a:p>
          <a:p>
            <a:pPr algn="just"/>
            <a:endParaRPr lang="en-US" b="1" dirty="0" smtClean="0">
              <a:solidFill>
                <a:schemeClr val="tx1"/>
              </a:solidFill>
            </a:endParaRPr>
          </a:p>
          <a:p>
            <a:pPr marL="712788" indent="-273050" algn="just">
              <a:buFont typeface="Wingdings" pitchFamily="2" charset="2"/>
              <a:buChar char="Ø"/>
            </a:pPr>
            <a:r>
              <a:rPr lang="en-US" dirty="0" smtClean="0">
                <a:solidFill>
                  <a:schemeClr val="tx1"/>
                </a:solidFill>
              </a:rPr>
              <a:t>If two schedules produce the same result after execution, they are said to be result equivalent.</a:t>
            </a:r>
          </a:p>
          <a:p>
            <a:pPr marL="712788" indent="-273050" algn="just">
              <a:buFont typeface="Wingdings" pitchFamily="2" charset="2"/>
              <a:buChar char="Ø"/>
            </a:pPr>
            <a:r>
              <a:rPr lang="en-US" dirty="0" smtClean="0">
                <a:solidFill>
                  <a:schemeClr val="tx1"/>
                </a:solidFill>
              </a:rPr>
              <a:t>They may yield the same result for some value and different results for another set of values.</a:t>
            </a:r>
          </a:p>
          <a:p>
            <a:pPr marL="712788" indent="-273050" algn="just">
              <a:buFont typeface="Wingdings" pitchFamily="2" charset="2"/>
              <a:buChar char="Ø"/>
            </a:pPr>
            <a:r>
              <a:rPr lang="en-US" dirty="0" smtClean="0">
                <a:solidFill>
                  <a:schemeClr val="tx1"/>
                </a:solidFill>
              </a:rPr>
              <a:t>That's why this equivalence is not generally considered significant.</a:t>
            </a:r>
            <a:endParaRPr lang="en-US" dirty="0">
              <a:solidFill>
                <a:schemeClr val="tx1"/>
              </a:solidFill>
            </a:endParaRPr>
          </a:p>
        </p:txBody>
      </p:sp>
      <p:sp>
        <p:nvSpPr>
          <p:cNvPr id="4" name="Espace réservé du numéro de diapositive 3"/>
          <p:cNvSpPr>
            <a:spLocks noGrp="1"/>
          </p:cNvSpPr>
          <p:nvPr>
            <p:ph type="sldNum" sz="quarter" idx="12"/>
          </p:nvPr>
        </p:nvSpPr>
        <p:spPr/>
        <p:txBody>
          <a:bodyPr/>
          <a:lstStyle/>
          <a:p>
            <a:fld id="{4C098A01-C88E-45B0-82B2-E4E68ABEE8D3}"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smtClean="0">
                <a:solidFill>
                  <a:srgbClr val="7030A0"/>
                </a:solidFill>
              </a:rPr>
              <a:t>example</a:t>
            </a:r>
            <a:endParaRPr lang="en-US" b="1" dirty="0">
              <a:solidFill>
                <a:srgbClr val="7030A0"/>
              </a:solidFill>
            </a:endParaRPr>
          </a:p>
        </p:txBody>
      </p:sp>
      <p:sp>
        <p:nvSpPr>
          <p:cNvPr id="4" name="Espace réservé du numéro de diapositive 3"/>
          <p:cNvSpPr>
            <a:spLocks noGrp="1"/>
          </p:cNvSpPr>
          <p:nvPr>
            <p:ph type="sldNum" sz="quarter" idx="12"/>
          </p:nvPr>
        </p:nvSpPr>
        <p:spPr/>
        <p:txBody>
          <a:bodyPr/>
          <a:lstStyle/>
          <a:p>
            <a:fld id="{4C098A01-C88E-45B0-82B2-E4E68ABEE8D3}" type="slidenum">
              <a:rPr lang="en-US" smtClean="0"/>
              <a:pPr/>
              <a:t>16</a:t>
            </a:fld>
            <a:endParaRPr lang="en-US"/>
          </a:p>
        </p:txBody>
      </p:sp>
      <p:pic>
        <p:nvPicPr>
          <p:cNvPr id="8194" name="Picture 2"/>
          <p:cNvPicPr>
            <a:picLocks noChangeAspect="1" noChangeArrowheads="1"/>
          </p:cNvPicPr>
          <p:nvPr/>
        </p:nvPicPr>
        <p:blipFill>
          <a:blip r:embed="rId2"/>
          <a:srcRect/>
          <a:stretch>
            <a:fillRect/>
          </a:stretch>
        </p:blipFill>
        <p:spPr bwMode="auto">
          <a:xfrm>
            <a:off x="928662" y="2000250"/>
            <a:ext cx="6929486" cy="40005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rgbClr val="FF0000"/>
                </a:solidFill>
              </a:rPr>
              <a:t>Equivalence schedules</a:t>
            </a:r>
            <a:endParaRPr lang="en-US" dirty="0">
              <a:solidFill>
                <a:srgbClr val="FF0000"/>
              </a:solidFill>
            </a:endParaRPr>
          </a:p>
        </p:txBody>
      </p:sp>
      <p:sp>
        <p:nvSpPr>
          <p:cNvPr id="3" name="Espace réservé du contenu 2"/>
          <p:cNvSpPr>
            <a:spLocks noGrp="1"/>
          </p:cNvSpPr>
          <p:nvPr>
            <p:ph idx="1"/>
          </p:nvPr>
        </p:nvSpPr>
        <p:spPr>
          <a:xfrm>
            <a:off x="285720" y="1600200"/>
            <a:ext cx="7858180" cy="4873752"/>
          </a:xfrm>
        </p:spPr>
        <p:txBody>
          <a:bodyPr>
            <a:normAutofit/>
          </a:bodyPr>
          <a:lstStyle/>
          <a:p>
            <a:r>
              <a:rPr lang="en-US" b="1" dirty="0" smtClean="0">
                <a:solidFill>
                  <a:schemeClr val="tx1"/>
                </a:solidFill>
              </a:rPr>
              <a:t>View Equivalence</a:t>
            </a:r>
          </a:p>
          <a:p>
            <a:pPr marL="711200" indent="-355600" algn="just">
              <a:buFont typeface="Wingdings" pitchFamily="2" charset="2"/>
              <a:buChar char="Ø"/>
            </a:pPr>
            <a:r>
              <a:rPr lang="en-US" dirty="0" smtClean="0">
                <a:solidFill>
                  <a:schemeClr val="tx1"/>
                </a:solidFill>
              </a:rPr>
              <a:t>Two schedules would be view equivalence if the transactions in both the schedules perform similar actions in a similar manner.</a:t>
            </a:r>
          </a:p>
          <a:p>
            <a:pPr marL="711200" indent="-355600" algn="just">
              <a:buNone/>
            </a:pPr>
            <a:r>
              <a:rPr lang="en-US" u="sng" dirty="0" smtClean="0">
                <a:solidFill>
                  <a:schemeClr val="tx1"/>
                </a:solidFill>
              </a:rPr>
              <a:t>For example:</a:t>
            </a:r>
          </a:p>
          <a:p>
            <a:pPr marL="711200" indent="-355600" algn="just">
              <a:buFont typeface="Wingdings" pitchFamily="2" charset="2"/>
              <a:buChar char="Ø"/>
            </a:pPr>
            <a:r>
              <a:rPr lang="en-US" dirty="0" smtClean="0">
                <a:solidFill>
                  <a:schemeClr val="tx1"/>
                </a:solidFill>
              </a:rPr>
              <a:t>If T reads the initial data in S1, then it also reads the initial data in S2.</a:t>
            </a:r>
          </a:p>
          <a:p>
            <a:pPr marL="711200" indent="-355600" algn="just">
              <a:buFont typeface="Wingdings" pitchFamily="2" charset="2"/>
              <a:buChar char="Ø"/>
            </a:pPr>
            <a:r>
              <a:rPr lang="en-US" dirty="0" smtClean="0">
                <a:solidFill>
                  <a:schemeClr val="tx1"/>
                </a:solidFill>
              </a:rPr>
              <a:t>If T reads the value written by J in S1, then it also reads the value written by J in S2.</a:t>
            </a:r>
          </a:p>
          <a:p>
            <a:pPr marL="711200" indent="-355600" algn="just">
              <a:buFont typeface="Wingdings" pitchFamily="2" charset="2"/>
              <a:buChar char="Ø"/>
            </a:pPr>
            <a:r>
              <a:rPr lang="en-US" dirty="0" smtClean="0">
                <a:solidFill>
                  <a:schemeClr val="tx1"/>
                </a:solidFill>
              </a:rPr>
              <a:t>If T performs the final write on the data value in S1, then it also performs the final write on the data value in S2.</a:t>
            </a:r>
            <a:endParaRPr lang="en-US" dirty="0">
              <a:solidFill>
                <a:schemeClr val="tx1"/>
              </a:solidFill>
            </a:endParaRPr>
          </a:p>
        </p:txBody>
      </p:sp>
      <p:sp>
        <p:nvSpPr>
          <p:cNvPr id="4" name="Espace réservé du numéro de diapositive 3"/>
          <p:cNvSpPr>
            <a:spLocks noGrp="1"/>
          </p:cNvSpPr>
          <p:nvPr>
            <p:ph type="sldNum" sz="quarter" idx="12"/>
          </p:nvPr>
        </p:nvSpPr>
        <p:spPr/>
        <p:txBody>
          <a:bodyPr/>
          <a:lstStyle/>
          <a:p>
            <a:fld id="{4C098A01-C88E-45B0-82B2-E4E68ABEE8D3}"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smtClean="0">
                <a:solidFill>
                  <a:srgbClr val="7030A0"/>
                </a:solidFill>
              </a:rPr>
              <a:t>example</a:t>
            </a:r>
            <a:endParaRPr lang="en-US" b="1" dirty="0">
              <a:solidFill>
                <a:srgbClr val="7030A0"/>
              </a:solidFill>
            </a:endParaRPr>
          </a:p>
        </p:txBody>
      </p:sp>
      <p:sp>
        <p:nvSpPr>
          <p:cNvPr id="4" name="Espace réservé du numéro de diapositive 3"/>
          <p:cNvSpPr>
            <a:spLocks noGrp="1"/>
          </p:cNvSpPr>
          <p:nvPr>
            <p:ph type="sldNum" sz="quarter" idx="12"/>
          </p:nvPr>
        </p:nvSpPr>
        <p:spPr/>
        <p:txBody>
          <a:bodyPr/>
          <a:lstStyle/>
          <a:p>
            <a:fld id="{4C098A01-C88E-45B0-82B2-E4E68ABEE8D3}" type="slidenum">
              <a:rPr lang="en-US" smtClean="0"/>
              <a:pPr/>
              <a:t>18</a:t>
            </a:fld>
            <a:endParaRPr lang="en-US"/>
          </a:p>
        </p:txBody>
      </p:sp>
      <p:pic>
        <p:nvPicPr>
          <p:cNvPr id="6146" name="Picture 2"/>
          <p:cNvPicPr>
            <a:picLocks noChangeAspect="1" noChangeArrowheads="1"/>
          </p:cNvPicPr>
          <p:nvPr/>
        </p:nvPicPr>
        <p:blipFill>
          <a:blip r:embed="rId2"/>
          <a:srcRect/>
          <a:stretch>
            <a:fillRect/>
          </a:stretch>
        </p:blipFill>
        <p:spPr bwMode="auto">
          <a:xfrm>
            <a:off x="714348" y="1571645"/>
            <a:ext cx="7353300" cy="4714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smtClean="0">
                <a:solidFill>
                  <a:srgbClr val="FF0000"/>
                </a:solidFill>
              </a:rPr>
              <a:t>States of transactions</a:t>
            </a:r>
            <a:endParaRPr lang="en-US" b="1" dirty="0">
              <a:solidFill>
                <a:srgbClr val="FF0000"/>
              </a:solidFill>
            </a:endParaRPr>
          </a:p>
        </p:txBody>
      </p:sp>
      <p:sp>
        <p:nvSpPr>
          <p:cNvPr id="3" name="Espace réservé du contenu 2"/>
          <p:cNvSpPr>
            <a:spLocks noGrp="1"/>
          </p:cNvSpPr>
          <p:nvPr>
            <p:ph idx="1"/>
          </p:nvPr>
        </p:nvSpPr>
        <p:spPr>
          <a:xfrm>
            <a:off x="457200" y="1600200"/>
            <a:ext cx="7467600" cy="900106"/>
          </a:xfrm>
        </p:spPr>
        <p:txBody>
          <a:bodyPr/>
          <a:lstStyle/>
          <a:p>
            <a:pPr>
              <a:buNone/>
            </a:pPr>
            <a:r>
              <a:rPr lang="en-US" dirty="0" smtClean="0">
                <a:solidFill>
                  <a:schemeClr val="tx1"/>
                </a:solidFill>
              </a:rPr>
              <a:t>A transaction in a database can be in one of the following states:</a:t>
            </a:r>
            <a:endParaRPr lang="en-US" dirty="0">
              <a:solidFill>
                <a:schemeClr val="tx1"/>
              </a:solidFill>
            </a:endParaRPr>
          </a:p>
        </p:txBody>
      </p:sp>
      <p:sp>
        <p:nvSpPr>
          <p:cNvPr id="4" name="Espace réservé du numéro de diapositive 3"/>
          <p:cNvSpPr>
            <a:spLocks noGrp="1"/>
          </p:cNvSpPr>
          <p:nvPr>
            <p:ph type="sldNum" sz="quarter" idx="12"/>
          </p:nvPr>
        </p:nvSpPr>
        <p:spPr/>
        <p:txBody>
          <a:bodyPr/>
          <a:lstStyle/>
          <a:p>
            <a:fld id="{4C098A01-C88E-45B0-82B2-E4E68ABEE8D3}" type="slidenum">
              <a:rPr lang="en-US" smtClean="0"/>
              <a:pPr/>
              <a:t>19</a:t>
            </a:fld>
            <a:endParaRPr lang="en-US"/>
          </a:p>
        </p:txBody>
      </p:sp>
      <p:pic>
        <p:nvPicPr>
          <p:cNvPr id="3074" name="Picture 2" descr="C:\Users\Sawsan\Desktop\transaction_states.png"/>
          <p:cNvPicPr>
            <a:picLocks noChangeAspect="1" noChangeArrowheads="1"/>
          </p:cNvPicPr>
          <p:nvPr/>
        </p:nvPicPr>
        <p:blipFill>
          <a:blip r:embed="rId2"/>
          <a:srcRect/>
          <a:stretch>
            <a:fillRect/>
          </a:stretch>
        </p:blipFill>
        <p:spPr bwMode="auto">
          <a:xfrm>
            <a:off x="714348" y="2571744"/>
            <a:ext cx="7000924" cy="3624283"/>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smtClean="0">
                <a:solidFill>
                  <a:srgbClr val="FF0000"/>
                </a:solidFill>
              </a:rPr>
              <a:t>Outline</a:t>
            </a:r>
            <a:r>
              <a:rPr lang="en-US" dirty="0" smtClean="0"/>
              <a:t> </a:t>
            </a:r>
            <a:endParaRPr lang="en-US" dirty="0"/>
          </a:p>
        </p:txBody>
      </p:sp>
      <p:sp>
        <p:nvSpPr>
          <p:cNvPr id="3" name="Espace réservé du contenu 2"/>
          <p:cNvSpPr>
            <a:spLocks noGrp="1"/>
          </p:cNvSpPr>
          <p:nvPr>
            <p:ph idx="1"/>
          </p:nvPr>
        </p:nvSpPr>
        <p:spPr/>
        <p:txBody>
          <a:bodyPr>
            <a:normAutofit/>
          </a:bodyPr>
          <a:lstStyle/>
          <a:p>
            <a:pPr marL="114300" indent="0" algn="just">
              <a:lnSpc>
                <a:spcPct val="150000"/>
              </a:lnSpc>
              <a:buNone/>
            </a:pPr>
            <a:r>
              <a:rPr lang="en-US" sz="2800" b="1" dirty="0" smtClean="0">
                <a:solidFill>
                  <a:srgbClr val="FF0000"/>
                </a:solidFill>
              </a:rPr>
              <a:t>1- What is a transaction.</a:t>
            </a:r>
          </a:p>
          <a:p>
            <a:pPr marL="114300" indent="0" algn="just">
              <a:lnSpc>
                <a:spcPct val="150000"/>
              </a:lnSpc>
              <a:buNone/>
            </a:pPr>
            <a:r>
              <a:rPr lang="en-US" sz="2800" b="1" dirty="0" smtClean="0">
                <a:solidFill>
                  <a:srgbClr val="FF0000"/>
                </a:solidFill>
              </a:rPr>
              <a:t>2- ACID properties.</a:t>
            </a:r>
          </a:p>
          <a:p>
            <a:pPr marL="114300" indent="0" algn="just">
              <a:lnSpc>
                <a:spcPct val="150000"/>
              </a:lnSpc>
              <a:buNone/>
            </a:pPr>
            <a:r>
              <a:rPr lang="en-US" sz="2800" b="1" dirty="0" smtClean="0">
                <a:solidFill>
                  <a:srgbClr val="FF0000"/>
                </a:solidFill>
              </a:rPr>
              <a:t>3- </a:t>
            </a:r>
            <a:r>
              <a:rPr lang="en-US" sz="2800" b="1" dirty="0" err="1" smtClean="0">
                <a:solidFill>
                  <a:srgbClr val="FF0000"/>
                </a:solidFill>
              </a:rPr>
              <a:t>Serializability</a:t>
            </a:r>
            <a:r>
              <a:rPr lang="en-US" sz="2800" b="1" dirty="0" smtClean="0">
                <a:solidFill>
                  <a:srgbClr val="FF0000"/>
                </a:solidFill>
              </a:rPr>
              <a:t>.</a:t>
            </a:r>
          </a:p>
          <a:p>
            <a:pPr marL="114300" indent="0" algn="just">
              <a:lnSpc>
                <a:spcPct val="150000"/>
              </a:lnSpc>
              <a:buNone/>
            </a:pPr>
            <a:r>
              <a:rPr lang="en-US" sz="2800" b="1" dirty="0" smtClean="0">
                <a:solidFill>
                  <a:srgbClr val="FF0000"/>
                </a:solidFill>
              </a:rPr>
              <a:t>4- Equivalence schedules.</a:t>
            </a:r>
          </a:p>
          <a:p>
            <a:pPr marL="114300" indent="0" algn="just">
              <a:lnSpc>
                <a:spcPct val="150000"/>
              </a:lnSpc>
              <a:buNone/>
            </a:pPr>
            <a:r>
              <a:rPr lang="en-US" sz="2800" b="1" dirty="0" smtClean="0">
                <a:solidFill>
                  <a:srgbClr val="FF0000"/>
                </a:solidFill>
              </a:rPr>
              <a:t>5- States of transactions.</a:t>
            </a:r>
          </a:p>
          <a:p>
            <a:pPr marL="114300" indent="0" algn="just">
              <a:lnSpc>
                <a:spcPct val="150000"/>
              </a:lnSpc>
              <a:buNone/>
            </a:pPr>
            <a:r>
              <a:rPr lang="en-US" sz="2800" b="1" dirty="0" smtClean="0">
                <a:solidFill>
                  <a:srgbClr val="FF0000"/>
                </a:solidFill>
              </a:rPr>
              <a:t>6- Transactions control commands. </a:t>
            </a:r>
            <a:endParaRPr lang="en-US" sz="2800" b="1" dirty="0">
              <a:solidFill>
                <a:srgbClr val="FF0000"/>
              </a:solidFill>
            </a:endParaRPr>
          </a:p>
        </p:txBody>
      </p:sp>
      <p:sp>
        <p:nvSpPr>
          <p:cNvPr id="4" name="Espace réservé du numéro de diapositive 3"/>
          <p:cNvSpPr>
            <a:spLocks noGrp="1"/>
          </p:cNvSpPr>
          <p:nvPr>
            <p:ph type="sldNum" sz="quarter" idx="12"/>
          </p:nvPr>
        </p:nvSpPr>
        <p:spPr/>
        <p:txBody>
          <a:bodyPr/>
          <a:lstStyle/>
          <a:p>
            <a:fld id="{4C098A01-C88E-45B0-82B2-E4E68ABEE8D3}"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smtClean="0">
                <a:solidFill>
                  <a:srgbClr val="FF0000"/>
                </a:solidFill>
              </a:rPr>
              <a:t>States of transactions</a:t>
            </a:r>
            <a:endParaRPr lang="en-US" b="1" dirty="0">
              <a:solidFill>
                <a:srgbClr val="FF0000"/>
              </a:solidFill>
            </a:endParaRPr>
          </a:p>
        </p:txBody>
      </p:sp>
      <p:sp>
        <p:nvSpPr>
          <p:cNvPr id="3" name="Espace réservé du contenu 2"/>
          <p:cNvSpPr>
            <a:spLocks noGrp="1"/>
          </p:cNvSpPr>
          <p:nvPr>
            <p:ph idx="1"/>
          </p:nvPr>
        </p:nvSpPr>
        <p:spPr/>
        <p:txBody>
          <a:bodyPr>
            <a:normAutofit lnSpcReduction="10000"/>
          </a:bodyPr>
          <a:lstStyle/>
          <a:p>
            <a:pPr algn="just"/>
            <a:r>
              <a:rPr lang="en-US" b="1" dirty="0" smtClean="0">
                <a:solidFill>
                  <a:schemeClr val="tx1"/>
                </a:solidFill>
              </a:rPr>
              <a:t>Active: </a:t>
            </a:r>
            <a:r>
              <a:rPr lang="en-US" dirty="0" smtClean="0">
                <a:solidFill>
                  <a:schemeClr val="tx1"/>
                </a:solidFill>
              </a:rPr>
              <a:t>In this state, the transaction is being executed. This is the initial state of every transaction.</a:t>
            </a:r>
          </a:p>
          <a:p>
            <a:pPr algn="just"/>
            <a:endParaRPr lang="en-US" dirty="0" smtClean="0">
              <a:solidFill>
                <a:schemeClr val="tx1"/>
              </a:solidFill>
            </a:endParaRPr>
          </a:p>
          <a:p>
            <a:pPr algn="just"/>
            <a:r>
              <a:rPr lang="en-US" b="1" dirty="0" smtClean="0">
                <a:solidFill>
                  <a:schemeClr val="tx1"/>
                </a:solidFill>
              </a:rPr>
              <a:t>Partially Committed: </a:t>
            </a:r>
            <a:r>
              <a:rPr lang="en-US" dirty="0" smtClean="0">
                <a:solidFill>
                  <a:schemeClr val="tx1"/>
                </a:solidFill>
              </a:rPr>
              <a:t>When a transaction executes its final operation, it is said to be in a partially committed state.</a:t>
            </a:r>
          </a:p>
          <a:p>
            <a:pPr algn="just"/>
            <a:endParaRPr lang="en-US" dirty="0" smtClean="0">
              <a:solidFill>
                <a:schemeClr val="tx1"/>
              </a:solidFill>
            </a:endParaRPr>
          </a:p>
          <a:p>
            <a:pPr algn="just"/>
            <a:r>
              <a:rPr lang="en-US" b="1" dirty="0" smtClean="0">
                <a:solidFill>
                  <a:schemeClr val="tx1"/>
                </a:solidFill>
              </a:rPr>
              <a:t>Failed: </a:t>
            </a:r>
            <a:r>
              <a:rPr lang="en-US" dirty="0" smtClean="0">
                <a:solidFill>
                  <a:schemeClr val="tx1"/>
                </a:solidFill>
              </a:rPr>
              <a:t>A transaction is said to be in a failed state if any of the checks made by the database recovery system fails. A failed transaction can no longer proceed further.</a:t>
            </a:r>
            <a:endParaRPr lang="en-US" dirty="0">
              <a:solidFill>
                <a:schemeClr val="tx1"/>
              </a:solidFill>
            </a:endParaRPr>
          </a:p>
        </p:txBody>
      </p:sp>
      <p:sp>
        <p:nvSpPr>
          <p:cNvPr id="4" name="Espace réservé du numéro de diapositive 3"/>
          <p:cNvSpPr>
            <a:spLocks noGrp="1"/>
          </p:cNvSpPr>
          <p:nvPr>
            <p:ph type="sldNum" sz="quarter" idx="12"/>
          </p:nvPr>
        </p:nvSpPr>
        <p:spPr/>
        <p:txBody>
          <a:bodyPr/>
          <a:lstStyle/>
          <a:p>
            <a:fld id="{4C098A01-C88E-45B0-82B2-E4E68ABEE8D3}"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smtClean="0">
                <a:solidFill>
                  <a:srgbClr val="FF0000"/>
                </a:solidFill>
              </a:rPr>
              <a:t>States of transactions</a:t>
            </a:r>
            <a:endParaRPr lang="en-US" b="1" dirty="0">
              <a:solidFill>
                <a:srgbClr val="FF0000"/>
              </a:solidFill>
            </a:endParaRPr>
          </a:p>
        </p:txBody>
      </p:sp>
      <p:sp>
        <p:nvSpPr>
          <p:cNvPr id="3" name="Espace réservé du contenu 2"/>
          <p:cNvSpPr>
            <a:spLocks noGrp="1"/>
          </p:cNvSpPr>
          <p:nvPr>
            <p:ph idx="1"/>
          </p:nvPr>
        </p:nvSpPr>
        <p:spPr/>
        <p:txBody>
          <a:bodyPr>
            <a:normAutofit lnSpcReduction="10000"/>
          </a:bodyPr>
          <a:lstStyle/>
          <a:p>
            <a:pPr algn="just"/>
            <a:r>
              <a:rPr lang="en-US" b="1" dirty="0" smtClean="0">
                <a:solidFill>
                  <a:schemeClr val="tx1"/>
                </a:solidFill>
              </a:rPr>
              <a:t>Aborted: </a:t>
            </a:r>
            <a:r>
              <a:rPr lang="en-US" dirty="0" smtClean="0">
                <a:solidFill>
                  <a:schemeClr val="tx1"/>
                </a:solidFill>
              </a:rPr>
              <a:t>If any of the checks fails and the transaction has reached a failed state, then the recovery manager rolls back all its write operations on the database to bring the database back to its original state where it was prior to the execution of the transaction. </a:t>
            </a:r>
          </a:p>
          <a:p>
            <a:pPr algn="just">
              <a:buNone/>
            </a:pPr>
            <a:r>
              <a:rPr lang="en-US" dirty="0" smtClean="0">
                <a:solidFill>
                  <a:schemeClr val="tx1"/>
                </a:solidFill>
              </a:rPr>
              <a:t>   Transactions in this state are called aborted. </a:t>
            </a:r>
          </a:p>
          <a:p>
            <a:pPr algn="just">
              <a:buNone/>
            </a:pPr>
            <a:r>
              <a:rPr lang="en-US" dirty="0" smtClean="0">
                <a:solidFill>
                  <a:schemeClr val="tx1"/>
                </a:solidFill>
              </a:rPr>
              <a:t>   The database recovery module can select one of the two operations after a transaction aborts:</a:t>
            </a:r>
          </a:p>
          <a:p>
            <a:pPr marL="982663" indent="-271463" algn="just">
              <a:buFont typeface="Wingdings" pitchFamily="2" charset="2"/>
              <a:buChar char="Ø"/>
            </a:pPr>
            <a:r>
              <a:rPr lang="en-US" dirty="0" smtClean="0">
                <a:solidFill>
                  <a:schemeClr val="tx1"/>
                </a:solidFill>
              </a:rPr>
              <a:t>Re-start the transaction</a:t>
            </a:r>
          </a:p>
          <a:p>
            <a:pPr marL="982663" indent="-271463" algn="just">
              <a:buFont typeface="Wingdings" pitchFamily="2" charset="2"/>
              <a:buChar char="Ø"/>
            </a:pPr>
            <a:r>
              <a:rPr lang="en-US" dirty="0" smtClean="0">
                <a:solidFill>
                  <a:schemeClr val="tx1"/>
                </a:solidFill>
              </a:rPr>
              <a:t>Kill the transaction</a:t>
            </a:r>
            <a:endParaRPr lang="en-US" dirty="0">
              <a:solidFill>
                <a:schemeClr val="tx1"/>
              </a:solidFill>
            </a:endParaRPr>
          </a:p>
        </p:txBody>
      </p:sp>
      <p:sp>
        <p:nvSpPr>
          <p:cNvPr id="4" name="Espace réservé du numéro de diapositive 3"/>
          <p:cNvSpPr>
            <a:spLocks noGrp="1"/>
          </p:cNvSpPr>
          <p:nvPr>
            <p:ph type="sldNum" sz="quarter" idx="12"/>
          </p:nvPr>
        </p:nvSpPr>
        <p:spPr/>
        <p:txBody>
          <a:bodyPr/>
          <a:lstStyle/>
          <a:p>
            <a:fld id="{4C098A01-C88E-45B0-82B2-E4E68ABEE8D3}"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smtClean="0">
                <a:solidFill>
                  <a:srgbClr val="FF0000"/>
                </a:solidFill>
              </a:rPr>
              <a:t>States of transactions</a:t>
            </a:r>
            <a:endParaRPr lang="en-US" b="1" dirty="0">
              <a:solidFill>
                <a:srgbClr val="FF0000"/>
              </a:solidFill>
            </a:endParaRPr>
          </a:p>
        </p:txBody>
      </p:sp>
      <p:sp>
        <p:nvSpPr>
          <p:cNvPr id="3" name="Espace réservé du contenu 2"/>
          <p:cNvSpPr>
            <a:spLocks noGrp="1"/>
          </p:cNvSpPr>
          <p:nvPr>
            <p:ph idx="1"/>
          </p:nvPr>
        </p:nvSpPr>
        <p:spPr/>
        <p:txBody>
          <a:bodyPr/>
          <a:lstStyle/>
          <a:p>
            <a:pPr algn="just"/>
            <a:r>
              <a:rPr lang="en-US" b="1" dirty="0" smtClean="0">
                <a:solidFill>
                  <a:schemeClr val="tx1"/>
                </a:solidFill>
              </a:rPr>
              <a:t>Committed: </a:t>
            </a:r>
            <a:r>
              <a:rPr lang="en-US" dirty="0" smtClean="0">
                <a:solidFill>
                  <a:schemeClr val="tx1"/>
                </a:solidFill>
              </a:rPr>
              <a:t>If a transaction executes all its operations successfully, it is said to be committed. </a:t>
            </a:r>
          </a:p>
          <a:p>
            <a:pPr algn="just">
              <a:buNone/>
            </a:pPr>
            <a:r>
              <a:rPr lang="en-US" dirty="0" smtClean="0">
                <a:solidFill>
                  <a:schemeClr val="tx1"/>
                </a:solidFill>
              </a:rPr>
              <a:t>   All its effects are now permanently established on the database system.</a:t>
            </a:r>
            <a:endParaRPr lang="en-US" dirty="0">
              <a:solidFill>
                <a:schemeClr val="tx1"/>
              </a:solidFill>
            </a:endParaRPr>
          </a:p>
        </p:txBody>
      </p:sp>
      <p:sp>
        <p:nvSpPr>
          <p:cNvPr id="4" name="Espace réservé du numéro de diapositive 3"/>
          <p:cNvSpPr>
            <a:spLocks noGrp="1"/>
          </p:cNvSpPr>
          <p:nvPr>
            <p:ph type="sldNum" sz="quarter" idx="12"/>
          </p:nvPr>
        </p:nvSpPr>
        <p:spPr/>
        <p:txBody>
          <a:bodyPr/>
          <a:lstStyle/>
          <a:p>
            <a:fld id="{4C098A01-C88E-45B0-82B2-E4E68ABEE8D3}"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b="1" dirty="0" smtClean="0">
                <a:solidFill>
                  <a:srgbClr val="FF0000"/>
                </a:solidFill>
              </a:rPr>
              <a:t>Transactional control commands</a:t>
            </a:r>
            <a:endParaRPr lang="en-US" b="1" dirty="0">
              <a:solidFill>
                <a:srgbClr val="FF0000"/>
              </a:solidFill>
            </a:endParaRPr>
          </a:p>
        </p:txBody>
      </p:sp>
      <p:sp>
        <p:nvSpPr>
          <p:cNvPr id="3" name="Espace réservé du contenu 2"/>
          <p:cNvSpPr>
            <a:spLocks noGrp="1"/>
          </p:cNvSpPr>
          <p:nvPr>
            <p:ph idx="1"/>
          </p:nvPr>
        </p:nvSpPr>
        <p:spPr/>
        <p:txBody>
          <a:bodyPr/>
          <a:lstStyle/>
          <a:p>
            <a:r>
              <a:rPr lang="en-US" dirty="0" smtClean="0">
                <a:solidFill>
                  <a:schemeClr val="tx1"/>
                </a:solidFill>
              </a:rPr>
              <a:t>Transactional control commands are only used with the </a:t>
            </a:r>
            <a:r>
              <a:rPr lang="en-US" b="1" dirty="0" smtClean="0">
                <a:solidFill>
                  <a:schemeClr val="tx1"/>
                </a:solidFill>
              </a:rPr>
              <a:t>DML Commands</a:t>
            </a:r>
            <a:r>
              <a:rPr lang="en-US" dirty="0" smtClean="0">
                <a:solidFill>
                  <a:schemeClr val="tx1"/>
                </a:solidFill>
              </a:rPr>
              <a:t> such as INSERT, UPDATE and DELETE only. </a:t>
            </a:r>
          </a:p>
          <a:p>
            <a:r>
              <a:rPr lang="en-US" dirty="0" smtClean="0">
                <a:solidFill>
                  <a:schemeClr val="tx1"/>
                </a:solidFill>
              </a:rPr>
              <a:t>cannot be used while creating tables or dropping them because these operations are automatically committed in the database.</a:t>
            </a:r>
          </a:p>
          <a:p>
            <a:pPr marL="1254125" indent="-354013">
              <a:buFont typeface="Wingdings" pitchFamily="2" charset="2"/>
              <a:buChar char="Ø"/>
            </a:pPr>
            <a:r>
              <a:rPr lang="en-US" dirty="0" smtClean="0">
                <a:solidFill>
                  <a:schemeClr val="tx1"/>
                </a:solidFill>
              </a:rPr>
              <a:t>The COMMIT Command.</a:t>
            </a:r>
          </a:p>
          <a:p>
            <a:pPr marL="1254125" indent="-354013">
              <a:buFont typeface="Wingdings" pitchFamily="2" charset="2"/>
              <a:buChar char="Ø"/>
            </a:pPr>
            <a:r>
              <a:rPr lang="en-US" dirty="0" smtClean="0">
                <a:solidFill>
                  <a:schemeClr val="tx1"/>
                </a:solidFill>
              </a:rPr>
              <a:t>The ROLLBACK Command.</a:t>
            </a:r>
          </a:p>
          <a:p>
            <a:pPr marL="1254125" indent="-354013">
              <a:buFont typeface="Wingdings" pitchFamily="2" charset="2"/>
              <a:buChar char="Ø"/>
            </a:pPr>
            <a:r>
              <a:rPr lang="en-US" dirty="0" smtClean="0">
                <a:solidFill>
                  <a:schemeClr val="tx1"/>
                </a:solidFill>
              </a:rPr>
              <a:t>The SAVEPOINT Command. </a:t>
            </a:r>
          </a:p>
          <a:p>
            <a:pPr>
              <a:buNone/>
            </a:pPr>
            <a:endParaRPr lang="en-US" dirty="0"/>
          </a:p>
        </p:txBody>
      </p:sp>
      <p:sp>
        <p:nvSpPr>
          <p:cNvPr id="4" name="Espace réservé du numéro de diapositive 3"/>
          <p:cNvSpPr>
            <a:spLocks noGrp="1"/>
          </p:cNvSpPr>
          <p:nvPr>
            <p:ph type="sldNum" sz="quarter" idx="12"/>
          </p:nvPr>
        </p:nvSpPr>
        <p:spPr/>
        <p:txBody>
          <a:bodyPr/>
          <a:lstStyle/>
          <a:p>
            <a:fld id="{4C098A01-C88E-45B0-82B2-E4E68ABEE8D3}"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smtClean="0">
                <a:solidFill>
                  <a:srgbClr val="FF0000"/>
                </a:solidFill>
              </a:rPr>
              <a:t>The commit command</a:t>
            </a:r>
            <a:endParaRPr lang="en-US" b="1" dirty="0">
              <a:solidFill>
                <a:srgbClr val="FF0000"/>
              </a:solidFill>
            </a:endParaRPr>
          </a:p>
        </p:txBody>
      </p:sp>
      <p:sp>
        <p:nvSpPr>
          <p:cNvPr id="3" name="Espace réservé du contenu 2"/>
          <p:cNvSpPr>
            <a:spLocks noGrp="1"/>
          </p:cNvSpPr>
          <p:nvPr>
            <p:ph idx="1"/>
          </p:nvPr>
        </p:nvSpPr>
        <p:spPr/>
        <p:txBody>
          <a:bodyPr/>
          <a:lstStyle/>
          <a:p>
            <a:pPr algn="just"/>
            <a:r>
              <a:rPr lang="en-US" dirty="0" smtClean="0">
                <a:solidFill>
                  <a:schemeClr val="tx1"/>
                </a:solidFill>
              </a:rPr>
              <a:t>The </a:t>
            </a:r>
            <a:r>
              <a:rPr lang="en-US" b="1" dirty="0" smtClean="0">
                <a:solidFill>
                  <a:schemeClr val="tx1"/>
                </a:solidFill>
              </a:rPr>
              <a:t>COMMIT command </a:t>
            </a:r>
            <a:r>
              <a:rPr lang="en-US" dirty="0" smtClean="0">
                <a:solidFill>
                  <a:schemeClr val="tx1"/>
                </a:solidFill>
              </a:rPr>
              <a:t>is the transactional command used </a:t>
            </a:r>
            <a:r>
              <a:rPr lang="en-US" b="1" dirty="0" smtClean="0">
                <a:solidFill>
                  <a:schemeClr val="tx1"/>
                </a:solidFill>
              </a:rPr>
              <a:t>to save changes </a:t>
            </a:r>
            <a:r>
              <a:rPr lang="en-US" dirty="0" smtClean="0">
                <a:solidFill>
                  <a:schemeClr val="tx1"/>
                </a:solidFill>
              </a:rPr>
              <a:t>invoked by a transaction to the database.</a:t>
            </a:r>
          </a:p>
          <a:p>
            <a:pPr algn="just"/>
            <a:r>
              <a:rPr lang="en-US" dirty="0" smtClean="0">
                <a:solidFill>
                  <a:schemeClr val="tx1"/>
                </a:solidFill>
              </a:rPr>
              <a:t>The COMMIT command saves all the transactions to the database since the last COMMIT or ROLLBACK command.</a:t>
            </a:r>
          </a:p>
          <a:p>
            <a:pPr algn="just"/>
            <a:r>
              <a:rPr lang="en-US" dirty="0" smtClean="0">
                <a:solidFill>
                  <a:schemeClr val="tx1"/>
                </a:solidFill>
              </a:rPr>
              <a:t>The syntax for the COMMIT command is as follows:</a:t>
            </a:r>
          </a:p>
          <a:p>
            <a:endParaRPr lang="en-US" dirty="0"/>
          </a:p>
        </p:txBody>
      </p:sp>
      <p:sp>
        <p:nvSpPr>
          <p:cNvPr id="4" name="Espace réservé du numéro de diapositive 3"/>
          <p:cNvSpPr>
            <a:spLocks noGrp="1"/>
          </p:cNvSpPr>
          <p:nvPr>
            <p:ph type="sldNum" sz="quarter" idx="12"/>
          </p:nvPr>
        </p:nvSpPr>
        <p:spPr/>
        <p:txBody>
          <a:bodyPr/>
          <a:lstStyle/>
          <a:p>
            <a:fld id="{4C098A01-C88E-45B0-82B2-E4E68ABEE8D3}" type="slidenum">
              <a:rPr lang="en-US" smtClean="0"/>
              <a:pPr/>
              <a:t>24</a:t>
            </a:fld>
            <a:endParaRPr lang="en-US"/>
          </a:p>
        </p:txBody>
      </p:sp>
      <p:pic>
        <p:nvPicPr>
          <p:cNvPr id="9218" name="Picture 2"/>
          <p:cNvPicPr>
            <a:picLocks noChangeAspect="1" noChangeArrowheads="1"/>
          </p:cNvPicPr>
          <p:nvPr/>
        </p:nvPicPr>
        <p:blipFill>
          <a:blip r:embed="rId2"/>
          <a:srcRect/>
          <a:stretch>
            <a:fillRect/>
          </a:stretch>
        </p:blipFill>
        <p:spPr bwMode="auto">
          <a:xfrm>
            <a:off x="3286116" y="4786322"/>
            <a:ext cx="1643074" cy="6148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b="1" dirty="0" smtClean="0">
                <a:solidFill>
                  <a:srgbClr val="7030A0"/>
                </a:solidFill>
              </a:rPr>
              <a:t>The commit command: example</a:t>
            </a:r>
            <a:endParaRPr lang="en-US" b="1" dirty="0">
              <a:solidFill>
                <a:srgbClr val="7030A0"/>
              </a:solidFill>
            </a:endParaRPr>
          </a:p>
        </p:txBody>
      </p:sp>
      <p:sp>
        <p:nvSpPr>
          <p:cNvPr id="3" name="Espace réservé du contenu 2"/>
          <p:cNvSpPr>
            <a:spLocks noGrp="1"/>
          </p:cNvSpPr>
          <p:nvPr>
            <p:ph idx="1"/>
          </p:nvPr>
        </p:nvSpPr>
        <p:spPr/>
        <p:txBody>
          <a:bodyPr/>
          <a:lstStyle/>
          <a:p>
            <a:r>
              <a:rPr lang="en-US" dirty="0" smtClean="0">
                <a:solidFill>
                  <a:schemeClr val="tx1"/>
                </a:solidFill>
              </a:rPr>
              <a:t>Consider the CUSTOMERS table having the following records:</a:t>
            </a:r>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4" name="Espace réservé du numéro de diapositive 3"/>
          <p:cNvSpPr>
            <a:spLocks noGrp="1"/>
          </p:cNvSpPr>
          <p:nvPr>
            <p:ph type="sldNum" sz="quarter" idx="12"/>
          </p:nvPr>
        </p:nvSpPr>
        <p:spPr/>
        <p:txBody>
          <a:bodyPr/>
          <a:lstStyle/>
          <a:p>
            <a:fld id="{4C098A01-C88E-45B0-82B2-E4E68ABEE8D3}" type="slidenum">
              <a:rPr lang="en-US" smtClean="0"/>
              <a:pPr/>
              <a:t>25</a:t>
            </a:fld>
            <a:endParaRPr lang="en-US"/>
          </a:p>
        </p:txBody>
      </p:sp>
      <p:pic>
        <p:nvPicPr>
          <p:cNvPr id="10242" name="Picture 2"/>
          <p:cNvPicPr>
            <a:picLocks noChangeAspect="1" noChangeArrowheads="1"/>
          </p:cNvPicPr>
          <p:nvPr/>
        </p:nvPicPr>
        <p:blipFill>
          <a:blip r:embed="rId2"/>
          <a:srcRect/>
          <a:stretch>
            <a:fillRect/>
          </a:stretch>
        </p:blipFill>
        <p:spPr bwMode="auto">
          <a:xfrm>
            <a:off x="1285852" y="2500306"/>
            <a:ext cx="5857916" cy="34290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b="1" dirty="0" smtClean="0">
                <a:solidFill>
                  <a:srgbClr val="7030A0"/>
                </a:solidFill>
              </a:rPr>
              <a:t>The commit command: example</a:t>
            </a:r>
            <a:endParaRPr lang="en-US" b="1" dirty="0">
              <a:solidFill>
                <a:srgbClr val="7030A0"/>
              </a:solidFill>
            </a:endParaRPr>
          </a:p>
        </p:txBody>
      </p:sp>
      <p:sp>
        <p:nvSpPr>
          <p:cNvPr id="3" name="Espace réservé du contenu 2"/>
          <p:cNvSpPr>
            <a:spLocks noGrp="1"/>
          </p:cNvSpPr>
          <p:nvPr>
            <p:ph idx="1"/>
          </p:nvPr>
        </p:nvSpPr>
        <p:spPr/>
        <p:txBody>
          <a:bodyPr/>
          <a:lstStyle/>
          <a:p>
            <a:pPr algn="just"/>
            <a:r>
              <a:rPr lang="en-US" sz="2000" dirty="0" smtClean="0">
                <a:solidFill>
                  <a:schemeClr val="tx1"/>
                </a:solidFill>
              </a:rPr>
              <a:t>Following is an example which would delete those records from the table which have age = 25 and then </a:t>
            </a:r>
            <a:r>
              <a:rPr lang="en-US" sz="2000" b="1" dirty="0" smtClean="0">
                <a:solidFill>
                  <a:schemeClr val="tx1"/>
                </a:solidFill>
              </a:rPr>
              <a:t>COMMIT</a:t>
            </a:r>
            <a:r>
              <a:rPr lang="en-US" sz="2000" dirty="0" smtClean="0">
                <a:solidFill>
                  <a:schemeClr val="tx1"/>
                </a:solidFill>
              </a:rPr>
              <a:t> the changes in the database.</a:t>
            </a:r>
          </a:p>
          <a:p>
            <a:pPr algn="just">
              <a:buNone/>
            </a:pPr>
            <a:endParaRPr lang="en-US" sz="2000" dirty="0" smtClean="0">
              <a:solidFill>
                <a:schemeClr val="tx1"/>
              </a:solidFill>
            </a:endParaRPr>
          </a:p>
          <a:p>
            <a:pPr algn="just"/>
            <a:endParaRPr lang="en-US" sz="2000" dirty="0" smtClean="0">
              <a:solidFill>
                <a:schemeClr val="tx1"/>
              </a:solidFill>
            </a:endParaRPr>
          </a:p>
          <a:p>
            <a:pPr algn="just"/>
            <a:r>
              <a:rPr lang="en-US" sz="2000" dirty="0" smtClean="0">
                <a:solidFill>
                  <a:schemeClr val="tx1"/>
                </a:solidFill>
              </a:rPr>
              <a:t>Thus, two rows from the table would be deleted and the SELECT statement would produce the following result.</a:t>
            </a:r>
          </a:p>
          <a:p>
            <a:endParaRPr lang="en-US" dirty="0"/>
          </a:p>
        </p:txBody>
      </p:sp>
      <p:sp>
        <p:nvSpPr>
          <p:cNvPr id="4" name="Espace réservé du numéro de diapositive 3"/>
          <p:cNvSpPr>
            <a:spLocks noGrp="1"/>
          </p:cNvSpPr>
          <p:nvPr>
            <p:ph type="sldNum" sz="quarter" idx="12"/>
          </p:nvPr>
        </p:nvSpPr>
        <p:spPr/>
        <p:txBody>
          <a:bodyPr/>
          <a:lstStyle/>
          <a:p>
            <a:fld id="{4C098A01-C88E-45B0-82B2-E4E68ABEE8D3}" type="slidenum">
              <a:rPr lang="en-US" smtClean="0"/>
              <a:pPr/>
              <a:t>26</a:t>
            </a:fld>
            <a:endParaRPr lang="en-US"/>
          </a:p>
        </p:txBody>
      </p:sp>
      <p:pic>
        <p:nvPicPr>
          <p:cNvPr id="11266" name="Picture 2"/>
          <p:cNvPicPr>
            <a:picLocks noChangeAspect="1" noChangeArrowheads="1"/>
          </p:cNvPicPr>
          <p:nvPr/>
        </p:nvPicPr>
        <p:blipFill>
          <a:blip r:embed="rId2"/>
          <a:srcRect/>
          <a:stretch>
            <a:fillRect/>
          </a:stretch>
        </p:blipFill>
        <p:spPr bwMode="auto">
          <a:xfrm>
            <a:off x="2411760" y="2794692"/>
            <a:ext cx="3929089" cy="571504"/>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1785918" y="4143380"/>
            <a:ext cx="4429156" cy="22859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smtClean="0">
                <a:solidFill>
                  <a:srgbClr val="7030A0"/>
                </a:solidFill>
              </a:rPr>
              <a:t>The rollback command</a:t>
            </a:r>
            <a:endParaRPr lang="en-US" b="1" dirty="0">
              <a:solidFill>
                <a:srgbClr val="7030A0"/>
              </a:solidFill>
            </a:endParaRPr>
          </a:p>
        </p:txBody>
      </p:sp>
      <p:sp>
        <p:nvSpPr>
          <p:cNvPr id="3" name="Espace réservé du contenu 2"/>
          <p:cNvSpPr>
            <a:spLocks noGrp="1"/>
          </p:cNvSpPr>
          <p:nvPr>
            <p:ph idx="1"/>
          </p:nvPr>
        </p:nvSpPr>
        <p:spPr>
          <a:xfrm>
            <a:off x="457200" y="1600200"/>
            <a:ext cx="7467600" cy="3328998"/>
          </a:xfrm>
        </p:spPr>
        <p:txBody>
          <a:bodyPr>
            <a:normAutofit lnSpcReduction="10000"/>
          </a:bodyPr>
          <a:lstStyle/>
          <a:p>
            <a:pPr algn="just"/>
            <a:r>
              <a:rPr lang="en-US" dirty="0" smtClean="0">
                <a:solidFill>
                  <a:schemeClr val="tx1"/>
                </a:solidFill>
              </a:rPr>
              <a:t>The </a:t>
            </a:r>
            <a:r>
              <a:rPr lang="en-US" b="1" dirty="0" smtClean="0">
                <a:solidFill>
                  <a:schemeClr val="tx1"/>
                </a:solidFill>
              </a:rPr>
              <a:t>ROLLBACK command </a:t>
            </a:r>
            <a:r>
              <a:rPr lang="en-US" dirty="0" smtClean="0">
                <a:solidFill>
                  <a:schemeClr val="tx1"/>
                </a:solidFill>
              </a:rPr>
              <a:t>is the transactional command used to </a:t>
            </a:r>
            <a:r>
              <a:rPr lang="en-US" b="1" dirty="0" smtClean="0">
                <a:solidFill>
                  <a:schemeClr val="tx1"/>
                </a:solidFill>
              </a:rPr>
              <a:t>undo</a:t>
            </a:r>
            <a:r>
              <a:rPr lang="en-US" dirty="0" smtClean="0">
                <a:solidFill>
                  <a:schemeClr val="tx1"/>
                </a:solidFill>
              </a:rPr>
              <a:t> transactions that have not already been saved to the database. </a:t>
            </a:r>
          </a:p>
          <a:p>
            <a:pPr algn="just"/>
            <a:r>
              <a:rPr lang="en-US" dirty="0" smtClean="0">
                <a:solidFill>
                  <a:schemeClr val="tx1"/>
                </a:solidFill>
              </a:rPr>
              <a:t>This command can only be used to undo transactions since the last COMMIT or ROLLBACK command was issued.</a:t>
            </a:r>
          </a:p>
          <a:p>
            <a:pPr algn="just"/>
            <a:r>
              <a:rPr lang="en-US" dirty="0" smtClean="0">
                <a:solidFill>
                  <a:schemeClr val="tx1"/>
                </a:solidFill>
              </a:rPr>
              <a:t>The syntax for a ROLLBACK command is as follows :</a:t>
            </a:r>
          </a:p>
          <a:p>
            <a:endParaRPr lang="en-US" dirty="0"/>
          </a:p>
        </p:txBody>
      </p:sp>
      <p:sp>
        <p:nvSpPr>
          <p:cNvPr id="4" name="Espace réservé du numéro de diapositive 3"/>
          <p:cNvSpPr>
            <a:spLocks noGrp="1"/>
          </p:cNvSpPr>
          <p:nvPr>
            <p:ph type="sldNum" sz="quarter" idx="12"/>
          </p:nvPr>
        </p:nvSpPr>
        <p:spPr/>
        <p:txBody>
          <a:bodyPr/>
          <a:lstStyle/>
          <a:p>
            <a:fld id="{4C098A01-C88E-45B0-82B2-E4E68ABEE8D3}" type="slidenum">
              <a:rPr lang="en-US" smtClean="0"/>
              <a:pPr/>
              <a:t>27</a:t>
            </a:fld>
            <a:endParaRPr lang="en-US"/>
          </a:p>
        </p:txBody>
      </p:sp>
      <p:pic>
        <p:nvPicPr>
          <p:cNvPr id="12290" name="Picture 2"/>
          <p:cNvPicPr>
            <a:picLocks noChangeAspect="1" noChangeArrowheads="1"/>
          </p:cNvPicPr>
          <p:nvPr/>
        </p:nvPicPr>
        <p:blipFill>
          <a:blip r:embed="rId2"/>
          <a:srcRect/>
          <a:stretch>
            <a:fillRect/>
          </a:stretch>
        </p:blipFill>
        <p:spPr bwMode="auto">
          <a:xfrm>
            <a:off x="3707904" y="5133183"/>
            <a:ext cx="1143008" cy="4800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b="1" dirty="0" smtClean="0">
                <a:solidFill>
                  <a:srgbClr val="7030A0"/>
                </a:solidFill>
              </a:rPr>
              <a:t>The rollback command: example</a:t>
            </a:r>
            <a:endParaRPr lang="en-US" b="1" dirty="0">
              <a:solidFill>
                <a:srgbClr val="7030A0"/>
              </a:solidFill>
            </a:endParaRPr>
          </a:p>
        </p:txBody>
      </p:sp>
      <p:sp>
        <p:nvSpPr>
          <p:cNvPr id="3" name="Espace réservé du contenu 2"/>
          <p:cNvSpPr>
            <a:spLocks noGrp="1"/>
          </p:cNvSpPr>
          <p:nvPr>
            <p:ph idx="1"/>
          </p:nvPr>
        </p:nvSpPr>
        <p:spPr>
          <a:xfrm>
            <a:off x="457200" y="1600200"/>
            <a:ext cx="7467600" cy="1042982"/>
          </a:xfrm>
        </p:spPr>
        <p:txBody>
          <a:bodyPr/>
          <a:lstStyle/>
          <a:p>
            <a:r>
              <a:rPr lang="en-US" dirty="0" smtClean="0"/>
              <a:t>Consider the CUSTOMERS table having the following records :</a:t>
            </a:r>
            <a:endParaRPr lang="en-US" dirty="0"/>
          </a:p>
        </p:txBody>
      </p:sp>
      <p:sp>
        <p:nvSpPr>
          <p:cNvPr id="4" name="Espace réservé du numéro de diapositive 3"/>
          <p:cNvSpPr>
            <a:spLocks noGrp="1"/>
          </p:cNvSpPr>
          <p:nvPr>
            <p:ph type="sldNum" sz="quarter" idx="12"/>
          </p:nvPr>
        </p:nvSpPr>
        <p:spPr/>
        <p:txBody>
          <a:bodyPr/>
          <a:lstStyle/>
          <a:p>
            <a:fld id="{4C098A01-C88E-45B0-82B2-E4E68ABEE8D3}" type="slidenum">
              <a:rPr lang="en-US" smtClean="0"/>
              <a:pPr/>
              <a:t>28</a:t>
            </a:fld>
            <a:endParaRPr lang="en-US"/>
          </a:p>
        </p:txBody>
      </p:sp>
      <p:pic>
        <p:nvPicPr>
          <p:cNvPr id="13314" name="Picture 2"/>
          <p:cNvPicPr>
            <a:picLocks noChangeAspect="1" noChangeArrowheads="1"/>
          </p:cNvPicPr>
          <p:nvPr/>
        </p:nvPicPr>
        <p:blipFill>
          <a:blip r:embed="rId2"/>
          <a:srcRect/>
          <a:stretch>
            <a:fillRect/>
          </a:stretch>
        </p:blipFill>
        <p:spPr bwMode="auto">
          <a:xfrm>
            <a:off x="1785919" y="2690814"/>
            <a:ext cx="5072097" cy="2738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b="1" dirty="0" smtClean="0">
                <a:solidFill>
                  <a:srgbClr val="7030A0"/>
                </a:solidFill>
              </a:rPr>
              <a:t>The rollback command: example</a:t>
            </a:r>
            <a:endParaRPr lang="en-US" b="1" dirty="0">
              <a:solidFill>
                <a:srgbClr val="7030A0"/>
              </a:solidFill>
            </a:endParaRPr>
          </a:p>
        </p:txBody>
      </p:sp>
      <p:sp>
        <p:nvSpPr>
          <p:cNvPr id="3" name="Espace réservé du contenu 2"/>
          <p:cNvSpPr>
            <a:spLocks noGrp="1"/>
          </p:cNvSpPr>
          <p:nvPr>
            <p:ph idx="1"/>
          </p:nvPr>
        </p:nvSpPr>
        <p:spPr/>
        <p:txBody>
          <a:bodyPr>
            <a:normAutofit/>
          </a:bodyPr>
          <a:lstStyle/>
          <a:p>
            <a:pPr algn="just"/>
            <a:r>
              <a:rPr lang="en-US" sz="2000" dirty="0" smtClean="0">
                <a:solidFill>
                  <a:schemeClr val="tx1"/>
                </a:solidFill>
              </a:rPr>
              <a:t>Following is an example, which would delete those records from the table which have the age = 25 and then ROLLBACK the changes in the database.</a:t>
            </a:r>
          </a:p>
          <a:p>
            <a:pPr algn="just"/>
            <a:endParaRPr lang="en-US" sz="2000" dirty="0" smtClean="0"/>
          </a:p>
          <a:p>
            <a:pPr algn="just"/>
            <a:endParaRPr lang="en-US" sz="2000" dirty="0" smtClean="0"/>
          </a:p>
          <a:p>
            <a:pPr algn="just"/>
            <a:r>
              <a:rPr lang="en-US" sz="2000" dirty="0" smtClean="0">
                <a:solidFill>
                  <a:schemeClr val="tx1"/>
                </a:solidFill>
              </a:rPr>
              <a:t>Thus, the delete operation would not impact the table and the SELECT statement would produce the following result.</a:t>
            </a:r>
          </a:p>
        </p:txBody>
      </p:sp>
      <p:sp>
        <p:nvSpPr>
          <p:cNvPr id="4" name="Espace réservé du numéro de diapositive 3"/>
          <p:cNvSpPr>
            <a:spLocks noGrp="1"/>
          </p:cNvSpPr>
          <p:nvPr>
            <p:ph type="sldNum" sz="quarter" idx="12"/>
          </p:nvPr>
        </p:nvSpPr>
        <p:spPr/>
        <p:txBody>
          <a:bodyPr/>
          <a:lstStyle/>
          <a:p>
            <a:fld id="{4C098A01-C88E-45B0-82B2-E4E68ABEE8D3}" type="slidenum">
              <a:rPr lang="en-US" smtClean="0"/>
              <a:pPr/>
              <a:t>29</a:t>
            </a:fld>
            <a:endParaRPr lang="en-US" dirty="0"/>
          </a:p>
        </p:txBody>
      </p:sp>
      <p:pic>
        <p:nvPicPr>
          <p:cNvPr id="14338" name="Picture 2"/>
          <p:cNvPicPr>
            <a:picLocks noChangeAspect="1" noChangeArrowheads="1"/>
          </p:cNvPicPr>
          <p:nvPr/>
        </p:nvPicPr>
        <p:blipFill>
          <a:blip r:embed="rId2"/>
          <a:srcRect/>
          <a:stretch>
            <a:fillRect/>
          </a:stretch>
        </p:blipFill>
        <p:spPr bwMode="auto">
          <a:xfrm>
            <a:off x="2714612" y="2700336"/>
            <a:ext cx="3357586" cy="585788"/>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a:srcRect/>
          <a:stretch>
            <a:fillRect/>
          </a:stretch>
        </p:blipFill>
        <p:spPr bwMode="auto">
          <a:xfrm>
            <a:off x="2294654" y="4221088"/>
            <a:ext cx="4214842" cy="25003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smtClean="0">
                <a:solidFill>
                  <a:srgbClr val="FF0000"/>
                </a:solidFill>
              </a:rPr>
              <a:t>Transaction</a:t>
            </a:r>
            <a:endParaRPr lang="en-US" b="1" dirty="0">
              <a:solidFill>
                <a:srgbClr val="FF0000"/>
              </a:solidFill>
            </a:endParaRPr>
          </a:p>
        </p:txBody>
      </p:sp>
      <p:sp>
        <p:nvSpPr>
          <p:cNvPr id="3" name="Espace réservé du contenu 2"/>
          <p:cNvSpPr>
            <a:spLocks noGrp="1"/>
          </p:cNvSpPr>
          <p:nvPr>
            <p:ph idx="1"/>
          </p:nvPr>
        </p:nvSpPr>
        <p:spPr>
          <a:xfrm>
            <a:off x="457200" y="1600200"/>
            <a:ext cx="7472386" cy="1900238"/>
          </a:xfrm>
        </p:spPr>
        <p:txBody>
          <a:bodyPr/>
          <a:lstStyle/>
          <a:p>
            <a:pPr algn="just"/>
            <a:r>
              <a:rPr lang="en-US" dirty="0" smtClean="0">
                <a:solidFill>
                  <a:schemeClr val="tx1"/>
                </a:solidFill>
              </a:rPr>
              <a:t>A transaction can be defined as a group of tasks.</a:t>
            </a:r>
          </a:p>
          <a:p>
            <a:pPr algn="just"/>
            <a:r>
              <a:rPr lang="en-US" dirty="0" smtClean="0">
                <a:solidFill>
                  <a:schemeClr val="tx1"/>
                </a:solidFill>
              </a:rPr>
              <a:t>A single task is the minimum processing unit which cannot be divided further.</a:t>
            </a:r>
          </a:p>
          <a:p>
            <a:pPr>
              <a:buNone/>
            </a:pPr>
            <a:endParaRPr lang="en-US" dirty="0" smtClean="0"/>
          </a:p>
        </p:txBody>
      </p:sp>
      <p:sp>
        <p:nvSpPr>
          <p:cNvPr id="5" name="Espace réservé du numéro de diapositive 4"/>
          <p:cNvSpPr>
            <a:spLocks noGrp="1"/>
          </p:cNvSpPr>
          <p:nvPr>
            <p:ph type="sldNum" sz="quarter" idx="12"/>
          </p:nvPr>
        </p:nvSpPr>
        <p:spPr/>
        <p:txBody>
          <a:bodyPr/>
          <a:lstStyle/>
          <a:p>
            <a:fld id="{4C098A01-C88E-45B0-82B2-E4E68ABEE8D3}" type="slidenum">
              <a:rPr lang="en-US" smtClean="0"/>
              <a:pPr/>
              <a:t>3</a:t>
            </a:fld>
            <a:endParaRPr lang="en-US"/>
          </a:p>
        </p:txBody>
      </p:sp>
      <p:pic>
        <p:nvPicPr>
          <p:cNvPr id="1026" name="Picture 2" descr="C:\Users\Sawsan\Desktop\transaction-breakdown-report.jpg"/>
          <p:cNvPicPr>
            <a:picLocks noChangeAspect="1" noChangeArrowheads="1"/>
          </p:cNvPicPr>
          <p:nvPr/>
        </p:nvPicPr>
        <p:blipFill>
          <a:blip r:embed="rId2" cstate="print"/>
          <a:srcRect/>
          <a:stretch>
            <a:fillRect/>
          </a:stretch>
        </p:blipFill>
        <p:spPr bwMode="auto">
          <a:xfrm>
            <a:off x="2571736" y="3286124"/>
            <a:ext cx="3857652" cy="2724152"/>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smtClean="0">
                <a:solidFill>
                  <a:srgbClr val="7030A0"/>
                </a:solidFill>
              </a:rPr>
              <a:t>The </a:t>
            </a:r>
            <a:r>
              <a:rPr lang="en-US" b="1" dirty="0" err="1" smtClean="0">
                <a:solidFill>
                  <a:srgbClr val="7030A0"/>
                </a:solidFill>
              </a:rPr>
              <a:t>savepoint</a:t>
            </a:r>
            <a:r>
              <a:rPr lang="en-US" b="1" dirty="0" smtClean="0">
                <a:solidFill>
                  <a:srgbClr val="7030A0"/>
                </a:solidFill>
              </a:rPr>
              <a:t> command </a:t>
            </a:r>
            <a:endParaRPr lang="en-US" b="1" dirty="0">
              <a:solidFill>
                <a:srgbClr val="7030A0"/>
              </a:solidFill>
            </a:endParaRPr>
          </a:p>
        </p:txBody>
      </p:sp>
      <p:sp>
        <p:nvSpPr>
          <p:cNvPr id="3" name="Espace réservé du contenu 2"/>
          <p:cNvSpPr>
            <a:spLocks noGrp="1"/>
          </p:cNvSpPr>
          <p:nvPr>
            <p:ph idx="1"/>
          </p:nvPr>
        </p:nvSpPr>
        <p:spPr>
          <a:xfrm>
            <a:off x="457200" y="1600200"/>
            <a:ext cx="7467600" cy="2114552"/>
          </a:xfrm>
        </p:spPr>
        <p:txBody>
          <a:bodyPr>
            <a:normAutofit fontScale="92500"/>
          </a:bodyPr>
          <a:lstStyle/>
          <a:p>
            <a:pPr algn="just"/>
            <a:r>
              <a:rPr lang="en-US" dirty="0" smtClean="0">
                <a:solidFill>
                  <a:schemeClr val="tx1"/>
                </a:solidFill>
              </a:rPr>
              <a:t>A SAVEPOINT is a point in a transaction when you can roll the transaction back to a certain point without rolling back the entire transaction.</a:t>
            </a:r>
          </a:p>
          <a:p>
            <a:pPr algn="just"/>
            <a:r>
              <a:rPr lang="en-US" dirty="0" smtClean="0">
                <a:solidFill>
                  <a:schemeClr val="tx1"/>
                </a:solidFill>
              </a:rPr>
              <a:t>The syntax for a SAVEPOINT command is as shown below:</a:t>
            </a:r>
          </a:p>
          <a:p>
            <a:endParaRPr lang="en-US" dirty="0"/>
          </a:p>
        </p:txBody>
      </p:sp>
      <p:sp>
        <p:nvSpPr>
          <p:cNvPr id="4" name="Espace réservé du numéro de diapositive 3"/>
          <p:cNvSpPr>
            <a:spLocks noGrp="1"/>
          </p:cNvSpPr>
          <p:nvPr>
            <p:ph type="sldNum" sz="quarter" idx="12"/>
          </p:nvPr>
        </p:nvSpPr>
        <p:spPr/>
        <p:txBody>
          <a:bodyPr/>
          <a:lstStyle/>
          <a:p>
            <a:fld id="{4C098A01-C88E-45B0-82B2-E4E68ABEE8D3}" type="slidenum">
              <a:rPr lang="en-US" smtClean="0"/>
              <a:pPr/>
              <a:t>30</a:t>
            </a:fld>
            <a:endParaRPr lang="en-US" dirty="0"/>
          </a:p>
        </p:txBody>
      </p:sp>
      <p:sp>
        <p:nvSpPr>
          <p:cNvPr id="5" name="Espace réservé du contenu 2"/>
          <p:cNvSpPr txBox="1">
            <a:spLocks/>
          </p:cNvSpPr>
          <p:nvPr/>
        </p:nvSpPr>
        <p:spPr>
          <a:xfrm>
            <a:off x="500034" y="3886216"/>
            <a:ext cx="7816382" cy="2114552"/>
          </a:xfrm>
          <a:prstGeom prst="rect">
            <a:avLst/>
          </a:prstGeom>
        </p:spPr>
        <p:txBody>
          <a:bodyPr vert="horz">
            <a:normAutofit fontScale="92500" lnSpcReduction="10000"/>
          </a:bodyPr>
          <a:lstStyle/>
          <a:p>
            <a:pPr marL="274320" lvl="0" indent="-274320" algn="just">
              <a:spcBef>
                <a:spcPts val="600"/>
              </a:spcBef>
              <a:buClr>
                <a:schemeClr val="accent1"/>
              </a:buClr>
              <a:buSzPct val="70000"/>
              <a:buFont typeface="Wingdings"/>
              <a:buChar char=""/>
            </a:pPr>
            <a:r>
              <a:rPr lang="en-US" sz="2400" dirty="0"/>
              <a:t>This command serves only in the creation of a SAVEPOINT among all the transactional statements. The ROLLBACK command is used to undo a group of transactions.</a:t>
            </a:r>
          </a:p>
          <a:p>
            <a:pPr marL="274320" lvl="0" indent="-274320" algn="just">
              <a:spcBef>
                <a:spcPts val="600"/>
              </a:spcBef>
              <a:buClr>
                <a:schemeClr val="accent1"/>
              </a:buClr>
              <a:buSzPct val="70000"/>
              <a:buFont typeface="Wingdings"/>
              <a:buChar char=""/>
            </a:pPr>
            <a:r>
              <a:rPr lang="en-US" sz="2400" dirty="0"/>
              <a:t>The syntax for rolling back to a SAVEPOINT is as shown </a:t>
            </a:r>
            <a:r>
              <a:rPr lang="en-US" sz="2400" dirty="0" smtClean="0"/>
              <a:t>below:</a:t>
            </a:r>
            <a:endParaRPr lang="en-US" sz="2400" dirty="0"/>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5362" name="Picture 2"/>
          <p:cNvPicPr>
            <a:picLocks noChangeAspect="1" noChangeArrowheads="1"/>
          </p:cNvPicPr>
          <p:nvPr/>
        </p:nvPicPr>
        <p:blipFill>
          <a:blip r:embed="rId2"/>
          <a:srcRect/>
          <a:stretch>
            <a:fillRect/>
          </a:stretch>
        </p:blipFill>
        <p:spPr bwMode="auto">
          <a:xfrm>
            <a:off x="3401402" y="3217399"/>
            <a:ext cx="2276484" cy="466727"/>
          </a:xfrm>
          <a:prstGeom prst="rect">
            <a:avLst/>
          </a:prstGeom>
          <a:noFill/>
          <a:ln w="9525">
            <a:noFill/>
            <a:miter lim="800000"/>
            <a:headEnd/>
            <a:tailEnd/>
          </a:ln>
          <a:effectLst/>
        </p:spPr>
      </p:pic>
      <p:pic>
        <p:nvPicPr>
          <p:cNvPr id="15363" name="Picture 3"/>
          <p:cNvPicPr>
            <a:picLocks noChangeAspect="1" noChangeArrowheads="1"/>
          </p:cNvPicPr>
          <p:nvPr/>
        </p:nvPicPr>
        <p:blipFill>
          <a:blip r:embed="rId3"/>
          <a:srcRect/>
          <a:stretch>
            <a:fillRect/>
          </a:stretch>
        </p:blipFill>
        <p:spPr bwMode="auto">
          <a:xfrm>
            <a:off x="3059832" y="5877272"/>
            <a:ext cx="2643206" cy="5000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smtClean="0">
                <a:solidFill>
                  <a:srgbClr val="7030A0"/>
                </a:solidFill>
              </a:rPr>
              <a:t>The </a:t>
            </a:r>
            <a:r>
              <a:rPr lang="en-US" b="1" dirty="0" err="1" smtClean="0">
                <a:solidFill>
                  <a:srgbClr val="7030A0"/>
                </a:solidFill>
              </a:rPr>
              <a:t>savepoint</a:t>
            </a:r>
            <a:r>
              <a:rPr lang="en-US" b="1" dirty="0" smtClean="0">
                <a:solidFill>
                  <a:srgbClr val="7030A0"/>
                </a:solidFill>
              </a:rPr>
              <a:t> command </a:t>
            </a:r>
            <a:endParaRPr lang="en-US" b="1" dirty="0">
              <a:solidFill>
                <a:srgbClr val="7030A0"/>
              </a:solidFill>
            </a:endParaRPr>
          </a:p>
        </p:txBody>
      </p:sp>
      <p:sp>
        <p:nvSpPr>
          <p:cNvPr id="3" name="Espace réservé du contenu 2"/>
          <p:cNvSpPr>
            <a:spLocks noGrp="1"/>
          </p:cNvSpPr>
          <p:nvPr>
            <p:ph idx="1"/>
          </p:nvPr>
        </p:nvSpPr>
        <p:spPr/>
        <p:txBody>
          <a:bodyPr/>
          <a:lstStyle/>
          <a:p>
            <a:pPr algn="just"/>
            <a:r>
              <a:rPr lang="en-US" dirty="0" smtClean="0">
                <a:solidFill>
                  <a:schemeClr val="tx1"/>
                </a:solidFill>
              </a:rPr>
              <a:t>Following is an example where you plan to delete the three different records from the CUSTOMERS table. </a:t>
            </a:r>
          </a:p>
          <a:p>
            <a:pPr algn="just"/>
            <a:r>
              <a:rPr lang="en-US" dirty="0" smtClean="0">
                <a:solidFill>
                  <a:schemeClr val="tx1"/>
                </a:solidFill>
              </a:rPr>
              <a:t>You want to create a SAVEPOINT before each delete, so that you can ROLLBACK to any SAVEPOINT at any time to return the appropriate data to its original state.</a:t>
            </a:r>
            <a:endParaRPr lang="en-US" dirty="0">
              <a:solidFill>
                <a:schemeClr val="tx1"/>
              </a:solidFill>
            </a:endParaRPr>
          </a:p>
        </p:txBody>
      </p:sp>
      <p:sp>
        <p:nvSpPr>
          <p:cNvPr id="4" name="Espace réservé du numéro de diapositive 3"/>
          <p:cNvSpPr>
            <a:spLocks noGrp="1"/>
          </p:cNvSpPr>
          <p:nvPr>
            <p:ph type="sldNum" sz="quarter" idx="12"/>
          </p:nvPr>
        </p:nvSpPr>
        <p:spPr/>
        <p:txBody>
          <a:bodyPr/>
          <a:lstStyle/>
          <a:p>
            <a:fld id="{4C098A01-C88E-45B0-82B2-E4E68ABEE8D3}"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85728"/>
            <a:ext cx="7467600" cy="1143000"/>
          </a:xfrm>
        </p:spPr>
        <p:txBody>
          <a:bodyPr>
            <a:normAutofit fontScale="90000"/>
          </a:bodyPr>
          <a:lstStyle/>
          <a:p>
            <a:r>
              <a:rPr lang="en-US" dirty="0" smtClean="0">
                <a:solidFill>
                  <a:srgbClr val="7030A0"/>
                </a:solidFill>
              </a:rPr>
              <a:t>The </a:t>
            </a:r>
            <a:r>
              <a:rPr lang="en-US" dirty="0" err="1" smtClean="0">
                <a:solidFill>
                  <a:srgbClr val="7030A0"/>
                </a:solidFill>
              </a:rPr>
              <a:t>savepoint</a:t>
            </a:r>
            <a:r>
              <a:rPr lang="en-US" dirty="0" smtClean="0">
                <a:solidFill>
                  <a:srgbClr val="7030A0"/>
                </a:solidFill>
              </a:rPr>
              <a:t> command : example</a:t>
            </a:r>
            <a:endParaRPr lang="en-US" dirty="0">
              <a:solidFill>
                <a:srgbClr val="7030A0"/>
              </a:solidFill>
            </a:endParaRPr>
          </a:p>
        </p:txBody>
      </p:sp>
      <p:sp>
        <p:nvSpPr>
          <p:cNvPr id="3" name="Espace réservé du contenu 2"/>
          <p:cNvSpPr>
            <a:spLocks noGrp="1"/>
          </p:cNvSpPr>
          <p:nvPr>
            <p:ph idx="1"/>
          </p:nvPr>
        </p:nvSpPr>
        <p:spPr>
          <a:xfrm>
            <a:off x="142844" y="2243142"/>
            <a:ext cx="4071966" cy="971544"/>
          </a:xfrm>
        </p:spPr>
        <p:txBody>
          <a:bodyPr>
            <a:normAutofit/>
          </a:bodyPr>
          <a:lstStyle/>
          <a:p>
            <a:r>
              <a:rPr lang="en-US" sz="1800" dirty="0" smtClean="0">
                <a:solidFill>
                  <a:schemeClr val="tx1"/>
                </a:solidFill>
              </a:rPr>
              <a:t>Consider the CUSTOMERS table having the following records.</a:t>
            </a:r>
          </a:p>
        </p:txBody>
      </p:sp>
      <p:sp>
        <p:nvSpPr>
          <p:cNvPr id="4" name="Espace réservé du numéro de diapositive 3"/>
          <p:cNvSpPr>
            <a:spLocks noGrp="1"/>
          </p:cNvSpPr>
          <p:nvPr>
            <p:ph type="sldNum" sz="quarter" idx="12"/>
          </p:nvPr>
        </p:nvSpPr>
        <p:spPr/>
        <p:txBody>
          <a:bodyPr/>
          <a:lstStyle/>
          <a:p>
            <a:fld id="{4C098A01-C88E-45B0-82B2-E4E68ABEE8D3}" type="slidenum">
              <a:rPr lang="en-US" smtClean="0"/>
              <a:pPr/>
              <a:t>32</a:t>
            </a:fld>
            <a:endParaRPr lang="en-US"/>
          </a:p>
        </p:txBody>
      </p:sp>
      <p:pic>
        <p:nvPicPr>
          <p:cNvPr id="16386" name="Picture 2"/>
          <p:cNvPicPr>
            <a:picLocks noChangeAspect="1" noChangeArrowheads="1"/>
          </p:cNvPicPr>
          <p:nvPr/>
        </p:nvPicPr>
        <p:blipFill>
          <a:blip r:embed="rId2"/>
          <a:srcRect/>
          <a:stretch>
            <a:fillRect/>
          </a:stretch>
        </p:blipFill>
        <p:spPr bwMode="auto">
          <a:xfrm>
            <a:off x="326764" y="3501008"/>
            <a:ext cx="4000528" cy="2357454"/>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a:srcRect/>
          <a:stretch>
            <a:fillRect/>
          </a:stretch>
        </p:blipFill>
        <p:spPr bwMode="auto">
          <a:xfrm>
            <a:off x="4572020" y="3717032"/>
            <a:ext cx="4000528" cy="2286016"/>
          </a:xfrm>
          <a:prstGeom prst="rect">
            <a:avLst/>
          </a:prstGeom>
          <a:noFill/>
          <a:ln w="9525">
            <a:noFill/>
            <a:miter lim="800000"/>
            <a:headEnd/>
            <a:tailEnd/>
          </a:ln>
          <a:effectLst/>
        </p:spPr>
      </p:pic>
      <p:sp>
        <p:nvSpPr>
          <p:cNvPr id="7" name="Espace réservé du contenu 2"/>
          <p:cNvSpPr txBox="1">
            <a:spLocks/>
          </p:cNvSpPr>
          <p:nvPr/>
        </p:nvSpPr>
        <p:spPr>
          <a:xfrm>
            <a:off x="4457728" y="2243142"/>
            <a:ext cx="4043362" cy="971544"/>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The following code block contains the series of operations.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p:txBody>
          <a:bodyPr>
            <a:normAutofit fontScale="90000"/>
          </a:bodyPr>
          <a:lstStyle/>
          <a:p>
            <a:r>
              <a:rPr lang="en-US" b="1" dirty="0" smtClean="0">
                <a:solidFill>
                  <a:srgbClr val="7030A0"/>
                </a:solidFill>
              </a:rPr>
              <a:t>The </a:t>
            </a:r>
            <a:r>
              <a:rPr lang="en-US" b="1" dirty="0" err="1" smtClean="0">
                <a:solidFill>
                  <a:srgbClr val="7030A0"/>
                </a:solidFill>
              </a:rPr>
              <a:t>savepoint</a:t>
            </a:r>
            <a:r>
              <a:rPr lang="en-US" b="1" dirty="0" smtClean="0">
                <a:solidFill>
                  <a:srgbClr val="7030A0"/>
                </a:solidFill>
              </a:rPr>
              <a:t> command : example</a:t>
            </a:r>
            <a:endParaRPr lang="en-US" b="1" dirty="0">
              <a:solidFill>
                <a:srgbClr val="7030A0"/>
              </a:solidFill>
            </a:endParaRPr>
          </a:p>
        </p:txBody>
      </p:sp>
      <p:sp>
        <p:nvSpPr>
          <p:cNvPr id="3" name="Espace réservé du contenu 2"/>
          <p:cNvSpPr>
            <a:spLocks noGrp="1"/>
          </p:cNvSpPr>
          <p:nvPr>
            <p:ph idx="1"/>
          </p:nvPr>
        </p:nvSpPr>
        <p:spPr>
          <a:xfrm>
            <a:off x="457200" y="1600200"/>
            <a:ext cx="7467600" cy="2900370"/>
          </a:xfrm>
        </p:spPr>
        <p:txBody>
          <a:bodyPr>
            <a:normAutofit/>
          </a:bodyPr>
          <a:lstStyle/>
          <a:p>
            <a:pPr algn="just"/>
            <a:r>
              <a:rPr lang="en-US" sz="1800" dirty="0" smtClean="0">
                <a:solidFill>
                  <a:schemeClr val="tx1"/>
                </a:solidFill>
              </a:rPr>
              <a:t>Now that the three deletions have taken place, let us assume that you have changed your mind and decided to ROLLBACK to the SAVEPOINT that you identified as SP2. Because SP2 was created after the first deletion, the last two deletions are undone :</a:t>
            </a:r>
          </a:p>
          <a:p>
            <a:pPr algn="just"/>
            <a:endParaRPr lang="en-US" sz="1800" dirty="0" smtClean="0">
              <a:solidFill>
                <a:schemeClr val="tx1"/>
              </a:solidFill>
            </a:endParaRPr>
          </a:p>
          <a:p>
            <a:pPr algn="just"/>
            <a:endParaRPr lang="en-US" sz="1800" dirty="0" smtClean="0">
              <a:solidFill>
                <a:schemeClr val="tx1"/>
              </a:solidFill>
            </a:endParaRPr>
          </a:p>
          <a:p>
            <a:pPr algn="just"/>
            <a:r>
              <a:rPr lang="en-US" sz="1800" dirty="0" smtClean="0">
                <a:solidFill>
                  <a:schemeClr val="tx1"/>
                </a:solidFill>
              </a:rPr>
              <a:t>Notice that only the first deletion took place since you rolled back to SP2.</a:t>
            </a:r>
            <a:endParaRPr lang="en-US" sz="1800" dirty="0">
              <a:solidFill>
                <a:schemeClr val="tx1"/>
              </a:solidFill>
            </a:endParaRPr>
          </a:p>
        </p:txBody>
      </p:sp>
      <p:sp>
        <p:nvSpPr>
          <p:cNvPr id="4" name="Espace réservé du numéro de diapositive 3"/>
          <p:cNvSpPr>
            <a:spLocks noGrp="1"/>
          </p:cNvSpPr>
          <p:nvPr>
            <p:ph type="sldNum" sz="quarter" idx="12"/>
          </p:nvPr>
        </p:nvSpPr>
        <p:spPr/>
        <p:txBody>
          <a:bodyPr/>
          <a:lstStyle/>
          <a:p>
            <a:fld id="{4C098A01-C88E-45B0-82B2-E4E68ABEE8D3}" type="slidenum">
              <a:rPr lang="en-US" smtClean="0"/>
              <a:pPr/>
              <a:t>33</a:t>
            </a:fld>
            <a:endParaRPr lang="en-US"/>
          </a:p>
        </p:txBody>
      </p:sp>
      <p:pic>
        <p:nvPicPr>
          <p:cNvPr id="17410" name="Picture 2"/>
          <p:cNvPicPr>
            <a:picLocks noChangeAspect="1" noChangeArrowheads="1"/>
          </p:cNvPicPr>
          <p:nvPr/>
        </p:nvPicPr>
        <p:blipFill>
          <a:blip r:embed="rId2"/>
          <a:srcRect/>
          <a:stretch>
            <a:fillRect/>
          </a:stretch>
        </p:blipFill>
        <p:spPr bwMode="auto">
          <a:xfrm>
            <a:off x="2821988" y="2874550"/>
            <a:ext cx="3214710" cy="485776"/>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a:srcRect/>
          <a:stretch>
            <a:fillRect/>
          </a:stretch>
        </p:blipFill>
        <p:spPr bwMode="auto">
          <a:xfrm>
            <a:off x="2699792" y="4221087"/>
            <a:ext cx="4786346" cy="25241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smtClean="0">
                <a:solidFill>
                  <a:srgbClr val="FF0000"/>
                </a:solidFill>
              </a:rPr>
              <a:t>The release </a:t>
            </a:r>
            <a:r>
              <a:rPr lang="en-US" dirty="0" err="1" smtClean="0">
                <a:solidFill>
                  <a:srgbClr val="FF0000"/>
                </a:solidFill>
              </a:rPr>
              <a:t>savepoint</a:t>
            </a:r>
            <a:r>
              <a:rPr lang="en-US" dirty="0" smtClean="0">
                <a:solidFill>
                  <a:srgbClr val="FF0000"/>
                </a:solidFill>
              </a:rPr>
              <a:t> command</a:t>
            </a:r>
            <a:endParaRPr lang="en-US" dirty="0">
              <a:solidFill>
                <a:srgbClr val="FF0000"/>
              </a:solidFill>
            </a:endParaRPr>
          </a:p>
        </p:txBody>
      </p:sp>
      <p:sp>
        <p:nvSpPr>
          <p:cNvPr id="3" name="Espace réservé du contenu 2"/>
          <p:cNvSpPr>
            <a:spLocks noGrp="1"/>
          </p:cNvSpPr>
          <p:nvPr>
            <p:ph idx="1"/>
          </p:nvPr>
        </p:nvSpPr>
        <p:spPr/>
        <p:txBody>
          <a:bodyPr/>
          <a:lstStyle/>
          <a:p>
            <a:pPr algn="just"/>
            <a:r>
              <a:rPr lang="en-US" dirty="0" smtClean="0">
                <a:solidFill>
                  <a:schemeClr val="tx1"/>
                </a:solidFill>
              </a:rPr>
              <a:t>The RELEASE SAVEPOINT command is used to remove a SAVEPOINT that you have created.</a:t>
            </a:r>
          </a:p>
          <a:p>
            <a:pPr algn="just"/>
            <a:r>
              <a:rPr lang="en-US" dirty="0" smtClean="0">
                <a:solidFill>
                  <a:schemeClr val="tx1"/>
                </a:solidFill>
              </a:rPr>
              <a:t>The syntax for a RELEASE SAVEPOINT command is as follows: </a:t>
            </a:r>
          </a:p>
          <a:p>
            <a:pPr algn="just"/>
            <a:endParaRPr lang="en-US" dirty="0" smtClean="0">
              <a:solidFill>
                <a:schemeClr val="tx1"/>
              </a:solidFill>
            </a:endParaRPr>
          </a:p>
          <a:p>
            <a:pPr algn="just"/>
            <a:endParaRPr lang="en-US" dirty="0" smtClean="0">
              <a:solidFill>
                <a:schemeClr val="tx1"/>
              </a:solidFill>
            </a:endParaRPr>
          </a:p>
          <a:p>
            <a:pPr algn="just"/>
            <a:r>
              <a:rPr lang="en-US" dirty="0" smtClean="0">
                <a:solidFill>
                  <a:schemeClr val="tx1"/>
                </a:solidFill>
              </a:rPr>
              <a:t>Once a SAVEPOINT has been released, you can no longer use the ROLLBACK command to undo transactions performed since the last SAVEPOINT.</a:t>
            </a:r>
          </a:p>
          <a:p>
            <a:endParaRPr lang="en-US" dirty="0"/>
          </a:p>
        </p:txBody>
      </p:sp>
      <p:sp>
        <p:nvSpPr>
          <p:cNvPr id="4" name="Espace réservé du numéro de diapositive 3"/>
          <p:cNvSpPr>
            <a:spLocks noGrp="1"/>
          </p:cNvSpPr>
          <p:nvPr>
            <p:ph type="sldNum" sz="quarter" idx="12"/>
          </p:nvPr>
        </p:nvSpPr>
        <p:spPr/>
        <p:txBody>
          <a:bodyPr/>
          <a:lstStyle/>
          <a:p>
            <a:fld id="{4C098A01-C88E-45B0-82B2-E4E68ABEE8D3}" type="slidenum">
              <a:rPr lang="en-US" smtClean="0"/>
              <a:pPr/>
              <a:t>34</a:t>
            </a:fld>
            <a:endParaRPr lang="en-US"/>
          </a:p>
        </p:txBody>
      </p:sp>
      <p:pic>
        <p:nvPicPr>
          <p:cNvPr id="18434" name="Picture 2"/>
          <p:cNvPicPr>
            <a:picLocks noChangeAspect="1" noChangeArrowheads="1"/>
          </p:cNvPicPr>
          <p:nvPr/>
        </p:nvPicPr>
        <p:blipFill>
          <a:blip r:embed="rId2"/>
          <a:srcRect/>
          <a:stretch>
            <a:fillRect/>
          </a:stretch>
        </p:blipFill>
        <p:spPr bwMode="auto">
          <a:xfrm>
            <a:off x="1928794" y="3314700"/>
            <a:ext cx="4071966" cy="5429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rgbClr val="FF0000"/>
                </a:solidFill>
              </a:rPr>
              <a:t>The set transaction command </a:t>
            </a:r>
            <a:endParaRPr lang="en-US" dirty="0">
              <a:solidFill>
                <a:srgbClr val="FF0000"/>
              </a:solidFill>
            </a:endParaRPr>
          </a:p>
        </p:txBody>
      </p:sp>
      <p:sp>
        <p:nvSpPr>
          <p:cNvPr id="3" name="Espace réservé du contenu 2"/>
          <p:cNvSpPr>
            <a:spLocks noGrp="1"/>
          </p:cNvSpPr>
          <p:nvPr>
            <p:ph idx="1"/>
          </p:nvPr>
        </p:nvSpPr>
        <p:spPr>
          <a:xfrm>
            <a:off x="457200" y="1600200"/>
            <a:ext cx="7467600" cy="3543312"/>
          </a:xfrm>
        </p:spPr>
        <p:txBody>
          <a:bodyPr/>
          <a:lstStyle/>
          <a:p>
            <a:r>
              <a:rPr lang="en-US" dirty="0" smtClean="0">
                <a:solidFill>
                  <a:schemeClr val="tx1"/>
                </a:solidFill>
              </a:rPr>
              <a:t>The SET TRANSACTION command can be used to initiate a database transaction. </a:t>
            </a:r>
          </a:p>
          <a:p>
            <a:r>
              <a:rPr lang="en-US" dirty="0" smtClean="0">
                <a:solidFill>
                  <a:schemeClr val="tx1"/>
                </a:solidFill>
              </a:rPr>
              <a:t>This command is used to specify characteristics for the transaction that follows. </a:t>
            </a:r>
          </a:p>
          <a:p>
            <a:r>
              <a:rPr lang="en-US" dirty="0" smtClean="0">
                <a:solidFill>
                  <a:schemeClr val="tx1"/>
                </a:solidFill>
              </a:rPr>
              <a:t>For example, you can specify a transaction to be read only or read write.</a:t>
            </a:r>
          </a:p>
          <a:p>
            <a:r>
              <a:rPr lang="en-US" dirty="0" smtClean="0">
                <a:solidFill>
                  <a:schemeClr val="tx1"/>
                </a:solidFill>
              </a:rPr>
              <a:t>The syntax for a SET TRANSACTION command is as follows:</a:t>
            </a:r>
          </a:p>
          <a:p>
            <a:endParaRPr lang="en-US" dirty="0"/>
          </a:p>
        </p:txBody>
      </p:sp>
      <p:sp>
        <p:nvSpPr>
          <p:cNvPr id="4" name="Espace réservé du numéro de diapositive 3"/>
          <p:cNvSpPr>
            <a:spLocks noGrp="1"/>
          </p:cNvSpPr>
          <p:nvPr>
            <p:ph type="sldNum" sz="quarter" idx="12"/>
          </p:nvPr>
        </p:nvSpPr>
        <p:spPr/>
        <p:txBody>
          <a:bodyPr/>
          <a:lstStyle/>
          <a:p>
            <a:fld id="{4C098A01-C88E-45B0-82B2-E4E68ABEE8D3}" type="slidenum">
              <a:rPr lang="en-US" smtClean="0"/>
              <a:pPr/>
              <a:t>35</a:t>
            </a:fld>
            <a:endParaRPr lang="en-US"/>
          </a:p>
        </p:txBody>
      </p:sp>
      <p:pic>
        <p:nvPicPr>
          <p:cNvPr id="19458"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rcRect/>
          <a:stretch>
            <a:fillRect/>
          </a:stretch>
        </p:blipFill>
        <p:spPr bwMode="auto">
          <a:xfrm>
            <a:off x="1214414" y="4929198"/>
            <a:ext cx="5703009" cy="6429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rgbClr val="FF0000"/>
                </a:solidFill>
              </a:rPr>
              <a:t>transaction</a:t>
            </a:r>
            <a:endParaRPr lang="en-US" dirty="0">
              <a:solidFill>
                <a:srgbClr val="FF0000"/>
              </a:solidFill>
            </a:endParaRPr>
          </a:p>
        </p:txBody>
      </p:sp>
      <p:sp>
        <p:nvSpPr>
          <p:cNvPr id="3" name="Espace réservé du contenu 2"/>
          <p:cNvSpPr>
            <a:spLocks noGrp="1"/>
          </p:cNvSpPr>
          <p:nvPr>
            <p:ph idx="1"/>
          </p:nvPr>
        </p:nvSpPr>
        <p:spPr>
          <a:xfrm>
            <a:off x="457200" y="1600200"/>
            <a:ext cx="7467600" cy="2543180"/>
          </a:xfrm>
        </p:spPr>
        <p:txBody>
          <a:bodyPr/>
          <a:lstStyle/>
          <a:p>
            <a:pPr>
              <a:buNone/>
            </a:pPr>
            <a:r>
              <a:rPr lang="en-US" b="1" dirty="0" smtClean="0">
                <a:solidFill>
                  <a:srgbClr val="7030A0"/>
                </a:solidFill>
              </a:rPr>
              <a:t>Example:</a:t>
            </a:r>
          </a:p>
          <a:p>
            <a:pPr algn="just"/>
            <a:r>
              <a:rPr lang="en-US" dirty="0" smtClean="0">
                <a:solidFill>
                  <a:schemeClr val="tx1"/>
                </a:solidFill>
              </a:rPr>
              <a:t>Let’s take an example of a simple transaction. Suppose a bank employee transfers Rs 500 from A's account to B's account. This very simple and small transaction involves several low-level tasks.</a:t>
            </a:r>
          </a:p>
          <a:p>
            <a:endParaRPr lang="en-US" dirty="0"/>
          </a:p>
        </p:txBody>
      </p:sp>
      <p:sp>
        <p:nvSpPr>
          <p:cNvPr id="6" name="Espace réservé du numéro de diapositive 5"/>
          <p:cNvSpPr>
            <a:spLocks noGrp="1"/>
          </p:cNvSpPr>
          <p:nvPr>
            <p:ph type="sldNum" sz="quarter" idx="12"/>
          </p:nvPr>
        </p:nvSpPr>
        <p:spPr/>
        <p:txBody>
          <a:bodyPr/>
          <a:lstStyle/>
          <a:p>
            <a:fld id="{4C098A01-C88E-45B0-82B2-E4E68ABEE8D3}" type="slidenum">
              <a:rPr lang="en-US" smtClean="0"/>
              <a:pPr/>
              <a:t>4</a:t>
            </a:fld>
            <a:endParaRPr lang="en-US"/>
          </a:p>
        </p:txBody>
      </p:sp>
      <p:pic>
        <p:nvPicPr>
          <p:cNvPr id="2050" name="Picture 2"/>
          <p:cNvPicPr>
            <a:picLocks noChangeAspect="1" noChangeArrowheads="1"/>
          </p:cNvPicPr>
          <p:nvPr/>
        </p:nvPicPr>
        <p:blipFill>
          <a:blip r:embed="rId2"/>
          <a:srcRect/>
          <a:stretch>
            <a:fillRect/>
          </a:stretch>
        </p:blipFill>
        <p:spPr bwMode="auto">
          <a:xfrm>
            <a:off x="828671" y="4071942"/>
            <a:ext cx="3171825" cy="1990725"/>
          </a:xfrm>
          <a:prstGeom prst="rect">
            <a:avLst/>
          </a:prstGeom>
          <a:noFill/>
          <a:ln w="9525">
            <a:solidFill>
              <a:schemeClr val="tx1">
                <a:lumMod val="95000"/>
                <a:lumOff val="5000"/>
              </a:schemeClr>
            </a:solid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953024" y="4071942"/>
            <a:ext cx="3048000" cy="1962150"/>
          </a:xfrm>
          <a:prstGeom prst="rect">
            <a:avLst/>
          </a:prstGeom>
          <a:noFill/>
          <a:ln w="9525">
            <a:solidFill>
              <a:schemeClr val="tx1">
                <a:lumMod val="95000"/>
                <a:lumOff val="5000"/>
              </a:schemeClr>
            </a:solid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smtClean="0">
                <a:solidFill>
                  <a:srgbClr val="FF0000"/>
                </a:solidFill>
              </a:rPr>
              <a:t>ACID Properties</a:t>
            </a:r>
            <a:endParaRPr lang="en-US" b="1" dirty="0">
              <a:solidFill>
                <a:srgbClr val="FF0000"/>
              </a:solidFill>
            </a:endParaRPr>
          </a:p>
        </p:txBody>
      </p:sp>
      <p:sp>
        <p:nvSpPr>
          <p:cNvPr id="3" name="Espace réservé du contenu 2"/>
          <p:cNvSpPr>
            <a:spLocks noGrp="1"/>
          </p:cNvSpPr>
          <p:nvPr>
            <p:ph idx="1"/>
          </p:nvPr>
        </p:nvSpPr>
        <p:spPr/>
        <p:txBody>
          <a:bodyPr/>
          <a:lstStyle/>
          <a:p>
            <a:pPr algn="just"/>
            <a:r>
              <a:rPr lang="en-US" dirty="0" smtClean="0">
                <a:solidFill>
                  <a:schemeClr val="tx1"/>
                </a:solidFill>
              </a:rPr>
              <a:t>A transaction is a very small unit of a program and it may contain several low level tasks.</a:t>
            </a:r>
          </a:p>
          <a:p>
            <a:pPr marL="114300" indent="0" algn="just">
              <a:buNone/>
            </a:pPr>
            <a:endParaRPr lang="en-US" dirty="0" smtClean="0">
              <a:solidFill>
                <a:schemeClr val="tx1"/>
              </a:solidFill>
            </a:endParaRPr>
          </a:p>
          <a:p>
            <a:pPr algn="just"/>
            <a:r>
              <a:rPr lang="en-US" dirty="0" smtClean="0">
                <a:solidFill>
                  <a:schemeClr val="tx1"/>
                </a:solidFill>
              </a:rPr>
              <a:t>A transaction in a database system must maintain </a:t>
            </a:r>
            <a:r>
              <a:rPr lang="en-US" b="1" dirty="0" smtClean="0">
                <a:solidFill>
                  <a:schemeClr val="tx1"/>
                </a:solidFill>
              </a:rPr>
              <a:t>Atomicity, Consistency, Isolation, and Durability, commonly known as ACID properties</a:t>
            </a:r>
            <a:r>
              <a:rPr lang="en-US" dirty="0" smtClean="0">
                <a:solidFill>
                  <a:schemeClr val="tx1"/>
                </a:solidFill>
              </a:rPr>
              <a:t>.</a:t>
            </a:r>
          </a:p>
          <a:p>
            <a:pPr marL="114300" indent="0" algn="just">
              <a:buNone/>
            </a:pPr>
            <a:endParaRPr lang="en-US" dirty="0" smtClean="0">
              <a:solidFill>
                <a:schemeClr val="tx1"/>
              </a:solidFill>
            </a:endParaRPr>
          </a:p>
          <a:p>
            <a:pPr algn="just"/>
            <a:r>
              <a:rPr lang="en-US" dirty="0" smtClean="0">
                <a:solidFill>
                  <a:schemeClr val="tx1"/>
                </a:solidFill>
              </a:rPr>
              <a:t>In order to ensure </a:t>
            </a:r>
            <a:r>
              <a:rPr lang="en-US" u="sng" dirty="0" smtClean="0">
                <a:solidFill>
                  <a:schemeClr val="tx1"/>
                </a:solidFill>
              </a:rPr>
              <a:t>accuracy, completeness, and data integrity.</a:t>
            </a:r>
            <a:endParaRPr lang="en-US" u="sng" dirty="0">
              <a:solidFill>
                <a:schemeClr val="tx1"/>
              </a:solidFill>
            </a:endParaRPr>
          </a:p>
        </p:txBody>
      </p:sp>
      <p:sp>
        <p:nvSpPr>
          <p:cNvPr id="4" name="Espace réservé du numéro de diapositive 3"/>
          <p:cNvSpPr>
            <a:spLocks noGrp="1"/>
          </p:cNvSpPr>
          <p:nvPr>
            <p:ph type="sldNum" sz="quarter" idx="12"/>
          </p:nvPr>
        </p:nvSpPr>
        <p:spPr/>
        <p:txBody>
          <a:bodyPr/>
          <a:lstStyle/>
          <a:p>
            <a:fld id="{4C098A01-C88E-45B0-82B2-E4E68ABEE8D3}"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rgbClr val="FF0000"/>
                </a:solidFill>
              </a:rPr>
              <a:t>ACID properties : Atomicity</a:t>
            </a:r>
            <a:endParaRPr lang="en-US" dirty="0">
              <a:solidFill>
                <a:srgbClr val="FF0000"/>
              </a:solidFill>
            </a:endParaRPr>
          </a:p>
        </p:txBody>
      </p:sp>
      <p:sp>
        <p:nvSpPr>
          <p:cNvPr id="3" name="Espace réservé du contenu 2"/>
          <p:cNvSpPr>
            <a:spLocks noGrp="1"/>
          </p:cNvSpPr>
          <p:nvPr>
            <p:ph idx="1"/>
          </p:nvPr>
        </p:nvSpPr>
        <p:spPr/>
        <p:txBody>
          <a:bodyPr/>
          <a:lstStyle/>
          <a:p>
            <a:pPr algn="ctr">
              <a:buNone/>
            </a:pPr>
            <a:r>
              <a:rPr lang="en-US" b="1" dirty="0" smtClean="0">
                <a:solidFill>
                  <a:schemeClr val="tx1"/>
                </a:solidFill>
              </a:rPr>
              <a:t>Atomicity</a:t>
            </a:r>
          </a:p>
          <a:p>
            <a:pPr algn="just"/>
            <a:r>
              <a:rPr lang="en-US" dirty="0" smtClean="0">
                <a:solidFill>
                  <a:schemeClr val="tx1"/>
                </a:solidFill>
              </a:rPr>
              <a:t>This property states that a transaction must be treated as an atomic unit, that is, either </a:t>
            </a:r>
            <a:r>
              <a:rPr lang="en-US" b="1" dirty="0" smtClean="0">
                <a:solidFill>
                  <a:schemeClr val="tx1"/>
                </a:solidFill>
              </a:rPr>
              <a:t>all of its operations are executed or none</a:t>
            </a:r>
            <a:r>
              <a:rPr lang="en-US" dirty="0" smtClean="0">
                <a:solidFill>
                  <a:schemeClr val="tx1"/>
                </a:solidFill>
              </a:rPr>
              <a:t>.</a:t>
            </a:r>
          </a:p>
          <a:p>
            <a:pPr algn="just"/>
            <a:r>
              <a:rPr lang="en-US" dirty="0" smtClean="0">
                <a:solidFill>
                  <a:schemeClr val="tx1"/>
                </a:solidFill>
              </a:rPr>
              <a:t>There must be </a:t>
            </a:r>
            <a:r>
              <a:rPr lang="en-US" b="1" dirty="0" smtClean="0">
                <a:solidFill>
                  <a:schemeClr val="tx1"/>
                </a:solidFill>
              </a:rPr>
              <a:t>no state</a:t>
            </a:r>
            <a:r>
              <a:rPr lang="en-US" dirty="0" smtClean="0">
                <a:solidFill>
                  <a:schemeClr val="tx1"/>
                </a:solidFill>
              </a:rPr>
              <a:t> in a database where a transaction is </a:t>
            </a:r>
            <a:r>
              <a:rPr lang="en-US" b="1" dirty="0" smtClean="0">
                <a:solidFill>
                  <a:schemeClr val="tx1"/>
                </a:solidFill>
              </a:rPr>
              <a:t>left partially completed</a:t>
            </a:r>
            <a:r>
              <a:rPr lang="en-US" dirty="0" smtClean="0">
                <a:solidFill>
                  <a:schemeClr val="tx1"/>
                </a:solidFill>
              </a:rPr>
              <a:t>. </a:t>
            </a:r>
          </a:p>
          <a:p>
            <a:pPr algn="just"/>
            <a:r>
              <a:rPr lang="en-US" dirty="0" smtClean="0">
                <a:solidFill>
                  <a:schemeClr val="tx1"/>
                </a:solidFill>
              </a:rPr>
              <a:t>States should be defined either before the execution of the transaction or after the execution/failure of the transaction.</a:t>
            </a:r>
            <a:endParaRPr lang="en-US" dirty="0">
              <a:solidFill>
                <a:schemeClr val="tx1"/>
              </a:solidFill>
            </a:endParaRPr>
          </a:p>
        </p:txBody>
      </p:sp>
      <p:sp>
        <p:nvSpPr>
          <p:cNvPr id="4" name="Espace réservé du numéro de diapositive 3"/>
          <p:cNvSpPr>
            <a:spLocks noGrp="1"/>
          </p:cNvSpPr>
          <p:nvPr>
            <p:ph type="sldNum" sz="quarter" idx="12"/>
          </p:nvPr>
        </p:nvSpPr>
        <p:spPr/>
        <p:txBody>
          <a:bodyPr/>
          <a:lstStyle/>
          <a:p>
            <a:fld id="{4C098A01-C88E-45B0-82B2-E4E68ABEE8D3}"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rgbClr val="FF0000"/>
                </a:solidFill>
              </a:rPr>
              <a:t>Acid properties: consistency </a:t>
            </a:r>
            <a:endParaRPr lang="en-US" dirty="0">
              <a:solidFill>
                <a:srgbClr val="FF0000"/>
              </a:solidFill>
            </a:endParaRPr>
          </a:p>
        </p:txBody>
      </p:sp>
      <p:sp>
        <p:nvSpPr>
          <p:cNvPr id="3" name="Espace réservé du contenu 2"/>
          <p:cNvSpPr>
            <a:spLocks noGrp="1"/>
          </p:cNvSpPr>
          <p:nvPr>
            <p:ph idx="1"/>
          </p:nvPr>
        </p:nvSpPr>
        <p:spPr/>
        <p:txBody>
          <a:bodyPr/>
          <a:lstStyle/>
          <a:p>
            <a:pPr algn="ctr">
              <a:buNone/>
            </a:pPr>
            <a:r>
              <a:rPr lang="en-US" b="1" dirty="0" smtClean="0">
                <a:solidFill>
                  <a:schemeClr val="tx1"/>
                </a:solidFill>
              </a:rPr>
              <a:t>Consistency:</a:t>
            </a:r>
          </a:p>
          <a:p>
            <a:pPr algn="just"/>
            <a:r>
              <a:rPr lang="en-US" dirty="0" smtClean="0">
                <a:solidFill>
                  <a:schemeClr val="tx1"/>
                </a:solidFill>
              </a:rPr>
              <a:t>The database </a:t>
            </a:r>
            <a:r>
              <a:rPr lang="en-US" u="sng" dirty="0" smtClean="0">
                <a:solidFill>
                  <a:schemeClr val="tx1"/>
                </a:solidFill>
              </a:rPr>
              <a:t>must remain in a consistent state after any transaction</a:t>
            </a:r>
            <a:r>
              <a:rPr lang="en-US" dirty="0" smtClean="0">
                <a:solidFill>
                  <a:schemeClr val="tx1"/>
                </a:solidFill>
              </a:rPr>
              <a:t>.</a:t>
            </a:r>
          </a:p>
          <a:p>
            <a:pPr algn="just"/>
            <a:r>
              <a:rPr lang="en-US" dirty="0" smtClean="0">
                <a:solidFill>
                  <a:schemeClr val="tx1"/>
                </a:solidFill>
              </a:rPr>
              <a:t>No transaction should have any negative effect on the data residing in the database.</a:t>
            </a:r>
          </a:p>
          <a:p>
            <a:pPr algn="just"/>
            <a:r>
              <a:rPr lang="en-US" dirty="0" smtClean="0">
                <a:solidFill>
                  <a:schemeClr val="tx1"/>
                </a:solidFill>
              </a:rPr>
              <a:t>If the database was in a consistent state before the execution of a transaction, it must remain consistent after the execution of the transaction as well.</a:t>
            </a:r>
            <a:endParaRPr lang="en-US" dirty="0">
              <a:solidFill>
                <a:schemeClr val="tx1"/>
              </a:solidFill>
            </a:endParaRPr>
          </a:p>
        </p:txBody>
      </p:sp>
      <p:sp>
        <p:nvSpPr>
          <p:cNvPr id="4" name="Espace réservé du numéro de diapositive 3"/>
          <p:cNvSpPr>
            <a:spLocks noGrp="1"/>
          </p:cNvSpPr>
          <p:nvPr>
            <p:ph type="sldNum" sz="quarter" idx="12"/>
          </p:nvPr>
        </p:nvSpPr>
        <p:spPr/>
        <p:txBody>
          <a:bodyPr/>
          <a:lstStyle/>
          <a:p>
            <a:fld id="{4C098A01-C88E-45B0-82B2-E4E68ABEE8D3}"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rgbClr val="FF0000"/>
                </a:solidFill>
              </a:rPr>
              <a:t>Acid properties : isolation</a:t>
            </a:r>
            <a:endParaRPr lang="en-US" dirty="0">
              <a:solidFill>
                <a:srgbClr val="FF0000"/>
              </a:solidFill>
            </a:endParaRPr>
          </a:p>
        </p:txBody>
      </p:sp>
      <p:sp>
        <p:nvSpPr>
          <p:cNvPr id="3" name="Espace réservé du contenu 2"/>
          <p:cNvSpPr>
            <a:spLocks noGrp="1"/>
          </p:cNvSpPr>
          <p:nvPr>
            <p:ph idx="1"/>
          </p:nvPr>
        </p:nvSpPr>
        <p:spPr/>
        <p:txBody>
          <a:bodyPr/>
          <a:lstStyle/>
          <a:p>
            <a:pPr algn="ctr">
              <a:buNone/>
            </a:pPr>
            <a:r>
              <a:rPr lang="en-US" b="1" dirty="0" smtClean="0">
                <a:solidFill>
                  <a:schemeClr val="tx1"/>
                </a:solidFill>
              </a:rPr>
              <a:t>Isolation</a:t>
            </a:r>
          </a:p>
          <a:p>
            <a:pPr algn="just"/>
            <a:r>
              <a:rPr lang="en-US" dirty="0" smtClean="0">
                <a:solidFill>
                  <a:schemeClr val="tx1"/>
                </a:solidFill>
              </a:rPr>
              <a:t>In a database system where more than one transaction are being executed simultaneously and in parallel, the property of isolation states that all the transactions will be carried out and executed as if it is the only transaction in the system. </a:t>
            </a:r>
          </a:p>
          <a:p>
            <a:pPr algn="just"/>
            <a:r>
              <a:rPr lang="en-US" dirty="0" smtClean="0">
                <a:solidFill>
                  <a:schemeClr val="tx1"/>
                </a:solidFill>
              </a:rPr>
              <a:t>No transaction will affect the existence of any other transaction.</a:t>
            </a:r>
            <a:endParaRPr lang="en-US" dirty="0">
              <a:solidFill>
                <a:schemeClr val="tx1"/>
              </a:solidFill>
            </a:endParaRPr>
          </a:p>
        </p:txBody>
      </p:sp>
      <p:sp>
        <p:nvSpPr>
          <p:cNvPr id="4" name="Espace réservé du numéro de diapositive 3"/>
          <p:cNvSpPr>
            <a:spLocks noGrp="1"/>
          </p:cNvSpPr>
          <p:nvPr>
            <p:ph type="sldNum" sz="quarter" idx="12"/>
          </p:nvPr>
        </p:nvSpPr>
        <p:spPr/>
        <p:txBody>
          <a:bodyPr/>
          <a:lstStyle/>
          <a:p>
            <a:fld id="{4C098A01-C88E-45B0-82B2-E4E68ABEE8D3}"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rgbClr val="FF0000"/>
                </a:solidFill>
              </a:rPr>
              <a:t>Acid properties : durability  </a:t>
            </a:r>
            <a:endParaRPr lang="en-US" dirty="0">
              <a:solidFill>
                <a:srgbClr val="FF0000"/>
              </a:solidFill>
            </a:endParaRPr>
          </a:p>
        </p:txBody>
      </p:sp>
      <p:sp>
        <p:nvSpPr>
          <p:cNvPr id="3" name="Espace réservé du contenu 2"/>
          <p:cNvSpPr>
            <a:spLocks noGrp="1"/>
          </p:cNvSpPr>
          <p:nvPr>
            <p:ph idx="1"/>
          </p:nvPr>
        </p:nvSpPr>
        <p:spPr/>
        <p:txBody>
          <a:bodyPr>
            <a:normAutofit/>
          </a:bodyPr>
          <a:lstStyle/>
          <a:p>
            <a:pPr algn="ctr">
              <a:buNone/>
            </a:pPr>
            <a:r>
              <a:rPr lang="en-US" b="1" dirty="0" smtClean="0">
                <a:solidFill>
                  <a:schemeClr val="tx1"/>
                </a:solidFill>
              </a:rPr>
              <a:t>Durability</a:t>
            </a:r>
          </a:p>
          <a:p>
            <a:pPr algn="just"/>
            <a:r>
              <a:rPr lang="en-US" dirty="0" smtClean="0">
                <a:solidFill>
                  <a:schemeClr val="tx1"/>
                </a:solidFill>
              </a:rPr>
              <a:t>The database should be durable enough to hold all its latest updates even if the system fails or restarts. </a:t>
            </a:r>
          </a:p>
          <a:p>
            <a:pPr algn="just"/>
            <a:r>
              <a:rPr lang="en-US" dirty="0" smtClean="0">
                <a:solidFill>
                  <a:schemeClr val="tx1"/>
                </a:solidFill>
              </a:rPr>
              <a:t>If a transaction updates a chunk of data in a database and commits, then the database will hold the modified data. </a:t>
            </a:r>
          </a:p>
          <a:p>
            <a:pPr algn="just"/>
            <a:r>
              <a:rPr lang="en-US" dirty="0" smtClean="0">
                <a:solidFill>
                  <a:schemeClr val="tx1"/>
                </a:solidFill>
              </a:rPr>
              <a:t>If a transaction commits but the system fails before the data could be written on to the disk, then that data will be updated once the system springs back into action.</a:t>
            </a:r>
            <a:endParaRPr lang="en-US" dirty="0">
              <a:solidFill>
                <a:schemeClr val="tx1"/>
              </a:solidFill>
            </a:endParaRPr>
          </a:p>
        </p:txBody>
      </p:sp>
      <p:sp>
        <p:nvSpPr>
          <p:cNvPr id="4" name="Espace réservé du numéro de diapositive 3"/>
          <p:cNvSpPr>
            <a:spLocks noGrp="1"/>
          </p:cNvSpPr>
          <p:nvPr>
            <p:ph type="sldNum" sz="quarter" idx="12"/>
          </p:nvPr>
        </p:nvSpPr>
        <p:spPr/>
        <p:txBody>
          <a:bodyPr/>
          <a:lstStyle/>
          <a:p>
            <a:fld id="{4C098A01-C88E-45B0-82B2-E4E68ABEE8D3}"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542</TotalTime>
  <Words>1556</Words>
  <Application>Microsoft Office PowerPoint</Application>
  <PresentationFormat>On-screen Show (4:3)</PresentationFormat>
  <Paragraphs>190</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Apothecary</vt:lpstr>
      <vt:lpstr>PowerPoint Presentation</vt:lpstr>
      <vt:lpstr>Outline </vt:lpstr>
      <vt:lpstr>Transaction</vt:lpstr>
      <vt:lpstr>transaction</vt:lpstr>
      <vt:lpstr>ACID Properties</vt:lpstr>
      <vt:lpstr>ACID properties : Atomicity</vt:lpstr>
      <vt:lpstr>Acid properties: consistency </vt:lpstr>
      <vt:lpstr>Acid properties : isolation</vt:lpstr>
      <vt:lpstr>Acid properties : durability  </vt:lpstr>
      <vt:lpstr>Example</vt:lpstr>
      <vt:lpstr>Serializability</vt:lpstr>
      <vt:lpstr>Serializability</vt:lpstr>
      <vt:lpstr>Serializability</vt:lpstr>
      <vt:lpstr>Serializability</vt:lpstr>
      <vt:lpstr>Equivalence schedules </vt:lpstr>
      <vt:lpstr>example</vt:lpstr>
      <vt:lpstr>Equivalence schedules</vt:lpstr>
      <vt:lpstr>example</vt:lpstr>
      <vt:lpstr>States of transactions</vt:lpstr>
      <vt:lpstr>States of transactions</vt:lpstr>
      <vt:lpstr>States of transactions</vt:lpstr>
      <vt:lpstr>States of transactions</vt:lpstr>
      <vt:lpstr>Transactional control commands</vt:lpstr>
      <vt:lpstr>The commit command</vt:lpstr>
      <vt:lpstr>The commit command: example</vt:lpstr>
      <vt:lpstr>The commit command: example</vt:lpstr>
      <vt:lpstr>The rollback command</vt:lpstr>
      <vt:lpstr>The rollback command: example</vt:lpstr>
      <vt:lpstr>The rollback command: example</vt:lpstr>
      <vt:lpstr>The savepoint command </vt:lpstr>
      <vt:lpstr>The savepoint command </vt:lpstr>
      <vt:lpstr>The savepoint command : example</vt:lpstr>
      <vt:lpstr>The savepoint command : example</vt:lpstr>
      <vt:lpstr>The release savepoint command</vt:lpstr>
      <vt:lpstr>The set transaction command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421: Advanced Database Management Systems</dc:title>
  <dc:creator>Sawsan</dc:creator>
  <cp:lastModifiedBy>DELL</cp:lastModifiedBy>
  <cp:revision>89</cp:revision>
  <dcterms:created xsi:type="dcterms:W3CDTF">2017-10-20T09:21:38Z</dcterms:created>
  <dcterms:modified xsi:type="dcterms:W3CDTF">2018-05-14T09:53:20Z</dcterms:modified>
</cp:coreProperties>
</file>