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306" r:id="rId12"/>
    <p:sldId id="305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307" r:id="rId27"/>
    <p:sldId id="284" r:id="rId28"/>
    <p:sldId id="308" r:id="rId29"/>
    <p:sldId id="285" r:id="rId30"/>
    <p:sldId id="286" r:id="rId31"/>
    <p:sldId id="287" r:id="rId32"/>
    <p:sldId id="288" r:id="rId33"/>
    <p:sldId id="303" r:id="rId34"/>
    <p:sldId id="291" r:id="rId35"/>
    <p:sldId id="292" r:id="rId36"/>
    <p:sldId id="293" r:id="rId37"/>
    <p:sldId id="294" r:id="rId38"/>
    <p:sldId id="295" r:id="rId39"/>
    <p:sldId id="296" r:id="rId40"/>
    <p:sldId id="304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87" d="100"/>
          <a:sy n="87" d="100"/>
        </p:scale>
        <p:origin x="151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D884D-CFC0-4927-9527-4C7FBB18803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FC4D-9178-4759-AE38-D9B7450D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0A56-8341-4FC8-9C55-8EEB4999655A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D4AD-0A2A-482F-8532-1485FB733798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2C8F-2811-4EB5-ACCC-9B6A79765EF1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F7E-3AAD-4508-BD8B-8A938D3690CF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8AE-5EF6-4742-B236-E59D13512AF8}" type="datetime1">
              <a:rPr lang="en-US" smtClean="0"/>
              <a:t>3/10/2021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623-FDBB-4C91-8809-B39A0B93ACB5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9B3E-7106-4A9F-BB58-A7B424D7844B}" type="datetime1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94EC-2BF1-420C-9A52-FF33D48E9FE2}" type="datetime1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8591-83B8-4FA4-B59A-03300E9A48EA}" type="datetime1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ADD1-3BB6-48BE-8A3A-0D8627560C72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C35B-DCAC-4B23-8A71-6D2C2B9424AB}" type="datetime1">
              <a:rPr lang="en-US" smtClean="0"/>
              <a:t>3/10/2021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A20CE9-9B8A-4E8E-B48B-DB1B107A755D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40677" t="28054" r="44380" b="51274"/>
          <a:stretch>
            <a:fillRect/>
          </a:stretch>
        </p:blipFill>
        <p:spPr bwMode="auto">
          <a:xfrm>
            <a:off x="3463506" y="0"/>
            <a:ext cx="2403894" cy="166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5555902"/>
            <a:ext cx="67687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latin typeface="Arial" pitchFamily="34" charset="0"/>
                <a:cs typeface="Arial" pitchFamily="34" charset="0"/>
              </a:rPr>
              <a:t>Dr.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Amir 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Hammami</a:t>
            </a:r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Based on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Dr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.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Rihab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Mohamed </a:t>
            </a:r>
            <a:r>
              <a:rPr lang="en-GB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aceur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ABDELKRIM</a:t>
            </a:r>
            <a:r>
              <a:rPr lang="en-GB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Lectures</a:t>
            </a:r>
            <a:endParaRPr lang="en-GB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3964" y="62484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6600"/>
                </a:solidFill>
              </a:rPr>
              <a:t>1442</a:t>
            </a:r>
            <a:endParaRPr lang="af-ZA" sz="2400" b="1" dirty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1752600"/>
            <a:ext cx="7149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f-ZA" sz="3200" b="1" dirty="0" smtClean="0">
                <a:solidFill>
                  <a:srgbClr val="996600"/>
                </a:solidFill>
                <a:latin typeface="Arial" pitchFamily="34" charset="0"/>
                <a:cs typeface="Arial" pitchFamily="34" charset="0"/>
              </a:rPr>
              <a:t>Database Management  system</a:t>
            </a:r>
            <a:endParaRPr lang="af-ZA" sz="3200" b="1" dirty="0">
              <a:solidFill>
                <a:srgbClr val="99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771" y="2438400"/>
            <a:ext cx="1770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996600"/>
                </a:solidFill>
              </a:rPr>
              <a:t>Lecture 5</a:t>
            </a:r>
            <a:endParaRPr lang="en-US" sz="2800" b="1" dirty="0">
              <a:solidFill>
                <a:srgbClr val="9966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3628103"/>
            <a:ext cx="6556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More Complex SQL Retrieval Queries</a:t>
            </a:r>
          </a:p>
        </p:txBody>
      </p:sp>
    </p:spTree>
    <p:extLst>
      <p:ext uri="{BB962C8B-B14F-4D97-AF65-F5344CB8AC3E}">
        <p14:creationId xmlns:p14="http://schemas.microsoft.com/office/powerpoint/2010/main" val="6174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6310" y="97195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8" t="37188" r="3366" b="8749"/>
          <a:stretch/>
        </p:blipFill>
        <p:spPr bwMode="auto">
          <a:xfrm>
            <a:off x="1676400" y="1556266"/>
            <a:ext cx="7345680" cy="285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2066" y="4408295"/>
            <a:ext cx="85109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The first SELECT </a:t>
            </a:r>
            <a:r>
              <a:rPr lang="en-US" dirty="0"/>
              <a:t>query retrieves the projects that involve a ‘Smith’ as </a:t>
            </a:r>
            <a:r>
              <a:rPr lang="en-US" b="1" dirty="0"/>
              <a:t>manager</a:t>
            </a:r>
            <a:r>
              <a:rPr lang="en-US" dirty="0"/>
              <a:t> </a:t>
            </a:r>
            <a:r>
              <a:rPr lang="en-US" dirty="0" smtClean="0"/>
              <a:t>of the </a:t>
            </a:r>
            <a:r>
              <a:rPr lang="en-US" dirty="0"/>
              <a:t>department that controls the project, and </a:t>
            </a:r>
            <a:r>
              <a:rPr lang="en-US" u="sng" dirty="0"/>
              <a:t>the second </a:t>
            </a:r>
            <a:r>
              <a:rPr lang="en-US" dirty="0"/>
              <a:t>retrieves the projects </a:t>
            </a:r>
            <a:r>
              <a:rPr lang="en-US" dirty="0" smtClean="0"/>
              <a:t>that  involve </a:t>
            </a:r>
            <a:r>
              <a:rPr lang="en-US" dirty="0"/>
              <a:t>a ‘Smith’ as a worker on the project</a:t>
            </a:r>
            <a:r>
              <a:rPr lang="en-US" dirty="0" smtClean="0"/>
              <a:t>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Notice</a:t>
            </a:r>
            <a:r>
              <a:rPr lang="en-US" dirty="0" smtClean="0"/>
              <a:t> </a:t>
            </a:r>
            <a:r>
              <a:rPr lang="en-US" dirty="0"/>
              <a:t>that if several employees have </a:t>
            </a:r>
            <a:r>
              <a:rPr lang="en-US" dirty="0" smtClean="0"/>
              <a:t>the last </a:t>
            </a:r>
            <a:r>
              <a:rPr lang="en-US" dirty="0"/>
              <a:t>name ‘Smith’, the project names involving any of them will be retrieved.</a:t>
            </a:r>
          </a:p>
          <a:p>
            <a:r>
              <a:rPr lang="en-US" dirty="0"/>
              <a:t>Applying the UNION operation to the two SELECT queries gives the desired result.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6310" y="226367"/>
            <a:ext cx="906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1.2 Nested Queries, Tuples, and Set/</a:t>
            </a:r>
            <a:r>
              <a:rPr lang="en-US" sz="2400" b="1" dirty="0" err="1">
                <a:solidFill>
                  <a:srgbClr val="0070C0"/>
                </a:solidFill>
              </a:rPr>
              <a:t>Multiset</a:t>
            </a:r>
            <a:r>
              <a:rPr lang="en-US" sz="2400" b="1" dirty="0">
                <a:solidFill>
                  <a:srgbClr val="0070C0"/>
                </a:solidFill>
              </a:rPr>
              <a:t> Comparisons</a:t>
            </a:r>
          </a:p>
        </p:txBody>
      </p:sp>
    </p:spTree>
    <p:extLst>
      <p:ext uri="{BB962C8B-B14F-4D97-AF65-F5344CB8AC3E}">
        <p14:creationId xmlns:p14="http://schemas.microsoft.com/office/powerpoint/2010/main" val="25407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62103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656" y="3695700"/>
            <a:ext cx="62198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4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2735" y="1796845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Query 4 is </a:t>
            </a:r>
            <a:r>
              <a:rPr lang="en-US" dirty="0" smtClean="0"/>
              <a:t>formulated in </a:t>
            </a:r>
            <a:r>
              <a:rPr lang="en-US" dirty="0"/>
              <a:t>Q4 </a:t>
            </a:r>
            <a:r>
              <a:rPr lang="en-US" b="1" dirty="0">
                <a:solidFill>
                  <a:srgbClr val="FF0000"/>
                </a:solidFill>
              </a:rPr>
              <a:t>without a nested query</a:t>
            </a:r>
            <a:r>
              <a:rPr lang="en-US" dirty="0"/>
              <a:t>, but it can be rephrased to use </a:t>
            </a:r>
            <a:r>
              <a:rPr lang="en-US" b="1" dirty="0">
                <a:solidFill>
                  <a:srgbClr val="FF0000"/>
                </a:solidFill>
              </a:rPr>
              <a:t>nested </a:t>
            </a:r>
            <a:r>
              <a:rPr lang="en-US" b="1" dirty="0" smtClean="0">
                <a:solidFill>
                  <a:srgbClr val="FF0000"/>
                </a:solidFill>
              </a:rPr>
              <a:t>queries </a:t>
            </a:r>
            <a:r>
              <a:rPr lang="en-US" dirty="0" smtClean="0"/>
              <a:t>as </a:t>
            </a:r>
            <a:r>
              <a:rPr lang="en-US" dirty="0"/>
              <a:t>shown in Q4A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620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6310" y="226367"/>
            <a:ext cx="906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1.2 Nested Queries, Tuples, and Set/</a:t>
            </a:r>
            <a:r>
              <a:rPr lang="en-US" sz="2400" b="1" dirty="0" err="1">
                <a:solidFill>
                  <a:srgbClr val="0070C0"/>
                </a:solidFill>
              </a:rPr>
              <a:t>Multiset</a:t>
            </a:r>
            <a:r>
              <a:rPr lang="en-US" sz="2400" b="1" dirty="0">
                <a:solidFill>
                  <a:srgbClr val="0070C0"/>
                </a:solidFill>
              </a:rPr>
              <a:t> Comparisons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310" y="97195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43200" y="3505200"/>
            <a:ext cx="57150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4953000"/>
            <a:ext cx="57150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83210" y="4305300"/>
            <a:ext cx="65999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2"/>
          </p:cNvCxnSpPr>
          <p:nvPr/>
        </p:nvCxnSpPr>
        <p:spPr>
          <a:xfrm>
            <a:off x="2083210" y="4457700"/>
            <a:ext cx="50759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6800" y="40583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Outer query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373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 tuples of values in comparisons 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Place them within parentheses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458" y="1828800"/>
            <a:ext cx="65627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50723" y="241115"/>
            <a:ext cx="906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1.2 Nested Queries, Tuples, and Set/</a:t>
            </a:r>
            <a:r>
              <a:rPr lang="en-US" sz="2400" b="1" dirty="0" err="1">
                <a:solidFill>
                  <a:srgbClr val="0070C0"/>
                </a:solidFill>
              </a:rPr>
              <a:t>Multiset</a:t>
            </a:r>
            <a:r>
              <a:rPr lang="en-US" sz="2400" b="1" dirty="0">
                <a:solidFill>
                  <a:srgbClr val="0070C0"/>
                </a:solidFill>
              </a:rPr>
              <a:t> Comparisons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723" y="199594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0723" y="33528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This query will select the </a:t>
            </a:r>
            <a:r>
              <a:rPr lang="en-US" sz="2400" dirty="0" err="1"/>
              <a:t>Essns</a:t>
            </a:r>
            <a:r>
              <a:rPr lang="en-US" sz="2400" dirty="0"/>
              <a:t> of all employees who work the same (project, </a:t>
            </a:r>
            <a:r>
              <a:rPr lang="en-US" sz="2400" dirty="0" smtClean="0"/>
              <a:t>hours) combination </a:t>
            </a:r>
            <a:r>
              <a:rPr lang="en-US" sz="2400" dirty="0"/>
              <a:t>on some project that employee ‘John Smith’ (whose </a:t>
            </a:r>
            <a:r>
              <a:rPr lang="en-US" sz="2400" dirty="0" err="1"/>
              <a:t>Ssn</a:t>
            </a:r>
            <a:r>
              <a:rPr lang="en-US" sz="2400" dirty="0"/>
              <a:t> </a:t>
            </a:r>
            <a:r>
              <a:rPr lang="en-US" sz="2400" dirty="0" smtClean="0"/>
              <a:t>= ‘</a:t>
            </a:r>
            <a:r>
              <a:rPr lang="en-US" sz="2400" dirty="0"/>
              <a:t>123456789’) works 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In this example, the IN operator compares the </a:t>
            </a:r>
            <a:r>
              <a:rPr lang="en-US" sz="2400" dirty="0" err="1"/>
              <a:t>subtuple</a:t>
            </a:r>
            <a:r>
              <a:rPr lang="en-US" sz="2400" dirty="0"/>
              <a:t> </a:t>
            </a:r>
            <a:r>
              <a:rPr lang="en-US" sz="2400" dirty="0" smtClean="0"/>
              <a:t>of values </a:t>
            </a:r>
            <a:r>
              <a:rPr lang="en-US" sz="2400" dirty="0"/>
              <a:t>in parentheses (</a:t>
            </a:r>
            <a:r>
              <a:rPr lang="en-US" sz="2400" dirty="0" err="1"/>
              <a:t>Pno</a:t>
            </a:r>
            <a:r>
              <a:rPr lang="en-US" sz="2400" dirty="0"/>
              <a:t>, Hours) within each tuple in WORKS_ON with the set </a:t>
            </a:r>
            <a:r>
              <a:rPr lang="en-US" sz="2400" dirty="0" smtClean="0"/>
              <a:t>of type-compatible </a:t>
            </a:r>
            <a:r>
              <a:rPr lang="en-US" sz="2400" dirty="0"/>
              <a:t>tuples produced by the nested query.</a:t>
            </a:r>
          </a:p>
        </p:txBody>
      </p:sp>
    </p:spTree>
    <p:extLst>
      <p:ext uri="{BB962C8B-B14F-4D97-AF65-F5344CB8AC3E}">
        <p14:creationId xmlns:p14="http://schemas.microsoft.com/office/powerpoint/2010/main" val="42795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8013" cy="43005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 other comparison operators to compare a single value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ANY </a:t>
            </a:r>
            <a:r>
              <a:rPr lang="en-US" sz="2400" dirty="0" smtClean="0">
                <a:solidFill>
                  <a:schemeClr val="tx1"/>
                </a:solidFill>
              </a:rPr>
              <a:t>(or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SOME</a:t>
            </a:r>
            <a:r>
              <a:rPr lang="en-US" sz="2400" dirty="0" smtClean="0">
                <a:solidFill>
                  <a:schemeClr val="tx1"/>
                </a:solidFill>
              </a:rPr>
              <a:t>) operator </a:t>
            </a:r>
          </a:p>
          <a:p>
            <a:pPr lvl="2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Returns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sz="2400" dirty="0" smtClean="0">
                <a:solidFill>
                  <a:schemeClr val="tx1"/>
                </a:solidFill>
              </a:rPr>
              <a:t>if the value </a:t>
            </a:r>
            <a:r>
              <a:rPr lang="en-US" sz="2400" i="1" dirty="0" smtClean="0">
                <a:solidFill>
                  <a:schemeClr val="tx1"/>
                </a:solidFill>
              </a:rPr>
              <a:t>v</a:t>
            </a:r>
            <a:r>
              <a:rPr lang="en-US" sz="2400" dirty="0" smtClean="0">
                <a:solidFill>
                  <a:schemeClr val="tx1"/>
                </a:solidFill>
              </a:rPr>
              <a:t> is equal to some value in the set </a:t>
            </a:r>
            <a:r>
              <a:rPr lang="en-US" sz="2400" i="1" dirty="0" smtClean="0">
                <a:solidFill>
                  <a:schemeClr val="tx1"/>
                </a:solidFill>
              </a:rPr>
              <a:t>V</a:t>
            </a:r>
            <a:r>
              <a:rPr lang="en-US" sz="2400" dirty="0" smtClean="0">
                <a:solidFill>
                  <a:schemeClr val="tx1"/>
                </a:solidFill>
              </a:rPr>
              <a:t> and is hence equivalent to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Other operators that can be combined with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ANY</a:t>
            </a:r>
            <a:r>
              <a:rPr lang="en-US" sz="2400" dirty="0" smtClean="0">
                <a:solidFill>
                  <a:schemeClr val="tx1"/>
                </a:solidFill>
              </a:rPr>
              <a:t> (or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400" dirty="0" smtClean="0">
                <a:solidFill>
                  <a:schemeClr val="tx1"/>
                </a:solidFill>
              </a:rPr>
              <a:t>):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solidFill>
                  <a:schemeClr val="tx1"/>
                </a:solidFill>
                <a:cs typeface="Courier New" pitchFamily="49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 smtClean="0">
                <a:solidFill>
                  <a:schemeClr val="tx1"/>
                </a:solidFill>
              </a:rPr>
              <a:t>, and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&lt;&gt;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9471" y="5105400"/>
            <a:ext cx="5715000" cy="1624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57200"/>
            <a:ext cx="906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1.2 Nested Queries, Tuples, and Set/</a:t>
            </a:r>
            <a:r>
              <a:rPr lang="en-US" sz="2400" b="1" dirty="0" err="1">
                <a:solidFill>
                  <a:srgbClr val="0070C0"/>
                </a:solidFill>
              </a:rPr>
              <a:t>Multiset</a:t>
            </a:r>
            <a:r>
              <a:rPr lang="en-US" sz="2400" b="1" dirty="0">
                <a:solidFill>
                  <a:srgbClr val="0070C0"/>
                </a:solidFill>
              </a:rPr>
              <a:t> Comparisons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70551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1671" y="412401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An example is the following query, which returns the names of employees </a:t>
            </a:r>
            <a:r>
              <a:rPr lang="en-US" dirty="0" smtClean="0">
                <a:solidFill>
                  <a:srgbClr val="7030A0"/>
                </a:solidFill>
              </a:rPr>
              <a:t>whose salary </a:t>
            </a:r>
            <a:r>
              <a:rPr lang="en-US" dirty="0">
                <a:solidFill>
                  <a:srgbClr val="7030A0"/>
                </a:solidFill>
              </a:rPr>
              <a:t>is greater than the salary of all the employees in department 5:</a:t>
            </a:r>
          </a:p>
        </p:txBody>
      </p:sp>
    </p:spTree>
    <p:extLst>
      <p:ext uri="{BB962C8B-B14F-4D97-AF65-F5344CB8AC3E}">
        <p14:creationId xmlns:p14="http://schemas.microsoft.com/office/powerpoint/2010/main" val="27036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Avoid potential errors and ambiguities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Create tuple variables (aliases) for all tables referenced in SQL query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429000"/>
            <a:ext cx="7696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57200"/>
            <a:ext cx="906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1.2 Nested Queries, Tuples, and Set/</a:t>
            </a:r>
            <a:r>
              <a:rPr lang="en-US" sz="2400" b="1" dirty="0" err="1">
                <a:solidFill>
                  <a:srgbClr val="0070C0"/>
                </a:solidFill>
              </a:rPr>
              <a:t>Multiset</a:t>
            </a:r>
            <a:r>
              <a:rPr lang="en-US" sz="2400" b="1" dirty="0">
                <a:solidFill>
                  <a:srgbClr val="0070C0"/>
                </a:solidFill>
              </a:rPr>
              <a:t> Comparisons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097" y="2971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Correlated</a:t>
            </a:r>
            <a:r>
              <a:rPr lang="en-US" sz="2800" dirty="0" smtClean="0">
                <a:solidFill>
                  <a:schemeClr val="tx1"/>
                </a:solidFill>
              </a:rPr>
              <a:t> nested query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Evaluated once for each tuple in the outer query</a:t>
            </a:r>
          </a:p>
          <a:p>
            <a:pPr marL="411480" lvl="1" indent="0">
              <a:buNone/>
            </a:pP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467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1.3 Correlated Nested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EXISTS</a:t>
            </a:r>
            <a:r>
              <a:rPr lang="en-US" b="1" dirty="0" smtClean="0">
                <a:solidFill>
                  <a:schemeClr val="tx1"/>
                </a:solidFill>
              </a:rPr>
              <a:t> function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Check whether the result of a correlated nested query is empty or not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EXISTS</a:t>
            </a:r>
            <a:r>
              <a:rPr lang="en-US" b="1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 EXISTS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Typically used in conjunction with a correlated nested query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SQL function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UNIQUE(Q)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Returns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>
                <a:solidFill>
                  <a:schemeClr val="tx1"/>
                </a:solidFill>
              </a:rPr>
              <a:t> if there are no duplicate tuples in the result of query Q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457200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1.4 The EXISTS and UNIQUE Functions in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486400"/>
            <a:ext cx="47625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5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Can use explicit set of values in WHERE clause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 qualifier AS followed by desired new name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Rename any attribute that appears in the result of a query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257800"/>
            <a:ext cx="74310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57200" y="5334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1.5 Explicit Sets and Renaming of Attributes in SQL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124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09540"/>
            <a:ext cx="74310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6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373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Joined table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Permits users to specify a table resulting from a </a:t>
            </a:r>
            <a:r>
              <a:rPr lang="en-US" sz="2400" u="sng" dirty="0" smtClean="0">
                <a:solidFill>
                  <a:schemeClr val="tx1"/>
                </a:solidFill>
              </a:rPr>
              <a:t>join operation</a:t>
            </a:r>
            <a:r>
              <a:rPr lang="en-US" sz="2400" dirty="0" smtClean="0">
                <a:solidFill>
                  <a:schemeClr val="tx1"/>
                </a:solidFill>
              </a:rPr>
              <a:t> in the </a:t>
            </a:r>
            <a:r>
              <a:rPr lang="en-US" sz="2400" b="1" u="sng" dirty="0" smtClean="0">
                <a:solidFill>
                  <a:schemeClr val="tx1"/>
                </a:solidFill>
              </a:rPr>
              <a:t>FROM</a:t>
            </a:r>
            <a:r>
              <a:rPr lang="en-US" sz="2400" dirty="0" smtClean="0">
                <a:solidFill>
                  <a:schemeClr val="tx1"/>
                </a:solidFill>
              </a:rPr>
              <a:t> clause of a query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The FROM clause in Q1A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Contains a single joined table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5638800"/>
            <a:ext cx="80819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38432" y="132736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1.6 Joined Tables in SQL and Outer Joins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097" y="2895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3794" y="356911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example, consider query </a:t>
            </a:r>
            <a:r>
              <a:rPr lang="en-US" sz="2000" dirty="0" smtClean="0"/>
              <a:t>Q1, which </a:t>
            </a:r>
            <a:r>
              <a:rPr lang="en-US" sz="2000" dirty="0"/>
              <a:t>retrieves the name and address of every employee who works for </a:t>
            </a:r>
            <a:r>
              <a:rPr lang="en-US" sz="2000" dirty="0" smtClean="0"/>
              <a:t>the ‘Research</a:t>
            </a:r>
            <a:r>
              <a:rPr lang="en-US" sz="2000" dirty="0"/>
              <a:t>’ department. It may be easier to specify the join of the EMPLOYEE </a:t>
            </a:r>
            <a:r>
              <a:rPr lang="en-US" sz="2000" dirty="0" smtClean="0"/>
              <a:t>and DEPARTMENT </a:t>
            </a:r>
            <a:r>
              <a:rPr lang="en-US" sz="2000" dirty="0"/>
              <a:t>relations first, and then to select the desired tuples and </a:t>
            </a:r>
            <a:r>
              <a:rPr lang="en-US" sz="2000" dirty="0" smtClean="0"/>
              <a:t>attributes. This </a:t>
            </a:r>
            <a:r>
              <a:rPr lang="en-US" sz="2000" dirty="0"/>
              <a:t>can be written in SQL as in Q1A:</a:t>
            </a:r>
          </a:p>
        </p:txBody>
      </p:sp>
    </p:spTree>
    <p:extLst>
      <p:ext uri="{BB962C8B-B14F-4D97-AF65-F5344CB8AC3E}">
        <p14:creationId xmlns:p14="http://schemas.microsoft.com/office/powerpoint/2010/main" val="8597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228600" y="1066800"/>
            <a:ext cx="9818687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3200" b="1" i="1" dirty="0" smtClean="0">
                <a:solidFill>
                  <a:schemeClr val="tx1"/>
                </a:solidFill>
              </a:rPr>
              <a:t>1-SQL </a:t>
            </a:r>
            <a:r>
              <a:rPr lang="en-US" sz="3200" b="1" i="1" dirty="0">
                <a:solidFill>
                  <a:schemeClr val="tx1"/>
                </a:solidFill>
              </a:rPr>
              <a:t>Data Definition and Data Types </a:t>
            </a:r>
            <a:endParaRPr lang="en-US" sz="3200" b="1" i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3200" b="1" i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2-Specifying </a:t>
            </a:r>
            <a:r>
              <a:rPr lang="en-US" sz="3200" b="1" dirty="0">
                <a:solidFill>
                  <a:schemeClr val="tx1"/>
                </a:solidFill>
              </a:rPr>
              <a:t>Constraints in SQL 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3200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3- </a:t>
            </a:r>
            <a:r>
              <a:rPr lang="en-US" sz="3200" b="1" dirty="0">
                <a:solidFill>
                  <a:schemeClr val="tx1"/>
                </a:solidFill>
              </a:rPr>
              <a:t>Basic Retrieval Queries in SQL 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4-INSERT</a:t>
            </a:r>
            <a:r>
              <a:rPr lang="en-US" sz="3200" b="1" dirty="0">
                <a:solidFill>
                  <a:schemeClr val="tx1"/>
                </a:solidFill>
              </a:rPr>
              <a:t>, DELETE, and UPDATE </a:t>
            </a:r>
            <a:r>
              <a:rPr lang="en-US" sz="3200" b="1" dirty="0" smtClean="0">
                <a:solidFill>
                  <a:schemeClr val="tx1"/>
                </a:solidFill>
              </a:rPr>
              <a:t>Statements</a:t>
            </a:r>
          </a:p>
          <a:p>
            <a:pPr marL="11430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  </a:t>
            </a:r>
            <a:r>
              <a:rPr lang="en-US" sz="3200" b="1" dirty="0">
                <a:solidFill>
                  <a:schemeClr val="tx1"/>
                </a:solidFill>
              </a:rPr>
              <a:t>in SQL </a:t>
            </a:r>
          </a:p>
          <a:p>
            <a:pPr marL="114300" indent="0">
              <a:buNone/>
            </a:pPr>
            <a:endParaRPr lang="en-US" sz="3200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5- </a:t>
            </a:r>
            <a:r>
              <a:rPr lang="en-US" sz="3200" b="1" dirty="0">
                <a:solidFill>
                  <a:schemeClr val="tx1"/>
                </a:solidFill>
              </a:rPr>
              <a:t>Additional Features of </a:t>
            </a:r>
            <a:r>
              <a:rPr lang="en-US" sz="3200" b="1" dirty="0" smtClean="0">
                <a:solidFill>
                  <a:schemeClr val="tx1"/>
                </a:solidFill>
              </a:rPr>
              <a:t>SQL </a:t>
            </a:r>
            <a:endParaRPr lang="en-US" sz="3200" b="1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96213" cy="99218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Recall of lecture 4</a:t>
            </a:r>
          </a:p>
        </p:txBody>
      </p:sp>
    </p:spTree>
    <p:extLst>
      <p:ext uri="{BB962C8B-B14F-4D97-AF65-F5344CB8AC3E}">
        <p14:creationId xmlns:p14="http://schemas.microsoft.com/office/powerpoint/2010/main" val="1080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Specify different types of join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NATURAL JOIN 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Various types of OUTER JOIN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marL="411480" lvl="1" indent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NATURAL JOIN on two relations R and 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No join condition specified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Implicit EQUIJOIN condition for each pair of attributes with same name from R and 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572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1.6 Joined Tables in SQL and Outer Joins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Inner join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Default type of join in a joined table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Tuple is included in the result only if a matching tuple exists in the other relation</a:t>
            </a:r>
          </a:p>
          <a:p>
            <a:pPr marL="411480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11480" lvl="1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11480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LEFT OUTER JOIN 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Every tuple in left table must appear in result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If no matching tuple</a:t>
            </a:r>
          </a:p>
          <a:p>
            <a:pPr lvl="2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Padded with NULL values for attributes of right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572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1.6 Joined Tables in SQL and Outer Joins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0"/>
          <a:stretch/>
        </p:blipFill>
        <p:spPr bwMode="auto">
          <a:xfrm>
            <a:off x="6858000" y="99715"/>
            <a:ext cx="2077218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1" r="51938"/>
          <a:stretch/>
        </p:blipFill>
        <p:spPr bwMode="auto">
          <a:xfrm>
            <a:off x="6923215" y="2895600"/>
            <a:ext cx="2012003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0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RIGHT OUTER JOIN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Every tuple in right table must appear in result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If no matching tuple</a:t>
            </a:r>
          </a:p>
          <a:p>
            <a:pPr lvl="2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Padded with NULL values for the attributes of left table</a:t>
            </a:r>
          </a:p>
          <a:p>
            <a:pPr marL="685800" lvl="2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FULL OUTER JOIN</a:t>
            </a: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nest join specifications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572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1.6 Joined Tables in SQL and Outer Joins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1"/>
          <a:stretch/>
        </p:blipFill>
        <p:spPr bwMode="auto">
          <a:xfrm>
            <a:off x="5791200" y="4419600"/>
            <a:ext cx="2313193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8" r="27100"/>
          <a:stretch/>
        </p:blipFill>
        <p:spPr bwMode="auto">
          <a:xfrm>
            <a:off x="6947796" y="457200"/>
            <a:ext cx="2064774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0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Used to summarize information from multiple tuples into a single-tuple summary.</a:t>
            </a: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Grouping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Create subgroups of tuples before summarizing</a:t>
            </a:r>
          </a:p>
          <a:p>
            <a:pPr marL="411480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Built-in aggregate functions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2400" i="1" dirty="0" smtClean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2400" dirty="0" smtClean="0">
                <a:solidFill>
                  <a:schemeClr val="tx1"/>
                </a:solidFill>
              </a:rPr>
              <a:t>, and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Functions can be used in the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>
                <a:solidFill>
                  <a:schemeClr val="tx1"/>
                </a:solidFill>
              </a:rPr>
              <a:t> clause or in a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HAVING</a:t>
            </a:r>
            <a:r>
              <a:rPr lang="en-US" dirty="0" smtClean="0">
                <a:solidFill>
                  <a:schemeClr val="tx1"/>
                </a:solidFill>
              </a:rPr>
              <a:t> clause</a:t>
            </a:r>
          </a:p>
        </p:txBody>
      </p:sp>
      <p:sp>
        <p:nvSpPr>
          <p:cNvPr id="3" name="Rectangle 2"/>
          <p:cNvSpPr/>
          <p:nvPr/>
        </p:nvSpPr>
        <p:spPr>
          <a:xfrm>
            <a:off x="934466" y="533400"/>
            <a:ext cx="4798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1.7 Aggregate Functions in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NULL</a:t>
            </a:r>
            <a:r>
              <a:rPr lang="en-US" dirty="0" smtClean="0">
                <a:solidFill>
                  <a:schemeClr val="tx1"/>
                </a:solidFill>
              </a:rPr>
              <a:t> values discarded when aggregate functions are applied to a particular column</a:t>
            </a:r>
          </a:p>
          <a:p>
            <a:endParaRPr lang="en-US" dirty="0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048000"/>
            <a:ext cx="6324600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447800" y="685800"/>
            <a:ext cx="4798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1.7 Aggregate Functions in SQL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57266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Partition</a:t>
            </a:r>
            <a:r>
              <a:rPr lang="en-US" dirty="0" smtClean="0">
                <a:solidFill>
                  <a:schemeClr val="tx1"/>
                </a:solidFill>
              </a:rPr>
              <a:t> relation into subsets of tuples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Based on </a:t>
            </a:r>
            <a:r>
              <a:rPr lang="en-US" b="1" dirty="0" smtClean="0">
                <a:solidFill>
                  <a:schemeClr val="tx1"/>
                </a:solidFill>
              </a:rPr>
              <a:t>grouping attribute(s)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Apply function to each such group independently</a:t>
            </a:r>
          </a:p>
          <a:p>
            <a:pPr marL="41148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dirty="0" smtClean="0">
                <a:solidFill>
                  <a:schemeClr val="tx1"/>
                </a:solidFill>
              </a:rPr>
              <a:t>clause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Specifies grouping attributes</a:t>
            </a:r>
          </a:p>
          <a:p>
            <a:pPr marL="41148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1148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1148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1148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1.8 Grouping: The GROUP BY and HAVING Clauses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608" t="65417" r="14612" b="17292"/>
          <a:stretch/>
        </p:blipFill>
        <p:spPr bwMode="auto">
          <a:xfrm>
            <a:off x="1600200" y="4495800"/>
            <a:ext cx="6477000" cy="126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4062" r="18477" b="44557"/>
          <a:stretch/>
        </p:blipFill>
        <p:spPr bwMode="auto">
          <a:xfrm>
            <a:off x="914400" y="1447800"/>
            <a:ext cx="7086600" cy="301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8760" y="4291781"/>
            <a:ext cx="7951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If NULLs exist in grouping attribute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Separate group created for all tuples with a NULL value in grouping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572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1.8 Grouping: The GROUP BY and HAVING Clauses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087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HAVING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clause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Provides a condition on the summary information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1.8 Grouping: The GROUP BY and HAVING Clauses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516" y="2667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05" t="38983" r="12855" b="33033"/>
          <a:stretch/>
        </p:blipFill>
        <p:spPr bwMode="auto">
          <a:xfrm>
            <a:off x="1127760" y="3276600"/>
            <a:ext cx="733044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3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01" t="45834" r="20703" b="8870"/>
          <a:stretch/>
        </p:blipFill>
        <p:spPr bwMode="auto">
          <a:xfrm>
            <a:off x="381000" y="1654277"/>
            <a:ext cx="82400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4572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1.8 Grouping: The GROUP BY and HAVING Clauses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684" y="1284945"/>
            <a:ext cx="3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Result of Example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1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61007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4572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1.8 Grouping: The GROUP BY and HAVING Clauses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96213" cy="99218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Outline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1- More </a:t>
            </a:r>
            <a:r>
              <a:rPr lang="en-US" sz="3200" b="1" dirty="0">
                <a:solidFill>
                  <a:srgbClr val="002060"/>
                </a:solidFill>
              </a:rPr>
              <a:t>Complex SQL Retrieval </a:t>
            </a:r>
            <a:r>
              <a:rPr lang="en-US" sz="3200" b="1" dirty="0" smtClean="0">
                <a:solidFill>
                  <a:srgbClr val="002060"/>
                </a:solidFill>
              </a:rPr>
              <a:t>Queries</a:t>
            </a:r>
          </a:p>
          <a:p>
            <a:endParaRPr lang="en-US" sz="3200" b="1" dirty="0">
              <a:solidFill>
                <a:srgbClr val="002060"/>
              </a:solidFill>
            </a:endParaRPr>
          </a:p>
          <a:p>
            <a:pPr marL="574675" indent="-574675"/>
            <a:r>
              <a:rPr lang="en-US" sz="3200" b="1" dirty="0" smtClean="0">
                <a:solidFill>
                  <a:srgbClr val="002060"/>
                </a:solidFill>
              </a:rPr>
              <a:t>2-  </a:t>
            </a:r>
            <a:r>
              <a:rPr lang="en-US" sz="3200" b="1" dirty="0">
                <a:solidFill>
                  <a:srgbClr val="002060"/>
                </a:solidFill>
              </a:rPr>
              <a:t>Specifying Constraints as Assertions </a:t>
            </a:r>
            <a:r>
              <a:rPr lang="en-US" sz="3200" b="1" dirty="0" smtClean="0">
                <a:solidFill>
                  <a:srgbClr val="002060"/>
                </a:solidFill>
              </a:rPr>
              <a:t> and </a:t>
            </a:r>
            <a:r>
              <a:rPr lang="en-US" sz="3200" b="1" dirty="0">
                <a:solidFill>
                  <a:srgbClr val="002060"/>
                </a:solidFill>
              </a:rPr>
              <a:t>Actions as </a:t>
            </a:r>
            <a:r>
              <a:rPr lang="en-US" sz="3200" b="1" dirty="0" smtClean="0">
                <a:solidFill>
                  <a:srgbClr val="002060"/>
                </a:solidFill>
              </a:rPr>
              <a:t>Triggers</a:t>
            </a:r>
          </a:p>
          <a:p>
            <a:endParaRPr lang="en-US" sz="3200" b="1" dirty="0">
              <a:solidFill>
                <a:srgbClr val="002060"/>
              </a:solidFill>
            </a:endParaRPr>
          </a:p>
          <a:p>
            <a:r>
              <a:rPr lang="en-US" sz="3200" b="1" dirty="0" smtClean="0">
                <a:solidFill>
                  <a:srgbClr val="002060"/>
                </a:solidFill>
              </a:rPr>
              <a:t>3- Views </a:t>
            </a:r>
            <a:r>
              <a:rPr lang="en-US" sz="3200" b="1" dirty="0">
                <a:solidFill>
                  <a:srgbClr val="002060"/>
                </a:solidFill>
              </a:rPr>
              <a:t>(Virtual Tables) in SQL </a:t>
            </a:r>
            <a:endParaRPr lang="en-US" sz="3200" b="1" dirty="0" smtClean="0">
              <a:solidFill>
                <a:srgbClr val="002060"/>
              </a:solidFill>
            </a:endParaRPr>
          </a:p>
          <a:p>
            <a:endParaRPr lang="en-US" sz="3200" b="1" dirty="0">
              <a:solidFill>
                <a:srgbClr val="002060"/>
              </a:solidFill>
            </a:endParaRPr>
          </a:p>
          <a:p>
            <a:r>
              <a:rPr lang="en-US" sz="3200" b="1" dirty="0" smtClean="0">
                <a:solidFill>
                  <a:srgbClr val="002060"/>
                </a:solidFill>
              </a:rPr>
              <a:t>4-Schema </a:t>
            </a:r>
            <a:r>
              <a:rPr lang="en-US" sz="3200" b="1" dirty="0">
                <a:solidFill>
                  <a:srgbClr val="002060"/>
                </a:solidFill>
              </a:rPr>
              <a:t>Change Statements in SQL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8013" cy="42243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ASSERTION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Specify additional types of constraints outside scope of built-in relational model constraints</a:t>
            </a:r>
          </a:p>
          <a:p>
            <a:pPr marL="411480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TRIGGER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Specify automatic actions that database system will perform when certain events and conditions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" y="304800"/>
            <a:ext cx="998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675" indent="-574675"/>
            <a:r>
              <a:rPr lang="en-US" sz="2400" b="1" dirty="0" smtClean="0">
                <a:solidFill>
                  <a:srgbClr val="FF0000"/>
                </a:solidFill>
              </a:rPr>
              <a:t>2-Specifying </a:t>
            </a:r>
            <a:r>
              <a:rPr lang="en-US" sz="2400" b="1" dirty="0">
                <a:solidFill>
                  <a:srgbClr val="FF0000"/>
                </a:solidFill>
              </a:rPr>
              <a:t>Constraints as Assertions  and Actions as Triggers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795791"/>
            <a:ext cx="6475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2.1 Specifying General Constraints as Assertions in SQL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0" y="4859594"/>
            <a:ext cx="63373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76200" y="76200"/>
            <a:ext cx="998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675" indent="-574675"/>
            <a:r>
              <a:rPr lang="en-US" sz="2400" b="1" dirty="0" smtClean="0">
                <a:solidFill>
                  <a:srgbClr val="FF0000"/>
                </a:solidFill>
              </a:rPr>
              <a:t>2-Specifying </a:t>
            </a:r>
            <a:r>
              <a:rPr lang="en-US" sz="2400" b="1" dirty="0">
                <a:solidFill>
                  <a:srgbClr val="FF0000"/>
                </a:solidFill>
              </a:rPr>
              <a:t>Constraints as Assertions  and Actions as Triggers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533400"/>
            <a:ext cx="6475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2.1 Specifying General Constraints as Assertions in SQL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852" y="2819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0296" y="3218119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to specify the constraint that </a:t>
            </a:r>
            <a:r>
              <a:rPr lang="en-US" sz="2400" i="1" dirty="0"/>
              <a:t>the salary of an employee must </a:t>
            </a:r>
            <a:r>
              <a:rPr lang="en-US" sz="2400" i="1" u="sng" dirty="0"/>
              <a:t>not </a:t>
            </a:r>
            <a:r>
              <a:rPr lang="en-US" sz="2400" i="1" u="sng" dirty="0" smtClean="0"/>
              <a:t>be greater </a:t>
            </a:r>
            <a:r>
              <a:rPr lang="en-US" sz="2400" i="1" dirty="0"/>
              <a:t>than the salary of the manager of the department that the employee works for </a:t>
            </a:r>
            <a:r>
              <a:rPr lang="en-US" sz="2400" dirty="0" smtClean="0"/>
              <a:t>in SQL</a:t>
            </a:r>
            <a:r>
              <a:rPr lang="en-US" sz="2400" dirty="0"/>
              <a:t>, we can write the following assertion: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852" y="914400"/>
            <a:ext cx="84729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CREATE ASSERTION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Specify a query that selects any tuples that violate the desired condition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Use only in cases where it is not possible to use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CHECK</a:t>
            </a:r>
            <a:r>
              <a:rPr lang="en-US" sz="2400" dirty="0"/>
              <a:t> on attributes and domains</a:t>
            </a:r>
          </a:p>
        </p:txBody>
      </p:sp>
    </p:spTree>
    <p:extLst>
      <p:ext uri="{BB962C8B-B14F-4D97-AF65-F5344CB8AC3E}">
        <p14:creationId xmlns:p14="http://schemas.microsoft.com/office/powerpoint/2010/main" val="25056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en-US" b="1" dirty="0" smtClean="0">
                <a:solidFill>
                  <a:schemeClr val="tx1"/>
                </a:solidFill>
              </a:rPr>
              <a:t>statement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Used to monitor the database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marL="411480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Typical trigger has three components:</a:t>
            </a:r>
          </a:p>
          <a:p>
            <a:pPr lvl="1"/>
            <a:r>
              <a:rPr lang="en-US" sz="2400" b="1" dirty="0" smtClean="0"/>
              <a:t>Event(s)</a:t>
            </a:r>
          </a:p>
          <a:p>
            <a:pPr lvl="1"/>
            <a:r>
              <a:rPr lang="en-US" sz="2400" b="1" dirty="0" smtClean="0"/>
              <a:t>Condition</a:t>
            </a:r>
          </a:p>
          <a:p>
            <a:pPr lvl="1"/>
            <a:r>
              <a:rPr lang="en-US" sz="2400" b="1" dirty="0" smtClean="0"/>
              <a:t>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304800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2.2 </a:t>
            </a:r>
            <a:r>
              <a:rPr lang="en-US" sz="2400" b="1" dirty="0">
                <a:solidFill>
                  <a:srgbClr val="0070C0"/>
                </a:solidFill>
              </a:rPr>
              <a:t>Introduction to Triggers in SQL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76200" y="304800"/>
            <a:ext cx="998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675" indent="-574675"/>
            <a:r>
              <a:rPr lang="en-US" sz="2400" b="1" dirty="0" smtClean="0">
                <a:solidFill>
                  <a:srgbClr val="FF0000"/>
                </a:solidFill>
              </a:rPr>
              <a:t>2-Specifying </a:t>
            </a:r>
            <a:r>
              <a:rPr lang="en-US" sz="2400" b="1" dirty="0">
                <a:solidFill>
                  <a:srgbClr val="FF0000"/>
                </a:solidFill>
              </a:rPr>
              <a:t>Constraints as Assertions  and Actions as Triggers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52400"/>
            <a:ext cx="75438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 </a:t>
            </a:r>
            <a:r>
              <a:rPr lang="en-US" sz="2800" b="1" dirty="0" smtClean="0">
                <a:solidFill>
                  <a:srgbClr val="FF0000"/>
                </a:solidFill>
              </a:rPr>
              <a:t>- Views </a:t>
            </a:r>
            <a:r>
              <a:rPr lang="en-US" sz="2800" b="1" dirty="0">
                <a:solidFill>
                  <a:srgbClr val="FF0000"/>
                </a:solidFill>
              </a:rPr>
              <a:t>(Virtual Tables) in </a:t>
            </a:r>
            <a:r>
              <a:rPr lang="en-US" sz="2800" b="1" dirty="0" smtClean="0">
                <a:solidFill>
                  <a:srgbClr val="FF0000"/>
                </a:solidFill>
              </a:rPr>
              <a:t>SQL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3.1 Concept of a View in </a:t>
            </a:r>
            <a:r>
              <a:rPr lang="en-US" sz="2400" b="1" dirty="0" smtClean="0">
                <a:solidFill>
                  <a:srgbClr val="0070C0"/>
                </a:solidFill>
              </a:rPr>
              <a:t>SQL</a:t>
            </a:r>
            <a:endParaRPr lang="en-US" sz="2400" b="1" dirty="0">
              <a:solidFill>
                <a:srgbClr val="0070C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Single table derived from other tables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Considered to be a virtual table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3.2 Specification of Views in </a:t>
            </a:r>
            <a:r>
              <a:rPr lang="en-US" sz="2400" b="1" dirty="0" smtClean="0">
                <a:solidFill>
                  <a:srgbClr val="0070C0"/>
                </a:solidFill>
              </a:rPr>
              <a:t>SQL</a:t>
            </a:r>
          </a:p>
          <a:p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4373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VIEW</a:t>
            </a:r>
            <a:r>
              <a:rPr lang="en-US" dirty="0" smtClean="0">
                <a:solidFill>
                  <a:schemeClr val="tx1"/>
                </a:solidFill>
              </a:rPr>
              <a:t> command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Give table name, list of attribute names, and a query to specify the contents of the view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191000"/>
            <a:ext cx="65722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23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Specify SQL queries on a view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View always up-to-date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Responsibility of the DBMS and not the user </a:t>
            </a:r>
          </a:p>
          <a:p>
            <a:pPr marL="411480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VIEW </a:t>
            </a:r>
            <a:r>
              <a:rPr lang="en-US" dirty="0" smtClean="0">
                <a:solidFill>
                  <a:schemeClr val="tx1"/>
                </a:solidFill>
              </a:rPr>
              <a:t>command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Dispose of a 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4953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3.2 Specification of Views in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Complex problem of efficiently implementing a view for querying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Query modification	</a:t>
            </a:r>
            <a:r>
              <a:rPr lang="en-US" dirty="0" smtClean="0">
                <a:solidFill>
                  <a:schemeClr val="tx1"/>
                </a:solidFill>
              </a:rPr>
              <a:t>approach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Modify view query into a query on underlying base tables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Disadvantage: inefficient for views defined via complex queries that are time-consuming to execute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346587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3.3 View Implementation, View Update, and Inline Views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View materialization approach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Physically create a temporary view table when the view is first queried </a:t>
            </a:r>
          </a:p>
          <a:p>
            <a:pPr marL="411480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Keep that table on the assumption that other queries on the view will follow</a:t>
            </a:r>
          </a:p>
          <a:p>
            <a:pPr marL="411480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Requires efficient strategy for automatically updating the view table when the base tables are updated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46587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3.3 View Implementation, View Update, and Inline Views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Incremental update strategies</a:t>
            </a: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DBMS determines what new tuples must be inserted, deleted, or modified in a materialized view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46587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3.3 View Implementation, View Update, and Inline Views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Update on a view defined on a single table without any aggregate functions</a:t>
            </a: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Can be mapped to an update on underlying base table</a:t>
            </a:r>
          </a:p>
          <a:p>
            <a:pPr marL="411480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View involving joins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Often not possible for DBMS to determine which of the updates is intended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46587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3.3 View Implementation, View Update, and Inline Views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8013" cy="39195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Clause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 CHECK OPTION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Must be added at the end of the view definition if a view is to be updated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marL="411480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In-line view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Defined in the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dirty="0" smtClean="0">
                <a:solidFill>
                  <a:schemeClr val="tx1"/>
                </a:solidFill>
              </a:rPr>
              <a:t> clause of an SQL 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46587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3.3 View Implementation, View Update, and Inline Views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04799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1- </a:t>
            </a:r>
            <a:r>
              <a:rPr lang="en-US" sz="2400" b="1" dirty="0">
                <a:solidFill>
                  <a:srgbClr val="FF0000"/>
                </a:solidFill>
              </a:rPr>
              <a:t>More Complex SQL Retrieval Queries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39" y="1524000"/>
            <a:ext cx="9372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1.1 </a:t>
            </a:r>
            <a:r>
              <a:rPr lang="en-US" sz="2000" b="1" dirty="0">
                <a:solidFill>
                  <a:srgbClr val="0070C0"/>
                </a:solidFill>
              </a:rPr>
              <a:t>Comparisons Involving </a:t>
            </a:r>
            <a:r>
              <a:rPr lang="en-US" sz="2000" b="1" dirty="0" smtClean="0">
                <a:solidFill>
                  <a:srgbClr val="0070C0"/>
                </a:solidFill>
              </a:rPr>
              <a:t>NULL  and </a:t>
            </a:r>
            <a:r>
              <a:rPr lang="en-US" sz="2000" b="1" dirty="0">
                <a:solidFill>
                  <a:srgbClr val="0070C0"/>
                </a:solidFill>
              </a:rPr>
              <a:t>Three-Valued </a:t>
            </a:r>
            <a:r>
              <a:rPr lang="en-US" sz="2000" b="1" dirty="0" smtClean="0">
                <a:solidFill>
                  <a:srgbClr val="0070C0"/>
                </a:solidFill>
              </a:rPr>
              <a:t>Logic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1.2 </a:t>
            </a:r>
            <a:r>
              <a:rPr lang="en-US" sz="2000" b="1" dirty="0">
                <a:solidFill>
                  <a:srgbClr val="0070C0"/>
                </a:solidFill>
              </a:rPr>
              <a:t>Nested Queries, </a:t>
            </a:r>
            <a:r>
              <a:rPr lang="en-US" sz="2000" b="1" dirty="0" smtClean="0">
                <a:solidFill>
                  <a:srgbClr val="0070C0"/>
                </a:solidFill>
              </a:rPr>
              <a:t>Tuples, and </a:t>
            </a:r>
            <a:r>
              <a:rPr lang="en-US" sz="2000" b="1" dirty="0">
                <a:solidFill>
                  <a:srgbClr val="0070C0"/>
                </a:solidFill>
              </a:rPr>
              <a:t>Set/</a:t>
            </a:r>
            <a:r>
              <a:rPr lang="en-US" sz="2000" b="1" dirty="0" err="1">
                <a:solidFill>
                  <a:srgbClr val="0070C0"/>
                </a:solidFill>
              </a:rPr>
              <a:t>Multiset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Comparisons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1.3 </a:t>
            </a:r>
            <a:r>
              <a:rPr lang="en-US" sz="2000" b="1" dirty="0">
                <a:solidFill>
                  <a:srgbClr val="0070C0"/>
                </a:solidFill>
              </a:rPr>
              <a:t>Correlated Nested </a:t>
            </a:r>
            <a:r>
              <a:rPr lang="en-US" sz="2000" b="1" dirty="0" smtClean="0">
                <a:solidFill>
                  <a:srgbClr val="0070C0"/>
                </a:solidFill>
              </a:rPr>
              <a:t>Queries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1.4 </a:t>
            </a:r>
            <a:r>
              <a:rPr lang="en-US" sz="2000" b="1" dirty="0">
                <a:solidFill>
                  <a:srgbClr val="0070C0"/>
                </a:solidFill>
              </a:rPr>
              <a:t>The EXISTS and UNIQUE Functions in </a:t>
            </a:r>
            <a:r>
              <a:rPr lang="en-US" sz="2000" b="1" dirty="0" smtClean="0">
                <a:solidFill>
                  <a:srgbClr val="0070C0"/>
                </a:solidFill>
              </a:rPr>
              <a:t>SQL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1.5 </a:t>
            </a:r>
            <a:r>
              <a:rPr lang="en-US" sz="2000" b="1" dirty="0">
                <a:solidFill>
                  <a:srgbClr val="0070C0"/>
                </a:solidFill>
              </a:rPr>
              <a:t>Explicit Sets and Renaming of Attributes in </a:t>
            </a:r>
            <a:r>
              <a:rPr lang="en-US" sz="2000" b="1" dirty="0" smtClean="0">
                <a:solidFill>
                  <a:srgbClr val="0070C0"/>
                </a:solidFill>
              </a:rPr>
              <a:t>SQL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1.6 </a:t>
            </a:r>
            <a:r>
              <a:rPr lang="en-US" sz="2000" b="1" dirty="0">
                <a:solidFill>
                  <a:srgbClr val="0070C0"/>
                </a:solidFill>
              </a:rPr>
              <a:t>Joined Tables in SQL and Outer </a:t>
            </a:r>
            <a:r>
              <a:rPr lang="en-US" sz="2000" b="1" dirty="0" smtClean="0">
                <a:solidFill>
                  <a:srgbClr val="0070C0"/>
                </a:solidFill>
              </a:rPr>
              <a:t>Joins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1.7 </a:t>
            </a:r>
            <a:r>
              <a:rPr lang="en-US" sz="2000" b="1" dirty="0">
                <a:solidFill>
                  <a:srgbClr val="0070C0"/>
                </a:solidFill>
              </a:rPr>
              <a:t>Aggregate Functions in </a:t>
            </a:r>
            <a:r>
              <a:rPr lang="en-US" sz="2000" b="1" dirty="0" smtClean="0">
                <a:solidFill>
                  <a:srgbClr val="0070C0"/>
                </a:solidFill>
              </a:rPr>
              <a:t>SQL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1.8 </a:t>
            </a:r>
            <a:r>
              <a:rPr lang="en-US" sz="2000" b="1" dirty="0">
                <a:solidFill>
                  <a:srgbClr val="0070C0"/>
                </a:solidFill>
              </a:rPr>
              <a:t>Grouping: The GROUP BY and HAVING Clauses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6026" y="457200"/>
            <a:ext cx="6248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4 - Schema </a:t>
            </a:r>
            <a:r>
              <a:rPr lang="en-US" sz="2400" b="1" dirty="0">
                <a:solidFill>
                  <a:srgbClr val="FF0000"/>
                </a:solidFill>
              </a:rPr>
              <a:t>Change Statements in </a:t>
            </a:r>
            <a:r>
              <a:rPr lang="en-US" sz="2400" b="1" dirty="0" smtClean="0">
                <a:solidFill>
                  <a:srgbClr val="FF0000"/>
                </a:solidFill>
              </a:rPr>
              <a:t>SQL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4.1 The DROP </a:t>
            </a:r>
            <a:r>
              <a:rPr lang="en-US" sz="2000" b="1" dirty="0" smtClean="0">
                <a:solidFill>
                  <a:srgbClr val="0070C0"/>
                </a:solidFill>
              </a:rPr>
              <a:t>Command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4.2 </a:t>
            </a:r>
            <a:r>
              <a:rPr lang="en-US" sz="2000" b="1" dirty="0">
                <a:solidFill>
                  <a:srgbClr val="0070C0"/>
                </a:solidFill>
              </a:rPr>
              <a:t>The ALTER Command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Schema evolution commands 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Can be done while the database is operational </a:t>
            </a:r>
          </a:p>
          <a:p>
            <a:pPr marL="411480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Does not require recompilation of the database schema</a:t>
            </a:r>
          </a:p>
          <a:p>
            <a:pPr marL="411480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11480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229600" cy="4373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</a:t>
            </a:r>
            <a:r>
              <a:rPr lang="en-US" b="1" dirty="0" smtClean="0">
                <a:solidFill>
                  <a:schemeClr val="tx1"/>
                </a:solidFill>
              </a:rPr>
              <a:t>command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Used to drop named schema elements, such as tables, domains, or constraint</a:t>
            </a:r>
          </a:p>
          <a:p>
            <a:pPr marL="411480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Drop</a:t>
            </a:r>
            <a:r>
              <a:rPr lang="en-US" dirty="0" smtClean="0">
                <a:solidFill>
                  <a:schemeClr val="tx1"/>
                </a:solidFill>
              </a:rPr>
              <a:t> behavior options: 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CASCADE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RESTRICT</a:t>
            </a:r>
          </a:p>
          <a:p>
            <a:pPr marL="411480" lvl="1" indent="0">
              <a:buNone/>
            </a:pPr>
            <a:endParaRPr lang="en-US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11480" lvl="1" indent="0">
              <a:buNone/>
            </a:pP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71735"/>
            <a:ext cx="3818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4.1 The DROP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41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5642" y="3276600"/>
            <a:ext cx="8828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/>
              <a:t>If </a:t>
            </a:r>
            <a:r>
              <a:rPr lang="en-US" sz="2400" b="1" dirty="0"/>
              <a:t>CASCADE</a:t>
            </a:r>
            <a:r>
              <a:rPr lang="en-US" sz="2400" dirty="0"/>
              <a:t> is chosen, all constraints and views that reference the column </a:t>
            </a:r>
            <a:r>
              <a:rPr lang="en-US" sz="2400" dirty="0" smtClean="0"/>
              <a:t>are dropped </a:t>
            </a:r>
            <a:r>
              <a:rPr lang="en-US" sz="2400" dirty="0"/>
              <a:t>automatically from the schema, along with the column. </a:t>
            </a:r>
            <a:endParaRPr lang="en-US" sz="2400" dirty="0" smtClean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If </a:t>
            </a:r>
            <a:r>
              <a:rPr lang="en-US" sz="2400" b="1" dirty="0"/>
              <a:t>RESTRICT</a:t>
            </a:r>
            <a:r>
              <a:rPr lang="en-US" sz="2400" dirty="0"/>
              <a:t> </a:t>
            </a:r>
            <a:r>
              <a:rPr lang="en-US" sz="2400" dirty="0" smtClean="0"/>
              <a:t>is chosen</a:t>
            </a:r>
            <a:r>
              <a:rPr lang="en-US" sz="2400" dirty="0"/>
              <a:t>, the command is successful only if no views or constraints (or other </a:t>
            </a:r>
            <a:r>
              <a:rPr lang="en-US" sz="2400" dirty="0" smtClean="0"/>
              <a:t>schema elements</a:t>
            </a:r>
            <a:r>
              <a:rPr lang="en-US" sz="2400" dirty="0"/>
              <a:t>) reference the column.</a:t>
            </a:r>
          </a:p>
        </p:txBody>
      </p:sp>
      <p:sp>
        <p:nvSpPr>
          <p:cNvPr id="6" name="Rectangle 5"/>
          <p:cNvSpPr/>
          <p:nvPr/>
        </p:nvSpPr>
        <p:spPr>
          <a:xfrm>
            <a:off x="956187" y="5567205"/>
            <a:ext cx="7846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80" lvl="1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</a:rPr>
              <a:t>Example: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DROP SCHEMA COMPANY CASCADE;</a:t>
            </a:r>
          </a:p>
        </p:txBody>
      </p:sp>
    </p:spTree>
    <p:extLst>
      <p:ext uri="{BB962C8B-B14F-4D97-AF65-F5344CB8AC3E}">
        <p14:creationId xmlns:p14="http://schemas.microsoft.com/office/powerpoint/2010/main" val="19211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Alter table actions </a:t>
            </a:r>
            <a:r>
              <a:rPr lang="en-US" dirty="0" smtClean="0">
                <a:solidFill>
                  <a:schemeClr val="tx1"/>
                </a:solidFill>
              </a:rPr>
              <a:t>include: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Adding or dropping a column (attribute)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Changing a column definition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Adding or dropping table constraints</a:t>
            </a:r>
          </a:p>
          <a:p>
            <a:r>
              <a:rPr lang="en-US" b="1" dirty="0" smtClean="0">
                <a:solidFill>
                  <a:srgbClr val="7030A0"/>
                </a:solidFill>
                <a:cs typeface="Courier New" pitchFamily="49" charset="0"/>
              </a:rPr>
              <a:t>Example: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 TABLE COMPANY.EMPLOYEE ADD COLUMN Job VARCHAR(12);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drop a column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Choose either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CASCADE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RESTRICT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685800"/>
            <a:ext cx="3911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4.2  </a:t>
            </a:r>
            <a:r>
              <a:rPr lang="en-US" sz="2400" b="1" dirty="0">
                <a:solidFill>
                  <a:srgbClr val="0070C0"/>
                </a:solidFill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ALTER </a:t>
            </a:r>
            <a:r>
              <a:rPr lang="en-US" sz="2400" b="1" dirty="0">
                <a:solidFill>
                  <a:srgbClr val="0070C0"/>
                </a:solidFill>
              </a:rPr>
              <a:t>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Change constraints specified on a table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Add or drop a named constraint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886200"/>
            <a:ext cx="6003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685800"/>
            <a:ext cx="3911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4.2  </a:t>
            </a:r>
            <a:r>
              <a:rPr lang="en-US" sz="2400" b="1" dirty="0">
                <a:solidFill>
                  <a:srgbClr val="0070C0"/>
                </a:solidFill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ALTER </a:t>
            </a:r>
            <a:r>
              <a:rPr lang="en-US" sz="2400" b="1" dirty="0">
                <a:solidFill>
                  <a:srgbClr val="0070C0"/>
                </a:solidFill>
              </a:rPr>
              <a:t>Command</a:t>
            </a:r>
          </a:p>
        </p:txBody>
      </p:sp>
      <p:sp>
        <p:nvSpPr>
          <p:cNvPr id="3" name="Rectangle 2"/>
          <p:cNvSpPr/>
          <p:nvPr/>
        </p:nvSpPr>
        <p:spPr>
          <a:xfrm>
            <a:off x="452988" y="324402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95300" y="1828800"/>
            <a:ext cx="8229600" cy="4373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Additional features allow users to specify more complex retrievals from database: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Nested queries,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joined tables,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outer joins,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aggregate functions,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and grouping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04799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1- </a:t>
            </a:r>
            <a:r>
              <a:rPr lang="en-US" sz="2400" b="1" dirty="0">
                <a:solidFill>
                  <a:srgbClr val="FF0000"/>
                </a:solidFill>
              </a:rPr>
              <a:t>More Complex SQL Retrieval Queries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Meanings of 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/>
            <a:r>
              <a:rPr lang="en-US" sz="2800" b="1" dirty="0" smtClean="0">
                <a:solidFill>
                  <a:schemeClr val="tx1"/>
                </a:solidFill>
              </a:rPr>
              <a:t>Unknown value</a:t>
            </a:r>
          </a:p>
          <a:p>
            <a:pPr lvl="1"/>
            <a:r>
              <a:rPr lang="en-US" sz="2800" b="1" dirty="0" smtClean="0">
                <a:solidFill>
                  <a:schemeClr val="tx1"/>
                </a:solidFill>
              </a:rPr>
              <a:t>Unavailable or withheld value</a:t>
            </a:r>
          </a:p>
          <a:p>
            <a:pPr lvl="1"/>
            <a:r>
              <a:rPr lang="en-US" sz="2800" b="1" dirty="0" smtClean="0">
                <a:solidFill>
                  <a:schemeClr val="tx1"/>
                </a:solidFill>
              </a:rPr>
              <a:t>Not applicable attribute</a:t>
            </a:r>
          </a:p>
          <a:p>
            <a:pPr marL="411480" lvl="1" indent="0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Each individual 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dirty="0" smtClean="0">
                <a:solidFill>
                  <a:schemeClr val="tx1"/>
                </a:solidFill>
              </a:rPr>
              <a:t> value considered to be different from every other 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dirty="0" smtClean="0">
                <a:solidFill>
                  <a:schemeClr val="tx1"/>
                </a:solidFill>
              </a:rPr>
              <a:t> value</a:t>
            </a:r>
          </a:p>
          <a:p>
            <a:pPr marL="11430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SQL uses a three-valued logic: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800" dirty="0" smtClean="0">
                <a:solidFill>
                  <a:schemeClr val="tx1"/>
                </a:solidFill>
              </a:rPr>
              <a:t>, and 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UNKNOWN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5334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1.1 Comparisons Involving NULL  and Three-Valued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33575"/>
            <a:ext cx="75819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5334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1.1 Comparisons Involving NULL  and Three-Valued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SQL allows queries that check whether an attribute value is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 NULL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581400"/>
            <a:ext cx="72532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5334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1.1 Comparisons Involving NULL  and Three-Valued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 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Nested queries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Complete </a:t>
            </a:r>
            <a:r>
              <a:rPr lang="en-US" sz="2400" u="sng" dirty="0" smtClean="0">
                <a:solidFill>
                  <a:schemeClr val="tx1"/>
                </a:solidFill>
              </a:rPr>
              <a:t>select-from-where blocks </a:t>
            </a:r>
            <a:r>
              <a:rPr lang="en-US" sz="2400" dirty="0" smtClean="0">
                <a:solidFill>
                  <a:schemeClr val="tx1"/>
                </a:solidFill>
              </a:rPr>
              <a:t>within </a:t>
            </a:r>
            <a:r>
              <a:rPr lang="en-US" sz="2400" u="sng" dirty="0" smtClean="0">
                <a:solidFill>
                  <a:schemeClr val="tx1"/>
                </a:solidFill>
              </a:rPr>
              <a:t>WHERE clause of another query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Outer query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Comparison operator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Compares value </a:t>
            </a:r>
            <a:r>
              <a:rPr lang="en-US" sz="2400" b="1" i="1" dirty="0" smtClean="0">
                <a:solidFill>
                  <a:schemeClr val="tx1"/>
                </a:solidFill>
              </a:rPr>
              <a:t>v</a:t>
            </a:r>
            <a:r>
              <a:rPr lang="en-US" sz="2400" dirty="0" smtClean="0">
                <a:solidFill>
                  <a:schemeClr val="tx1"/>
                </a:solidFill>
              </a:rPr>
              <a:t> with a set (or </a:t>
            </a:r>
            <a:r>
              <a:rPr lang="en-US" sz="2400" dirty="0" err="1" smtClean="0">
                <a:solidFill>
                  <a:schemeClr val="tx1"/>
                </a:solidFill>
              </a:rPr>
              <a:t>multiset</a:t>
            </a:r>
            <a:r>
              <a:rPr lang="en-US" sz="2400" dirty="0" smtClean="0">
                <a:solidFill>
                  <a:schemeClr val="tx1"/>
                </a:solidFill>
              </a:rPr>
              <a:t>) of values </a:t>
            </a:r>
            <a:r>
              <a:rPr lang="en-US" sz="2400" i="1" dirty="0" smtClean="0">
                <a:solidFill>
                  <a:schemeClr val="tx1"/>
                </a:solidFill>
              </a:rPr>
              <a:t>V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Evaluates to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>
                <a:solidFill>
                  <a:schemeClr val="tx1"/>
                </a:solidFill>
              </a:rPr>
              <a:t> if </a:t>
            </a:r>
            <a:r>
              <a:rPr lang="en-US" sz="2400" b="1" i="1" dirty="0" smtClean="0">
                <a:solidFill>
                  <a:schemeClr val="tx1"/>
                </a:solidFill>
              </a:rPr>
              <a:t>v</a:t>
            </a:r>
            <a:r>
              <a:rPr lang="en-US" sz="2400" dirty="0" smtClean="0">
                <a:solidFill>
                  <a:schemeClr val="tx1"/>
                </a:solidFill>
              </a:rPr>
              <a:t> is one of the elements in </a:t>
            </a:r>
            <a:r>
              <a:rPr lang="en-US" sz="2400" b="1" i="1" dirty="0" smtClean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906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1.2 Nested Queries, Tuples, and Set/</a:t>
            </a:r>
            <a:r>
              <a:rPr lang="en-US" sz="2400" b="1" dirty="0" err="1">
                <a:solidFill>
                  <a:srgbClr val="0070C0"/>
                </a:solidFill>
              </a:rPr>
              <a:t>Multiset</a:t>
            </a:r>
            <a:r>
              <a:rPr lang="en-US" sz="2400" b="1" dirty="0">
                <a:solidFill>
                  <a:srgbClr val="0070C0"/>
                </a:solidFill>
              </a:rPr>
              <a:t>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3614</TotalTime>
  <Words>1831</Words>
  <Application>Microsoft Office PowerPoint</Application>
  <PresentationFormat>On-screen Show (4:3)</PresentationFormat>
  <Paragraphs>343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ＭＳ Ｐゴシック</vt:lpstr>
      <vt:lpstr>Arial</vt:lpstr>
      <vt:lpstr>Book Antiqua</vt:lpstr>
      <vt:lpstr>Calibri</vt:lpstr>
      <vt:lpstr>Century Gothic</vt:lpstr>
      <vt:lpstr>Courier New</vt:lpstr>
      <vt:lpstr>Wingdings</vt:lpstr>
      <vt:lpstr>Apothecary</vt:lpstr>
      <vt:lpstr>PowerPoint Presentation</vt:lpstr>
      <vt:lpstr>Recall of lecture 4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351</cp:revision>
  <dcterms:created xsi:type="dcterms:W3CDTF">2018-02-09T09:07:30Z</dcterms:created>
  <dcterms:modified xsi:type="dcterms:W3CDTF">2021-03-10T07:20:21Z</dcterms:modified>
</cp:coreProperties>
</file>