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6" r:id="rId5"/>
    <p:sldId id="259" r:id="rId6"/>
    <p:sldId id="265" r:id="rId7"/>
    <p:sldId id="261" r:id="rId8"/>
    <p:sldId id="262" r:id="rId9"/>
    <p:sldId id="263" r:id="rId10"/>
    <p:sldId id="321" r:id="rId11"/>
    <p:sldId id="264" r:id="rId12"/>
    <p:sldId id="267" r:id="rId13"/>
    <p:sldId id="268" r:id="rId14"/>
    <p:sldId id="269" r:id="rId15"/>
    <p:sldId id="270" r:id="rId16"/>
    <p:sldId id="271" r:id="rId17"/>
    <p:sldId id="322" r:id="rId18"/>
    <p:sldId id="273" r:id="rId19"/>
    <p:sldId id="286" r:id="rId20"/>
    <p:sldId id="287" r:id="rId21"/>
    <p:sldId id="323" r:id="rId22"/>
    <p:sldId id="289" r:id="rId23"/>
    <p:sldId id="291" r:id="rId24"/>
    <p:sldId id="324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25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12F3C7-13EB-401B-8B7F-6CE5C61A8C72}" type="slidenum">
              <a:rPr lang="en-CA"/>
              <a:pPr eaLnBrk="1" hangingPunct="1"/>
              <a:t>5</a:t>
            </a:fld>
            <a:endParaRPr lang="en-CA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326089-30B5-4F7A-ABA7-F8ECC32267E6}" type="slidenum">
              <a:rPr lang="en-CA"/>
              <a:pPr eaLnBrk="1" hangingPunct="1"/>
              <a:t>16</a:t>
            </a:fld>
            <a:endParaRPr lang="en-CA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BCACB-B305-4C0D-ADA2-A0FC5B79BEE3}" type="slidenum">
              <a:rPr lang="en-CA"/>
              <a:pPr eaLnBrk="1" hangingPunct="1"/>
              <a:t>18</a:t>
            </a:fld>
            <a:endParaRPr lang="en-CA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348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0274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6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409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0274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2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71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                        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450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0274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91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1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259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562B9B-3186-43D6-95B4-A8F7B48DC581}" type="slidenum">
              <a:rPr lang="en-CA"/>
              <a:pPr eaLnBrk="1" hangingPunct="1"/>
              <a:t>7</a:t>
            </a:fld>
            <a:endParaRPr lang="en-CA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0FE7AC-5913-4722-86D4-80062C60D3BE}" type="slidenum">
              <a:rPr lang="en-CA"/>
              <a:pPr eaLnBrk="1" hangingPunct="1"/>
              <a:t>8</a:t>
            </a:fld>
            <a:endParaRPr lang="en-CA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43614E-68B7-4939-8EA8-BE3678F3D65A}" type="slidenum">
              <a:rPr lang="en-CA"/>
              <a:pPr eaLnBrk="1" hangingPunct="1"/>
              <a:t>9</a:t>
            </a:fld>
            <a:endParaRPr lang="en-CA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D102CC-53E0-4CB9-90C6-CB6FEF74E3D6}" type="slidenum">
              <a:rPr lang="en-CA"/>
              <a:pPr eaLnBrk="1" hangingPunct="1"/>
              <a:t>11</a:t>
            </a:fld>
            <a:endParaRPr lang="en-CA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349611-BC9F-4748-BA18-6E863A73830F}" type="slidenum">
              <a:rPr lang="en-CA"/>
              <a:pPr eaLnBrk="1" hangingPunct="1"/>
              <a:t>12</a:t>
            </a:fld>
            <a:endParaRPr lang="en-CA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252EBF-DAE0-4F4E-B7E8-C18ADFAE26EF}" type="slidenum">
              <a:rPr lang="en-CA"/>
              <a:pPr eaLnBrk="1" hangingPunct="1"/>
              <a:t>13</a:t>
            </a:fld>
            <a:endParaRPr lang="en-CA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8579C3-0DBF-49D0-AF33-3A8E96EA2ACB}" type="slidenum">
              <a:rPr lang="en-CA"/>
              <a:pPr eaLnBrk="1" hangingPunct="1"/>
              <a:t>14</a:t>
            </a:fld>
            <a:endParaRPr lang="en-CA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259" y="8685878"/>
            <a:ext cx="2972209" cy="4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669" indent="-26371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487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6825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8774" indent="-21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07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26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462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6574" indent="-21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36663F-CAEC-48EF-8014-1B36D01782EF}" type="slidenum">
              <a:rPr lang="en-CA"/>
              <a:pPr eaLnBrk="1" hangingPunct="1"/>
              <a:t>15</a:t>
            </a:fld>
            <a:endParaRPr lang="en-CA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0A56-8341-4FC8-9C55-8EEB4999655A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D4AD-0A2A-482F-8532-1485FB733798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2C8F-2811-4EB5-ACCC-9B6A79765EF1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F7E-3AAD-4508-BD8B-8A938D3690CF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8AE-5EF6-4742-B236-E59D13512AF8}" type="datetime1">
              <a:rPr lang="en-US" smtClean="0"/>
              <a:t>3/11/2018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623-FDBB-4C91-8809-B39A0B93ACB5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B3E-7106-4A9F-BB58-A7B424D7844B}" type="datetime1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4EC-2BF1-420C-9A52-FF33D48E9FE2}" type="datetime1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591-83B8-4FA4-B59A-03300E9A48EA}" type="datetime1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ADD1-3BB6-48BE-8A3A-0D8627560C72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C35B-DCAC-4B23-8A71-6D2C2B9424AB}" type="datetime1">
              <a:rPr lang="en-US" smtClean="0"/>
              <a:t>3/11/2018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20CE9-9B8A-4E8E-B48B-DB1B107A755D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6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105835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The Relational Algebra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and 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Relational </a:t>
            </a:r>
            <a:r>
              <a:rPr lang="en-US" sz="3200" b="1" dirty="0">
                <a:solidFill>
                  <a:srgbClr val="FF0000"/>
                </a:solidFill>
              </a:rPr>
              <a:t>Calculus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Examples: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t="62298" r="14846"/>
          <a:stretch/>
        </p:blipFill>
        <p:spPr bwMode="auto">
          <a:xfrm>
            <a:off x="533400" y="2590800"/>
            <a:ext cx="8458200" cy="275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-990600" y="457200"/>
            <a:ext cx="10744200" cy="725487"/>
          </a:xfrm>
          <a:noFill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1-Unary Relational Operations: SELECT</a:t>
            </a:r>
          </a:p>
        </p:txBody>
      </p:sp>
    </p:spTree>
    <p:extLst>
      <p:ext uri="{BB962C8B-B14F-4D97-AF65-F5344CB8AC3E}">
        <p14:creationId xmlns:p14="http://schemas.microsoft.com/office/powerpoint/2010/main" val="66573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00125"/>
            <a:ext cx="8472487" cy="57150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2600" dirty="0" smtClean="0">
                <a:solidFill>
                  <a:schemeClr val="tx1"/>
                </a:solidFill>
              </a:rPr>
              <a:t>In general, the </a:t>
            </a:r>
            <a:r>
              <a:rPr lang="en-US" sz="2600" b="1" i="1" dirty="0" smtClean="0">
                <a:solidFill>
                  <a:schemeClr val="tx1"/>
                </a:solidFill>
              </a:rPr>
              <a:t>select</a:t>
            </a:r>
            <a:r>
              <a:rPr lang="en-US" sz="2600" b="1" dirty="0" smtClean="0">
                <a:solidFill>
                  <a:schemeClr val="tx1"/>
                </a:solidFill>
              </a:rPr>
              <a:t> operation </a:t>
            </a:r>
            <a:r>
              <a:rPr lang="en-US" sz="2600" dirty="0" smtClean="0">
                <a:solidFill>
                  <a:schemeClr val="tx1"/>
                </a:solidFill>
              </a:rPr>
              <a:t>is denoted by</a:t>
            </a:r>
          </a:p>
          <a:p>
            <a:pPr marL="411480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                       </a:t>
            </a:r>
            <a:r>
              <a:rPr lang="en-US" sz="3300" b="1" dirty="0" smtClean="0">
                <a:solidFill>
                  <a:srgbClr val="FF0000"/>
                </a:solidFill>
                <a:latin typeface="Symbol" pitchFamily="18" charset="2"/>
              </a:rPr>
              <a:t>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sz="3300" baseline="-25000" dirty="0" smtClean="0">
                <a:solidFill>
                  <a:srgbClr val="FF0000"/>
                </a:solidFill>
              </a:rPr>
              <a:t>&lt;selection condition&gt;</a:t>
            </a:r>
            <a:r>
              <a:rPr lang="en-US" sz="3300" dirty="0" smtClean="0">
                <a:solidFill>
                  <a:srgbClr val="FF0000"/>
                </a:solidFill>
              </a:rPr>
              <a:t>(R) </a:t>
            </a:r>
          </a:p>
          <a:p>
            <a:pPr marL="411480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411480" lvl="1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Where: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the symbol </a:t>
            </a:r>
            <a:r>
              <a:rPr lang="en-US" sz="2800" b="1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800" dirty="0" smtClean="0">
                <a:solidFill>
                  <a:schemeClr val="tx1"/>
                </a:solidFill>
              </a:rPr>
              <a:t> (sigma) is used to denote the </a:t>
            </a:r>
            <a:r>
              <a:rPr lang="en-US" sz="2800" i="1" dirty="0" smtClean="0">
                <a:solidFill>
                  <a:schemeClr val="tx1"/>
                </a:solidFill>
              </a:rPr>
              <a:t>select</a:t>
            </a:r>
            <a:r>
              <a:rPr lang="en-US" sz="2800" dirty="0" smtClean="0">
                <a:solidFill>
                  <a:schemeClr val="tx1"/>
                </a:solidFill>
              </a:rPr>
              <a:t> operator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the selection condition is a Boolean (conditional) expression specified on the attributes of relation R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tuples that make the condition </a:t>
            </a:r>
            <a:r>
              <a:rPr lang="en-US" sz="2800" b="1" dirty="0" smtClean="0">
                <a:solidFill>
                  <a:schemeClr val="tx1"/>
                </a:solidFill>
              </a:rPr>
              <a:t>true </a:t>
            </a:r>
            <a:r>
              <a:rPr lang="en-US" sz="2800" dirty="0" smtClean="0">
                <a:solidFill>
                  <a:schemeClr val="tx1"/>
                </a:solidFill>
              </a:rPr>
              <a:t>are selected</a:t>
            </a:r>
          </a:p>
          <a:p>
            <a:pPr lvl="3"/>
            <a:r>
              <a:rPr lang="en-US" sz="2800" dirty="0" smtClean="0">
                <a:solidFill>
                  <a:schemeClr val="tx1"/>
                </a:solidFill>
              </a:rPr>
              <a:t>appear in the result of the operation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tuples that make the condition </a:t>
            </a:r>
            <a:r>
              <a:rPr lang="en-US" sz="2800" b="1" dirty="0" smtClean="0">
                <a:solidFill>
                  <a:schemeClr val="tx1"/>
                </a:solidFill>
              </a:rPr>
              <a:t>false </a:t>
            </a:r>
            <a:r>
              <a:rPr lang="en-US" sz="2800" dirty="0" smtClean="0">
                <a:solidFill>
                  <a:schemeClr val="tx1"/>
                </a:solidFill>
              </a:rPr>
              <a:t>are filtered out</a:t>
            </a:r>
          </a:p>
          <a:p>
            <a:pPr lvl="3"/>
            <a:r>
              <a:rPr lang="en-US" sz="2800" dirty="0" smtClean="0">
                <a:solidFill>
                  <a:schemeClr val="tx1"/>
                </a:solidFill>
              </a:rPr>
              <a:t>discarded from the result of the operation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-1143000" y="29497"/>
            <a:ext cx="10744200" cy="725487"/>
          </a:xfrm>
          <a:noFill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1-Unary Relational Operations: SELECT</a:t>
            </a:r>
          </a:p>
        </p:txBody>
      </p:sp>
    </p:spTree>
    <p:extLst>
      <p:ext uri="{BB962C8B-B14F-4D97-AF65-F5344CB8AC3E}">
        <p14:creationId xmlns:p14="http://schemas.microsoft.com/office/powerpoint/2010/main" val="270122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-685800" y="304800"/>
            <a:ext cx="10896600" cy="725487"/>
          </a:xfrm>
          <a:noFill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2- Unary Relational Operations: PROJECT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52400" y="1524000"/>
            <a:ext cx="9601200" cy="5054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PROJECT Operation is denoted by </a:t>
            </a:r>
            <a:r>
              <a:rPr lang="en-US" sz="2800" b="1" dirty="0" smtClean="0">
                <a:solidFill>
                  <a:schemeClr val="tx1"/>
                </a:solidFill>
                <a:latin typeface="Symbol" pitchFamily="18" charset="2"/>
              </a:rPr>
              <a:t></a:t>
            </a:r>
            <a:r>
              <a:rPr lang="en-US" sz="2800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(pi)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This operation keeps certain </a:t>
            </a:r>
            <a:r>
              <a:rPr lang="en-US" sz="2800" i="1" dirty="0" smtClean="0">
                <a:solidFill>
                  <a:schemeClr val="tx1"/>
                </a:solidFill>
              </a:rPr>
              <a:t>columns</a:t>
            </a:r>
            <a:r>
              <a:rPr lang="en-US" sz="2800" dirty="0" smtClean="0">
                <a:solidFill>
                  <a:schemeClr val="tx1"/>
                </a:solidFill>
              </a:rPr>
              <a:t> (attributes) from a relation and discards the other columns.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PROJECT creates a vertical partitioning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list of specified columns (attributes) is kept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 in each tuple</a:t>
            </a:r>
          </a:p>
          <a:p>
            <a:pPr lvl="2"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other attributes in each tuple are discarded</a:t>
            </a:r>
          </a:p>
        </p:txBody>
      </p:sp>
    </p:spTree>
    <p:extLst>
      <p:ext uri="{BB962C8B-B14F-4D97-AF65-F5344CB8AC3E}">
        <p14:creationId xmlns:p14="http://schemas.microsoft.com/office/powerpoint/2010/main" val="80154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65005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general form of the </a:t>
            </a:r>
            <a:r>
              <a:rPr lang="en-US" i="1" dirty="0" smtClean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tx1"/>
                </a:solidFill>
              </a:rPr>
              <a:t> operation is: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</a:t>
            </a:r>
            <a:r>
              <a:rPr lang="en-US" baseline="-25000" dirty="0" smtClean="0">
                <a:solidFill>
                  <a:schemeClr val="tx1"/>
                </a:solidFill>
              </a:rPr>
              <a:t>&lt;attribute list&gt;</a:t>
            </a:r>
            <a:r>
              <a:rPr lang="en-US" dirty="0" smtClean="0">
                <a:solidFill>
                  <a:schemeClr val="tx1"/>
                </a:solidFill>
              </a:rPr>
              <a:t>(R)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Symbol" pitchFamily="18" charset="2"/>
              </a:rPr>
              <a:t></a:t>
            </a:r>
            <a:r>
              <a:rPr lang="en-US" sz="2400" dirty="0" smtClean="0">
                <a:solidFill>
                  <a:schemeClr val="tx1"/>
                </a:solidFill>
              </a:rPr>
              <a:t> (pi) is the symbol used to represent the </a:t>
            </a:r>
            <a:r>
              <a:rPr lang="en-US" sz="2400" i="1" dirty="0" smtClean="0">
                <a:solidFill>
                  <a:schemeClr val="tx1"/>
                </a:solidFill>
              </a:rPr>
              <a:t>project</a:t>
            </a:r>
            <a:r>
              <a:rPr lang="en-US" sz="2400" dirty="0" smtClean="0">
                <a:solidFill>
                  <a:schemeClr val="tx1"/>
                </a:solidFill>
              </a:rPr>
              <a:t> operation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&lt;attribute list&gt; is the desired list of attributes from relation R.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project operation </a:t>
            </a:r>
            <a:r>
              <a:rPr lang="en-US" i="1" dirty="0" smtClean="0">
                <a:solidFill>
                  <a:schemeClr val="tx1"/>
                </a:solidFill>
              </a:rPr>
              <a:t>removes any duplicate tuples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This is because the result of the </a:t>
            </a:r>
            <a:r>
              <a:rPr lang="en-US" sz="2400" i="1" dirty="0" smtClean="0">
                <a:solidFill>
                  <a:schemeClr val="tx1"/>
                </a:solidFill>
              </a:rPr>
              <a:t>project</a:t>
            </a:r>
            <a:r>
              <a:rPr lang="en-US" sz="2400" dirty="0" smtClean="0">
                <a:solidFill>
                  <a:schemeClr val="tx1"/>
                </a:solidFill>
              </a:rPr>
              <a:t> operation must be a </a:t>
            </a:r>
            <a:r>
              <a:rPr lang="en-US" sz="2400" i="1" dirty="0" smtClean="0">
                <a:solidFill>
                  <a:schemeClr val="tx1"/>
                </a:solidFill>
              </a:rPr>
              <a:t>set of tuples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Mathematical sets </a:t>
            </a:r>
            <a:r>
              <a:rPr lang="en-US" sz="2400" i="1" dirty="0" smtClean="0">
                <a:solidFill>
                  <a:schemeClr val="tx1"/>
                </a:solidFill>
              </a:rPr>
              <a:t>do not allow</a:t>
            </a:r>
            <a:r>
              <a:rPr lang="en-US" sz="2400" dirty="0" smtClean="0">
                <a:solidFill>
                  <a:schemeClr val="tx1"/>
                </a:solidFill>
              </a:rPr>
              <a:t> duplicate elements.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-685800" y="304800"/>
            <a:ext cx="10896600" cy="725487"/>
          </a:xfrm>
          <a:noFill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2- Unary Relational Operations: PROJECT</a:t>
            </a:r>
          </a:p>
        </p:txBody>
      </p:sp>
    </p:spTree>
    <p:extLst>
      <p:ext uri="{BB962C8B-B14F-4D97-AF65-F5344CB8AC3E}">
        <p14:creationId xmlns:p14="http://schemas.microsoft.com/office/powerpoint/2010/main" val="411256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715375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Examples of applying SELECT and PROJECT operations</a:t>
            </a:r>
          </a:p>
        </p:txBody>
      </p:sp>
      <p:pic>
        <p:nvPicPr>
          <p:cNvPr id="11267" name="Picture 6" descr="fig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00188"/>
            <a:ext cx="857250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104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144000" cy="796925"/>
          </a:xfrm>
          <a:noFill/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 Unary Relational Operations: RENAME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84028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The RENAME operator is denoted by 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 (rho)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 some cases, we may want to </a:t>
            </a:r>
            <a:r>
              <a:rPr lang="en-US" sz="2800" i="1" dirty="0" smtClean="0">
                <a:solidFill>
                  <a:srgbClr val="FF0000"/>
                </a:solidFill>
              </a:rPr>
              <a:t>rename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u="sng" dirty="0" smtClean="0">
                <a:solidFill>
                  <a:schemeClr val="tx1"/>
                </a:solidFill>
              </a:rPr>
              <a:t>attributes of a relation</a:t>
            </a:r>
            <a:r>
              <a:rPr lang="en-US" sz="2800" dirty="0" smtClean="0">
                <a:solidFill>
                  <a:schemeClr val="tx1"/>
                </a:solidFill>
              </a:rPr>
              <a:t> or </a:t>
            </a:r>
            <a:r>
              <a:rPr lang="en-US" sz="2800" u="sng" dirty="0" smtClean="0">
                <a:solidFill>
                  <a:schemeClr val="tx1"/>
                </a:solidFill>
              </a:rPr>
              <a:t>the relation name </a:t>
            </a:r>
            <a:r>
              <a:rPr lang="en-US" sz="2800" dirty="0" smtClean="0">
                <a:solidFill>
                  <a:schemeClr val="tx1"/>
                </a:solidFill>
              </a:rPr>
              <a:t>or </a:t>
            </a:r>
            <a:r>
              <a:rPr lang="en-US" sz="2800" u="sng" dirty="0" smtClean="0">
                <a:solidFill>
                  <a:schemeClr val="tx1"/>
                </a:solidFill>
              </a:rPr>
              <a:t>both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Useful when a query requires multiple operations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Necessary in some cases (as JOIN operation)</a:t>
            </a:r>
            <a:endParaRPr lang="en-US" sz="2800" i="1" dirty="0" smtClean="0">
              <a:solidFill>
                <a:schemeClr val="tx1"/>
              </a:solidFill>
            </a:endParaRPr>
          </a:p>
          <a:p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4195362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3735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general </a:t>
            </a:r>
            <a:r>
              <a:rPr lang="en-US" sz="2800" u="sng" dirty="0" smtClean="0">
                <a:solidFill>
                  <a:schemeClr val="tx1"/>
                </a:solidFill>
              </a:rPr>
              <a:t>RENAME</a:t>
            </a:r>
            <a:r>
              <a:rPr lang="en-US" sz="2800" dirty="0" smtClean="0">
                <a:solidFill>
                  <a:schemeClr val="tx1"/>
                </a:solidFill>
              </a:rPr>
              <a:t> operation 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 </a:t>
            </a:r>
            <a:r>
              <a:rPr lang="en-US" sz="2800" dirty="0" smtClean="0">
                <a:solidFill>
                  <a:schemeClr val="tx1"/>
                </a:solidFill>
              </a:rPr>
              <a:t>can be expressed by any of the following forms: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en-US" sz="2800" baseline="-25000" dirty="0" smtClean="0">
                <a:solidFill>
                  <a:schemeClr val="tx1"/>
                </a:solidFill>
                <a:sym typeface="Symbol" pitchFamily="18" charset="2"/>
              </a:rPr>
              <a:t>S (B1, B2, …, 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Bn</a:t>
            </a:r>
            <a:r>
              <a:rPr lang="en-US" sz="2800" baseline="-25000" dirty="0" smtClean="0">
                <a:solidFill>
                  <a:schemeClr val="tx1"/>
                </a:solidFill>
                <a:sym typeface="Symbol" pitchFamily="18" charset="2"/>
              </a:rPr>
              <a:t> )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(R) changes both: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the relation name to S, </a:t>
            </a:r>
            <a:r>
              <a:rPr lang="en-US" sz="2800" i="1" dirty="0" smtClean="0">
                <a:solidFill>
                  <a:schemeClr val="tx1"/>
                </a:solidFill>
                <a:sym typeface="Symbol" pitchFamily="18" charset="2"/>
              </a:rPr>
              <a:t>and 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the column (attribute) names to B1, B1, …..</a:t>
            </a:r>
            <a:r>
              <a:rPr lang="en-US" sz="2800" dirty="0" err="1" smtClean="0">
                <a:solidFill>
                  <a:schemeClr val="tx1"/>
                </a:solidFill>
                <a:sym typeface="Symbol" pitchFamily="18" charset="2"/>
              </a:rPr>
              <a:t>Bn</a:t>
            </a:r>
            <a:endParaRPr lang="en-US" sz="2800" dirty="0" smtClean="0">
              <a:solidFill>
                <a:schemeClr val="tx1"/>
              </a:solidFill>
              <a:sym typeface="Symbol" pitchFamily="18" charset="2"/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en-US" sz="2800" baseline="-25000" dirty="0" smtClean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(R) changes: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the </a:t>
            </a:r>
            <a:r>
              <a:rPr lang="en-US" sz="2800" i="1" dirty="0" smtClean="0">
                <a:solidFill>
                  <a:schemeClr val="tx1"/>
                </a:solidFill>
                <a:sym typeface="Symbol" pitchFamily="18" charset="2"/>
              </a:rPr>
              <a:t>relation name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 only to 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en-US" sz="2800" baseline="-25000" dirty="0" smtClean="0">
                <a:solidFill>
                  <a:schemeClr val="tx1"/>
                </a:solidFill>
                <a:sym typeface="Symbol" pitchFamily="18" charset="2"/>
              </a:rPr>
              <a:t>(B1, B2, …, 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Bn</a:t>
            </a:r>
            <a:r>
              <a:rPr lang="en-US" sz="2800" baseline="-25000" dirty="0" smtClean="0">
                <a:solidFill>
                  <a:schemeClr val="tx1"/>
                </a:solidFill>
                <a:sym typeface="Symbol" pitchFamily="18" charset="2"/>
              </a:rPr>
              <a:t> )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(R) changes:</a:t>
            </a:r>
          </a:p>
          <a:p>
            <a:pPr lvl="2"/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the </a:t>
            </a:r>
            <a:r>
              <a:rPr lang="en-US" sz="2800" i="1" dirty="0" smtClean="0">
                <a:solidFill>
                  <a:schemeClr val="tx1"/>
                </a:solidFill>
                <a:sym typeface="Symbol" pitchFamily="18" charset="2"/>
              </a:rPr>
              <a:t>column (attribute) names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 only to B1, B1, …..</a:t>
            </a:r>
            <a:r>
              <a:rPr lang="en-US" sz="2800" dirty="0" err="1" smtClean="0">
                <a:solidFill>
                  <a:schemeClr val="tx1"/>
                </a:solidFill>
                <a:sym typeface="Symbol" pitchFamily="18" charset="2"/>
              </a:rPr>
              <a:t>Bn</a:t>
            </a:r>
            <a:endParaRPr lang="en-US" sz="2800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9144000" cy="796925"/>
          </a:xfrm>
          <a:noFill/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 Unary Relational Operations: RENAME</a:t>
            </a:r>
          </a:p>
        </p:txBody>
      </p:sp>
    </p:spTree>
    <p:extLst>
      <p:ext uri="{BB962C8B-B14F-4D97-AF65-F5344CB8AC3E}">
        <p14:creationId xmlns:p14="http://schemas.microsoft.com/office/powerpoint/2010/main" val="238196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3" t="46976" r="20468" b="36458"/>
          <a:stretch/>
        </p:blipFill>
        <p:spPr bwMode="auto">
          <a:xfrm>
            <a:off x="762001" y="4326194"/>
            <a:ext cx="7605562" cy="166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63125" r="50000" b="26092"/>
          <a:stretch/>
        </p:blipFill>
        <p:spPr bwMode="auto">
          <a:xfrm>
            <a:off x="762000" y="2057400"/>
            <a:ext cx="760556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643937" cy="1143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Example of applying multiple operations and RENAME</a:t>
            </a:r>
          </a:p>
        </p:txBody>
      </p:sp>
    </p:spTree>
    <p:extLst>
      <p:ext uri="{BB962C8B-B14F-4D97-AF65-F5344CB8AC3E}">
        <p14:creationId xmlns:p14="http://schemas.microsoft.com/office/powerpoint/2010/main" val="415061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643937" cy="1143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Example of applying multiple operations and RENAME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64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7313"/>
            <a:ext cx="8501063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82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F27-AE7D-4D91-BC95-C05331E6D842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535988" cy="44280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</a:rPr>
              <a:t>A relation is a </a:t>
            </a:r>
            <a:r>
              <a:rPr lang="en-GB" sz="3200" i="1" dirty="0">
                <a:solidFill>
                  <a:schemeClr val="tx1"/>
                </a:solidFill>
              </a:rPr>
              <a:t>set</a:t>
            </a:r>
            <a:r>
              <a:rPr lang="en-GB" sz="3200" dirty="0">
                <a:solidFill>
                  <a:schemeClr val="tx1"/>
                </a:solidFill>
              </a:rPr>
              <a:t> of tuples, so set operations apply:  </a:t>
            </a:r>
          </a:p>
          <a:p>
            <a:pPr marL="914400" lvl="1" indent="-457200" defTabSz="457200">
              <a:buFont typeface="Symbol" pitchFamily="18" charset="2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3200" dirty="0">
                <a:solidFill>
                  <a:schemeClr val="tx1"/>
                </a:solidFill>
              </a:rPr>
              <a:t>, </a:t>
            </a:r>
            <a:r>
              <a:rPr lang="en-GB" sz="3200" dirty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3200" dirty="0">
                <a:solidFill>
                  <a:schemeClr val="tx1"/>
                </a:solidFill>
              </a:rPr>
              <a:t>, </a:t>
            </a:r>
            <a:r>
              <a:rPr lang="en-GB" sz="3200" dirty="0">
                <a:solidFill>
                  <a:schemeClr val="tx1"/>
                </a:solidFill>
                <a:latin typeface="Symbol" pitchFamily="18" charset="2"/>
              </a:rPr>
              <a:t></a:t>
            </a:r>
            <a:r>
              <a:rPr lang="en-GB" sz="3200" dirty="0">
                <a:solidFill>
                  <a:schemeClr val="tx1"/>
                </a:solidFill>
              </a:rPr>
              <a:t> (set difference</a:t>
            </a:r>
            <a:r>
              <a:rPr lang="en-GB" sz="32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chemeClr val="tx1"/>
              </a:solidFill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</a:rPr>
              <a:t>Result of combining </a:t>
            </a:r>
            <a:r>
              <a:rPr lang="en-GB" sz="3200" u="sng" dirty="0">
                <a:solidFill>
                  <a:schemeClr val="tx1"/>
                </a:solidFill>
              </a:rPr>
              <a:t>two relations </a:t>
            </a:r>
            <a:r>
              <a:rPr lang="en-GB" sz="3200" dirty="0">
                <a:solidFill>
                  <a:schemeClr val="tx1"/>
                </a:solidFill>
              </a:rPr>
              <a:t>with a </a:t>
            </a:r>
            <a:r>
              <a:rPr lang="en-GB" sz="3200" u="sng" dirty="0">
                <a:solidFill>
                  <a:schemeClr val="tx1"/>
                </a:solidFill>
              </a:rPr>
              <a:t>set operator </a:t>
            </a:r>
            <a:r>
              <a:rPr lang="en-GB" sz="3200" dirty="0">
                <a:solidFill>
                  <a:schemeClr val="tx1"/>
                </a:solidFill>
              </a:rPr>
              <a:t>is </a:t>
            </a:r>
            <a:r>
              <a:rPr lang="en-GB" sz="3200" b="1" dirty="0">
                <a:solidFill>
                  <a:schemeClr val="tx1"/>
                </a:solidFill>
              </a:rPr>
              <a:t>a </a:t>
            </a:r>
            <a:r>
              <a:rPr lang="en-GB" sz="3200" b="1" dirty="0" smtClean="0">
                <a:solidFill>
                  <a:schemeClr val="tx1"/>
                </a:solidFill>
              </a:rPr>
              <a:t>relation</a:t>
            </a:r>
            <a:r>
              <a:rPr lang="en-GB" sz="3200" dirty="0" smtClean="0">
                <a:solidFill>
                  <a:schemeClr val="tx1"/>
                </a:solidFill>
              </a:rPr>
              <a:t>. </a:t>
            </a:r>
          </a:p>
          <a:p>
            <a:pPr marL="0" indent="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=&gt; </a:t>
            </a:r>
            <a:r>
              <a:rPr lang="en-GB" sz="3200" dirty="0">
                <a:solidFill>
                  <a:schemeClr val="tx1"/>
                </a:solidFill>
              </a:rPr>
              <a:t>all elements are tuples with the same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334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2- Relational Algebra Operations from Set Theory</a:t>
            </a:r>
          </a:p>
        </p:txBody>
      </p:sp>
    </p:spTree>
    <p:extLst>
      <p:ext uri="{BB962C8B-B14F-4D97-AF65-F5344CB8AC3E}">
        <p14:creationId xmlns:p14="http://schemas.microsoft.com/office/powerpoint/2010/main" val="386718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Recall of lecture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1- More </a:t>
            </a:r>
            <a:r>
              <a:rPr lang="en-US" sz="3200" b="1" dirty="0">
                <a:solidFill>
                  <a:srgbClr val="002060"/>
                </a:solidFill>
              </a:rPr>
              <a:t>Complex SQL Retrieval </a:t>
            </a:r>
            <a:r>
              <a:rPr lang="en-US" sz="3200" b="1" dirty="0" smtClean="0">
                <a:solidFill>
                  <a:srgbClr val="002060"/>
                </a:solidFill>
              </a:rPr>
              <a:t>Queries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pPr marL="574675" indent="-574675"/>
            <a:r>
              <a:rPr lang="en-US" sz="3200" b="1" dirty="0" smtClean="0">
                <a:solidFill>
                  <a:srgbClr val="002060"/>
                </a:solidFill>
              </a:rPr>
              <a:t>2-  </a:t>
            </a:r>
            <a:r>
              <a:rPr lang="en-US" sz="3200" b="1" dirty="0">
                <a:solidFill>
                  <a:srgbClr val="002060"/>
                </a:solidFill>
              </a:rPr>
              <a:t>Specifying Constraints as Assertions </a:t>
            </a:r>
            <a:r>
              <a:rPr lang="en-US" sz="3200" b="1" dirty="0" smtClean="0">
                <a:solidFill>
                  <a:srgbClr val="002060"/>
                </a:solidFill>
              </a:rPr>
              <a:t> and </a:t>
            </a:r>
            <a:r>
              <a:rPr lang="en-US" sz="3200" b="1" dirty="0">
                <a:solidFill>
                  <a:srgbClr val="002060"/>
                </a:solidFill>
              </a:rPr>
              <a:t>Actions as </a:t>
            </a:r>
            <a:r>
              <a:rPr lang="en-US" sz="3200" b="1" dirty="0" smtClean="0">
                <a:solidFill>
                  <a:srgbClr val="002060"/>
                </a:solidFill>
              </a:rPr>
              <a:t>Triggers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 smtClean="0">
                <a:solidFill>
                  <a:srgbClr val="002060"/>
                </a:solidFill>
              </a:rPr>
              <a:t>3- Views </a:t>
            </a:r>
            <a:r>
              <a:rPr lang="en-US" sz="3200" b="1" dirty="0">
                <a:solidFill>
                  <a:srgbClr val="002060"/>
                </a:solidFill>
              </a:rPr>
              <a:t>(Virtual Tables) in SQL 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 smtClean="0">
                <a:solidFill>
                  <a:srgbClr val="002060"/>
                </a:solidFill>
              </a:rPr>
              <a:t>4-Schema </a:t>
            </a:r>
            <a:r>
              <a:rPr lang="en-US" sz="3200" b="1" dirty="0">
                <a:solidFill>
                  <a:srgbClr val="002060"/>
                </a:solidFill>
              </a:rPr>
              <a:t>Change Statements in SQL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437-62CB-451A-9D29-C6621E654947}" type="slidenum">
              <a:rPr lang="en-US"/>
              <a:pPr/>
              <a:t>20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18425" cy="58550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FF0000"/>
                </a:solidFill>
              </a:rPr>
              <a:t>2-1- UNION </a:t>
            </a:r>
            <a:r>
              <a:rPr lang="en-GB" sz="3200" dirty="0">
                <a:solidFill>
                  <a:srgbClr val="FF0000"/>
                </a:solidFill>
              </a:rPr>
              <a:t>Operation 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57522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indent="-342900" defTabSz="457200">
              <a:lnSpc>
                <a:spcPct val="7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Denoted by R </a:t>
            </a:r>
            <a:r>
              <a:rPr lang="en-GB" b="1" dirty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S</a:t>
            </a:r>
          </a:p>
          <a:p>
            <a:pPr marL="0" indent="0" defTabSz="457200">
              <a:lnSpc>
                <a:spcPct val="7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indent="-342900" defTabSz="457200">
              <a:lnSpc>
                <a:spcPct val="70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Result </a:t>
            </a:r>
            <a:r>
              <a:rPr lang="en-GB" dirty="0">
                <a:solidFill>
                  <a:schemeClr val="tx1"/>
                </a:solidFill>
              </a:rPr>
              <a:t>is a relation that includes all tuples that are either in R or in S or in both. Duplicate tuples are eliminated. </a:t>
            </a:r>
          </a:p>
          <a:p>
            <a:pPr marL="341313" indent="-341313" defTabSz="457200">
              <a:lnSpc>
                <a:spcPct val="70000"/>
              </a:lnSpc>
              <a:spcBef>
                <a:spcPts val="22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</a:p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b="1" dirty="0">
                <a:solidFill>
                  <a:srgbClr val="7030A0"/>
                </a:solidFill>
              </a:rPr>
              <a:t>Example:</a:t>
            </a:r>
            <a:r>
              <a:rPr lang="en-GB" dirty="0">
                <a:solidFill>
                  <a:srgbClr val="7030A0"/>
                </a:solidFill>
              </a:rPr>
              <a:t> </a:t>
            </a:r>
            <a:endParaRPr lang="en-GB" dirty="0" smtClean="0">
              <a:solidFill>
                <a:srgbClr val="7030A0"/>
              </a:solidFill>
            </a:endParaRPr>
          </a:p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7030A0"/>
                </a:solidFill>
              </a:rPr>
              <a:t>    Retrieve </a:t>
            </a:r>
            <a:r>
              <a:rPr lang="en-GB" dirty="0">
                <a:solidFill>
                  <a:srgbClr val="7030A0"/>
                </a:solidFill>
              </a:rPr>
              <a:t>the SSNs of all employees who either work in department 5 or directly supervise an employee who works in department 5:</a:t>
            </a:r>
          </a:p>
          <a:p>
            <a:pPr marL="341313" indent="-341313" defTabSz="457200">
              <a:lnSpc>
                <a:spcPct val="7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endParaRPr lang="en-GB" dirty="0" smtClean="0">
              <a:solidFill>
                <a:schemeClr val="tx1"/>
              </a:solidFill>
            </a:endParaRPr>
          </a:p>
          <a:p>
            <a:pPr marL="341313" indent="-341313" defTabSz="457200">
              <a:lnSpc>
                <a:spcPct val="7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chemeClr val="tx1"/>
              </a:solidFill>
            </a:endParaRPr>
          </a:p>
          <a:p>
            <a:pPr marL="341313" indent="-341313" defTabSz="457200">
              <a:lnSpc>
                <a:spcPct val="7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</a:p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endParaRPr lang="en-GB" dirty="0" smtClean="0">
              <a:solidFill>
                <a:schemeClr val="tx1"/>
              </a:solidFill>
            </a:endParaRPr>
          </a:p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29375" r="51391" b="51458"/>
          <a:stretch/>
        </p:blipFill>
        <p:spPr bwMode="auto">
          <a:xfrm>
            <a:off x="400665" y="44196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453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18425" cy="58550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solidFill>
                  <a:srgbClr val="FF0000"/>
                </a:solidFill>
              </a:rPr>
              <a:t>2-1- UNION </a:t>
            </a:r>
            <a:r>
              <a:rPr lang="en-GB" sz="3200" dirty="0">
                <a:solidFill>
                  <a:srgbClr val="FF0000"/>
                </a:solidFill>
              </a:rPr>
              <a:t>Operation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752600"/>
            <a:ext cx="8382000" cy="411510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smtClean="0"/>
              <a:t>Type (Union) Compatibility</a:t>
            </a:r>
          </a:p>
          <a:p>
            <a:pPr marL="341313" indent="-341313" defTabSz="457200">
              <a:lnSpc>
                <a:spcPct val="80000"/>
              </a:lnSpc>
              <a:spcBef>
                <a:spcPts val="22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defTabSz="457200">
              <a:lnSpc>
                <a:spcPct val="80000"/>
              </a:lnSpc>
              <a:spcBef>
                <a:spcPts val="225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The operand relations R</a:t>
            </a:r>
            <a:r>
              <a:rPr lang="en-GB" sz="3200" baseline="-25000" dirty="0" smtClean="0">
                <a:solidFill>
                  <a:schemeClr val="tx1"/>
                </a:solidFill>
              </a:rPr>
              <a:t>1</a:t>
            </a:r>
            <a:r>
              <a:rPr lang="en-GB" sz="3200" dirty="0" smtClean="0">
                <a:solidFill>
                  <a:schemeClr val="tx1"/>
                </a:solidFill>
              </a:rPr>
              <a:t>(A</a:t>
            </a:r>
            <a:r>
              <a:rPr lang="en-GB" sz="3200" baseline="-25000" dirty="0" smtClean="0">
                <a:solidFill>
                  <a:schemeClr val="tx1"/>
                </a:solidFill>
              </a:rPr>
              <a:t>1</a:t>
            </a:r>
            <a:r>
              <a:rPr lang="en-GB" sz="3200" dirty="0" smtClean="0">
                <a:solidFill>
                  <a:schemeClr val="tx1"/>
                </a:solidFill>
              </a:rPr>
              <a:t>, A</a:t>
            </a:r>
            <a:r>
              <a:rPr lang="en-GB" sz="3200" baseline="-25000" dirty="0" smtClean="0">
                <a:solidFill>
                  <a:schemeClr val="tx1"/>
                </a:solidFill>
              </a:rPr>
              <a:t>2</a:t>
            </a:r>
            <a:r>
              <a:rPr lang="en-GB" sz="3200" dirty="0" smtClean="0">
                <a:solidFill>
                  <a:schemeClr val="tx1"/>
                </a:solidFill>
              </a:rPr>
              <a:t>, ..., A</a:t>
            </a:r>
            <a:r>
              <a:rPr lang="en-GB" sz="3200" baseline="-25000" dirty="0" smtClean="0">
                <a:solidFill>
                  <a:schemeClr val="tx1"/>
                </a:solidFill>
              </a:rPr>
              <a:t>n</a:t>
            </a:r>
            <a:r>
              <a:rPr lang="en-GB" sz="3200" dirty="0" smtClean="0">
                <a:solidFill>
                  <a:schemeClr val="tx1"/>
                </a:solidFill>
              </a:rPr>
              <a:t>) and R</a:t>
            </a:r>
            <a:r>
              <a:rPr lang="en-GB" sz="3200" baseline="-25000" dirty="0" smtClean="0">
                <a:solidFill>
                  <a:schemeClr val="tx1"/>
                </a:solidFill>
              </a:rPr>
              <a:t>2</a:t>
            </a:r>
            <a:r>
              <a:rPr lang="en-GB" sz="3200" dirty="0" smtClean="0">
                <a:solidFill>
                  <a:schemeClr val="tx1"/>
                </a:solidFill>
              </a:rPr>
              <a:t>(B</a:t>
            </a:r>
            <a:r>
              <a:rPr lang="en-GB" sz="3200" baseline="-25000" dirty="0" smtClean="0">
                <a:solidFill>
                  <a:schemeClr val="tx1"/>
                </a:solidFill>
              </a:rPr>
              <a:t>1</a:t>
            </a:r>
            <a:r>
              <a:rPr lang="en-GB" sz="3200" dirty="0" smtClean="0">
                <a:solidFill>
                  <a:schemeClr val="tx1"/>
                </a:solidFill>
              </a:rPr>
              <a:t>, B</a:t>
            </a:r>
            <a:r>
              <a:rPr lang="en-GB" sz="3200" baseline="-25000" dirty="0" smtClean="0">
                <a:solidFill>
                  <a:schemeClr val="tx1"/>
                </a:solidFill>
              </a:rPr>
              <a:t>2</a:t>
            </a:r>
            <a:r>
              <a:rPr lang="en-GB" sz="3200" dirty="0" smtClean="0">
                <a:solidFill>
                  <a:schemeClr val="tx1"/>
                </a:solidFill>
              </a:rPr>
              <a:t>, ..., </a:t>
            </a:r>
            <a:r>
              <a:rPr lang="en-GB" sz="3200" dirty="0" err="1" smtClean="0">
                <a:solidFill>
                  <a:schemeClr val="tx1"/>
                </a:solidFill>
              </a:rPr>
              <a:t>B</a:t>
            </a:r>
            <a:r>
              <a:rPr lang="en-GB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GB" sz="3200" dirty="0" smtClean="0">
                <a:solidFill>
                  <a:schemeClr val="tx1"/>
                </a:solidFill>
              </a:rPr>
              <a:t>) must have the same number of attributes, and the domains of corresponding attributes must be compatible, i.e.</a:t>
            </a:r>
          </a:p>
          <a:p>
            <a:pPr marL="0" indent="0" defTabSz="457200">
              <a:lnSpc>
                <a:spcPct val="80000"/>
              </a:lnSpc>
              <a:spcBef>
                <a:spcPts val="2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741363" lvl="1" indent="-284163" defTabSz="457200">
              <a:lnSpc>
                <a:spcPct val="80000"/>
              </a:lnSpc>
              <a:spcBef>
                <a:spcPts val="2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err="1" smtClean="0">
                <a:solidFill>
                  <a:schemeClr val="tx1"/>
                </a:solidFill>
              </a:rPr>
              <a:t>dom</a:t>
            </a:r>
            <a:r>
              <a:rPr lang="en-GB" sz="3200" dirty="0" smtClean="0">
                <a:solidFill>
                  <a:schemeClr val="tx1"/>
                </a:solidFill>
              </a:rPr>
              <a:t>(A</a:t>
            </a:r>
            <a:r>
              <a:rPr lang="en-GB" sz="3200" baseline="-25000" dirty="0" smtClean="0">
                <a:solidFill>
                  <a:schemeClr val="tx1"/>
                </a:solidFill>
              </a:rPr>
              <a:t>i</a:t>
            </a:r>
            <a:r>
              <a:rPr lang="en-GB" sz="3200" dirty="0" smtClean="0">
                <a:solidFill>
                  <a:schemeClr val="tx1"/>
                </a:solidFill>
              </a:rPr>
              <a:t>) = </a:t>
            </a:r>
            <a:r>
              <a:rPr lang="en-GB" sz="3200" dirty="0" err="1" smtClean="0">
                <a:solidFill>
                  <a:schemeClr val="tx1"/>
                </a:solidFill>
              </a:rPr>
              <a:t>dom</a:t>
            </a:r>
            <a:r>
              <a:rPr lang="en-GB" sz="3200" dirty="0" smtClean="0">
                <a:solidFill>
                  <a:schemeClr val="tx1"/>
                </a:solidFill>
              </a:rPr>
              <a:t>(B</a:t>
            </a:r>
            <a:r>
              <a:rPr lang="en-GB" sz="3200" baseline="-25000" dirty="0" smtClean="0">
                <a:solidFill>
                  <a:schemeClr val="tx1"/>
                </a:solidFill>
              </a:rPr>
              <a:t>i</a:t>
            </a:r>
            <a:r>
              <a:rPr lang="en-GB" sz="3200" dirty="0" smtClean="0">
                <a:solidFill>
                  <a:schemeClr val="tx1"/>
                </a:solidFill>
              </a:rPr>
              <a:t>)     for i=1, 2, ..., n.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055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BE1F-30B3-42E2-A3DE-4B1808DCA21A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0" y="457200"/>
            <a:ext cx="7467600" cy="63312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F6600"/>
                </a:solidFill>
              </a:rPr>
              <a:t>Remarks</a:t>
            </a:r>
            <a:endParaRPr lang="en-GB" b="1" dirty="0">
              <a:solidFill>
                <a:srgbClr val="FF6600"/>
              </a:solidFill>
            </a:endParaRP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1143000" y="1636713"/>
            <a:ext cx="6858000" cy="218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sz="2800" dirty="0" smtClean="0"/>
              <a:t>Relations</a:t>
            </a:r>
            <a:r>
              <a:rPr lang="en-GB" sz="2800" dirty="0"/>
              <a:t>: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        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Person</a:t>
            </a:r>
            <a:r>
              <a:rPr lang="en-GB" sz="2800" i="1" dirty="0"/>
              <a:t> </a:t>
            </a:r>
            <a:r>
              <a:rPr lang="en-GB" sz="2800" dirty="0"/>
              <a:t>(</a:t>
            </a:r>
            <a:r>
              <a:rPr lang="en-GB" sz="2800" i="1" dirty="0"/>
              <a:t>SSN, Name, Address, Hobby</a:t>
            </a:r>
            <a:r>
              <a:rPr lang="en-GB" sz="2800" dirty="0"/>
              <a:t>)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i="1" dirty="0"/>
              <a:t>         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Professor</a:t>
            </a:r>
            <a:r>
              <a:rPr lang="en-GB" sz="2800" i="1" dirty="0"/>
              <a:t> </a:t>
            </a:r>
            <a:r>
              <a:rPr lang="en-GB" sz="2800" dirty="0"/>
              <a:t>(</a:t>
            </a:r>
            <a:r>
              <a:rPr lang="en-GB" sz="2800" i="1" dirty="0"/>
              <a:t>Id, Name, Office, Phone</a:t>
            </a:r>
            <a:r>
              <a:rPr lang="en-GB" sz="2800" dirty="0" smtClean="0"/>
              <a:t>)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 smtClean="0"/>
              <a:t>are </a:t>
            </a:r>
            <a:r>
              <a:rPr lang="en-GB" sz="2800" u="sng" dirty="0">
                <a:solidFill>
                  <a:srgbClr val="FF0000"/>
                </a:solidFill>
              </a:rPr>
              <a:t>not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union compatible</a:t>
            </a:r>
            <a:r>
              <a:rPr lang="en-GB" sz="2800" dirty="0"/>
              <a:t>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/>
              <a:t>         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219200" y="3846513"/>
            <a:ext cx="7315200" cy="26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sz="2800" dirty="0">
                <a:cs typeface="Times New Roman" pitchFamily="18" charset="0"/>
              </a:rPr>
              <a:t>But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000" dirty="0">
                <a:cs typeface="Times New Roman" pitchFamily="18" charset="0"/>
              </a:rPr>
              <a:t>            </a:t>
            </a:r>
            <a:r>
              <a:rPr lang="en-GB" sz="2800" dirty="0">
                <a:latin typeface="Symbol" pitchFamily="18" charset="2"/>
                <a:cs typeface="Times New Roman" pitchFamily="18" charset="0"/>
              </a:rPr>
              <a:t>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i="1" baseline="-30000" dirty="0">
                <a:cs typeface="Times New Roman" pitchFamily="18" charset="0"/>
              </a:rPr>
              <a:t>Name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(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Person</a:t>
            </a:r>
            <a:r>
              <a:rPr lang="en-GB" sz="2800" dirty="0">
                <a:cs typeface="Times New Roman" pitchFamily="18" charset="0"/>
              </a:rPr>
              <a:t>)</a:t>
            </a:r>
            <a:r>
              <a:rPr lang="en-GB" sz="2800" i="1" dirty="0">
                <a:cs typeface="Times New Roman" pitchFamily="18" charset="0"/>
              </a:rPr>
              <a:t>  </a:t>
            </a:r>
            <a:r>
              <a:rPr lang="en-GB" sz="2800" dirty="0">
                <a:cs typeface="Times New Roman" pitchFamily="18" charset="0"/>
              </a:rPr>
              <a:t>and  </a:t>
            </a:r>
            <a:r>
              <a:rPr lang="en-GB" sz="2800" dirty="0">
                <a:latin typeface="Symbol" pitchFamily="18" charset="2"/>
                <a:cs typeface="Times New Roman" pitchFamily="18" charset="0"/>
              </a:rPr>
              <a:t>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i="1" baseline="-30000" dirty="0">
                <a:cs typeface="Times New Roman" pitchFamily="18" charset="0"/>
              </a:rPr>
              <a:t>Name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(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Professor</a:t>
            </a:r>
            <a:r>
              <a:rPr lang="en-GB" sz="2800" dirty="0"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u="sng" dirty="0">
                <a:cs typeface="Times New Roman" pitchFamily="18" charset="0"/>
              </a:rPr>
              <a:t>are</a:t>
            </a:r>
            <a:r>
              <a:rPr lang="en-GB" sz="2800" dirty="0"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cs typeface="Times New Roman" pitchFamily="18" charset="0"/>
              </a:rPr>
              <a:t>union compatible </a:t>
            </a:r>
            <a:r>
              <a:rPr lang="en-GB" sz="2800" dirty="0">
                <a:cs typeface="Times New Roman" pitchFamily="18" charset="0"/>
              </a:rPr>
              <a:t>so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>
                <a:cs typeface="Times New Roman" pitchFamily="18" charset="0"/>
              </a:rPr>
              <a:t>         </a:t>
            </a:r>
            <a:r>
              <a:rPr lang="en-GB" sz="2800" dirty="0">
                <a:latin typeface="Symbol" pitchFamily="18" charset="2"/>
                <a:cs typeface="Times New Roman" pitchFamily="18" charset="0"/>
              </a:rPr>
              <a:t>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i="1" baseline="-30000" dirty="0">
                <a:cs typeface="Times New Roman" pitchFamily="18" charset="0"/>
              </a:rPr>
              <a:t>Name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(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Person</a:t>
            </a:r>
            <a:r>
              <a:rPr lang="en-GB" sz="2800" dirty="0">
                <a:cs typeface="Times New Roman" pitchFamily="18" charset="0"/>
              </a:rPr>
              <a:t>) 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3600" i="1" dirty="0">
                <a:cs typeface="Times New Roman" pitchFamily="18" charset="0"/>
              </a:rPr>
              <a:t>-</a:t>
            </a:r>
            <a:r>
              <a:rPr lang="en-GB" sz="2800" i="1" dirty="0">
                <a:cs typeface="Times New Roman" pitchFamily="18" charset="0"/>
              </a:rPr>
              <a:t>  </a:t>
            </a:r>
            <a:r>
              <a:rPr lang="en-GB" sz="2800" dirty="0">
                <a:latin typeface="Symbol" pitchFamily="18" charset="2"/>
                <a:cs typeface="Times New Roman" pitchFamily="18" charset="0"/>
              </a:rPr>
              <a:t>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i="1" baseline="-30000" dirty="0">
                <a:cs typeface="Times New Roman" pitchFamily="18" charset="0"/>
              </a:rPr>
              <a:t>Name</a:t>
            </a:r>
            <a:r>
              <a:rPr lang="en-GB" sz="2800" i="1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(</a:t>
            </a:r>
            <a:r>
              <a:rPr lang="en-GB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Professor</a:t>
            </a:r>
            <a:r>
              <a:rPr lang="en-GB" sz="2800" dirty="0"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>
                <a:solidFill>
                  <a:srgbClr val="00B050"/>
                </a:solidFill>
                <a:cs typeface="Times New Roman" pitchFamily="18" charset="0"/>
              </a:rPr>
              <a:t>makes </a:t>
            </a:r>
            <a:r>
              <a:rPr lang="en-GB" sz="2800" dirty="0" smtClean="0">
                <a:solidFill>
                  <a:srgbClr val="00B050"/>
                </a:solidFill>
                <a:cs typeface="Times New Roman" pitchFamily="18" charset="0"/>
              </a:rPr>
              <a:t>sense</a:t>
            </a:r>
            <a:r>
              <a:rPr lang="en-GB" sz="2800" dirty="0" smtClean="0">
                <a:cs typeface="Times New Roman" pitchFamily="18" charset="0"/>
              </a:rPr>
              <a:t>.</a:t>
            </a:r>
            <a:endParaRPr lang="en-GB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C522-5359-4B9C-967F-1D1F2D172A89}" type="slidenum">
              <a:rPr lang="en-US"/>
              <a:pPr/>
              <a:t>23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63421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Set Difference (or MINUS) Operation</a:t>
            </a:r>
          </a:p>
          <a:p>
            <a:pPr marL="341313" indent="-341313" defTabSz="457200">
              <a:spcBef>
                <a:spcPts val="22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</a:rPr>
              <a:t>	</a:t>
            </a:r>
          </a:p>
          <a:p>
            <a:pPr marL="457200" indent="-457200" defTabSz="457200">
              <a:spcBef>
                <a:spcPts val="5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The </a:t>
            </a:r>
            <a:r>
              <a:rPr lang="en-GB" sz="3200" dirty="0">
                <a:solidFill>
                  <a:schemeClr val="tx1"/>
                </a:solidFill>
              </a:rPr>
              <a:t>result of this operation, denoted by 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515938" indent="-515938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smtClean="0">
                <a:solidFill>
                  <a:schemeClr val="tx1"/>
                </a:solidFill>
              </a:rPr>
              <a:t>   R </a:t>
            </a:r>
            <a:r>
              <a:rPr lang="en-GB" sz="3200" dirty="0">
                <a:solidFill>
                  <a:schemeClr val="tx1"/>
                </a:solidFill>
              </a:rPr>
              <a:t>- S, is a relation that includes all tuples </a:t>
            </a:r>
            <a:r>
              <a:rPr lang="en-GB" sz="3200" dirty="0" smtClean="0">
                <a:solidFill>
                  <a:schemeClr val="tx1"/>
                </a:solidFill>
              </a:rPr>
              <a:t>   that </a:t>
            </a:r>
            <a:r>
              <a:rPr lang="en-GB" sz="3200" dirty="0">
                <a:solidFill>
                  <a:schemeClr val="tx1"/>
                </a:solidFill>
              </a:rPr>
              <a:t>are </a:t>
            </a:r>
            <a:r>
              <a:rPr lang="en-GB" sz="3200" b="1" dirty="0">
                <a:solidFill>
                  <a:srgbClr val="FF3300"/>
                </a:solidFill>
              </a:rPr>
              <a:t>in R </a:t>
            </a:r>
            <a:r>
              <a:rPr lang="en-GB" sz="3200" dirty="0">
                <a:solidFill>
                  <a:schemeClr val="tx1"/>
                </a:solidFill>
              </a:rPr>
              <a:t>but not </a:t>
            </a:r>
            <a:r>
              <a:rPr lang="en-GB" sz="3200" b="1" dirty="0">
                <a:solidFill>
                  <a:srgbClr val="FF3300"/>
                </a:solidFill>
              </a:rPr>
              <a:t>in S</a:t>
            </a:r>
            <a:r>
              <a:rPr lang="en-GB" sz="3200" b="1" dirty="0" smtClean="0">
                <a:solidFill>
                  <a:srgbClr val="FF3300"/>
                </a:solidFill>
              </a:rPr>
              <a:t>.</a:t>
            </a:r>
          </a:p>
          <a:p>
            <a:pPr marL="0" indent="0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 defTabSz="457200">
              <a:spcBef>
                <a:spcPts val="5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The two operands must be </a:t>
            </a:r>
            <a:endParaRPr lang="en-GB" sz="3200" dirty="0" smtClean="0">
              <a:solidFill>
                <a:schemeClr val="tx1"/>
              </a:solidFill>
            </a:endParaRPr>
          </a:p>
          <a:p>
            <a:pPr marL="0" indent="0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chemeClr val="tx1"/>
                </a:solidFill>
              </a:rPr>
              <a:t>     "</a:t>
            </a:r>
            <a:r>
              <a:rPr lang="en-GB" sz="3200" dirty="0">
                <a:solidFill>
                  <a:schemeClr val="tx1"/>
                </a:solidFill>
              </a:rPr>
              <a:t>type compatible”. </a:t>
            </a:r>
          </a:p>
          <a:p>
            <a:pPr marL="341313" indent="-341313" defTabSz="457200"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dirty="0"/>
              <a:t>	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8425" cy="64705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FF3300"/>
                </a:solidFill>
              </a:rPr>
              <a:t>2-2- Set </a:t>
            </a:r>
            <a:r>
              <a:rPr lang="en-GB" sz="3600" dirty="0">
                <a:solidFill>
                  <a:srgbClr val="FF3300"/>
                </a:solidFill>
              </a:rPr>
              <a:t>Difference Operation </a:t>
            </a:r>
          </a:p>
        </p:txBody>
      </p:sp>
    </p:spTree>
    <p:extLst>
      <p:ext uri="{BB962C8B-B14F-4D97-AF65-F5344CB8AC3E}">
        <p14:creationId xmlns:p14="http://schemas.microsoft.com/office/powerpoint/2010/main" val="3085346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609600"/>
            <a:ext cx="8467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338137" y="0"/>
            <a:ext cx="7718425" cy="63166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7030A0"/>
                </a:solidFill>
              </a:rPr>
              <a:t>Examples </a:t>
            </a:r>
            <a:endParaRPr lang="en-GB" b="1" dirty="0">
              <a:solidFill>
                <a:srgbClr val="7030A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3" y="1676400"/>
            <a:ext cx="72866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3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F834-EE2F-49BC-86D5-EF52180B5A0A}" type="slidenum">
              <a:rPr lang="en-US"/>
              <a:pPr/>
              <a:t>25</a:t>
            </a:fld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759700" cy="449315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u="sng" dirty="0">
                <a:solidFill>
                  <a:schemeClr val="tx1"/>
                </a:solidFill>
              </a:rPr>
              <a:t>Union and intersection </a:t>
            </a:r>
            <a:r>
              <a:rPr lang="en-GB" sz="2400" dirty="0">
                <a:solidFill>
                  <a:srgbClr val="FF0000"/>
                </a:solidFill>
              </a:rPr>
              <a:t>are </a:t>
            </a:r>
            <a:r>
              <a:rPr lang="en-GB" sz="2400" i="1" dirty="0">
                <a:solidFill>
                  <a:srgbClr val="FF0000"/>
                </a:solidFill>
              </a:rPr>
              <a:t>commutative </a:t>
            </a:r>
            <a:r>
              <a:rPr lang="en-GB" sz="2400" i="1" dirty="0">
                <a:solidFill>
                  <a:schemeClr val="tx1"/>
                </a:solidFill>
              </a:rPr>
              <a:t>operations: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tx1"/>
                </a:solidFill>
              </a:rPr>
              <a:t>		</a:t>
            </a:r>
            <a:r>
              <a:rPr lang="en-GB" sz="2400" b="1" dirty="0">
                <a:solidFill>
                  <a:schemeClr val="tx1"/>
                </a:solidFill>
              </a:rPr>
              <a:t>R </a:t>
            </a:r>
            <a:r>
              <a:rPr lang="en-GB" sz="2400" b="1" dirty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>
                <a:solidFill>
                  <a:schemeClr val="tx1"/>
                </a:solidFill>
              </a:rPr>
              <a:t> S = S </a:t>
            </a:r>
            <a:r>
              <a:rPr lang="en-GB" sz="2400" b="1" dirty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>
                <a:solidFill>
                  <a:schemeClr val="tx1"/>
                </a:solidFill>
              </a:rPr>
              <a:t> R, and R </a:t>
            </a:r>
            <a:r>
              <a:rPr lang="en-GB" sz="2400" b="1" dirty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>
                <a:solidFill>
                  <a:schemeClr val="tx1"/>
                </a:solidFill>
              </a:rPr>
              <a:t> S = S </a:t>
            </a:r>
            <a:r>
              <a:rPr lang="en-GB" sz="2400" b="1" dirty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>
                <a:solidFill>
                  <a:schemeClr val="tx1"/>
                </a:solidFill>
              </a:rPr>
              <a:t> R</a:t>
            </a:r>
          </a:p>
          <a:p>
            <a:pPr marL="341313" indent="-341313" defTabSz="457200"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b="1" dirty="0">
              <a:solidFill>
                <a:schemeClr val="tx1"/>
              </a:solidFill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Both are </a:t>
            </a:r>
            <a:r>
              <a:rPr lang="en-GB" sz="2400" i="1" dirty="0" smtClean="0">
                <a:solidFill>
                  <a:srgbClr val="FF0000"/>
                </a:solidFill>
              </a:rPr>
              <a:t>associative</a:t>
            </a:r>
            <a:r>
              <a:rPr lang="en-GB" sz="2400" i="1" dirty="0" smtClean="0">
                <a:solidFill>
                  <a:schemeClr val="tx1"/>
                </a:solidFill>
              </a:rPr>
              <a:t> operations;</a:t>
            </a:r>
            <a:r>
              <a:rPr lang="en-GB" sz="2400" dirty="0" smtClean="0">
                <a:solidFill>
                  <a:schemeClr val="tx1"/>
                </a:solidFill>
              </a:rPr>
              <a:t> that is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	</a:t>
            </a:r>
            <a:r>
              <a:rPr lang="en-GB" sz="2400" b="1" dirty="0" smtClean="0">
                <a:solidFill>
                  <a:schemeClr val="tx1"/>
                </a:solidFill>
              </a:rPr>
              <a:t>R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 smtClean="0">
                <a:solidFill>
                  <a:schemeClr val="tx1"/>
                </a:solidFill>
              </a:rPr>
              <a:t> (S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 smtClean="0">
                <a:solidFill>
                  <a:schemeClr val="tx1"/>
                </a:solidFill>
              </a:rPr>
              <a:t> T) = (R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 smtClean="0">
                <a:solidFill>
                  <a:schemeClr val="tx1"/>
                </a:solidFill>
              </a:rPr>
              <a:t> S)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</a:t>
            </a:r>
            <a:r>
              <a:rPr lang="en-GB" sz="2400" b="1" dirty="0" smtClean="0">
                <a:solidFill>
                  <a:schemeClr val="tx1"/>
                </a:solidFill>
              </a:rPr>
              <a:t> T, and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chemeClr val="tx1"/>
                </a:solidFill>
              </a:rPr>
              <a:t>	(R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 smtClean="0">
                <a:solidFill>
                  <a:schemeClr val="tx1"/>
                </a:solidFill>
              </a:rPr>
              <a:t> S)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 smtClean="0">
                <a:solidFill>
                  <a:schemeClr val="tx1"/>
                </a:solidFill>
              </a:rPr>
              <a:t> T = R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 smtClean="0">
                <a:solidFill>
                  <a:schemeClr val="tx1"/>
                </a:solidFill>
              </a:rPr>
              <a:t> (S </a:t>
            </a:r>
            <a:r>
              <a:rPr lang="en-GB" sz="2400" b="1" dirty="0" smtClean="0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n-GB" sz="2400" b="1" dirty="0" smtClean="0">
                <a:solidFill>
                  <a:schemeClr val="tx1"/>
                </a:solidFill>
              </a:rPr>
              <a:t> T)</a:t>
            </a:r>
          </a:p>
          <a:p>
            <a:pPr marL="341313" indent="-341313" defTabSz="457200"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b="1" dirty="0">
              <a:solidFill>
                <a:schemeClr val="tx1"/>
              </a:solidFill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u="sng" dirty="0">
                <a:solidFill>
                  <a:schemeClr val="tx1"/>
                </a:solidFill>
              </a:rPr>
              <a:t>The minus operation </a:t>
            </a:r>
            <a:r>
              <a:rPr lang="en-GB" sz="2400" dirty="0">
                <a:solidFill>
                  <a:schemeClr val="tx1"/>
                </a:solidFill>
              </a:rPr>
              <a:t>is </a:t>
            </a:r>
            <a:r>
              <a:rPr lang="en-GB" sz="2400" i="1" dirty="0">
                <a:solidFill>
                  <a:srgbClr val="FF0000"/>
                </a:solidFill>
              </a:rPr>
              <a:t>not commutative</a:t>
            </a:r>
            <a:r>
              <a:rPr lang="en-GB" sz="2400" i="1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chemeClr val="tx1"/>
                </a:solidFill>
              </a:rPr>
              <a:t> that is, in general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 smtClean="0">
                <a:solidFill>
                  <a:schemeClr val="tx1"/>
                </a:solidFill>
              </a:rPr>
              <a:t>                              </a:t>
            </a:r>
            <a:r>
              <a:rPr lang="en-GB" sz="2400" b="1" dirty="0" smtClean="0">
                <a:solidFill>
                  <a:schemeClr val="tx1"/>
                </a:solidFill>
              </a:rPr>
              <a:t>R </a:t>
            </a:r>
            <a:r>
              <a:rPr lang="en-GB" sz="2400" b="1" dirty="0">
                <a:solidFill>
                  <a:schemeClr val="tx1"/>
                </a:solidFill>
              </a:rPr>
              <a:t>- S ≠ S – 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18425" cy="64705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FF3300"/>
                </a:solidFill>
              </a:rPr>
              <a:t>2-2- Set </a:t>
            </a:r>
            <a:r>
              <a:rPr lang="en-GB" sz="3600" dirty="0">
                <a:solidFill>
                  <a:srgbClr val="FF3300"/>
                </a:solidFill>
              </a:rPr>
              <a:t>Difference Operation </a:t>
            </a:r>
          </a:p>
        </p:txBody>
      </p:sp>
    </p:spTree>
    <p:extLst>
      <p:ext uri="{BB962C8B-B14F-4D97-AF65-F5344CB8AC3E}">
        <p14:creationId xmlns:p14="http://schemas.microsoft.com/office/powerpoint/2010/main" val="332377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CDE0-AB1E-4677-A371-3B1BF6C1E87E}" type="slidenum">
              <a:rPr lang="en-US"/>
              <a:pPr/>
              <a:t>26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3831" y="152400"/>
            <a:ext cx="8610600" cy="63312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2-3- Cartesian </a:t>
            </a:r>
            <a:r>
              <a:rPr lang="en-GB" dirty="0">
                <a:solidFill>
                  <a:srgbClr val="FF0000"/>
                </a:solidFill>
              </a:rPr>
              <a:t>(Cross) Product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30527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tx1"/>
                </a:solidFill>
              </a:rPr>
              <a:t>If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and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GB" sz="2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are two relations,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Symbol" pitchFamily="18" charset="2"/>
              </a:rPr>
              <a:t>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GB" sz="2800" dirty="0">
                <a:solidFill>
                  <a:schemeClr val="tx1"/>
                </a:solidFill>
              </a:rPr>
              <a:t> is the set of all concatenated tuples </a:t>
            </a:r>
            <a:r>
              <a:rPr lang="en-GB" sz="2800" i="1" dirty="0">
                <a:solidFill>
                  <a:schemeClr val="tx1"/>
                </a:solidFill>
              </a:rPr>
              <a:t>&lt;</a:t>
            </a:r>
            <a:r>
              <a:rPr lang="en-GB" sz="2800" i="1" dirty="0" err="1">
                <a:solidFill>
                  <a:schemeClr val="tx1"/>
                </a:solidFill>
              </a:rPr>
              <a:t>x,y</a:t>
            </a:r>
            <a:r>
              <a:rPr lang="en-GB" sz="2800" i="1" dirty="0">
                <a:solidFill>
                  <a:schemeClr val="tx1"/>
                </a:solidFill>
              </a:rPr>
              <a:t>&gt;,</a:t>
            </a:r>
            <a:r>
              <a:rPr lang="en-GB" sz="2800" dirty="0">
                <a:solidFill>
                  <a:schemeClr val="tx1"/>
                </a:solidFill>
              </a:rPr>
              <a:t> where </a:t>
            </a:r>
            <a:r>
              <a:rPr lang="en-GB" sz="2800" i="1" dirty="0">
                <a:solidFill>
                  <a:schemeClr val="tx1"/>
                </a:solidFill>
              </a:rPr>
              <a:t>x</a:t>
            </a:r>
            <a:r>
              <a:rPr lang="en-GB" sz="2800" dirty="0">
                <a:solidFill>
                  <a:schemeClr val="tx1"/>
                </a:solidFill>
              </a:rPr>
              <a:t> is a tuple in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dirty="0">
                <a:solidFill>
                  <a:schemeClr val="tx1"/>
                </a:solidFill>
              </a:rPr>
              <a:t> and </a:t>
            </a:r>
            <a:r>
              <a:rPr lang="en-GB" sz="2800" i="1" dirty="0">
                <a:solidFill>
                  <a:schemeClr val="tx1"/>
                </a:solidFill>
              </a:rPr>
              <a:t>y</a:t>
            </a:r>
            <a:r>
              <a:rPr lang="en-GB" sz="2800" dirty="0">
                <a:solidFill>
                  <a:schemeClr val="tx1"/>
                </a:solidFill>
              </a:rPr>
              <a:t> is a tuple in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dirty="0">
                <a:solidFill>
                  <a:srgbClr val="FF6600"/>
                </a:solidFill>
              </a:rPr>
              <a:t> and </a:t>
            </a:r>
            <a:r>
              <a:rPr lang="en-GB" sz="2800" i="1" dirty="0">
                <a:solidFill>
                  <a:srgbClr val="FF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GB" sz="2800" dirty="0">
                <a:solidFill>
                  <a:srgbClr val="FF6600"/>
                </a:solidFill>
              </a:rPr>
              <a:t> need not be union compatible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Symbol" pitchFamily="18" charset="2"/>
              </a:rPr>
              <a:t>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GB" sz="2800" dirty="0">
                <a:solidFill>
                  <a:schemeClr val="tx1"/>
                </a:solidFill>
              </a:rPr>
              <a:t>  is </a:t>
            </a:r>
            <a:r>
              <a:rPr lang="en-GB" sz="2800" u="sng" dirty="0">
                <a:solidFill>
                  <a:schemeClr val="tx1"/>
                </a:solidFill>
              </a:rPr>
              <a:t>expensive to compute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tx1"/>
                </a:solidFill>
              </a:rPr>
              <a:t>Factor of two in the size of each row; Quadratic in the number of rows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219200" y="4114800"/>
            <a:ext cx="67056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 </a:t>
            </a:r>
            <a:r>
              <a:rPr lang="en-GB" sz="2800" i="1" dirty="0"/>
              <a:t>A     B       C    D             A    B    C   D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x1   x2       y1   y2           x1  x2  y1  y2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x3   x4       y3   y4           x1  x2  y3  y4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                                        x3  x4  y1  y2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     </a:t>
            </a:r>
            <a:r>
              <a:rPr lang="en-GB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sz="2800" dirty="0"/>
              <a:t>               </a:t>
            </a:r>
            <a:r>
              <a:rPr lang="en-GB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GB" sz="2800" dirty="0"/>
              <a:t>                x3  x4  y3  y4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800" dirty="0"/>
              <a:t>                                               </a:t>
            </a:r>
            <a:r>
              <a:rPr lang="en-GB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GB" i="1" dirty="0">
                <a:latin typeface="Symbol" pitchFamily="18" charset="2"/>
              </a:rPr>
              <a:t></a:t>
            </a:r>
            <a:r>
              <a:rPr lang="en-GB" sz="2800" i="1" dirty="0"/>
              <a:t> </a:t>
            </a:r>
            <a:r>
              <a:rPr lang="en-GB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>
            <a:off x="1295400" y="44958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1295400" y="44958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4876800" y="4495800"/>
            <a:ext cx="1588" cy="1752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4876800" y="44958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4876800" y="62484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7010400" y="4495800"/>
            <a:ext cx="1588" cy="1752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2514600" y="44958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2895600" y="44958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7" name="Line 13"/>
          <p:cNvSpPr>
            <a:spLocks noChangeShapeType="1"/>
          </p:cNvSpPr>
          <p:nvPr/>
        </p:nvSpPr>
        <p:spPr bwMode="auto">
          <a:xfrm>
            <a:off x="4038600" y="44958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1295400" y="5410200"/>
            <a:ext cx="1219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2895600" y="44958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>
            <a:off x="2895600" y="54102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Cartesian Product Example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We want a list of COMPANY’s female employees dependents.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97"/>
          <a:stretch/>
        </p:blipFill>
        <p:spPr bwMode="auto">
          <a:xfrm>
            <a:off x="4038600" y="4336026"/>
            <a:ext cx="4756201" cy="212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16552" r="55440" b="69202"/>
          <a:stretch/>
        </p:blipFill>
        <p:spPr>
          <a:xfrm>
            <a:off x="469490" y="4463845"/>
            <a:ext cx="3210231" cy="12831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946" t="7408" r="19946" b="92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4015"/>
            <a:ext cx="55054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29816" r="23437" b="26600"/>
          <a:stretch/>
        </p:blipFill>
        <p:spPr>
          <a:xfrm>
            <a:off x="609600" y="1828800"/>
            <a:ext cx="8026718" cy="4267200"/>
          </a:xfr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946" t="7408" r="19946" b="92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Cartesian Product Example</a:t>
            </a:r>
          </a:p>
        </p:txBody>
      </p:sp>
    </p:spTree>
    <p:extLst>
      <p:ext uri="{BB962C8B-B14F-4D97-AF65-F5344CB8AC3E}">
        <p14:creationId xmlns:p14="http://schemas.microsoft.com/office/powerpoint/2010/main" val="14180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 Binary </a:t>
            </a:r>
            <a:r>
              <a:rPr lang="en-US" dirty="0">
                <a:solidFill>
                  <a:srgbClr val="FF0000"/>
                </a:solidFill>
              </a:rPr>
              <a:t>Relational Operations: JOIN and DIVISION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4373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JOIN </a:t>
            </a:r>
            <a:r>
              <a:rPr lang="en-US" sz="3200" dirty="0" smtClean="0">
                <a:solidFill>
                  <a:schemeClr val="tx1"/>
                </a:solidFill>
              </a:rPr>
              <a:t>Operation</a:t>
            </a:r>
          </a:p>
          <a:p>
            <a:pPr marL="11430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The EQUIJOIN and NATURAL JOIN variations of </a:t>
            </a:r>
            <a:r>
              <a:rPr lang="en-US" sz="3200" dirty="0" smtClean="0">
                <a:solidFill>
                  <a:schemeClr val="tx1"/>
                </a:solidFill>
              </a:rPr>
              <a:t>JOIN</a:t>
            </a:r>
          </a:p>
          <a:p>
            <a:pPr marL="11430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The DIVISION Operation</a:t>
            </a:r>
          </a:p>
        </p:txBody>
      </p:sp>
    </p:spTree>
    <p:extLst>
      <p:ext uri="{BB962C8B-B14F-4D97-AF65-F5344CB8AC3E}">
        <p14:creationId xmlns:p14="http://schemas.microsoft.com/office/powerpoint/2010/main" val="6919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9832" y="1115961"/>
            <a:ext cx="9306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1- Unary </a:t>
            </a:r>
            <a:r>
              <a:rPr lang="en-US" sz="2800" b="1" dirty="0"/>
              <a:t>Relational Operations: SELECT and </a:t>
            </a:r>
            <a:r>
              <a:rPr lang="en-US" sz="2800" b="1" dirty="0" smtClean="0"/>
              <a:t>PROJECT</a:t>
            </a:r>
          </a:p>
          <a:p>
            <a:endParaRPr lang="en-US" sz="2800" b="1" dirty="0"/>
          </a:p>
          <a:p>
            <a:r>
              <a:rPr lang="en-US" sz="2800" b="1" dirty="0" smtClean="0"/>
              <a:t>2- </a:t>
            </a:r>
            <a:r>
              <a:rPr lang="en-US" sz="2800" b="1" dirty="0"/>
              <a:t>Relational Algebra Operations from Set </a:t>
            </a:r>
            <a:r>
              <a:rPr lang="en-US" sz="2800" b="1" dirty="0" smtClean="0"/>
              <a:t>Theory</a:t>
            </a:r>
          </a:p>
          <a:p>
            <a:endParaRPr lang="en-US" sz="2800" b="1" dirty="0"/>
          </a:p>
          <a:p>
            <a:r>
              <a:rPr lang="en-US" sz="2800" b="1" dirty="0" smtClean="0"/>
              <a:t>3- </a:t>
            </a:r>
            <a:r>
              <a:rPr lang="en-US" sz="2800" b="1" dirty="0"/>
              <a:t>Binary Relational Operations: JOIN and </a:t>
            </a:r>
            <a:r>
              <a:rPr lang="en-US" sz="2800" b="1" dirty="0" smtClean="0"/>
              <a:t>DIVISION</a:t>
            </a:r>
          </a:p>
          <a:p>
            <a:endParaRPr lang="en-US" sz="2800" b="1" dirty="0"/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4- Additional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Relational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Operation</a:t>
            </a:r>
          </a:p>
          <a:p>
            <a:endParaRPr lang="en-US" sz="2800" b="1" dirty="0"/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5- 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The Tuple Relational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Calculus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6-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The Domain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39A-1743-4FA5-9DF9-51575E718A9E}" type="slidenum">
              <a:rPr lang="en-US"/>
              <a:pPr/>
              <a:t>30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505" y="0"/>
            <a:ext cx="7696200" cy="708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FF0000"/>
                </a:solidFill>
              </a:rPr>
              <a:t>3-1- JOIN </a:t>
            </a:r>
            <a:r>
              <a:rPr lang="en-GB" sz="4000" dirty="0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962900" cy="54498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 u="sng" dirty="0">
                <a:solidFill>
                  <a:schemeClr val="tx1"/>
                </a:solidFill>
              </a:rPr>
              <a:t>Cartesian product</a:t>
            </a:r>
            <a:r>
              <a:rPr lang="en-GB" sz="2800" u="sng" dirty="0">
                <a:solidFill>
                  <a:schemeClr val="tx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followed by </a:t>
            </a:r>
            <a:r>
              <a:rPr lang="en-GB" sz="2800" i="1" u="sng" dirty="0">
                <a:solidFill>
                  <a:schemeClr val="tx1"/>
                </a:solidFill>
              </a:rPr>
              <a:t>select</a:t>
            </a:r>
            <a:r>
              <a:rPr lang="en-GB" sz="2800" dirty="0">
                <a:solidFill>
                  <a:schemeClr val="tx1"/>
                </a:solidFill>
              </a:rPr>
              <a:t> is commonly used to identify and select related tuples from two relations =&gt; called </a:t>
            </a:r>
            <a:r>
              <a:rPr lang="en-GB" sz="2800" b="1" dirty="0">
                <a:solidFill>
                  <a:schemeClr val="tx1"/>
                </a:solidFill>
              </a:rPr>
              <a:t>JOIN</a:t>
            </a:r>
            <a:r>
              <a:rPr lang="en-GB" sz="2800" dirty="0">
                <a:solidFill>
                  <a:schemeClr val="tx1"/>
                </a:solidFill>
              </a:rPr>
              <a:t>. </a:t>
            </a:r>
            <a:r>
              <a:rPr lang="en-GB" sz="2800" dirty="0">
                <a:solidFill>
                  <a:srgbClr val="FF0000"/>
                </a:solidFill>
              </a:rPr>
              <a:t>It is denoted </a:t>
            </a:r>
            <a:r>
              <a:rPr lang="en-GB" sz="2800" dirty="0" smtClean="0">
                <a:solidFill>
                  <a:srgbClr val="FF0000"/>
                </a:solidFill>
              </a:rPr>
              <a:t>by</a:t>
            </a:r>
            <a:endParaRPr lang="en-GB" sz="2800" dirty="0">
              <a:solidFill>
                <a:srgbClr val="FF0000"/>
              </a:solidFill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This operation is important for any relational database with more than a single relation, because it allows us to process </a:t>
            </a:r>
            <a:r>
              <a:rPr lang="en-GB" sz="2400" i="1" dirty="0">
                <a:solidFill>
                  <a:schemeClr val="tx1"/>
                </a:solidFill>
              </a:rPr>
              <a:t>relationships</a:t>
            </a:r>
            <a:r>
              <a:rPr lang="en-GB" sz="2400" dirty="0">
                <a:solidFill>
                  <a:schemeClr val="tx1"/>
                </a:solidFill>
              </a:rPr>
              <a:t> among relations. 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The general form of a join operation on two relations R(A</a:t>
            </a:r>
            <a:r>
              <a:rPr lang="en-GB" sz="2400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, A</a:t>
            </a:r>
            <a:r>
              <a:rPr lang="en-GB" sz="2400" baseline="-25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, . . ., A</a:t>
            </a:r>
            <a:r>
              <a:rPr lang="en-GB" sz="2400" baseline="-25000" dirty="0">
                <a:solidFill>
                  <a:schemeClr val="tx1"/>
                </a:solidFill>
              </a:rPr>
              <a:t>n</a:t>
            </a:r>
            <a:r>
              <a:rPr lang="en-GB" sz="2400" dirty="0">
                <a:solidFill>
                  <a:schemeClr val="tx1"/>
                </a:solidFill>
              </a:rPr>
              <a:t>) and S(B</a:t>
            </a:r>
            <a:r>
              <a:rPr lang="en-GB" sz="2400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, B</a:t>
            </a:r>
            <a:r>
              <a:rPr lang="en-GB" sz="2400" baseline="-25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, . . ., </a:t>
            </a:r>
            <a:r>
              <a:rPr lang="en-GB" sz="2400" dirty="0" err="1">
                <a:solidFill>
                  <a:schemeClr val="tx1"/>
                </a:solidFill>
              </a:rPr>
              <a:t>B</a:t>
            </a:r>
            <a:r>
              <a:rPr lang="en-GB" sz="2400" baseline="-25000" dirty="0" err="1">
                <a:solidFill>
                  <a:schemeClr val="tx1"/>
                </a:solidFill>
              </a:rPr>
              <a:t>m</a:t>
            </a:r>
            <a:r>
              <a:rPr lang="en-GB" sz="2400" dirty="0">
                <a:solidFill>
                  <a:schemeClr val="tx1"/>
                </a:solidFill>
              </a:rPr>
              <a:t>) is: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rgbClr val="FF0000"/>
                </a:solidFill>
              </a:rPr>
              <a:t>R     </a:t>
            </a:r>
            <a:r>
              <a:rPr lang="en-GB" sz="2400" baseline="-25000" dirty="0">
                <a:solidFill>
                  <a:srgbClr val="FF0000"/>
                </a:solidFill>
              </a:rPr>
              <a:t>&lt;join condition&gt;</a:t>
            </a:r>
            <a:r>
              <a:rPr lang="en-GB" sz="2400" dirty="0">
                <a:solidFill>
                  <a:srgbClr val="FF0000"/>
                </a:solidFill>
              </a:rPr>
              <a:t>S</a:t>
            </a:r>
          </a:p>
          <a:p>
            <a:pPr marL="796925" indent="-796925" defTabSz="457200">
              <a:spcBef>
                <a:spcPts val="6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where </a:t>
            </a:r>
            <a:r>
              <a:rPr lang="en-GB" sz="2400" dirty="0">
                <a:solidFill>
                  <a:schemeClr val="tx1"/>
                </a:solidFill>
              </a:rPr>
              <a:t>R and S can be any relations that result </a:t>
            </a:r>
            <a:r>
              <a:rPr lang="en-GB" sz="2400" dirty="0" smtClean="0">
                <a:solidFill>
                  <a:schemeClr val="tx1"/>
                </a:solidFill>
              </a:rPr>
              <a:t>  from general </a:t>
            </a:r>
            <a:r>
              <a:rPr lang="en-GB" sz="2400" i="1" dirty="0">
                <a:solidFill>
                  <a:schemeClr val="tx1"/>
                </a:solidFill>
              </a:rPr>
              <a:t>relational algebra expressions.</a:t>
            </a:r>
          </a:p>
        </p:txBody>
      </p:sp>
      <p:grpSp>
        <p:nvGrpSpPr>
          <p:cNvPr id="348169" name="Group 9"/>
          <p:cNvGrpSpPr>
            <a:grpSpLocks/>
          </p:cNvGrpSpPr>
          <p:nvPr/>
        </p:nvGrpSpPr>
        <p:grpSpPr bwMode="auto">
          <a:xfrm>
            <a:off x="4648200" y="2291941"/>
            <a:ext cx="217487" cy="173038"/>
            <a:chOff x="5396" y="1589"/>
            <a:chExt cx="137" cy="109"/>
          </a:xfrm>
        </p:grpSpPr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5400" y="1589"/>
              <a:ext cx="1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>
              <a:off x="5530" y="1589"/>
              <a:ext cx="1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>
              <a:off x="5403" y="1589"/>
              <a:ext cx="123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 flipH="1">
              <a:off x="5395" y="1589"/>
              <a:ext cx="140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1676400" y="5137407"/>
            <a:ext cx="217487" cy="173038"/>
            <a:chOff x="5396" y="1589"/>
            <a:chExt cx="137" cy="109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5400" y="1589"/>
              <a:ext cx="1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5530" y="1589"/>
              <a:ext cx="1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403" y="1589"/>
              <a:ext cx="123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>
              <a:off x="5395" y="1589"/>
              <a:ext cx="140" cy="110"/>
            </a:xfrm>
            <a:prstGeom prst="line">
              <a:avLst/>
            </a:prstGeom>
            <a:noFill/>
            <a:ln w="158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69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143000"/>
            <a:ext cx="891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To illustrate JOIN, suppose that we want to retrieve </a:t>
            </a:r>
            <a:r>
              <a:rPr lang="en-US" sz="2800" u="sng" dirty="0"/>
              <a:t>the </a:t>
            </a:r>
            <a:r>
              <a:rPr lang="en-US" sz="2800" u="sng" dirty="0" smtClean="0"/>
              <a:t>name of </a:t>
            </a:r>
            <a:r>
              <a:rPr lang="en-US" sz="2800" u="sng" dirty="0"/>
              <a:t>the manager of each department. </a:t>
            </a:r>
            <a:endParaRPr lang="en-US" sz="2800" u="sng" dirty="0" smtClean="0"/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To </a:t>
            </a:r>
            <a:r>
              <a:rPr lang="en-US" sz="2800" dirty="0"/>
              <a:t>get the manager’s name, we need to </a:t>
            </a:r>
            <a:r>
              <a:rPr lang="en-US" sz="2800" dirty="0" smtClean="0">
                <a:solidFill>
                  <a:srgbClr val="FF0000"/>
                </a:solidFill>
              </a:rPr>
              <a:t>combine</a:t>
            </a:r>
            <a:r>
              <a:rPr lang="en-US" sz="2800" dirty="0" smtClean="0"/>
              <a:t> each </a:t>
            </a:r>
            <a:r>
              <a:rPr lang="en-US" sz="2800" dirty="0"/>
              <a:t>department tuple with the employee tuple whose </a:t>
            </a:r>
            <a:r>
              <a:rPr lang="en-US" sz="2800" dirty="0" err="1"/>
              <a:t>Ssn</a:t>
            </a:r>
            <a:r>
              <a:rPr lang="en-US" sz="2800" dirty="0"/>
              <a:t> value matches the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Mgr_ssn</a:t>
            </a:r>
            <a:r>
              <a:rPr lang="en-US" sz="2800" dirty="0" smtClean="0"/>
              <a:t> </a:t>
            </a:r>
            <a:r>
              <a:rPr lang="en-US" sz="2800" dirty="0"/>
              <a:t>value in the department tuple</a:t>
            </a:r>
            <a:endParaRPr lang="en-US" sz="2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38666"/>
            <a:ext cx="7696200" cy="708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FF0000"/>
                </a:solidFill>
              </a:rPr>
              <a:t>3-1- JOIN </a:t>
            </a:r>
            <a:r>
              <a:rPr lang="en-GB" sz="4000" dirty="0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6" name="Rectangle 5"/>
          <p:cNvSpPr/>
          <p:nvPr/>
        </p:nvSpPr>
        <p:spPr>
          <a:xfrm rot="21096964">
            <a:off x="32394" y="400586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Example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80914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1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38666"/>
            <a:ext cx="7696200" cy="708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FF0000"/>
                </a:solidFill>
              </a:rPr>
              <a:t>3-1- JOIN </a:t>
            </a:r>
            <a:r>
              <a:rPr lang="en-GB" sz="4000" dirty="0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6" name="Rectangle 5"/>
          <p:cNvSpPr/>
          <p:nvPr/>
        </p:nvSpPr>
        <p:spPr>
          <a:xfrm rot="21096964">
            <a:off x="32394" y="400586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Example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1534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F15C-CE7E-4F34-AB1A-342ABAE460DC}" type="slidenum">
              <a:rPr lang="en-US"/>
              <a:pPr/>
              <a:t>33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1" y="286687"/>
            <a:ext cx="7718425" cy="58550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solidFill>
                  <a:srgbClr val="FF0000"/>
                </a:solidFill>
              </a:rPr>
              <a:t>3-2- EQUIJOIN </a:t>
            </a:r>
            <a:r>
              <a:rPr lang="en-GB" sz="3200" b="1" dirty="0">
                <a:solidFill>
                  <a:srgbClr val="FF0000"/>
                </a:solidFill>
              </a:rPr>
              <a:t>&amp; NATURAL JOIN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308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tx1"/>
                </a:solidFill>
              </a:rPr>
              <a:t>EQUIJOIN</a:t>
            </a:r>
          </a:p>
          <a:p>
            <a:pPr marL="741363" lvl="1" indent="-28416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most common join: join conditions with </a:t>
            </a:r>
            <a:r>
              <a:rPr lang="en-GB" sz="2400" b="1" dirty="0">
                <a:solidFill>
                  <a:srgbClr val="00B050"/>
                </a:solidFill>
              </a:rPr>
              <a:t>equality comparisons only</a:t>
            </a:r>
            <a:r>
              <a:rPr lang="en-GB" sz="2400" dirty="0">
                <a:solidFill>
                  <a:schemeClr val="tx1"/>
                </a:solidFill>
              </a:rPr>
              <a:t>. </a:t>
            </a:r>
          </a:p>
          <a:p>
            <a:pPr marL="741363" lvl="1" indent="-28416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in the result of an EQUIJOIN we always have one or more pairs of attributes (whose names need not be  identical) that have </a:t>
            </a:r>
            <a:r>
              <a:rPr lang="en-GB" sz="2400" i="1" dirty="0">
                <a:solidFill>
                  <a:schemeClr val="tx1"/>
                </a:solidFill>
              </a:rPr>
              <a:t>identical values</a:t>
            </a:r>
            <a:r>
              <a:rPr lang="en-GB" sz="2400" dirty="0">
                <a:solidFill>
                  <a:schemeClr val="tx1"/>
                </a:solidFill>
              </a:rPr>
              <a:t> in every tuple. </a:t>
            </a:r>
          </a:p>
          <a:p>
            <a:pPr marL="457200" lvl="1" indent="0" defTabSz="457200">
              <a:lnSpc>
                <a:spcPct val="7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chemeClr val="tx1"/>
              </a:solidFill>
            </a:endParaRPr>
          </a:p>
          <a:p>
            <a:pPr marL="341313" indent="-34131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solidFill>
                  <a:schemeClr val="tx1"/>
                </a:solidFill>
              </a:rPr>
              <a:t>NATURAL JOIN</a:t>
            </a:r>
          </a:p>
          <a:p>
            <a:pPr marL="741363" lvl="1" indent="-28416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Because one of each pair of attributes with identical values is superfluous, a new operation called natural join—denoted by 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—was created to get rid of the second (superfluous) attribute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 defTabSz="457200">
              <a:lnSpc>
                <a:spcPct val="7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chemeClr val="tx1"/>
              </a:solidFill>
            </a:endParaRPr>
          </a:p>
          <a:p>
            <a:pPr marL="741363" lvl="1" indent="-284163" defTabSz="457200">
              <a:lnSpc>
                <a:spcPct val="7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chemeClr val="tx1"/>
                </a:solidFill>
              </a:rPr>
              <a:t>The standard definition of natural join requires that each pair of corresponding join attributes, have the </a:t>
            </a:r>
            <a:r>
              <a:rPr lang="en-GB" sz="2400" b="1" dirty="0">
                <a:solidFill>
                  <a:schemeClr val="tx1"/>
                </a:solidFill>
              </a:rPr>
              <a:t>same name</a:t>
            </a:r>
            <a:r>
              <a:rPr lang="en-GB" sz="2400" dirty="0">
                <a:solidFill>
                  <a:schemeClr val="tx1"/>
                </a:solidFill>
              </a:rPr>
              <a:t> in both relations. If this is not the case, a renaming operation is applied.</a:t>
            </a:r>
            <a:endParaRPr lang="en-GB" sz="900" dirty="0">
              <a:solidFill>
                <a:schemeClr val="tx1"/>
              </a:solidFill>
            </a:endParaRPr>
          </a:p>
          <a:p>
            <a:pPr marL="341313" indent="-341313" defTabSz="457200">
              <a:lnSpc>
                <a:spcPct val="80000"/>
              </a:lnSpc>
              <a:spcBef>
                <a:spcPts val="1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37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9753600" cy="1524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(a) PROJ_DEPT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 PROJECT * DEPT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(b) DEPT_LOCS  DEPARTMENT *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DEPT_LOCATIONS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pic>
        <p:nvPicPr>
          <p:cNvPr id="3031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352800"/>
            <a:ext cx="8102600" cy="3208338"/>
          </a:xfrm>
        </p:spPr>
      </p:pic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90052" y="27039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3-3-Natural </a:t>
            </a:r>
            <a:r>
              <a:rPr lang="en-US" sz="3200" b="1" dirty="0">
                <a:solidFill>
                  <a:srgbClr val="FF0000"/>
                </a:solidFill>
              </a:rPr>
              <a:t>Join Operations</a:t>
            </a:r>
          </a:p>
        </p:txBody>
      </p:sp>
      <p:sp>
        <p:nvSpPr>
          <p:cNvPr id="5" name="Rectangle 4"/>
          <p:cNvSpPr/>
          <p:nvPr/>
        </p:nvSpPr>
        <p:spPr>
          <a:xfrm rot="21096964">
            <a:off x="94224" y="877651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17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55000" cy="129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3-4- The </a:t>
            </a:r>
            <a:r>
              <a:rPr lang="en-US" dirty="0">
                <a:solidFill>
                  <a:srgbClr val="FF0000"/>
                </a:solidFill>
              </a:rPr>
              <a:t>DIVISION Operation </a:t>
            </a:r>
            <a:endParaRPr lang="en-US" dirty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297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00400"/>
            <a:ext cx="8382000" cy="3335338"/>
          </a:xfrm>
        </p:spPr>
      </p:pic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050925" y="1828800"/>
            <a:ext cx="70567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(a) Dividing SSN_PNOS by SMITH_PNOS. </a:t>
            </a:r>
            <a:br>
              <a:rPr lang="en-US" sz="2800" dirty="0"/>
            </a:br>
            <a:r>
              <a:rPr lang="en-US" sz="2800" dirty="0"/>
              <a:t>(b)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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÷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2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600" dirty="0"/>
              <a:t>In this </a:t>
            </a:r>
            <a:r>
              <a:rPr lang="en-US" sz="3600" dirty="0" smtClean="0"/>
              <a:t>lecture </a:t>
            </a:r>
            <a:r>
              <a:rPr lang="en-US" sz="3600" dirty="0"/>
              <a:t>we discuss the </a:t>
            </a:r>
            <a:r>
              <a:rPr lang="en-US" sz="3600" b="1" dirty="0">
                <a:solidFill>
                  <a:srgbClr val="FF0000"/>
                </a:solidFill>
              </a:rPr>
              <a:t>two </a:t>
            </a:r>
            <a:r>
              <a:rPr lang="en-US" sz="3600" b="1" i="1" dirty="0">
                <a:solidFill>
                  <a:srgbClr val="FF0000"/>
                </a:solidFill>
              </a:rPr>
              <a:t>formal languages</a:t>
            </a:r>
            <a:r>
              <a:rPr lang="en-US" sz="3600" i="1" dirty="0"/>
              <a:t> </a:t>
            </a:r>
            <a:r>
              <a:rPr lang="en-US" sz="3600" dirty="0" smtClean="0"/>
              <a:t>for the </a:t>
            </a:r>
            <a:r>
              <a:rPr lang="en-US" sz="3600" dirty="0"/>
              <a:t>relational model: </a:t>
            </a:r>
            <a:r>
              <a:rPr lang="en-US" sz="3600" u="sng" dirty="0">
                <a:solidFill>
                  <a:srgbClr val="FF0000"/>
                </a:solidFill>
              </a:rPr>
              <a:t>the relational algebra and </a:t>
            </a:r>
            <a:r>
              <a:rPr lang="en-US" sz="3600" u="sng" dirty="0" smtClean="0">
                <a:solidFill>
                  <a:srgbClr val="FF0000"/>
                </a:solidFill>
              </a:rPr>
              <a:t>the relational </a:t>
            </a:r>
            <a:r>
              <a:rPr lang="en-US" sz="3600" u="sng" dirty="0">
                <a:solidFill>
                  <a:srgbClr val="FF0000"/>
                </a:solidFill>
              </a:rPr>
              <a:t>calculus</a:t>
            </a:r>
            <a:r>
              <a:rPr lang="en-US" sz="3600" dirty="0"/>
              <a:t>. </a:t>
            </a:r>
            <a:endParaRPr lang="en-US" sz="3600" dirty="0" smtClean="0"/>
          </a:p>
          <a:p>
            <a:endParaRPr lang="en-US" sz="36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600" dirty="0" smtClean="0"/>
              <a:t>In </a:t>
            </a:r>
            <a:r>
              <a:rPr lang="en-US" sz="3600" dirty="0"/>
              <a:t>contrast, Chapters 4 and 5 described the </a:t>
            </a:r>
            <a:r>
              <a:rPr lang="en-US" sz="3600" i="1" dirty="0"/>
              <a:t>practical language </a:t>
            </a:r>
            <a:r>
              <a:rPr lang="en-US" sz="3600" dirty="0" smtClean="0"/>
              <a:t>for the </a:t>
            </a:r>
            <a:r>
              <a:rPr lang="en-US" sz="3600" dirty="0"/>
              <a:t>relational model, namely the SQL standard.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58501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36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15400" cy="725487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3300"/>
                </a:solidFill>
              </a:rPr>
              <a:t>Relational Algebra Overview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911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Relational algebra is the basic </a:t>
            </a:r>
            <a:r>
              <a:rPr lang="en-US" sz="2800" b="1" dirty="0" smtClean="0">
                <a:solidFill>
                  <a:schemeClr val="tx1"/>
                </a:solidFill>
              </a:rPr>
              <a:t>set of operations</a:t>
            </a:r>
            <a:r>
              <a:rPr lang="en-US" sz="2800" dirty="0" smtClean="0">
                <a:solidFill>
                  <a:schemeClr val="tx1"/>
                </a:solidFill>
              </a:rPr>
              <a:t> for the relational model.</a:t>
            </a:r>
          </a:p>
          <a:p>
            <a:pPr marL="11430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These operations enable a user to specify basic retrieval requests (or queries).</a:t>
            </a:r>
          </a:p>
          <a:p>
            <a:pPr marL="11430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The result of an operation is a new relation, which may have been formed from one or more input relations.</a:t>
            </a:r>
          </a:p>
        </p:txBody>
      </p:sp>
    </p:spTree>
    <p:extLst>
      <p:ext uri="{BB962C8B-B14F-4D97-AF65-F5344CB8AC3E}">
        <p14:creationId xmlns:p14="http://schemas.microsoft.com/office/powerpoint/2010/main" val="4557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981075"/>
            <a:ext cx="8642350" cy="554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60000"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 Relational tables are sets. </a:t>
            </a:r>
          </a:p>
          <a:p>
            <a:pPr>
              <a:buSzPct val="60000"/>
              <a:buFont typeface="Wingdings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 The rows of the tables can be considered as  </a:t>
            </a:r>
          </a:p>
          <a:p>
            <a:pPr>
              <a:buSzPct val="60000"/>
            </a:pPr>
            <a:r>
              <a:rPr lang="en-US" sz="2800" dirty="0" smtClean="0">
                <a:solidFill>
                  <a:schemeClr val="tx1"/>
                </a:solidFill>
              </a:rPr>
              <a:t>      elements of the set. </a:t>
            </a:r>
          </a:p>
          <a:p>
            <a:pPr>
              <a:buSzPct val="60000"/>
              <a:buFont typeface="Wingdings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 Operations that can be performed on sets can be </a:t>
            </a:r>
          </a:p>
          <a:p>
            <a:pPr>
              <a:buSzPct val="60000"/>
            </a:pPr>
            <a:r>
              <a:rPr lang="en-US" sz="2800" dirty="0" smtClean="0">
                <a:solidFill>
                  <a:schemeClr val="tx1"/>
                </a:solidFill>
              </a:rPr>
              <a:t>      done on relational tables. </a:t>
            </a:r>
          </a:p>
          <a:p>
            <a:pPr>
              <a:buSzPct val="60000"/>
              <a:buFont typeface="Wingdings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   The relational operations are: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188913"/>
            <a:ext cx="7704138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3300"/>
                </a:solidFill>
              </a:rPr>
              <a:t>Relational Data Manipulation </a:t>
            </a:r>
          </a:p>
        </p:txBody>
      </p:sp>
    </p:spTree>
    <p:extLst>
      <p:ext uri="{BB962C8B-B14F-4D97-AF65-F5344CB8AC3E}">
        <p14:creationId xmlns:p14="http://schemas.microsoft.com/office/powerpoint/2010/main" val="349755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880987" cy="686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u="sng" dirty="0">
                <a:solidFill>
                  <a:srgbClr val="FF0000"/>
                </a:solidFill>
              </a:rPr>
              <a:t>Relational Algebra </a:t>
            </a:r>
            <a:r>
              <a:rPr lang="en-US" sz="2400" dirty="0"/>
              <a:t>consists of several groups of </a:t>
            </a:r>
            <a:r>
              <a:rPr lang="en-US" sz="2400" dirty="0" smtClean="0"/>
              <a:t>operations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1- Unary </a:t>
            </a:r>
            <a:r>
              <a:rPr lang="en-US" sz="2400" b="1" dirty="0"/>
              <a:t>Relational Operations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SELECT (</a:t>
            </a:r>
            <a:r>
              <a:rPr lang="en-US" sz="2400" dirty="0">
                <a:solidFill>
                  <a:srgbClr val="FF3300"/>
                </a:solidFill>
              </a:rPr>
              <a:t>symbol: </a:t>
            </a:r>
            <a:r>
              <a:rPr lang="en-US" sz="2400" dirty="0">
                <a:solidFill>
                  <a:srgbClr val="FF3300"/>
                </a:solidFill>
                <a:latin typeface="Symbol" pitchFamily="18" charset="2"/>
              </a:rPr>
              <a:t></a:t>
            </a:r>
            <a:r>
              <a:rPr lang="en-US" sz="2400" dirty="0">
                <a:solidFill>
                  <a:srgbClr val="FF3300"/>
                </a:solidFill>
              </a:rPr>
              <a:t> (sigma</a:t>
            </a:r>
            <a:r>
              <a:rPr lang="en-US" sz="2400" dirty="0" smtClean="0">
                <a:solidFill>
                  <a:srgbClr val="FF3300"/>
                </a:solidFill>
              </a:rPr>
              <a:t>)</a:t>
            </a:r>
            <a:r>
              <a:rPr lang="en-US" sz="2400" dirty="0" smtClean="0"/>
              <a:t>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PROJECT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3300"/>
                </a:solidFill>
              </a:rPr>
              <a:t>symbol: </a:t>
            </a:r>
            <a:r>
              <a:rPr lang="en-US" sz="2400" dirty="0">
                <a:solidFill>
                  <a:srgbClr val="FF3300"/>
                </a:solidFill>
                <a:latin typeface="Symbol" pitchFamily="18" charset="2"/>
              </a:rPr>
              <a:t> </a:t>
            </a:r>
            <a:r>
              <a:rPr lang="en-US" sz="2400" dirty="0">
                <a:solidFill>
                  <a:srgbClr val="FF3300"/>
                </a:solidFill>
              </a:rPr>
              <a:t>(pi</a:t>
            </a:r>
            <a:r>
              <a:rPr lang="en-US" sz="2400" dirty="0" smtClean="0">
                <a:solidFill>
                  <a:srgbClr val="FF3300"/>
                </a:solidFill>
              </a:rPr>
              <a:t>)</a:t>
            </a:r>
            <a:r>
              <a:rPr lang="en-US" sz="2400" dirty="0" smtClean="0"/>
              <a:t>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RENAME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3300"/>
                </a:solidFill>
              </a:rPr>
              <a:t>symbol: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 </a:t>
            </a:r>
            <a:r>
              <a:rPr lang="en-US" sz="2400" dirty="0">
                <a:solidFill>
                  <a:srgbClr val="FF3300"/>
                </a:solidFill>
              </a:rPr>
              <a:t>(rho)</a:t>
            </a:r>
            <a:r>
              <a:rPr lang="en-US" sz="2400" dirty="0"/>
              <a:t>)</a:t>
            </a:r>
          </a:p>
          <a:p>
            <a:pPr lvl="2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2- Relational </a:t>
            </a:r>
            <a:r>
              <a:rPr lang="en-US" sz="2400" b="1" dirty="0"/>
              <a:t>Algebra Operations From Set Theory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UNION ( 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</a:t>
            </a:r>
            <a:r>
              <a:rPr lang="en-US" sz="2400" dirty="0"/>
              <a:t> ), INTERSECTION ( </a:t>
            </a:r>
            <a:r>
              <a:rPr lang="en-US" sz="2400" dirty="0">
                <a:solidFill>
                  <a:srgbClr val="FF0000"/>
                </a:solidFill>
                <a:latin typeface="Symbol" pitchFamily="18" charset="2"/>
              </a:rPr>
              <a:t>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), </a:t>
            </a:r>
            <a:endParaRPr lang="en-US" sz="2400" dirty="0" smtClean="0"/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DIFFERENCE </a:t>
            </a:r>
            <a:r>
              <a:rPr lang="en-US" sz="2400" dirty="0"/>
              <a:t>(or MINUS, </a:t>
            </a:r>
            <a:r>
              <a:rPr lang="en-US" sz="2400" dirty="0">
                <a:solidFill>
                  <a:srgbClr val="FF0000"/>
                </a:solidFill>
              </a:rPr>
              <a:t>–</a:t>
            </a:r>
            <a:r>
              <a:rPr lang="en-US" sz="2400" dirty="0"/>
              <a:t> 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CARTESIAN PRODUCT (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)</a:t>
            </a:r>
          </a:p>
          <a:p>
            <a:pPr lvl="2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3- Binary </a:t>
            </a:r>
            <a:r>
              <a:rPr lang="en-US" sz="2400" b="1" dirty="0"/>
              <a:t>Relational Operations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JOIN (several variations of JOIN exist)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DIVISION</a:t>
            </a:r>
          </a:p>
          <a:p>
            <a:pPr lvl="2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4- Additional </a:t>
            </a:r>
            <a:r>
              <a:rPr lang="en-US" sz="2400" b="1" dirty="0"/>
              <a:t>Relational Operations</a:t>
            </a:r>
          </a:p>
          <a:p>
            <a:pPr lvl="1">
              <a:lnSpc>
                <a:spcPct val="80000"/>
              </a:lnSpc>
            </a:pPr>
            <a:endParaRPr lang="en-US" sz="2400" b="1" dirty="0"/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OUTER JOINS, OUTER UNION</a:t>
            </a:r>
          </a:p>
          <a:p>
            <a:pPr marL="1257300" lvl="2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AGGREGATE FUNCTIONS (These compute summary of information: for example, SUM, COUNT, AVG, MIN, 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8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Database State for COMPANY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All examples discussed below refer to the COMPANY database shown here.</a:t>
            </a:r>
          </a:p>
          <a:p>
            <a:endParaRPr lang="en-US" sz="2800" dirty="0" smtClean="0"/>
          </a:p>
        </p:txBody>
      </p:sp>
      <p:pic>
        <p:nvPicPr>
          <p:cNvPr id="6148" name="Picture 6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4" y="2133600"/>
            <a:ext cx="792956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89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-990600" y="457200"/>
            <a:ext cx="10744200" cy="725487"/>
          </a:xfrm>
          <a:noFill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1-Unary Relational Operations: SELECT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9020175" cy="564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u="sng" dirty="0" smtClean="0">
                <a:solidFill>
                  <a:schemeClr val="tx1"/>
                </a:solidFill>
              </a:rPr>
              <a:t>SELECT operation </a:t>
            </a:r>
            <a:r>
              <a:rPr lang="en-US" sz="2800" dirty="0" smtClean="0">
                <a:solidFill>
                  <a:schemeClr val="tx1"/>
                </a:solidFill>
              </a:rPr>
              <a:t>(denoted by </a:t>
            </a:r>
            <a:r>
              <a:rPr lang="en-US" sz="2800" dirty="0" smtClean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800" dirty="0" smtClean="0">
                <a:solidFill>
                  <a:schemeClr val="tx1"/>
                </a:solidFill>
              </a:rPr>
              <a:t> (sigma)) is used to select a </a:t>
            </a:r>
            <a:r>
              <a:rPr lang="en-US" sz="2800" i="1" dirty="0" smtClean="0">
                <a:solidFill>
                  <a:schemeClr val="tx1"/>
                </a:solidFill>
              </a:rPr>
              <a:t>subset</a:t>
            </a:r>
            <a:r>
              <a:rPr lang="en-US" sz="2800" dirty="0" smtClean="0">
                <a:solidFill>
                  <a:schemeClr val="tx1"/>
                </a:solidFill>
              </a:rPr>
              <a:t> of the tuples from a relation based on a selection condition.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selection condition acts as a filter</a:t>
            </a:r>
          </a:p>
          <a:p>
            <a:pPr marL="411480" lvl="1" indent="0">
              <a:lnSpc>
                <a:spcPct val="90000"/>
              </a:lnSpc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Keeps only those tuples that satisfy the qualifying condition</a:t>
            </a:r>
          </a:p>
          <a:p>
            <a:pPr marL="411480" lvl="1" indent="0">
              <a:lnSpc>
                <a:spcPct val="90000"/>
              </a:lnSpc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Tuples satisfying the condition are </a:t>
            </a:r>
            <a:r>
              <a:rPr lang="en-US" sz="2800" i="1" dirty="0" smtClean="0">
                <a:solidFill>
                  <a:schemeClr val="tx1"/>
                </a:solidFill>
              </a:rPr>
              <a:t>selected</a:t>
            </a:r>
            <a:r>
              <a:rPr lang="en-US" sz="2800" dirty="0" smtClean="0">
                <a:solidFill>
                  <a:schemeClr val="tx1"/>
                </a:solidFill>
              </a:rPr>
              <a:t> whereas the other tuples are discarded (</a:t>
            </a:r>
            <a:r>
              <a:rPr lang="en-US" sz="2800" i="1" dirty="0" smtClean="0">
                <a:solidFill>
                  <a:schemeClr val="tx1"/>
                </a:solidFill>
              </a:rPr>
              <a:t>filtered out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48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3807</TotalTime>
  <Words>1508</Words>
  <Application>Microsoft Office PowerPoint</Application>
  <PresentationFormat>On-screen Show (4:3)</PresentationFormat>
  <Paragraphs>260</Paragraphs>
  <Slides>35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Apothecary</vt:lpstr>
      <vt:lpstr>PowerPoint Presentation</vt:lpstr>
      <vt:lpstr>Recall of lecture 5</vt:lpstr>
      <vt:lpstr>Outline</vt:lpstr>
      <vt:lpstr>PowerPoint Presentation</vt:lpstr>
      <vt:lpstr>Relational Algebra Overview</vt:lpstr>
      <vt:lpstr>PowerPoint Presentation</vt:lpstr>
      <vt:lpstr>PowerPoint Presentation</vt:lpstr>
      <vt:lpstr>Database State for COMPANY</vt:lpstr>
      <vt:lpstr>1-Unary Relational Operations: SELECT</vt:lpstr>
      <vt:lpstr>1-Unary Relational Operations: SELECT</vt:lpstr>
      <vt:lpstr>1-Unary Relational Operations: SELECT</vt:lpstr>
      <vt:lpstr>2- Unary Relational Operations: PROJECT</vt:lpstr>
      <vt:lpstr>2- Unary Relational Operations: PROJECT</vt:lpstr>
      <vt:lpstr>Examples of applying SELECT and PROJECT operations</vt:lpstr>
      <vt:lpstr>1- Unary Relational Operations: RENAME</vt:lpstr>
      <vt:lpstr>1- Unary Relational Operations: RENAME</vt:lpstr>
      <vt:lpstr>Example of applying multiple operations and RENAME</vt:lpstr>
      <vt:lpstr>Example of applying multiple operations and RENAME</vt:lpstr>
      <vt:lpstr>PowerPoint Presentation</vt:lpstr>
      <vt:lpstr>2-1- UNION Operation </vt:lpstr>
      <vt:lpstr>2-1- UNION Operation </vt:lpstr>
      <vt:lpstr>Remarks</vt:lpstr>
      <vt:lpstr>2-2- Set Difference Operation </vt:lpstr>
      <vt:lpstr>Examples </vt:lpstr>
      <vt:lpstr>2-2- Set Difference Operation </vt:lpstr>
      <vt:lpstr>2-3- Cartesian (Cross) Product</vt:lpstr>
      <vt:lpstr>Cartesian Product Example</vt:lpstr>
      <vt:lpstr>Cartesian Product Example</vt:lpstr>
      <vt:lpstr>3- Binary Relational Operations: JOIN and DIVISION</vt:lpstr>
      <vt:lpstr>3-1- JOIN Operation</vt:lpstr>
      <vt:lpstr>3-1- JOIN Operation</vt:lpstr>
      <vt:lpstr>3-1- JOIN Operation</vt:lpstr>
      <vt:lpstr>3-2- EQUIJOIN &amp; NATURAL JOIN</vt:lpstr>
      <vt:lpstr>PowerPoint Presentation</vt:lpstr>
      <vt:lpstr>3-4- The DIVISION Operation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398</cp:revision>
  <dcterms:created xsi:type="dcterms:W3CDTF">2018-02-09T09:07:30Z</dcterms:created>
  <dcterms:modified xsi:type="dcterms:W3CDTF">2018-03-11T08:37:05Z</dcterms:modified>
</cp:coreProperties>
</file>