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69" r:id="rId6"/>
    <p:sldId id="266" r:id="rId7"/>
    <p:sldId id="271" r:id="rId8"/>
    <p:sldId id="272" r:id="rId9"/>
    <p:sldId id="274" r:id="rId10"/>
    <p:sldId id="275" r:id="rId11"/>
    <p:sldId id="277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884D-CFC0-4927-9527-4C7FBB18803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FC4D-9178-4759-AE38-D9B7450D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2A6EF-C7AA-4209-90FB-F3E3E7E3B2F5}" type="slidenum">
              <a:rPr lang="en-CA"/>
              <a:pPr/>
              <a:t>8</a:t>
            </a:fld>
            <a:endParaRPr lang="en-CA"/>
          </a:p>
        </p:txBody>
      </p:sp>
      <p:sp>
        <p:nvSpPr>
          <p:cNvPr id="74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4D034-DA84-488C-AD32-31AC5F5D6E8F}" type="slidenum">
              <a:rPr lang="en-CA"/>
              <a:pPr/>
              <a:t>9</a:t>
            </a:fld>
            <a:endParaRPr lang="en-CA"/>
          </a:p>
        </p:txBody>
      </p:sp>
      <p:sp>
        <p:nvSpPr>
          <p:cNvPr id="75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7BA11-5038-465D-898B-343DDA15A689}" type="slidenum">
              <a:rPr lang="en-CA"/>
              <a:pPr/>
              <a:t>10</a:t>
            </a:fld>
            <a:endParaRPr lang="en-CA"/>
          </a:p>
        </p:txBody>
      </p:sp>
      <p:sp>
        <p:nvSpPr>
          <p:cNvPr id="805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9C6B-3DCB-4369-AE4E-81CBC08D0F77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BD1-FC8D-40AA-AA61-CA79E97685F3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79DD-452F-4EBA-B111-EF1C97CA4E27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A04-5FB3-4F40-A615-C5DCFBC20EE0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E65-EB72-4691-8B8A-89AA569506E1}" type="datetime1">
              <a:rPr lang="en-US" smtClean="0"/>
              <a:t>3/17/2018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0C0-F19E-460D-A2CC-08FD12B69935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6CB0-4C5A-40F1-92A6-BDE7FC981EAF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44A-2360-4190-B034-16497117FFA8}" type="datetime1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8705-50AE-438C-8890-E3A01999FEBF}" type="datetime1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CB3D-4B86-45FA-833C-47285BA75BB8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8CAA-B0C6-4440-AB03-40C61FB084C8}" type="datetime1">
              <a:rPr lang="en-US" smtClean="0"/>
              <a:t>3/17/2018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D99E284-465C-4B17-AE25-88B322C1E4B0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403894" cy="1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55590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Dr. 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ABDELKRIM</a:t>
            </a: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E-mail: rihab@su.edu.sa</a:t>
            </a:r>
            <a:endParaRPr lang="af-Z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964" y="62484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2017 - 2018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771" y="2438400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Lecture </a:t>
            </a:r>
            <a:r>
              <a:rPr lang="en-US" sz="2800" b="1" dirty="0" smtClean="0">
                <a:solidFill>
                  <a:srgbClr val="996600"/>
                </a:solidFill>
              </a:rPr>
              <a:t>6 (Part2)</a:t>
            </a:r>
            <a:endParaRPr lang="en-US" sz="2800" b="1" dirty="0">
              <a:solidFill>
                <a:srgbClr val="9966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3105835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The Relational Algebra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and 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Relational </a:t>
            </a:r>
            <a:r>
              <a:rPr lang="en-US" sz="3200" b="1" dirty="0">
                <a:solidFill>
                  <a:srgbClr val="FF0000"/>
                </a:solidFill>
              </a:rPr>
              <a:t>Calculus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</a:rPr>
              <a:t>Example: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>
                <a:solidFill>
                  <a:schemeClr val="tx1"/>
                </a:solidFill>
              </a:rPr>
              <a:t>find the first and last names of all employees whose salary is above $50,000, we can write the following tuple calculus expression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114300" indent="0" algn="just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{</a:t>
            </a:r>
            <a:r>
              <a:rPr lang="en-US" sz="2400" b="1" dirty="0" err="1" smtClean="0">
                <a:solidFill>
                  <a:schemeClr val="tx1"/>
                </a:solidFill>
              </a:rPr>
              <a:t>t.FNAME,t.LNAME|EMPLOYEE</a:t>
            </a:r>
            <a:r>
              <a:rPr lang="en-US" sz="2400" b="1" dirty="0" smtClean="0">
                <a:solidFill>
                  <a:schemeClr val="tx1"/>
                </a:solidFill>
              </a:rPr>
              <a:t>(t</a:t>
            </a:r>
            <a:r>
              <a:rPr lang="en-US" sz="2400" b="1" dirty="0">
                <a:solidFill>
                  <a:schemeClr val="tx1"/>
                </a:solidFill>
              </a:rPr>
              <a:t>) AND </a:t>
            </a:r>
            <a:r>
              <a:rPr lang="en-US" sz="2400" b="1" dirty="0" err="1">
                <a:solidFill>
                  <a:schemeClr val="tx1"/>
                </a:solidFill>
              </a:rPr>
              <a:t>t.SALARY</a:t>
            </a:r>
            <a:r>
              <a:rPr lang="en-US" sz="2400" b="1" dirty="0">
                <a:solidFill>
                  <a:schemeClr val="tx1"/>
                </a:solidFill>
              </a:rPr>
              <a:t>&gt;50000</a:t>
            </a:r>
            <a:r>
              <a:rPr lang="en-US" sz="2400" b="1" dirty="0" smtClean="0">
                <a:solidFill>
                  <a:schemeClr val="tx1"/>
                </a:solidFill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5- Tuple </a:t>
            </a:r>
            <a:r>
              <a:rPr lang="en-US" sz="3200" b="1" dirty="0">
                <a:solidFill>
                  <a:srgbClr val="FF0000"/>
                </a:solidFill>
              </a:rPr>
              <a:t>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264348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9713" y="1600200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sz="2800" dirty="0" smtClean="0"/>
              <a:t>An expression of the domain calculus is of the form</a:t>
            </a:r>
          </a:p>
          <a:p>
            <a:pPr>
              <a:buFont typeface="Wingdings" pitchFamily="2" charset="2"/>
              <a:buNone/>
            </a:pPr>
            <a:r>
              <a:rPr lang="en-US" sz="2800" b="1" dirty="0" smtClean="0"/>
              <a:t>{ x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, x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, . . ., 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n</a:t>
            </a:r>
            <a:r>
              <a:rPr lang="en-US" sz="2800" b="1" dirty="0" smtClean="0"/>
              <a:t> | </a:t>
            </a:r>
          </a:p>
          <a:p>
            <a:pPr>
              <a:buFont typeface="Wingdings" pitchFamily="2" charset="2"/>
              <a:buNone/>
            </a:pPr>
            <a:r>
              <a:rPr lang="en-US" sz="2800" b="1" dirty="0" smtClean="0"/>
              <a:t>	COND(x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, x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, . . ., 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n</a:t>
            </a:r>
            <a:r>
              <a:rPr lang="en-US" sz="2800" b="1" dirty="0" smtClean="0"/>
              <a:t>, x</a:t>
            </a:r>
            <a:r>
              <a:rPr lang="en-US" sz="2800" b="1" baseline="-25000" dirty="0" smtClean="0"/>
              <a:t>n+1</a:t>
            </a:r>
            <a:r>
              <a:rPr lang="en-US" sz="2800" b="1" dirty="0" smtClean="0"/>
              <a:t>, x</a:t>
            </a:r>
            <a:r>
              <a:rPr lang="en-US" sz="2800" b="1" baseline="-25000" dirty="0" smtClean="0"/>
              <a:t>n+2</a:t>
            </a:r>
            <a:r>
              <a:rPr lang="en-US" sz="2800" b="1" dirty="0" smtClean="0"/>
              <a:t>, . . ., 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n+m</a:t>
            </a:r>
            <a:r>
              <a:rPr lang="en-US" sz="2800" b="1" dirty="0" smtClean="0"/>
              <a:t>)}</a:t>
            </a:r>
          </a:p>
          <a:p>
            <a:pPr lvl="1"/>
            <a:r>
              <a:rPr lang="en-US" sz="2800" dirty="0" smtClean="0"/>
              <a:t>where 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. . .,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n+1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n+2</a:t>
            </a:r>
            <a:r>
              <a:rPr lang="en-US" sz="2800" dirty="0" smtClean="0"/>
              <a:t>, . . .,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n+m</a:t>
            </a:r>
            <a:r>
              <a:rPr lang="en-US" sz="2800" dirty="0" smtClean="0"/>
              <a:t> are domain variables that range over domains (of attributes)</a:t>
            </a:r>
          </a:p>
          <a:p>
            <a:pPr lvl="1"/>
            <a:r>
              <a:rPr lang="en-US" sz="2800" dirty="0" smtClean="0"/>
              <a:t>and COND is a condition or formula of the domain relational calculus.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1000" y="347990"/>
            <a:ext cx="6123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6- The Domain Relational Calculus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8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3153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39"/>
          <a:stretch/>
        </p:blipFill>
        <p:spPr bwMode="auto">
          <a:xfrm>
            <a:off x="466725" y="4114800"/>
            <a:ext cx="8153400" cy="7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51866"/>
              </p:ext>
            </p:extLst>
          </p:nvPr>
        </p:nvGraphicFramePr>
        <p:xfrm>
          <a:off x="685800" y="4953000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9906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20000" y="4800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818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198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100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526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908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242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578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720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" y="347990"/>
            <a:ext cx="6123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6- The Domain Relational Calculus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9832" y="1115961"/>
            <a:ext cx="9306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1- Unary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Relational Operations: SELECT and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PROJECT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2-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Relational Algebra Operations from Set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3-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Binary Relational Operations: JOIN and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DIVISION</a:t>
            </a:r>
          </a:p>
          <a:p>
            <a:endParaRPr lang="en-US" sz="2800" b="1" dirty="0"/>
          </a:p>
          <a:p>
            <a:r>
              <a:rPr lang="en-US" sz="2800" b="1" dirty="0" smtClean="0"/>
              <a:t>4- Additional </a:t>
            </a:r>
            <a:r>
              <a:rPr lang="en-US" sz="2800" b="1" dirty="0"/>
              <a:t>Relational </a:t>
            </a:r>
            <a:r>
              <a:rPr lang="en-US" sz="2800" b="1" dirty="0" smtClean="0"/>
              <a:t>Operation</a:t>
            </a:r>
          </a:p>
          <a:p>
            <a:endParaRPr lang="en-US" sz="2800" b="1" dirty="0"/>
          </a:p>
          <a:p>
            <a:r>
              <a:rPr lang="en-US" sz="2800" b="1" dirty="0" smtClean="0"/>
              <a:t>5-  </a:t>
            </a:r>
            <a:r>
              <a:rPr lang="en-US" sz="2800" b="1" dirty="0"/>
              <a:t>The Tuple Relational </a:t>
            </a:r>
            <a:r>
              <a:rPr lang="en-US" sz="2800" b="1" dirty="0" smtClean="0"/>
              <a:t>Calculus</a:t>
            </a:r>
          </a:p>
          <a:p>
            <a:endParaRPr lang="en-US" sz="2800" b="1" dirty="0"/>
          </a:p>
          <a:p>
            <a:r>
              <a:rPr lang="en-US" sz="2800" b="1" dirty="0" smtClean="0"/>
              <a:t>6- </a:t>
            </a:r>
            <a:r>
              <a:rPr lang="en-US" sz="2800" b="1" dirty="0"/>
              <a:t>The Domain 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112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1664"/>
            <a:ext cx="7924800" cy="620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697" y="0"/>
            <a:ext cx="5086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Operations of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39250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/>
              <a:t>A </a:t>
            </a:r>
            <a:r>
              <a:rPr lang="en-US" sz="2000" b="1" dirty="0"/>
              <a:t>query tree </a:t>
            </a:r>
            <a:r>
              <a:rPr lang="en-US" sz="2000" dirty="0"/>
              <a:t>is a tree data structure that corresponds to a relational algebra </a:t>
            </a:r>
            <a:r>
              <a:rPr lang="en-US" sz="2000" dirty="0" smtClean="0"/>
              <a:t>expression.</a:t>
            </a:r>
          </a:p>
          <a:p>
            <a:pPr algn="just"/>
            <a:endParaRPr lang="en-US" sz="20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represents the input relations of the query as </a:t>
            </a:r>
            <a:r>
              <a:rPr lang="en-US" sz="2000" i="1" dirty="0"/>
              <a:t>leaf nodes </a:t>
            </a:r>
            <a:r>
              <a:rPr lang="en-US" sz="2000" dirty="0"/>
              <a:t>of the tree, and </a:t>
            </a:r>
            <a:r>
              <a:rPr lang="en-US" sz="2000" dirty="0" smtClean="0"/>
              <a:t>represents the </a:t>
            </a:r>
            <a:r>
              <a:rPr lang="en-US" sz="2000" dirty="0"/>
              <a:t>relational algebra operations as internal nodes.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470260" y="264415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Notation for Query Trees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29592"/>
            <a:ext cx="7238999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20491390">
            <a:off x="533400" y="3200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2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For every </a:t>
            </a:r>
            <a:r>
              <a:rPr lang="en-US" i="1" dirty="0" smtClean="0"/>
              <a:t>project located </a:t>
            </a:r>
            <a:r>
              <a:rPr lang="en-US" i="1" dirty="0"/>
              <a:t>in ‘</a:t>
            </a:r>
            <a:r>
              <a:rPr lang="en-US" i="1" dirty="0">
                <a:solidFill>
                  <a:srgbClr val="FF0000"/>
                </a:solidFill>
              </a:rPr>
              <a:t>Stafford</a:t>
            </a:r>
            <a:r>
              <a:rPr lang="en-US" i="1" dirty="0"/>
              <a:t>’, list the project number, the controlling department number, </a:t>
            </a:r>
            <a:r>
              <a:rPr lang="en-US" i="1" dirty="0" smtClean="0"/>
              <a:t>and the department manager’s last name, address, and birth date.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4938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2551837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/>
              <a:t>In Figure 6.9, the </a:t>
            </a:r>
            <a:r>
              <a:rPr lang="en-US" sz="2400" b="1" dirty="0"/>
              <a:t>three leaf nodes P, D, and E </a:t>
            </a:r>
            <a:r>
              <a:rPr lang="en-US" sz="2400" dirty="0"/>
              <a:t>represent the three relations </a:t>
            </a:r>
            <a:r>
              <a:rPr lang="en-US" sz="2400" dirty="0" smtClean="0"/>
              <a:t>PROJECT, DEPARTMENT</a:t>
            </a:r>
            <a:r>
              <a:rPr lang="en-US" sz="2400" dirty="0"/>
              <a:t>, and EMPLOYEE. </a:t>
            </a:r>
            <a:endParaRPr lang="en-US" sz="2400" dirty="0" smtClean="0"/>
          </a:p>
          <a:p>
            <a:pPr marL="285750" indent="-285750" algn="just">
              <a:buFont typeface="Wingdings" pitchFamily="2" charset="2"/>
              <a:buChar char="Ø"/>
            </a:pPr>
            <a:endParaRPr lang="en-US" sz="24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relational algebra </a:t>
            </a:r>
            <a:r>
              <a:rPr lang="en-US" sz="2400" dirty="0" smtClean="0"/>
              <a:t>operations </a:t>
            </a:r>
            <a:r>
              <a:rPr lang="en-US" sz="2400" dirty="0"/>
              <a:t>are represented by internal tree nodes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The query tree signifies an explicit order </a:t>
            </a:r>
            <a:r>
              <a:rPr lang="en-US" sz="2400" dirty="0" smtClean="0"/>
              <a:t>of execution </a:t>
            </a:r>
            <a:r>
              <a:rPr lang="en-US" sz="2400" dirty="0"/>
              <a:t>in the following </a:t>
            </a:r>
            <a:r>
              <a:rPr lang="en-US" sz="2400" dirty="0" smtClean="0"/>
              <a:t>sense 1-2-3.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72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58501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4- Additional Relational Operation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776948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Another type of request that cannot be expressed in the basic relational algebra is </a:t>
            </a:r>
            <a:r>
              <a:rPr lang="en-US" sz="2400" dirty="0" smtClean="0"/>
              <a:t>to specify </a:t>
            </a:r>
            <a:r>
              <a:rPr lang="en-US" sz="2400" dirty="0"/>
              <a:t>mathematical </a:t>
            </a:r>
            <a:r>
              <a:rPr lang="en-US" sz="2400" b="1" dirty="0"/>
              <a:t>aggregate </a:t>
            </a:r>
            <a:r>
              <a:rPr lang="en-US" sz="2400" b="1" dirty="0" smtClean="0"/>
              <a:t>functions.</a:t>
            </a:r>
          </a:p>
          <a:p>
            <a:pPr algn="just"/>
            <a:endParaRPr lang="en-US" sz="2400" b="1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Common functions applied to collections of numeric values include </a:t>
            </a:r>
            <a:r>
              <a:rPr lang="en-US" sz="2400" dirty="0" smtClean="0"/>
              <a:t>SUM, AVERAGE</a:t>
            </a:r>
            <a:r>
              <a:rPr lang="en-US" sz="2400" dirty="0"/>
              <a:t>, MAXIMUM, and MINIMUM.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COUNT function is used for </a:t>
            </a:r>
            <a:r>
              <a:rPr lang="en-US" sz="2400" dirty="0" smtClean="0"/>
              <a:t>counting tuples </a:t>
            </a:r>
            <a:r>
              <a:rPr lang="en-US" sz="2400" dirty="0"/>
              <a:t>or values.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67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04800" y="15240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Use of the Aggregate Functional operation </a:t>
            </a:r>
            <a:r>
              <a:rPr lang="en-US" sz="2400" dirty="0">
                <a:solidFill>
                  <a:schemeClr val="tx1"/>
                </a:solidFill>
                <a:ea typeface="Symbol" pitchFamily="71" charset="2"/>
                <a:cs typeface="Symbol" pitchFamily="71" charset="2"/>
              </a:rPr>
              <a:t>ℱ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ea typeface="Symbol" pitchFamily="71" charset="2"/>
                <a:cs typeface="Symbol" pitchFamily="71" charset="2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</a:rPr>
              <a:t>MAX Salary</a:t>
            </a:r>
            <a:r>
              <a:rPr lang="en-US" sz="2200" dirty="0">
                <a:solidFill>
                  <a:schemeClr val="tx1"/>
                </a:solidFill>
              </a:rPr>
              <a:t> (EMPLOYEE) retrieves the maximum salary value from the EMPLOYEE relation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ea typeface="Symbol" pitchFamily="71" charset="2"/>
                <a:cs typeface="Symbol" pitchFamily="71" charset="2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</a:rPr>
              <a:t>MIN Salary</a:t>
            </a:r>
            <a:r>
              <a:rPr lang="en-US" sz="2200" dirty="0">
                <a:solidFill>
                  <a:schemeClr val="tx1"/>
                </a:solidFill>
              </a:rPr>
              <a:t> (EMPLOYEE) retrieves the minimum Salary value from the EMPLOYEE relation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ea typeface="Symbol" pitchFamily="71" charset="2"/>
                <a:cs typeface="Symbol" pitchFamily="71" charset="2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</a:rPr>
              <a:t>SUM Salary</a:t>
            </a:r>
            <a:r>
              <a:rPr lang="en-US" sz="2200" dirty="0">
                <a:solidFill>
                  <a:schemeClr val="tx1"/>
                </a:solidFill>
              </a:rPr>
              <a:t> (EMPLOYEE) retrieves the sum of the Salary from the EMPLOYEE relation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ea typeface="Symbol" pitchFamily="71" charset="2"/>
                <a:cs typeface="Symbol" pitchFamily="71" charset="2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</a:rPr>
              <a:t>COUNT SSN, AVERAGE Salary</a:t>
            </a:r>
            <a:r>
              <a:rPr lang="en-US" sz="2200" dirty="0">
                <a:solidFill>
                  <a:schemeClr val="tx1"/>
                </a:solidFill>
              </a:rPr>
              <a:t> (EMPLOYEE) computes the count (number) of employees and their average salary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Note: count just counts the number of rows, without removing duplicates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1593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4- Additional Relational Operation</a:t>
            </a:r>
          </a:p>
        </p:txBody>
      </p:sp>
    </p:spTree>
    <p:extLst>
      <p:ext uri="{BB962C8B-B14F-4D97-AF65-F5344CB8AC3E}">
        <p14:creationId xmlns:p14="http://schemas.microsoft.com/office/powerpoint/2010/main" val="395046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Relational Calculus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4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3735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b="1" dirty="0">
                <a:solidFill>
                  <a:schemeClr val="tx1"/>
                </a:solidFill>
              </a:rPr>
              <a:t>relational calculus</a:t>
            </a:r>
            <a:r>
              <a:rPr lang="en-US" dirty="0">
                <a:solidFill>
                  <a:schemeClr val="tx1"/>
                </a:solidFill>
              </a:rPr>
              <a:t> expression creates a new relation, which is specified in terms of variables that range </a:t>
            </a:r>
            <a:r>
              <a:rPr lang="en-US" u="sng" dirty="0">
                <a:solidFill>
                  <a:schemeClr val="tx1"/>
                </a:solidFill>
              </a:rPr>
              <a:t>over rows </a:t>
            </a:r>
            <a:r>
              <a:rPr lang="en-US" dirty="0">
                <a:solidFill>
                  <a:schemeClr val="tx1"/>
                </a:solidFill>
              </a:rPr>
              <a:t>of the stored database relations </a:t>
            </a:r>
            <a:r>
              <a:rPr lang="en-US" dirty="0" smtClean="0">
                <a:solidFill>
                  <a:schemeClr val="tx1"/>
                </a:solidFill>
              </a:rPr>
              <a:t>which is </a:t>
            </a:r>
            <a:r>
              <a:rPr lang="en-US" b="1" dirty="0" smtClean="0">
                <a:solidFill>
                  <a:schemeClr val="tx1"/>
                </a:solidFill>
              </a:rPr>
              <a:t>tuple calculus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u="sng" dirty="0">
                <a:solidFill>
                  <a:schemeClr val="tx1"/>
                </a:solidFill>
              </a:rPr>
              <a:t>over columns </a:t>
            </a:r>
            <a:r>
              <a:rPr lang="en-US" dirty="0">
                <a:solidFill>
                  <a:schemeClr val="tx1"/>
                </a:solidFill>
              </a:rPr>
              <a:t>of the stored relations </a:t>
            </a:r>
            <a:r>
              <a:rPr lang="en-US" dirty="0" smtClean="0">
                <a:solidFill>
                  <a:schemeClr val="tx1"/>
                </a:solidFill>
              </a:rPr>
              <a:t>which is </a:t>
            </a:r>
            <a:r>
              <a:rPr lang="en-US" b="1" dirty="0" smtClean="0">
                <a:solidFill>
                  <a:schemeClr val="tx1"/>
                </a:solidFill>
              </a:rPr>
              <a:t>domain calculus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marL="114300" indent="0" algn="just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 a calculus expression, there is </a:t>
            </a:r>
            <a:r>
              <a:rPr lang="en-US" i="1" dirty="0">
                <a:solidFill>
                  <a:srgbClr val="FF0000"/>
                </a:solidFill>
              </a:rPr>
              <a:t>no order of operations</a:t>
            </a:r>
            <a:r>
              <a:rPr lang="en-US" dirty="0">
                <a:solidFill>
                  <a:schemeClr val="tx1"/>
                </a:solidFill>
              </a:rPr>
              <a:t> to specify how to retrieve the query result—a calculus expression specifies only what information the result should contain.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This is the main distinguishing feature between relational algebra and relational calculus.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5- Tuple </a:t>
            </a:r>
            <a:r>
              <a:rPr lang="en-US" sz="3200" b="1" dirty="0">
                <a:solidFill>
                  <a:srgbClr val="FF0000"/>
                </a:solidFill>
              </a:rPr>
              <a:t>Relational Calculus</a:t>
            </a:r>
          </a:p>
        </p:txBody>
      </p:sp>
      <p:sp>
        <p:nvSpPr>
          <p:cNvPr id="749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The tuple relational calculus is based on specifying a number of tuple variables.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Each tuple variable usually ranges over a particular database relation, meaning that the variable may take as its value any individual tuple from that relation.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simple tuple relational calculus query is of the form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{t | COND(t</a:t>
            </a:r>
            <a:r>
              <a:rPr lang="en-US" sz="2400" b="1" dirty="0" smtClean="0">
                <a:solidFill>
                  <a:schemeClr val="tx1"/>
                </a:solidFill>
              </a:rPr>
              <a:t>)}</a:t>
            </a:r>
          </a:p>
          <a:p>
            <a:pPr algn="ctr">
              <a:buFont typeface="Wingdings" pitchFamily="2" charset="2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where 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dirty="0">
                <a:solidFill>
                  <a:schemeClr val="tx1"/>
                </a:solidFill>
              </a:rPr>
              <a:t> is a tuple variable and </a:t>
            </a:r>
            <a:r>
              <a:rPr lang="en-US" sz="2200" b="1" dirty="0">
                <a:solidFill>
                  <a:schemeClr val="tx1"/>
                </a:solidFill>
              </a:rPr>
              <a:t>COND (t)</a:t>
            </a:r>
            <a:r>
              <a:rPr lang="en-US" sz="2200" dirty="0">
                <a:solidFill>
                  <a:schemeClr val="tx1"/>
                </a:solidFill>
              </a:rPr>
              <a:t> is a conditional expression involving 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result of such a query is the set of all tuples t that satisfy </a:t>
            </a:r>
            <a:r>
              <a:rPr lang="en-US" sz="2200" b="1" dirty="0">
                <a:solidFill>
                  <a:schemeClr val="tx1"/>
                </a:solidFill>
              </a:rPr>
              <a:t>COND (t)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95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3948</TotalTime>
  <Words>573</Words>
  <Application>Microsoft Office PowerPoint</Application>
  <PresentationFormat>On-screen Show (4:3)</PresentationFormat>
  <Paragraphs>96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Calculus</vt:lpstr>
      <vt:lpstr>5- Tuple Relational Calculus</vt:lpstr>
      <vt:lpstr>5- Tuple Relational Calculus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410</cp:revision>
  <dcterms:created xsi:type="dcterms:W3CDTF">2018-02-09T09:07:30Z</dcterms:created>
  <dcterms:modified xsi:type="dcterms:W3CDTF">2018-03-17T19:14:52Z</dcterms:modified>
</cp:coreProperties>
</file>