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342" r:id="rId5"/>
    <p:sldId id="340" r:id="rId6"/>
    <p:sldId id="341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33" r:id="rId15"/>
    <p:sldId id="335" r:id="rId16"/>
    <p:sldId id="334" r:id="rId17"/>
    <p:sldId id="336" r:id="rId18"/>
    <p:sldId id="343" r:id="rId19"/>
    <p:sldId id="349" r:id="rId20"/>
    <p:sldId id="344" r:id="rId21"/>
    <p:sldId id="351" r:id="rId22"/>
    <p:sldId id="350" r:id="rId23"/>
    <p:sldId id="345" r:id="rId24"/>
    <p:sldId id="352" r:id="rId25"/>
    <p:sldId id="346" r:id="rId26"/>
    <p:sldId id="347" r:id="rId27"/>
    <p:sldId id="353" r:id="rId28"/>
    <p:sldId id="348" r:id="rId29"/>
    <p:sldId id="354" r:id="rId30"/>
    <p:sldId id="355" r:id="rId31"/>
    <p:sldId id="35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0A56-8341-4FC8-9C55-8EEB4999655A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D4AD-0A2A-482F-8532-1485FB73379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2C8F-2811-4EB5-ACCC-9B6A79765EF1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F7E-3AAD-4508-BD8B-8A938D3690CF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8AE-5EF6-4742-B236-E59D13512AF8}" type="datetime1">
              <a:rPr lang="en-US" smtClean="0"/>
              <a:t>3/24/2018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623-FDBB-4C91-8809-B39A0B93ACB5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B3E-7106-4A9F-BB58-A7B424D7844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4EC-2BF1-420C-9A52-FF33D48E9FE2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591-83B8-4FA4-B59A-03300E9A48EA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ADD1-3BB6-48BE-8A3A-0D8627560C72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C35B-DCAC-4B23-8A71-6D2C2B9424AB}" type="datetime1">
              <a:rPr lang="en-US" smtClean="0"/>
              <a:t>3/24/2018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20CE9-9B8A-4E8E-B48B-DB1B107A755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7 (Part 1)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105835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 Enhanced </a:t>
            </a:r>
            <a:r>
              <a:rPr lang="en-US" sz="3200" b="1" dirty="0" smtClean="0">
                <a:solidFill>
                  <a:srgbClr val="FF0000"/>
                </a:solidFill>
              </a:rPr>
              <a:t>Entity-Relationship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              (EER</a:t>
            </a:r>
            <a:r>
              <a:rPr lang="en-US" sz="3200" b="1" dirty="0">
                <a:solidFill>
                  <a:srgbClr val="FF0000"/>
                </a:solidFill>
              </a:rPr>
              <a:t>) Model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118" y="1524000"/>
            <a:ext cx="874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The derived class (the class that is derived from another class) is called </a:t>
            </a:r>
            <a:r>
              <a:rPr lang="en-US" sz="2800" b="1" dirty="0">
                <a:solidFill>
                  <a:srgbClr val="FF0000"/>
                </a:solidFill>
              </a:rPr>
              <a:t>a </a:t>
            </a:r>
            <a:r>
              <a:rPr lang="en-US" sz="2800" b="1" i="1" dirty="0">
                <a:solidFill>
                  <a:srgbClr val="FF0000"/>
                </a:solidFill>
              </a:rPr>
              <a:t>subclass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class from which it's derived is called the </a:t>
            </a:r>
            <a:r>
              <a:rPr lang="en-US" sz="2800" b="1" i="1" dirty="0">
                <a:solidFill>
                  <a:srgbClr val="FF0000"/>
                </a:solidFill>
              </a:rPr>
              <a:t>superclass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following figure illustrates these two types of classes: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44957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27"/>
          <a:stretch/>
        </p:blipFill>
        <p:spPr bwMode="auto">
          <a:xfrm>
            <a:off x="242119" y="152400"/>
            <a:ext cx="87494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2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3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86868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20549077">
            <a:off x="62925" y="575078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8597" y="1893332"/>
            <a:ext cx="5334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6617" y="115466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Entity type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3702" y="1390965"/>
            <a:ext cx="190500" cy="100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6" y="1524000"/>
            <a:ext cx="23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 of subclasses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7242" y="2183990"/>
            <a:ext cx="3773868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1897" y="4495800"/>
            <a:ext cx="9085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For example, the </a:t>
            </a:r>
            <a:r>
              <a:rPr lang="en-US" sz="2400" b="1" dirty="0">
                <a:solidFill>
                  <a:srgbClr val="7030A0"/>
                </a:solidFill>
              </a:rPr>
              <a:t>set of subclasses {</a:t>
            </a:r>
            <a:r>
              <a:rPr lang="en-US" sz="2400" b="1" dirty="0" smtClean="0">
                <a:solidFill>
                  <a:srgbClr val="7030A0"/>
                </a:solidFill>
              </a:rPr>
              <a:t>SECRETARY, ENGINEER</a:t>
            </a:r>
            <a:r>
              <a:rPr lang="en-US" sz="2400" b="1" dirty="0">
                <a:solidFill>
                  <a:srgbClr val="7030A0"/>
                </a:solidFill>
              </a:rPr>
              <a:t>, TECHNICIAN}</a:t>
            </a:r>
            <a:r>
              <a:rPr lang="en-US" sz="2400" dirty="0">
                <a:solidFill>
                  <a:srgbClr val="7030A0"/>
                </a:solidFill>
              </a:rPr>
              <a:t> is a specialization of the </a:t>
            </a:r>
            <a:r>
              <a:rPr lang="en-US" sz="2400" b="1" dirty="0" smtClean="0">
                <a:solidFill>
                  <a:srgbClr val="7030A0"/>
                </a:solidFill>
              </a:rPr>
              <a:t>superclass </a:t>
            </a:r>
            <a:r>
              <a:rPr lang="en-US" sz="2400" b="1" dirty="0">
                <a:solidFill>
                  <a:srgbClr val="7030A0"/>
                </a:solidFill>
              </a:rPr>
              <a:t>EMPLOYEE </a:t>
            </a:r>
            <a:r>
              <a:rPr lang="en-US" sz="2400" dirty="0">
                <a:solidFill>
                  <a:srgbClr val="7030A0"/>
                </a:solidFill>
              </a:rPr>
              <a:t>that </a:t>
            </a:r>
            <a:r>
              <a:rPr lang="en-US" sz="2400" dirty="0" smtClean="0">
                <a:solidFill>
                  <a:srgbClr val="7030A0"/>
                </a:solidFill>
              </a:rPr>
              <a:t>distinguishes among </a:t>
            </a:r>
            <a:r>
              <a:rPr lang="en-US" sz="2400" dirty="0">
                <a:solidFill>
                  <a:srgbClr val="7030A0"/>
                </a:solidFill>
              </a:rPr>
              <a:t>employee entities based on the </a:t>
            </a:r>
            <a:r>
              <a:rPr lang="en-US" sz="2400" b="1" i="1" u="sng" dirty="0">
                <a:solidFill>
                  <a:srgbClr val="7030A0"/>
                </a:solidFill>
              </a:rPr>
              <a:t>job type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of each employee entity.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0787" y="652022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superclass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925767"/>
            <a:ext cx="825910" cy="95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04800"/>
            <a:ext cx="872452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1074"/>
            <a:ext cx="7003562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330854" y="575079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2"/>
          <a:stretch/>
        </p:blipFill>
        <p:spPr bwMode="auto">
          <a:xfrm>
            <a:off x="304800" y="304800"/>
            <a:ext cx="8534400" cy="208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6670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We can think of a </a:t>
            </a:r>
            <a:r>
              <a:rPr lang="en-US" sz="2800" b="1" i="1" dirty="0">
                <a:solidFill>
                  <a:srgbClr val="FF3300"/>
                </a:solidFill>
              </a:rPr>
              <a:t>reverse process </a:t>
            </a:r>
            <a:r>
              <a:rPr lang="en-US" sz="2800" dirty="0"/>
              <a:t>of abstraction in which we </a:t>
            </a:r>
            <a:r>
              <a:rPr lang="en-US" sz="2800" dirty="0">
                <a:solidFill>
                  <a:srgbClr val="FF3300"/>
                </a:solidFill>
              </a:rPr>
              <a:t>suppress </a:t>
            </a:r>
            <a:r>
              <a:rPr lang="en-US" sz="2800" dirty="0"/>
              <a:t>the </a:t>
            </a:r>
            <a:r>
              <a:rPr lang="en-US" sz="2800" dirty="0" smtClean="0"/>
              <a:t>differences among </a:t>
            </a:r>
            <a:r>
              <a:rPr lang="en-US" sz="2800" dirty="0"/>
              <a:t>several entity types, identify their common </a:t>
            </a:r>
            <a:r>
              <a:rPr lang="en-US" sz="2800" dirty="0" smtClean="0"/>
              <a:t>features.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b="1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b="1" dirty="0" smtClean="0"/>
              <a:t>Generalize </a:t>
            </a:r>
            <a:r>
              <a:rPr lang="en-US" sz="2800" dirty="0" smtClean="0"/>
              <a:t>them into </a:t>
            </a:r>
            <a:r>
              <a:rPr lang="en-US" sz="2800" dirty="0"/>
              <a:t>a single </a:t>
            </a:r>
            <a:r>
              <a:rPr lang="en-US" sz="2800" b="1" dirty="0">
                <a:solidFill>
                  <a:srgbClr val="FF0000"/>
                </a:solidFill>
              </a:rPr>
              <a:t>superclass</a:t>
            </a:r>
            <a:r>
              <a:rPr lang="en-US" sz="2800" b="1" dirty="0"/>
              <a:t> </a:t>
            </a:r>
            <a:r>
              <a:rPr lang="en-US" sz="2800" dirty="0"/>
              <a:t>of which the original entity types are special </a:t>
            </a:r>
            <a:r>
              <a:rPr lang="en-US" sz="2800" b="1" dirty="0"/>
              <a:t>subclasses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16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62925" y="575078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52800" y="3048000"/>
            <a:ext cx="4038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10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4284" y="5412938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we do not have a condition for determining membership in a subclass, </a:t>
            </a:r>
            <a:r>
              <a:rPr lang="en-US" sz="2400" dirty="0" smtClean="0"/>
              <a:t>the subclass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FF0000"/>
                </a:solidFill>
              </a:rPr>
              <a:t>user-defined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09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0" y="1715576"/>
            <a:ext cx="8143875" cy="430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254655" y="634635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514" y="3220469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Defining </a:t>
            </a:r>
            <a:r>
              <a:rPr lang="en-US" b="1" dirty="0">
                <a:solidFill>
                  <a:srgbClr val="FF0000"/>
                </a:solidFill>
              </a:rPr>
              <a:t>predicate of the subclass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4216226"/>
            <a:ext cx="294046" cy="191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23" y="3846894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Defining </a:t>
            </a:r>
            <a:r>
              <a:rPr lang="en-US" b="1" dirty="0">
                <a:solidFill>
                  <a:srgbClr val="FF0000"/>
                </a:solidFill>
              </a:rPr>
              <a:t>attribute of the specialization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85046" y="3426007"/>
            <a:ext cx="1197692" cy="327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Recall of lecture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9832" y="1115961"/>
            <a:ext cx="9306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1- Unary </a:t>
            </a:r>
            <a:r>
              <a:rPr lang="en-US" sz="2800" b="1" dirty="0"/>
              <a:t>Relational Operations: SELECT and </a:t>
            </a:r>
            <a:r>
              <a:rPr lang="en-US" sz="2800" b="1" dirty="0" smtClean="0"/>
              <a:t>PROJECT</a:t>
            </a:r>
          </a:p>
          <a:p>
            <a:endParaRPr lang="en-US" sz="2800" b="1" dirty="0"/>
          </a:p>
          <a:p>
            <a:r>
              <a:rPr lang="en-US" sz="2800" b="1" dirty="0" smtClean="0"/>
              <a:t>2- </a:t>
            </a:r>
            <a:r>
              <a:rPr lang="en-US" sz="2800" b="1" dirty="0"/>
              <a:t>Relational Algebra Operations from Set </a:t>
            </a:r>
            <a:r>
              <a:rPr lang="en-US" sz="2800" b="1" dirty="0" smtClean="0"/>
              <a:t>Theory</a:t>
            </a:r>
          </a:p>
          <a:p>
            <a:endParaRPr lang="en-US" sz="2800" b="1" dirty="0"/>
          </a:p>
          <a:p>
            <a:r>
              <a:rPr lang="en-US" sz="2800" b="1" dirty="0" smtClean="0"/>
              <a:t>3- </a:t>
            </a:r>
            <a:r>
              <a:rPr lang="en-US" sz="2800" b="1" dirty="0"/>
              <a:t>Binary Relational Operations: JOIN and </a:t>
            </a:r>
            <a:r>
              <a:rPr lang="en-US" sz="2800" b="1" dirty="0" smtClean="0"/>
              <a:t>DIVISION</a:t>
            </a:r>
          </a:p>
          <a:p>
            <a:endParaRPr lang="en-US" sz="2800" b="1" dirty="0"/>
          </a:p>
          <a:p>
            <a:r>
              <a:rPr lang="en-US" sz="2800" b="1" dirty="0" smtClean="0"/>
              <a:t>4- Additional </a:t>
            </a:r>
            <a:r>
              <a:rPr lang="en-US" sz="2800" b="1" dirty="0"/>
              <a:t>Relational </a:t>
            </a:r>
            <a:r>
              <a:rPr lang="en-US" sz="2800" b="1" dirty="0" smtClean="0"/>
              <a:t>Operation</a:t>
            </a:r>
          </a:p>
          <a:p>
            <a:endParaRPr lang="en-US" sz="2800" b="1" dirty="0"/>
          </a:p>
          <a:p>
            <a:r>
              <a:rPr lang="en-US" sz="2800" b="1" dirty="0" smtClean="0"/>
              <a:t>5-  </a:t>
            </a:r>
            <a:r>
              <a:rPr lang="en-US" sz="2800" b="1" dirty="0"/>
              <a:t>The Tuple Relational </a:t>
            </a:r>
            <a:r>
              <a:rPr lang="en-US" sz="2800" b="1" dirty="0" smtClean="0"/>
              <a:t>Calculus</a:t>
            </a:r>
          </a:p>
          <a:p>
            <a:endParaRPr lang="en-US" sz="2800" b="1" dirty="0"/>
          </a:p>
          <a:p>
            <a:r>
              <a:rPr lang="en-US" sz="2800" b="1" dirty="0" smtClean="0"/>
              <a:t>6- </a:t>
            </a:r>
            <a:r>
              <a:rPr lang="en-US" sz="2800" b="1" dirty="0"/>
              <a:t>The Domain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56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66800"/>
            <a:ext cx="85153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254655" y="634635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990" y="158880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Partial specialization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37332" y="1958138"/>
            <a:ext cx="1197692" cy="327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2298" y="204635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Total specialization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84761" y="2257587"/>
            <a:ext cx="484576" cy="316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7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total specialization </a:t>
            </a:r>
            <a:r>
              <a:rPr lang="en-US" sz="2000" dirty="0"/>
              <a:t>constraint </a:t>
            </a:r>
            <a:r>
              <a:rPr lang="en-US" sz="2000" dirty="0" smtClean="0"/>
              <a:t>specifies that </a:t>
            </a:r>
            <a:r>
              <a:rPr lang="en-US" sz="2000" i="1" dirty="0"/>
              <a:t>every </a:t>
            </a:r>
            <a:r>
              <a:rPr lang="en-US" sz="2000" dirty="0"/>
              <a:t>entity in the superclass must be a member of at least one subclass in the</a:t>
            </a:r>
          </a:p>
          <a:p>
            <a:pPr algn="just"/>
            <a:r>
              <a:rPr lang="en-US" sz="2000" dirty="0" smtClean="0"/>
              <a:t>    specialization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/>
              <a:t>For </a:t>
            </a:r>
            <a:r>
              <a:rPr lang="en-US" sz="2000" dirty="0"/>
              <a:t>example, if every EMPLOYEE must be either </a:t>
            </a:r>
            <a:r>
              <a:rPr lang="en-US" sz="2000" dirty="0" smtClean="0"/>
              <a:t>an HOURLY_EMPLOYEE or a SALARIED_EMPLOYEE, then the specialization {HOURLY_EMPLOYEE</a:t>
            </a:r>
            <a:r>
              <a:rPr lang="en-US" sz="2000" dirty="0"/>
              <a:t>, SALARIED_EMPLOYEE} in Figure 8.1 </a:t>
            </a:r>
            <a:r>
              <a:rPr lang="en-US" sz="2000" b="1" dirty="0"/>
              <a:t>is a total </a:t>
            </a:r>
            <a:r>
              <a:rPr lang="en-US" sz="2000" b="1" dirty="0" smtClean="0"/>
              <a:t>specialization</a:t>
            </a:r>
            <a:r>
              <a:rPr lang="en-US" sz="2000" b="1" dirty="0"/>
              <a:t> </a:t>
            </a:r>
            <a:r>
              <a:rPr lang="en-US" sz="2000" b="1" dirty="0" smtClean="0"/>
              <a:t>of </a:t>
            </a:r>
            <a:r>
              <a:rPr lang="en-US" sz="2000" b="1" dirty="0"/>
              <a:t>EMPLOYEE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is shown in EER diagrams by </a:t>
            </a:r>
            <a:r>
              <a:rPr lang="en-US" sz="2000" u="sng" dirty="0"/>
              <a:t>using a double line</a:t>
            </a:r>
            <a:r>
              <a:rPr lang="en-US" sz="2000" dirty="0"/>
              <a:t> to connect the</a:t>
            </a:r>
          </a:p>
          <a:p>
            <a:pPr algn="just"/>
            <a:r>
              <a:rPr lang="en-US" sz="2000" dirty="0" smtClean="0"/>
              <a:t>     superclass </a:t>
            </a:r>
            <a:r>
              <a:rPr lang="en-US" sz="2000" dirty="0"/>
              <a:t>to the circle.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single line is used to display a </a:t>
            </a:r>
            <a:r>
              <a:rPr lang="en-US" sz="2000" b="1" dirty="0"/>
              <a:t>partial </a:t>
            </a:r>
            <a:r>
              <a:rPr lang="en-US" sz="2000" b="1" dirty="0" smtClean="0"/>
              <a:t>specialization</a:t>
            </a:r>
            <a:r>
              <a:rPr lang="en-US" sz="2000" dirty="0" smtClean="0"/>
              <a:t>, which </a:t>
            </a:r>
            <a:r>
              <a:rPr lang="en-US" sz="2000" dirty="0"/>
              <a:t>allows an entity not to belong to any of the subclasses. </a:t>
            </a:r>
            <a:endParaRPr lang="en-US" sz="2000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/>
              <a:t>For </a:t>
            </a:r>
            <a:r>
              <a:rPr lang="en-US" sz="2000" dirty="0"/>
              <a:t>example, if </a:t>
            </a:r>
            <a:r>
              <a:rPr lang="en-US" sz="2000" dirty="0" smtClean="0"/>
              <a:t>some EMPLOYEE </a:t>
            </a:r>
            <a:r>
              <a:rPr lang="en-US" sz="2000" dirty="0"/>
              <a:t>entities </a:t>
            </a:r>
            <a:r>
              <a:rPr lang="en-US" sz="2000" u="sng" dirty="0"/>
              <a:t>do not belong </a:t>
            </a:r>
            <a:r>
              <a:rPr lang="en-US" sz="2000" dirty="0"/>
              <a:t>to any of the </a:t>
            </a:r>
            <a:r>
              <a:rPr lang="en-US" sz="2000" u="sng" dirty="0"/>
              <a:t>subclasses</a:t>
            </a:r>
            <a:r>
              <a:rPr lang="en-US" sz="2000" dirty="0"/>
              <a:t> {</a:t>
            </a:r>
            <a:r>
              <a:rPr lang="en-US" sz="2000" dirty="0" smtClean="0"/>
              <a:t>SECRETARY, ENGINEER</a:t>
            </a:r>
            <a:r>
              <a:rPr lang="en-US" sz="2000" dirty="0"/>
              <a:t>, TECHNICIAN} in </a:t>
            </a:r>
            <a:r>
              <a:rPr lang="en-US" sz="2000" dirty="0" smtClean="0"/>
              <a:t>Figure 8.1, </a:t>
            </a:r>
            <a:r>
              <a:rPr lang="en-US" sz="2000" dirty="0"/>
              <a:t>then </a:t>
            </a:r>
            <a:r>
              <a:rPr lang="en-US" sz="2000" b="1" dirty="0"/>
              <a:t>that specialization is partial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97577" y="76200"/>
            <a:ext cx="565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Interpretation of 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3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4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21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57338"/>
            <a:ext cx="85915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254655" y="634635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4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3"/>
          <a:stretch/>
        </p:blipFill>
        <p:spPr bwMode="auto">
          <a:xfrm>
            <a:off x="304800" y="228600"/>
            <a:ext cx="8534400" cy="356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962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This successive </a:t>
            </a:r>
            <a:r>
              <a:rPr lang="en-US" sz="2800" dirty="0" smtClean="0"/>
              <a:t>specialization corresponds </a:t>
            </a:r>
            <a:r>
              <a:rPr lang="en-US" sz="2800" dirty="0"/>
              <a:t>to a </a:t>
            </a:r>
            <a:r>
              <a:rPr lang="en-US" sz="2800" b="1" dirty="0"/>
              <a:t>top-down conceptual refinement process </a:t>
            </a:r>
            <a:r>
              <a:rPr lang="en-US" sz="2800" dirty="0"/>
              <a:t>during </a:t>
            </a:r>
            <a:r>
              <a:rPr lang="en-US" sz="2800" dirty="0" smtClean="0"/>
              <a:t>conceptual schema </a:t>
            </a:r>
            <a:r>
              <a:rPr lang="en-US" sz="2800" dirty="0"/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val="275539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2895600"/>
            <a:ext cx="844731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964"/>
          <a:stretch/>
        </p:blipFill>
        <p:spPr bwMode="auto">
          <a:xfrm>
            <a:off x="304800" y="381000"/>
            <a:ext cx="8534400" cy="19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35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7"/>
          <a:stretch/>
        </p:blipFill>
        <p:spPr bwMode="auto">
          <a:xfrm>
            <a:off x="309716" y="0"/>
            <a:ext cx="8534399" cy="131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143000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800" dirty="0" smtClean="0"/>
              <a:t>Sometimes it is necessary to represent </a:t>
            </a:r>
            <a:r>
              <a:rPr lang="en-US" sz="2800" dirty="0"/>
              <a:t>a single superclass/subclass relationship </a:t>
            </a:r>
            <a:r>
              <a:rPr lang="en-US" sz="2800" dirty="0">
                <a:solidFill>
                  <a:srgbClr val="FF0000"/>
                </a:solidFill>
              </a:rPr>
              <a:t>with </a:t>
            </a:r>
            <a:r>
              <a:rPr lang="en-US" sz="2800" i="1" dirty="0">
                <a:solidFill>
                  <a:srgbClr val="FF0000"/>
                </a:solidFill>
              </a:rPr>
              <a:t>more than one </a:t>
            </a:r>
            <a:r>
              <a:rPr lang="en-US" sz="2800" dirty="0" smtClean="0"/>
              <a:t>superclass.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where the </a:t>
            </a:r>
            <a:r>
              <a:rPr lang="en-US" sz="2800" dirty="0" err="1"/>
              <a:t>superclasses</a:t>
            </a:r>
            <a:r>
              <a:rPr lang="en-US" sz="2800" dirty="0"/>
              <a:t> represent </a:t>
            </a:r>
            <a:r>
              <a:rPr lang="en-US" sz="2800" b="1" dirty="0"/>
              <a:t>different entity types. </a:t>
            </a:r>
            <a:endParaRPr lang="en-US" sz="28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In </a:t>
            </a:r>
            <a:r>
              <a:rPr lang="en-US" sz="2800" dirty="0"/>
              <a:t>this case, the subclass </a:t>
            </a:r>
            <a:r>
              <a:rPr lang="en-US" sz="2800" dirty="0" smtClean="0"/>
              <a:t>will represent </a:t>
            </a:r>
            <a:r>
              <a:rPr lang="en-US" sz="2800" dirty="0"/>
              <a:t>a collection of objects that is a subset of the </a:t>
            </a:r>
            <a:r>
              <a:rPr lang="en-US" sz="2800" dirty="0">
                <a:solidFill>
                  <a:srgbClr val="FF0000"/>
                </a:solidFill>
              </a:rPr>
              <a:t>UNION</a:t>
            </a:r>
            <a:r>
              <a:rPr lang="en-US" sz="2800" dirty="0"/>
              <a:t> of distinct entity </a:t>
            </a:r>
            <a:r>
              <a:rPr lang="en-US" sz="2800" dirty="0" smtClean="0"/>
              <a:t>types;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we </a:t>
            </a:r>
            <a:r>
              <a:rPr lang="en-US" sz="2800" dirty="0"/>
              <a:t>call such a </a:t>
            </a:r>
            <a:r>
              <a:rPr lang="en-US" sz="2800" i="1" dirty="0">
                <a:solidFill>
                  <a:srgbClr val="FF0000"/>
                </a:solidFill>
              </a:rPr>
              <a:t>subclass</a:t>
            </a: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b="1" dirty="0"/>
              <a:t>union type </a:t>
            </a:r>
            <a:r>
              <a:rPr lang="en-US" sz="2800" dirty="0"/>
              <a:t>or a </a:t>
            </a:r>
            <a:r>
              <a:rPr lang="en-US" sz="2800" b="1" dirty="0"/>
              <a:t>category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65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29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934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254655" y="634635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36742" y="2912688"/>
            <a:ext cx="927950" cy="478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449518"/>
            <a:ext cx="2708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OWNER : A </a:t>
            </a:r>
            <a:r>
              <a:rPr lang="en-US" dirty="0">
                <a:solidFill>
                  <a:srgbClr val="FF0000"/>
                </a:solidFill>
              </a:rPr>
              <a:t>category (union type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that is a </a:t>
            </a:r>
            <a:r>
              <a:rPr lang="en-US" i="1" dirty="0">
                <a:solidFill>
                  <a:srgbClr val="FF0000"/>
                </a:solidFill>
              </a:rPr>
              <a:t>subclass of the UNION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the three </a:t>
            </a:r>
            <a:r>
              <a:rPr lang="en-US" dirty="0">
                <a:solidFill>
                  <a:srgbClr val="FF0000"/>
                </a:solidFill>
              </a:rPr>
              <a:t>entity sets of COMPANY, BANK, and </a:t>
            </a:r>
            <a:r>
              <a:rPr lang="en-US" dirty="0" smtClean="0">
                <a:solidFill>
                  <a:srgbClr val="FF0000"/>
                </a:solidFill>
              </a:rPr>
              <a:t>PERSON.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6855" y="241100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UNION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267200" y="2595675"/>
            <a:ext cx="82965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74613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85421"/>
            <a:ext cx="9067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1- Subclasses</a:t>
            </a:r>
            <a:r>
              <a:rPr lang="en-US" sz="2000" b="1" dirty="0"/>
              <a:t>, </a:t>
            </a:r>
            <a:r>
              <a:rPr lang="en-US" sz="2000" b="1" dirty="0" err="1" smtClean="0"/>
              <a:t>Superclasses</a:t>
            </a:r>
            <a:r>
              <a:rPr lang="en-US" sz="2000" b="1" dirty="0"/>
              <a:t>, and </a:t>
            </a:r>
            <a:r>
              <a:rPr lang="en-US" sz="2000" b="1" dirty="0" smtClean="0"/>
              <a:t>Inheritance</a:t>
            </a:r>
          </a:p>
          <a:p>
            <a:endParaRPr lang="en-US" sz="2000" b="1" dirty="0"/>
          </a:p>
          <a:p>
            <a:r>
              <a:rPr lang="en-US" sz="2000" b="1" dirty="0" smtClean="0"/>
              <a:t>2- Specialization </a:t>
            </a:r>
            <a:r>
              <a:rPr lang="en-US" sz="2000" b="1" dirty="0"/>
              <a:t>and </a:t>
            </a:r>
            <a:r>
              <a:rPr lang="en-US" sz="2000" b="1" dirty="0" smtClean="0"/>
              <a:t>Generalization</a:t>
            </a:r>
          </a:p>
          <a:p>
            <a:endParaRPr lang="en-US" sz="2000" b="1" dirty="0"/>
          </a:p>
          <a:p>
            <a:pPr marL="457200" indent="-457200"/>
            <a:r>
              <a:rPr lang="en-US" sz="2000" b="1" dirty="0" smtClean="0"/>
              <a:t>3- Constraints </a:t>
            </a:r>
            <a:r>
              <a:rPr lang="en-US" sz="2000" b="1" dirty="0"/>
              <a:t>and Characteristics of Specialization </a:t>
            </a:r>
            <a:r>
              <a:rPr lang="en-US" sz="2000" b="1" dirty="0" smtClean="0"/>
              <a:t>  and </a:t>
            </a:r>
            <a:r>
              <a:rPr lang="en-US" sz="2000" b="1" dirty="0"/>
              <a:t>Generalization </a:t>
            </a:r>
            <a:r>
              <a:rPr lang="en-US" sz="2000" b="1" dirty="0" smtClean="0"/>
              <a:t>Hierarchies</a:t>
            </a:r>
          </a:p>
          <a:p>
            <a:pPr marL="457200" indent="-457200"/>
            <a:endParaRPr lang="en-US" sz="2000" b="1" dirty="0"/>
          </a:p>
          <a:p>
            <a:r>
              <a:rPr lang="en-US" sz="2000" b="1" dirty="0" smtClean="0"/>
              <a:t>4- Modeling </a:t>
            </a:r>
            <a:r>
              <a:rPr lang="en-US" sz="2000" b="1" dirty="0"/>
              <a:t>of UNION Types Using </a:t>
            </a:r>
            <a:r>
              <a:rPr lang="en-US" sz="2000" b="1" dirty="0" smtClean="0"/>
              <a:t>Categories</a:t>
            </a:r>
          </a:p>
          <a:p>
            <a:endParaRPr lang="en-US" sz="2000" b="1" dirty="0"/>
          </a:p>
          <a:p>
            <a:pPr marL="339725" indent="-339725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5- A Sample UNIVERSITY EER Schema, Design Choices, and Formal   Definitions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39725" indent="-339725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6-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Example of Other Notation: Representing Specialization and Generalization in UML Class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Diagrams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280988" indent="-280988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7-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Abstraction, Knowledge Representation, and Ontology Concepts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717" y="1066800"/>
            <a:ext cx="85343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A category can be </a:t>
            </a:r>
            <a:r>
              <a:rPr lang="en-US" sz="2800" b="1" dirty="0"/>
              <a:t>total </a:t>
            </a:r>
            <a:r>
              <a:rPr lang="en-US" sz="2800" dirty="0"/>
              <a:t>or </a:t>
            </a:r>
            <a:r>
              <a:rPr lang="en-US" sz="2800" b="1" dirty="0"/>
              <a:t>partial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dirty="0">
                <a:solidFill>
                  <a:srgbClr val="FF0000"/>
                </a:solidFill>
              </a:rPr>
              <a:t>total category </a:t>
            </a:r>
            <a:r>
              <a:rPr lang="en-US" sz="2800" dirty="0"/>
              <a:t>holds the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union </a:t>
            </a:r>
            <a:r>
              <a:rPr lang="en-US" sz="2800" dirty="0"/>
              <a:t>of all entities </a:t>
            </a:r>
            <a:r>
              <a:rPr lang="en-US" sz="2800" dirty="0" smtClean="0"/>
              <a:t>in its </a:t>
            </a:r>
            <a:r>
              <a:rPr lang="en-US" sz="2800" dirty="0" err="1"/>
              <a:t>superclasses</a:t>
            </a:r>
            <a:r>
              <a:rPr lang="en-US" sz="2800" dirty="0" smtClean="0"/>
              <a:t>,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whereas a </a:t>
            </a:r>
            <a:r>
              <a:rPr lang="en-US" sz="2800" dirty="0">
                <a:solidFill>
                  <a:srgbClr val="FF0000"/>
                </a:solidFill>
              </a:rPr>
              <a:t>partial category </a:t>
            </a:r>
            <a:r>
              <a:rPr lang="en-US" sz="2800" dirty="0"/>
              <a:t>can hold a </a:t>
            </a:r>
            <a:r>
              <a:rPr lang="en-US" sz="2800" i="1" dirty="0">
                <a:solidFill>
                  <a:srgbClr val="FF0000"/>
                </a:solidFill>
              </a:rPr>
              <a:t>subset of the union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u="sng" dirty="0"/>
              <a:t>total </a:t>
            </a:r>
            <a:r>
              <a:rPr lang="en-US" sz="2800" u="sng" dirty="0" smtClean="0"/>
              <a:t>category</a:t>
            </a:r>
            <a:r>
              <a:rPr lang="en-US" sz="2800" dirty="0" smtClean="0"/>
              <a:t> is </a:t>
            </a:r>
            <a:r>
              <a:rPr lang="en-US" sz="2800" dirty="0"/>
              <a:t>represented diagrammatically by a </a:t>
            </a:r>
            <a:r>
              <a:rPr lang="en-US" sz="2800" u="sng" dirty="0"/>
              <a:t>double</a:t>
            </a:r>
            <a:r>
              <a:rPr lang="en-US" sz="2800" dirty="0"/>
              <a:t> line connecting the category </a:t>
            </a:r>
            <a:r>
              <a:rPr lang="en-US" sz="2800" dirty="0" smtClean="0"/>
              <a:t>and the </a:t>
            </a:r>
            <a:r>
              <a:rPr lang="en-US" sz="2800" dirty="0"/>
              <a:t>circle, whereas a </a:t>
            </a:r>
            <a:r>
              <a:rPr lang="en-US" sz="2800" u="sng" dirty="0"/>
              <a:t>partial category </a:t>
            </a:r>
            <a:r>
              <a:rPr lang="en-US" sz="2800" dirty="0"/>
              <a:t>is indicated by a </a:t>
            </a:r>
            <a:r>
              <a:rPr lang="en-US" sz="2800" u="sng" dirty="0"/>
              <a:t>single line</a:t>
            </a:r>
            <a:r>
              <a:rPr lang="en-US" sz="280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87"/>
          <a:stretch/>
        </p:blipFill>
        <p:spPr bwMode="auto">
          <a:xfrm>
            <a:off x="309716" y="1"/>
            <a:ext cx="853439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98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84134" y="2362200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partial category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273153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category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549077">
            <a:off x="254655" y="634635"/>
            <a:ext cx="2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133600"/>
            <a:ext cx="8880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/>
              <a:t>Entity-Relationship </a:t>
            </a:r>
            <a:r>
              <a:rPr lang="en-US" sz="2400" dirty="0"/>
              <a:t>(</a:t>
            </a:r>
            <a:r>
              <a:rPr lang="en-US" sz="2400" b="1" dirty="0"/>
              <a:t>ER</a:t>
            </a:r>
            <a:r>
              <a:rPr lang="en-US" sz="2400" dirty="0"/>
              <a:t>) </a:t>
            </a:r>
            <a:r>
              <a:rPr lang="en-US" sz="2400" b="1" dirty="0"/>
              <a:t>model</a:t>
            </a:r>
            <a:r>
              <a:rPr lang="en-US" sz="2400" dirty="0"/>
              <a:t>, which is a popular</a:t>
            </a:r>
          </a:p>
          <a:p>
            <a:pPr algn="just"/>
            <a:r>
              <a:rPr lang="en-US" sz="2400" dirty="0"/>
              <a:t>high-level conceptual data model.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This </a:t>
            </a:r>
            <a:r>
              <a:rPr lang="en-US" sz="2400" dirty="0"/>
              <a:t>model and its variations are frequently </a:t>
            </a:r>
            <a:r>
              <a:rPr lang="en-US" sz="2400" dirty="0" smtClean="0"/>
              <a:t>used for </a:t>
            </a:r>
            <a:r>
              <a:rPr lang="en-US" sz="2400" dirty="0"/>
              <a:t>the </a:t>
            </a:r>
            <a:r>
              <a:rPr lang="en-US" sz="2400" b="1" u="sng" dirty="0"/>
              <a:t>conceptual design of database</a:t>
            </a:r>
            <a:r>
              <a:rPr lang="en-US" sz="2400" dirty="0"/>
              <a:t> </a:t>
            </a:r>
            <a:r>
              <a:rPr lang="en-US" sz="2400" dirty="0" smtClean="0"/>
              <a:t>applications.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Many </a:t>
            </a:r>
            <a:r>
              <a:rPr lang="en-US" sz="2400" dirty="0"/>
              <a:t>database design </a:t>
            </a:r>
            <a:r>
              <a:rPr lang="en-US" sz="2400" dirty="0" smtClean="0"/>
              <a:t>tools employ </a:t>
            </a:r>
            <a:r>
              <a:rPr lang="en-US" sz="2400" dirty="0"/>
              <a:t>its concepts.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00390"/>
            <a:ext cx="762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Recall about Entity-Relationship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ER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b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8"/>
            <a:ext cx="6934200" cy="670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1"/>
            <a:ext cx="7391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549077">
            <a:off x="-61505" y="2179628"/>
            <a:ext cx="227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Example of ER model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14524"/>
            <a:ext cx="8494384" cy="35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4500" y="533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Introduction to EER model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5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4334</TotalTime>
  <Words>668</Words>
  <Application>Microsoft Office PowerPoint</Application>
  <PresentationFormat>On-screen Show (4:3)</PresentationFormat>
  <Paragraphs>130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Apothecary</vt:lpstr>
      <vt:lpstr>PowerPoint Presentation</vt:lpstr>
      <vt:lpstr>Recall of lecture 6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450</cp:revision>
  <dcterms:created xsi:type="dcterms:W3CDTF">2018-02-09T09:07:30Z</dcterms:created>
  <dcterms:modified xsi:type="dcterms:W3CDTF">2018-03-24T07:38:55Z</dcterms:modified>
</cp:coreProperties>
</file>