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2" r:id="rId9"/>
    <p:sldId id="264" r:id="rId10"/>
    <p:sldId id="283" r:id="rId11"/>
    <p:sldId id="266" r:id="rId12"/>
    <p:sldId id="267" r:id="rId13"/>
    <p:sldId id="269" r:id="rId14"/>
    <p:sldId id="284" r:id="rId15"/>
    <p:sldId id="270" r:id="rId16"/>
    <p:sldId id="265" r:id="rId17"/>
    <p:sldId id="278" r:id="rId18"/>
    <p:sldId id="271" r:id="rId19"/>
    <p:sldId id="272" r:id="rId20"/>
    <p:sldId id="273" r:id="rId21"/>
    <p:sldId id="274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D884D-CFC0-4927-9527-4C7FBB18803D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2FC4D-9178-4759-AE38-D9B7450D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0A56-8341-4FC8-9C55-8EEB4999655A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D4AD-0A2A-482F-8532-1485FB733798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2C8F-2811-4EB5-ACCC-9B6A79765EF1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FF7E-3AAD-4508-BD8B-8A938D3690CF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88AE-5EF6-4742-B236-E59D13512AF8}" type="datetime1">
              <a:rPr lang="en-US" smtClean="0"/>
              <a:t>3/25/2018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623-FDBB-4C91-8809-B39A0B93ACB5}" type="datetime1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9B3E-7106-4A9F-BB58-A7B424D7844B}" type="datetime1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94EC-2BF1-420C-9A52-FF33D48E9FE2}" type="datetime1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8591-83B8-4FA4-B59A-03300E9A48EA}" type="datetime1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ADD1-3BB6-48BE-8A3A-0D8627560C72}" type="datetime1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C35B-DCAC-4B23-8A71-6D2C2B9424AB}" type="datetime1">
              <a:rPr lang="en-US" smtClean="0"/>
              <a:t>3/25/2018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6A20CE9-9B8A-4E8E-B48B-DB1B107A755D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40677" t="28054" r="44380" b="51274"/>
          <a:stretch>
            <a:fillRect/>
          </a:stretch>
        </p:blipFill>
        <p:spPr bwMode="auto">
          <a:xfrm>
            <a:off x="3463506" y="0"/>
            <a:ext cx="2403894" cy="166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" y="5555902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Dr.  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Rihab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Mohamed 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aceur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ABDELKRIM</a:t>
            </a:r>
          </a:p>
          <a:p>
            <a:endParaRPr lang="en-GB" b="1" dirty="0">
              <a:latin typeface="Arial" pitchFamily="34" charset="0"/>
              <a:cs typeface="Arial" pitchFamily="34" charset="0"/>
            </a:endParaRP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E-mail: rihab@su.edu.sa</a:t>
            </a:r>
            <a:endParaRPr lang="af-ZA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3964" y="624840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6600"/>
                </a:solidFill>
              </a:rPr>
              <a:t>2017 - 2018</a:t>
            </a:r>
            <a:endParaRPr lang="af-ZA" sz="2400" b="1" dirty="0">
              <a:solidFill>
                <a:srgbClr val="FF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1752600"/>
            <a:ext cx="7149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f-ZA" sz="3200" b="1" dirty="0" smtClean="0">
                <a:solidFill>
                  <a:srgbClr val="996600"/>
                </a:solidFill>
                <a:latin typeface="Arial" pitchFamily="34" charset="0"/>
                <a:cs typeface="Arial" pitchFamily="34" charset="0"/>
              </a:rPr>
              <a:t>Database Management  system</a:t>
            </a:r>
            <a:endParaRPr lang="af-ZA" sz="3200" b="1" dirty="0">
              <a:solidFill>
                <a:srgbClr val="99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771" y="2438400"/>
            <a:ext cx="2940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996600"/>
                </a:solidFill>
              </a:rPr>
              <a:t>Lecture 7(part2)</a:t>
            </a:r>
            <a:endParaRPr lang="en-US" sz="2800" b="1" dirty="0">
              <a:solidFill>
                <a:srgbClr val="99660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3105835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The Enhanced </a:t>
            </a:r>
            <a:r>
              <a:rPr lang="en-US" sz="3200" b="1" dirty="0" smtClean="0">
                <a:solidFill>
                  <a:srgbClr val="FF0000"/>
                </a:solidFill>
              </a:rPr>
              <a:t>Entity-Relationship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                   (EER</a:t>
            </a:r>
            <a:r>
              <a:rPr lang="en-US" sz="3200" b="1" dirty="0">
                <a:solidFill>
                  <a:srgbClr val="FF0000"/>
                </a:solidFill>
              </a:rPr>
              <a:t>) Model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610599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1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86799" cy="599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6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53440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55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799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5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610599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1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8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610599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6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2400"/>
            <a:ext cx="8610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0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28600"/>
            <a:ext cx="8686800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40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1"/>
            <a:ext cx="8610600" cy="601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08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74613"/>
            <a:ext cx="7796213" cy="99218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Outline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985421"/>
            <a:ext cx="9067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1- Subclasses</a:t>
            </a:r>
            <a:r>
              <a:rPr lang="en-US" sz="2000" b="1" dirty="0"/>
              <a:t>, </a:t>
            </a:r>
            <a:r>
              <a:rPr lang="en-US" sz="2000" b="1" dirty="0" err="1" smtClean="0"/>
              <a:t>Superclasses</a:t>
            </a:r>
            <a:r>
              <a:rPr lang="en-US" sz="2000" b="1" dirty="0"/>
              <a:t>, and </a:t>
            </a:r>
            <a:r>
              <a:rPr lang="en-US" sz="2000" b="1" dirty="0" smtClean="0"/>
              <a:t>Inheritance</a:t>
            </a:r>
          </a:p>
          <a:p>
            <a:endParaRPr lang="en-US" sz="2000" b="1" dirty="0"/>
          </a:p>
          <a:p>
            <a:r>
              <a:rPr lang="en-US" sz="2000" b="1" dirty="0" smtClean="0"/>
              <a:t>2- Specialization </a:t>
            </a:r>
            <a:r>
              <a:rPr lang="en-US" sz="2000" b="1" dirty="0"/>
              <a:t>and </a:t>
            </a:r>
            <a:r>
              <a:rPr lang="en-US" sz="2000" b="1" dirty="0" smtClean="0"/>
              <a:t>Generalization</a:t>
            </a:r>
          </a:p>
          <a:p>
            <a:endParaRPr lang="en-US" sz="2000" b="1" dirty="0"/>
          </a:p>
          <a:p>
            <a:pPr marL="457200" indent="-457200"/>
            <a:r>
              <a:rPr lang="en-US" sz="2000" b="1" dirty="0" smtClean="0"/>
              <a:t>3- Constraints </a:t>
            </a:r>
            <a:r>
              <a:rPr lang="en-US" sz="2000" b="1" dirty="0"/>
              <a:t>and Characteristics of Specialization </a:t>
            </a:r>
            <a:r>
              <a:rPr lang="en-US" sz="2000" b="1" dirty="0" smtClean="0"/>
              <a:t>  and </a:t>
            </a:r>
            <a:r>
              <a:rPr lang="en-US" sz="2000" b="1" dirty="0"/>
              <a:t>Generalization </a:t>
            </a:r>
            <a:r>
              <a:rPr lang="en-US" sz="2000" b="1" dirty="0" smtClean="0"/>
              <a:t>Hierarchies</a:t>
            </a:r>
          </a:p>
          <a:p>
            <a:pPr marL="457200" indent="-457200"/>
            <a:endParaRPr lang="en-US" sz="2000" b="1" dirty="0"/>
          </a:p>
          <a:p>
            <a:r>
              <a:rPr lang="en-US" sz="2000" b="1" dirty="0" smtClean="0"/>
              <a:t>4- Modeling </a:t>
            </a:r>
            <a:r>
              <a:rPr lang="en-US" sz="2000" b="1" dirty="0"/>
              <a:t>of UNION Types Using </a:t>
            </a:r>
            <a:r>
              <a:rPr lang="en-US" sz="2000" b="1" dirty="0" smtClean="0"/>
              <a:t>Categories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pPr marL="339725" indent="-339725"/>
            <a:r>
              <a:rPr lang="en-US" sz="2000" b="1" dirty="0" smtClean="0">
                <a:solidFill>
                  <a:srgbClr val="FF0000"/>
                </a:solidFill>
              </a:rPr>
              <a:t>5- A Sample UNIVERSITY EER Schema, Design Choices, and Formal   Definitions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6- Relational </a:t>
            </a:r>
            <a:r>
              <a:rPr lang="en-US" sz="2000" b="1" dirty="0">
                <a:solidFill>
                  <a:srgbClr val="FF0000"/>
                </a:solidFill>
              </a:rPr>
              <a:t>Database Design Using ER-to-Relational </a:t>
            </a:r>
            <a:r>
              <a:rPr lang="en-US" sz="2000" b="1" dirty="0" smtClean="0">
                <a:solidFill>
                  <a:srgbClr val="FF0000"/>
                </a:solidFill>
              </a:rPr>
              <a:t>Mapping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7- Mapping </a:t>
            </a:r>
            <a:r>
              <a:rPr lang="en-US" sz="2000" b="1" dirty="0">
                <a:solidFill>
                  <a:srgbClr val="FF0000"/>
                </a:solidFill>
              </a:rPr>
              <a:t>EER Model Constructs to Relations</a:t>
            </a:r>
          </a:p>
        </p:txBody>
      </p:sp>
    </p:spTree>
    <p:extLst>
      <p:ext uri="{BB962C8B-B14F-4D97-AF65-F5344CB8AC3E}">
        <p14:creationId xmlns:p14="http://schemas.microsoft.com/office/powerpoint/2010/main" val="11203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20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77"/>
          <a:stretch/>
        </p:blipFill>
        <p:spPr bwMode="auto">
          <a:xfrm>
            <a:off x="200891" y="1551709"/>
            <a:ext cx="8686800" cy="47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219954"/>
            <a:ext cx="10695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7- Mapping EER Model Constructs to Relations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4114800" y="2133600"/>
            <a:ext cx="4772891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22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21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10600" cy="600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15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842963"/>
            <a:ext cx="8915399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230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229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534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70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5344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9382" y="228600"/>
            <a:ext cx="83612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/>
            <a:r>
              <a:rPr lang="en-US" sz="2400" b="1" dirty="0">
                <a:solidFill>
                  <a:srgbClr val="FF0000"/>
                </a:solidFill>
              </a:rPr>
              <a:t>5- A Sample UNIVERSITY EER Schema, Design Choices, and Formal   Definitions</a:t>
            </a:r>
          </a:p>
        </p:txBody>
      </p:sp>
    </p:spTree>
    <p:extLst>
      <p:ext uri="{BB962C8B-B14F-4D97-AF65-F5344CB8AC3E}">
        <p14:creationId xmlns:p14="http://schemas.microsoft.com/office/powerpoint/2010/main" val="33945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76200" y="249377"/>
            <a:ext cx="1005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6- Relational Database Design Using </a:t>
            </a:r>
            <a:r>
              <a:rPr lang="en-US" sz="2800" b="1" dirty="0" smtClean="0">
                <a:solidFill>
                  <a:srgbClr val="FF0000"/>
                </a:solidFill>
              </a:rPr>
              <a:t>ER-to-Relational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    Mapping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99" b="-1"/>
          <a:stretch/>
        </p:blipFill>
        <p:spPr bwMode="auto">
          <a:xfrm>
            <a:off x="408708" y="1953490"/>
            <a:ext cx="8430491" cy="444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6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52400"/>
            <a:ext cx="8610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6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2" b="7272"/>
          <a:stretch/>
        </p:blipFill>
        <p:spPr bwMode="auto">
          <a:xfrm>
            <a:off x="304800" y="304800"/>
            <a:ext cx="8534401" cy="5652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4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10599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9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>
                <a:solidFill>
                  <a:srgbClr val="564B3C"/>
                </a:solidFill>
              </a:rPr>
              <a:pPr/>
              <a:t>8</a:t>
            </a:fld>
            <a:endParaRPr lang="en-US">
              <a:solidFill>
                <a:srgbClr val="564B3C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610599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1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5344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9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4634</TotalTime>
  <Words>133</Words>
  <Application>Microsoft Office PowerPoint</Application>
  <PresentationFormat>On-screen Show (4:3)</PresentationFormat>
  <Paragraphs>51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Apothecary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472</cp:revision>
  <dcterms:created xsi:type="dcterms:W3CDTF">2018-02-09T09:07:30Z</dcterms:created>
  <dcterms:modified xsi:type="dcterms:W3CDTF">2018-03-25T05:07:34Z</dcterms:modified>
</cp:coreProperties>
</file>