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76" r:id="rId7"/>
    <p:sldId id="265" r:id="rId8"/>
    <p:sldId id="266" r:id="rId9"/>
    <p:sldId id="273" r:id="rId10"/>
    <p:sldId id="267" r:id="rId11"/>
    <p:sldId id="274" r:id="rId12"/>
    <p:sldId id="268" r:id="rId13"/>
    <p:sldId id="277" r:id="rId14"/>
    <p:sldId id="269" r:id="rId15"/>
    <p:sldId id="270" r:id="rId16"/>
    <p:sldId id="278" r:id="rId17"/>
    <p:sldId id="271" r:id="rId18"/>
    <p:sldId id="279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3300"/>
    <a:srgbClr val="FF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0A56-8341-4FC8-9C55-8EEB4999655A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D4AD-0A2A-482F-8532-1485FB733798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2C8F-2811-4EB5-ACCC-9B6A79765EF1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F7E-3AAD-4508-BD8B-8A938D3690CF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8AE-5EF6-4742-B236-E59D13512AF8}" type="datetime1">
              <a:rPr lang="en-US" smtClean="0"/>
              <a:t>3/25/2018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623-FDBB-4C91-8809-B39A0B93ACB5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9B3E-7106-4A9F-BB58-A7B424D7844B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94EC-2BF1-420C-9A52-FF33D48E9FE2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591-83B8-4FA4-B59A-03300E9A48EA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ADD1-3BB6-48BE-8A3A-0D8627560C72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C35B-DCAC-4B23-8A71-6D2C2B9424AB}" type="datetime1">
              <a:rPr lang="en-US" smtClean="0"/>
              <a:t>3/25/2018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A20CE9-9B8A-4E8E-B48B-DB1B107A755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3041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8 (part1)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76200" y="3105835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Object,Object-Relational,and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XML: Concepts, Models, Languages,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and </a:t>
            </a:r>
            <a:r>
              <a:rPr lang="en-US" sz="3200" b="1" dirty="0">
                <a:solidFill>
                  <a:srgbClr val="FF0000"/>
                </a:solidFill>
              </a:rPr>
              <a:t>Standards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229618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User-Defined </a:t>
            </a:r>
            <a:r>
              <a:rPr lang="en-US" sz="2400" b="1" dirty="0">
                <a:solidFill>
                  <a:srgbClr val="FF0000"/>
                </a:solidFill>
              </a:rPr>
              <a:t>Types and Complex Structures for </a:t>
            </a:r>
            <a:r>
              <a:rPr lang="en-US" sz="2400" b="1" dirty="0" smtClean="0">
                <a:solidFill>
                  <a:srgbClr val="FF0000"/>
                </a:solidFill>
              </a:rPr>
              <a:t>Objects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To allow the creation of complex-structured objects, and to separate the </a:t>
            </a:r>
            <a:r>
              <a:rPr lang="en-US" sz="2400" dirty="0" smtClean="0"/>
              <a:t>declaration of </a:t>
            </a:r>
            <a:r>
              <a:rPr lang="en-US" sz="2400" dirty="0"/>
              <a:t>a type from the creation of a table, SQL now provides </a:t>
            </a:r>
            <a:r>
              <a:rPr lang="en-US" sz="2400" b="1" dirty="0"/>
              <a:t>user-defined </a:t>
            </a:r>
            <a:r>
              <a:rPr lang="en-US" sz="2400" b="1" dirty="0" smtClean="0"/>
              <a:t>types </a:t>
            </a:r>
            <a:r>
              <a:rPr lang="en-US" sz="2400" dirty="0" smtClean="0"/>
              <a:t>(</a:t>
            </a:r>
            <a:r>
              <a:rPr lang="en-US" sz="2400" b="1" dirty="0" smtClean="0"/>
              <a:t>UDT</a:t>
            </a:r>
            <a:r>
              <a:rPr lang="en-US" sz="2400" dirty="0" smtClean="0"/>
              <a:t>s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/>
              <a:t>A </a:t>
            </a:r>
            <a:r>
              <a:rPr lang="en-US" sz="2400" b="1" dirty="0"/>
              <a:t>UDT </a:t>
            </a:r>
            <a:r>
              <a:rPr lang="en-US" sz="2400" dirty="0"/>
              <a:t>may be specified in its simplest form </a:t>
            </a:r>
            <a:r>
              <a:rPr lang="en-US" sz="2400" dirty="0" smtClean="0"/>
              <a:t>using the </a:t>
            </a:r>
            <a:r>
              <a:rPr lang="en-US" sz="2400" dirty="0"/>
              <a:t>following syntax: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32255"/>
            <a:ext cx="6019800" cy="40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0086" y="59552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11.4 illustrates some of the object concepts in SQL.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52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</p:spTree>
    <p:extLst>
      <p:ext uri="{BB962C8B-B14F-4D97-AF65-F5344CB8AC3E}">
        <p14:creationId xmlns:p14="http://schemas.microsoft.com/office/powerpoint/2010/main" val="4707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998288">
            <a:off x="6324600" y="168920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00FF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3340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78" y="4619625"/>
            <a:ext cx="32289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67600" y="5638800"/>
            <a:ext cx="1258653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" y="286433"/>
            <a:ext cx="6806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User-Defined Types and Complex Structures for Objects</a:t>
            </a:r>
          </a:p>
        </p:txBody>
      </p:sp>
    </p:spTree>
    <p:extLst>
      <p:ext uri="{BB962C8B-B14F-4D97-AF65-F5344CB8AC3E}">
        <p14:creationId xmlns:p14="http://schemas.microsoft.com/office/powerpoint/2010/main" val="3514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813173"/>
            <a:ext cx="853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b="1" dirty="0">
                <a:solidFill>
                  <a:srgbClr val="FF0000"/>
                </a:solidFill>
              </a:rPr>
              <a:t>Object Identifiers Using Reference </a:t>
            </a:r>
            <a:r>
              <a:rPr lang="en-US" sz="2400" b="1" dirty="0" smtClean="0">
                <a:solidFill>
                  <a:srgbClr val="FF0000"/>
                </a:solidFill>
              </a:rPr>
              <a:t>Types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000" dirty="0"/>
              <a:t>Unique system-generated object identifiers can be created via the </a:t>
            </a:r>
            <a:r>
              <a:rPr lang="en-US" sz="2000" b="1" dirty="0"/>
              <a:t>reference type </a:t>
            </a:r>
            <a:r>
              <a:rPr lang="en-US" sz="2000" dirty="0" smtClean="0"/>
              <a:t>in the </a:t>
            </a:r>
            <a:r>
              <a:rPr lang="en-US" sz="2000" dirty="0"/>
              <a:t>latest version of SQL. For example, in Figure 11.4(b), the phrase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                                REF </a:t>
            </a:r>
            <a:r>
              <a:rPr lang="en-US" sz="2000" b="1" dirty="0"/>
              <a:t>IS SYSTEM GENERATED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381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</p:spTree>
    <p:extLst>
      <p:ext uri="{BB962C8B-B14F-4D97-AF65-F5344CB8AC3E}">
        <p14:creationId xmlns:p14="http://schemas.microsoft.com/office/powerpoint/2010/main" val="21378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1690687"/>
            <a:ext cx="7458075" cy="379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998288">
            <a:off x="5968766" y="92720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00FF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2587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Object Identifiers Using Reference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2362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(b) Specifying</a:t>
            </a:r>
          </a:p>
          <a:p>
            <a:r>
              <a:rPr lang="en-US" b="1" dirty="0">
                <a:solidFill>
                  <a:srgbClr val="CC00FF"/>
                </a:solidFill>
              </a:rPr>
              <a:t>UDT for </a:t>
            </a:r>
            <a:r>
              <a:rPr lang="en-US" b="1" dirty="0" smtClean="0">
                <a:solidFill>
                  <a:srgbClr val="CC00FF"/>
                </a:solidFill>
              </a:rPr>
              <a:t>PERSON_TYPE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838200" y="3436143"/>
            <a:ext cx="3581400" cy="3048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745" y="5638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indicates that whenever a new PERSON_TYPE object is created, the system </a:t>
            </a:r>
            <a:r>
              <a:rPr lang="en-US" dirty="0" smtClean="0"/>
              <a:t>will assign </a:t>
            </a:r>
            <a:r>
              <a:rPr lang="en-US" dirty="0"/>
              <a:t>it a unique system-generated identifier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6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991" y="20574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is illustrated in </a:t>
            </a:r>
            <a:r>
              <a:rPr lang="en-US" sz="2000" dirty="0" smtClean="0"/>
              <a:t>Figure11.4(d</a:t>
            </a:r>
            <a:r>
              <a:rPr lang="en-US" sz="2000" dirty="0"/>
              <a:t>), where we create a table PERSON based on the PERSON_TYPE UDT.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40441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3. </a:t>
            </a:r>
            <a:r>
              <a:rPr lang="en-US" sz="2400" b="1" dirty="0">
                <a:solidFill>
                  <a:srgbClr val="FF0000"/>
                </a:solidFill>
              </a:rPr>
              <a:t>Creating Tables Based on the UDTs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    Object </a:t>
            </a:r>
            <a:r>
              <a:rPr lang="en-US" sz="3200" b="1" dirty="0">
                <a:solidFill>
                  <a:srgbClr val="FF0000"/>
                </a:solidFill>
              </a:rPr>
              <a:t>Database Extensions to SQL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3435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5525" y="4800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Creating tables based</a:t>
            </a:r>
          </a:p>
          <a:p>
            <a:r>
              <a:rPr lang="en-US" b="1" dirty="0">
                <a:solidFill>
                  <a:srgbClr val="CC00FF"/>
                </a:solidFill>
              </a:rPr>
              <a:t>on some of the UDTs,</a:t>
            </a:r>
          </a:p>
          <a:p>
            <a:r>
              <a:rPr lang="en-US" b="1" dirty="0">
                <a:solidFill>
                  <a:srgbClr val="CC00FF"/>
                </a:solidFill>
              </a:rPr>
              <a:t>and illustrating table</a:t>
            </a:r>
          </a:p>
          <a:p>
            <a:r>
              <a:rPr lang="en-US" b="1" dirty="0" smtClean="0">
                <a:solidFill>
                  <a:srgbClr val="CC00FF"/>
                </a:solidFill>
              </a:rPr>
              <a:t>Inheritance.</a:t>
            </a:r>
            <a:endParaRPr lang="en-US" b="1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598474"/>
            <a:ext cx="8763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Encapsulation </a:t>
            </a:r>
            <a:r>
              <a:rPr lang="en-US" sz="2400" b="1" dirty="0">
                <a:solidFill>
                  <a:srgbClr val="FF0000"/>
                </a:solidFill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Operations</a:t>
            </a:r>
          </a:p>
          <a:p>
            <a:endParaRPr lang="en-US" sz="800" b="1" dirty="0">
              <a:solidFill>
                <a:srgbClr val="FF0000"/>
              </a:solidFill>
            </a:endParaRPr>
          </a:p>
          <a:p>
            <a:r>
              <a:rPr lang="en-US" sz="2000" dirty="0"/>
              <a:t>In SQL, a </a:t>
            </a:r>
            <a:r>
              <a:rPr lang="en-US" sz="2000" b="1" dirty="0"/>
              <a:t>user-defined type </a:t>
            </a:r>
            <a:r>
              <a:rPr lang="en-US" sz="2000" dirty="0"/>
              <a:t>can have its own behavioral specification by </a:t>
            </a:r>
            <a:r>
              <a:rPr lang="en-US" sz="2000" dirty="0" smtClean="0"/>
              <a:t>specifying methods </a:t>
            </a:r>
            <a:r>
              <a:rPr lang="en-US" sz="2000" dirty="0"/>
              <a:t>(or operations) in addition to the attributes.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general form of a </a:t>
            </a:r>
            <a:r>
              <a:rPr lang="en-US" sz="2000" dirty="0" smtClean="0"/>
              <a:t>UDT specification </a:t>
            </a:r>
            <a:r>
              <a:rPr lang="en-US" sz="2000" dirty="0"/>
              <a:t>with methods is as follows: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25" y="3276600"/>
            <a:ext cx="6343650" cy="1123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4572000"/>
            <a:ext cx="82581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381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    Object </a:t>
            </a:r>
            <a:r>
              <a:rPr lang="en-US" sz="3200" b="1" dirty="0">
                <a:solidFill>
                  <a:srgbClr val="FF0000"/>
                </a:solidFill>
              </a:rPr>
              <a:t>Database Extensions to SQL</a:t>
            </a:r>
          </a:p>
        </p:txBody>
      </p:sp>
    </p:spTree>
    <p:extLst>
      <p:ext uri="{BB962C8B-B14F-4D97-AF65-F5344CB8AC3E}">
        <p14:creationId xmlns:p14="http://schemas.microsoft.com/office/powerpoint/2010/main" val="40519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992868"/>
            <a:ext cx="35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For example, in Figure 11.4(b</a:t>
            </a:r>
            <a:r>
              <a:rPr lang="en-US" b="1" dirty="0" smtClean="0">
                <a:solidFill>
                  <a:srgbClr val="CC00FF"/>
                </a:solidFill>
              </a:rPr>
              <a:t>)</a:t>
            </a:r>
            <a:endParaRPr lang="en-US" b="1" dirty="0">
              <a:solidFill>
                <a:srgbClr val="CC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436" y="1535668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 Encapsulation of Operations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81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0073"/>
            <a:ext cx="7162800" cy="385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82758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</a:t>
            </a:r>
            <a:r>
              <a:rPr lang="en-US" sz="2400" b="1" dirty="0">
                <a:solidFill>
                  <a:srgbClr val="FF0000"/>
                </a:solidFill>
              </a:rPr>
              <a:t>Specifying </a:t>
            </a:r>
            <a:r>
              <a:rPr lang="en-US" sz="2400" b="1" dirty="0" smtClean="0">
                <a:solidFill>
                  <a:srgbClr val="FF0000"/>
                </a:solidFill>
              </a:rPr>
              <a:t>Inheritance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32004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Consider the following examples to illustrate type inheritance, which are </a:t>
            </a:r>
            <a:r>
              <a:rPr lang="en-US" sz="2400" dirty="0" smtClean="0"/>
              <a:t>illustrated in </a:t>
            </a:r>
            <a:r>
              <a:rPr lang="en-US" sz="2400" dirty="0"/>
              <a:t>Figure 11.4(c</a:t>
            </a:r>
            <a:r>
              <a:rPr lang="en-US" sz="2400" dirty="0" smtClean="0"/>
              <a:t>).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Suppose </a:t>
            </a:r>
            <a:r>
              <a:rPr lang="en-US" sz="2400" dirty="0"/>
              <a:t>that we want to create two subtypes of </a:t>
            </a:r>
            <a:r>
              <a:rPr lang="en-US" sz="2400" dirty="0" smtClean="0"/>
              <a:t>PERSON_TYPE:  </a:t>
            </a:r>
            <a:r>
              <a:rPr lang="en-US" sz="2400" u="sng" dirty="0" smtClean="0"/>
              <a:t>EMPLOYEE_TYPE.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addition, we also create a </a:t>
            </a:r>
            <a:r>
              <a:rPr lang="en-US" sz="2400" dirty="0" smtClean="0"/>
              <a:t>subtype </a:t>
            </a:r>
            <a:r>
              <a:rPr lang="en-US" sz="2400" u="sng" dirty="0" smtClean="0"/>
              <a:t>MANAGER_TYPE </a:t>
            </a:r>
            <a:r>
              <a:rPr lang="en-US" sz="2400" dirty="0"/>
              <a:t>that inherits all the attributes (and methods) of </a:t>
            </a:r>
            <a:r>
              <a:rPr lang="en-US" sz="2400" dirty="0" smtClean="0"/>
              <a:t>EMPLOYEE_TYPE but </a:t>
            </a:r>
            <a:r>
              <a:rPr lang="en-US" sz="2400" dirty="0"/>
              <a:t>has an additional attribute DEPT_MANAGED. 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2000071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  All </a:t>
            </a:r>
            <a:r>
              <a:rPr lang="en-US" sz="2400" dirty="0"/>
              <a:t>attributes are inherited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The order of </a:t>
            </a:r>
            <a:r>
              <a:rPr lang="en-US" sz="2400" dirty="0" err="1"/>
              <a:t>supertypes</a:t>
            </a:r>
            <a:r>
              <a:rPr lang="en-US" sz="2400" dirty="0"/>
              <a:t> in the </a:t>
            </a:r>
            <a:r>
              <a:rPr lang="en-US" sz="2400" b="1" dirty="0"/>
              <a:t>UNDER</a:t>
            </a:r>
            <a:r>
              <a:rPr lang="en-US" sz="2400" dirty="0"/>
              <a:t> clause determines the </a:t>
            </a:r>
            <a:r>
              <a:rPr lang="en-US" sz="2400" dirty="0" smtClean="0"/>
              <a:t>inheritance hierarchy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6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18" y="2819400"/>
            <a:ext cx="6543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1618" y="171359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</a:t>
            </a:r>
            <a:r>
              <a:rPr lang="en-US" sz="2400" b="1" dirty="0">
                <a:solidFill>
                  <a:srgbClr val="FF0000"/>
                </a:solidFill>
              </a:rPr>
              <a:t>Specifying </a:t>
            </a:r>
            <a:r>
              <a:rPr lang="en-US" sz="2400" b="1" dirty="0" smtClean="0">
                <a:solidFill>
                  <a:srgbClr val="FF0000"/>
                </a:solidFill>
              </a:rPr>
              <a:t>Inheritance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  <p:sp>
        <p:nvSpPr>
          <p:cNvPr id="5" name="Rectangle 4"/>
          <p:cNvSpPr/>
          <p:nvPr/>
        </p:nvSpPr>
        <p:spPr>
          <a:xfrm rot="1727789">
            <a:off x="6879411" y="2409754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FF"/>
                </a:solidFill>
              </a:rPr>
              <a:t>For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7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028" y="1897934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6. </a:t>
            </a:r>
            <a:r>
              <a:rPr lang="en-US" sz="2400" b="1" dirty="0">
                <a:solidFill>
                  <a:srgbClr val="FF0000"/>
                </a:solidFill>
              </a:rPr>
              <a:t>Specifying Relationships via Reference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390" y="2401163"/>
            <a:ext cx="8907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SQL uses a </a:t>
            </a:r>
            <a:r>
              <a:rPr lang="en-US" sz="2000" b="1" dirty="0"/>
              <a:t>dot notation </a:t>
            </a:r>
            <a:r>
              <a:rPr lang="en-US" sz="2000" dirty="0"/>
              <a:t>to build </a:t>
            </a:r>
            <a:r>
              <a:rPr lang="en-US" sz="2000" b="1" dirty="0"/>
              <a:t>path expressions </a:t>
            </a:r>
            <a:r>
              <a:rPr lang="en-US" sz="2000" dirty="0"/>
              <a:t>that refer to the </a:t>
            </a:r>
            <a:r>
              <a:rPr lang="en-US" sz="2000" dirty="0" smtClean="0"/>
              <a:t>component attributes </a:t>
            </a:r>
            <a:r>
              <a:rPr lang="en-US" sz="2000" dirty="0"/>
              <a:t>of tuples and row types.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However</a:t>
            </a:r>
            <a:r>
              <a:rPr lang="en-US" sz="2000" dirty="0"/>
              <a:t>, for an attribute whose type </a:t>
            </a:r>
            <a:r>
              <a:rPr lang="en-US" sz="2000" b="1" dirty="0"/>
              <a:t>is REF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  </a:t>
            </a:r>
            <a:r>
              <a:rPr lang="en-US" sz="2000" dirty="0" smtClean="0"/>
              <a:t>the dereferencing </a:t>
            </a:r>
            <a:r>
              <a:rPr lang="en-US" sz="2000" dirty="0"/>
              <a:t>symbol </a:t>
            </a:r>
            <a:r>
              <a:rPr lang="en-US" sz="2000" b="1" dirty="0"/>
              <a:t>–&gt;</a:t>
            </a:r>
            <a:r>
              <a:rPr lang="en-US" sz="2000" dirty="0"/>
              <a:t> is used.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the query below retrieves </a:t>
            </a:r>
            <a:r>
              <a:rPr lang="en-US" sz="2000" dirty="0" smtClean="0"/>
              <a:t>employees working </a:t>
            </a:r>
            <a:r>
              <a:rPr lang="en-US" sz="2000" dirty="0"/>
              <a:t>in the company named ‘ABCXYZ’ by querying the EMPLOYMENT table: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5057775"/>
            <a:ext cx="5991225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81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</p:spTree>
    <p:extLst>
      <p:ext uri="{BB962C8B-B14F-4D97-AF65-F5344CB8AC3E}">
        <p14:creationId xmlns:p14="http://schemas.microsoft.com/office/powerpoint/2010/main" val="28083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327" y="19050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Overview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 Object Databases Concept 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Object-Relational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Features: Object Database Extensions to SQL 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Extensible Markup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Structured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Semi-structured, and Unstructured Data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Hierarchical (Tree) Data Model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Documents, DTD, and XML Schema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Storing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Extracting XML Documents from Databases and Relational Databases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Outline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In this chapter, we discuss the features of </a:t>
            </a:r>
            <a:r>
              <a:rPr lang="en-US" sz="2400" b="1" dirty="0" smtClean="0"/>
              <a:t>object oriented data </a:t>
            </a:r>
            <a:r>
              <a:rPr lang="en-US" sz="2400" b="1" dirty="0"/>
              <a:t>models </a:t>
            </a:r>
            <a:r>
              <a:rPr lang="en-US" sz="2400" dirty="0"/>
              <a:t>and show how some of </a:t>
            </a:r>
            <a:r>
              <a:rPr lang="en-US" sz="2400" dirty="0" smtClean="0"/>
              <a:t>these features </a:t>
            </a:r>
            <a:r>
              <a:rPr lang="en-US" sz="2400" dirty="0"/>
              <a:t>have been incorporated in relational database systems.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 smtClean="0"/>
              <a:t>Object-oriented databases </a:t>
            </a:r>
            <a:r>
              <a:rPr lang="en-US" sz="2400" dirty="0"/>
              <a:t>are now referred to as object databases (ODB) (previously </a:t>
            </a:r>
            <a:r>
              <a:rPr lang="en-US" sz="2400" dirty="0" smtClean="0"/>
              <a:t>called OODB).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database systems are referred to as object data management </a:t>
            </a:r>
            <a:r>
              <a:rPr lang="en-US" sz="2400" dirty="0" smtClean="0"/>
              <a:t>systems (ODMS).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1- Overview </a:t>
            </a:r>
            <a:r>
              <a:rPr lang="en-US" sz="3200" b="1" dirty="0">
                <a:solidFill>
                  <a:srgbClr val="FF0000"/>
                </a:solidFill>
              </a:rPr>
              <a:t>of Object Database Concepts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2" y="1366421"/>
            <a:ext cx="98852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/>
              <a:t>the need for new data types for </a:t>
            </a:r>
            <a:r>
              <a:rPr lang="en-US" sz="2800" dirty="0" smtClean="0"/>
              <a:t>storing images</a:t>
            </a:r>
            <a:r>
              <a:rPr lang="en-US" sz="2800" dirty="0"/>
              <a:t>, videos, or large textual items; longer-duration transactions; and the need </a:t>
            </a:r>
            <a:r>
              <a:rPr lang="en-US" sz="2800" dirty="0" smtClean="0"/>
              <a:t>to define non standard </a:t>
            </a:r>
            <a:r>
              <a:rPr lang="en-US" sz="2800" dirty="0"/>
              <a:t>application-specific operations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 smtClean="0"/>
              <a:t>Object </a:t>
            </a:r>
            <a:r>
              <a:rPr lang="en-US" sz="2800" b="1" dirty="0"/>
              <a:t>databases </a:t>
            </a:r>
            <a:r>
              <a:rPr lang="en-US" sz="2800" dirty="0"/>
              <a:t>were </a:t>
            </a:r>
            <a:r>
              <a:rPr lang="en-US" sz="2800" dirty="0" smtClean="0"/>
              <a:t>proposed to </a:t>
            </a:r>
            <a:r>
              <a:rPr lang="en-US" sz="2800" dirty="0"/>
              <a:t>meet some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of </a:t>
            </a:r>
            <a:r>
              <a:rPr lang="en-US" sz="2800" dirty="0"/>
              <a:t>the needs of these </a:t>
            </a:r>
            <a:r>
              <a:rPr lang="en-US" sz="2800" u="sng" dirty="0"/>
              <a:t>more complex </a:t>
            </a:r>
            <a:r>
              <a:rPr lang="en-US" sz="2800" dirty="0"/>
              <a:t>applications. </a:t>
            </a:r>
            <a:endParaRPr lang="en-US" sz="28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8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dirty="0"/>
              <a:t>key </a:t>
            </a:r>
            <a:r>
              <a:rPr lang="en-US" sz="2800" dirty="0" smtClean="0"/>
              <a:t>feature of </a:t>
            </a:r>
            <a:r>
              <a:rPr lang="en-US" sz="2800" b="1" dirty="0"/>
              <a:t>object databases </a:t>
            </a:r>
            <a:r>
              <a:rPr lang="en-US" sz="2800" dirty="0"/>
              <a:t>is the </a:t>
            </a:r>
            <a:r>
              <a:rPr lang="en-US" sz="2800" dirty="0" smtClean="0"/>
              <a:t>power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they give the designer to specify both the </a:t>
            </a:r>
            <a:r>
              <a:rPr lang="en-US" sz="2800" b="1" i="1" dirty="0" smtClean="0"/>
              <a:t>structure</a:t>
            </a:r>
          </a:p>
          <a:p>
            <a:r>
              <a:rPr lang="en-US" sz="2800" dirty="0" smtClean="0"/>
              <a:t>of </a:t>
            </a:r>
            <a:r>
              <a:rPr lang="en-US" sz="2800" dirty="0"/>
              <a:t>complex objects and </a:t>
            </a:r>
            <a:r>
              <a:rPr lang="en-US" sz="2800" b="1" dirty="0"/>
              <a:t>the </a:t>
            </a:r>
            <a:r>
              <a:rPr lang="en-US" sz="2800" b="1" i="1" dirty="0"/>
              <a:t>operations </a:t>
            </a:r>
            <a:r>
              <a:rPr lang="en-US" sz="2800" dirty="0"/>
              <a:t>that can be applied to these objects.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1- Overview </a:t>
            </a:r>
            <a:r>
              <a:rPr lang="en-US" sz="3200" b="1" dirty="0">
                <a:solidFill>
                  <a:srgbClr val="FF0000"/>
                </a:solidFill>
              </a:rPr>
              <a:t>of Object Database Concepts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8" y="1752600"/>
            <a:ext cx="86937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■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Object </a:t>
            </a:r>
            <a:r>
              <a:rPr lang="en-US" sz="2000" b="1" dirty="0">
                <a:solidFill>
                  <a:srgbClr val="FF0000"/>
                </a:solidFill>
              </a:rPr>
              <a:t>identity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r>
              <a:rPr lang="en-US" sz="2000" dirty="0" smtClean="0"/>
              <a:t>Objects  have </a:t>
            </a:r>
            <a:r>
              <a:rPr lang="en-US" sz="2000" dirty="0"/>
              <a:t>unique identities that are independent of </a:t>
            </a:r>
            <a:r>
              <a:rPr lang="en-US" sz="2000" dirty="0" smtClean="0"/>
              <a:t>their attribute </a:t>
            </a:r>
            <a:r>
              <a:rPr lang="en-US" sz="2000" dirty="0"/>
              <a:t>values and are generated by the ODMS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■ </a:t>
            </a:r>
            <a:r>
              <a:rPr lang="en-US" sz="2000" b="1" dirty="0">
                <a:solidFill>
                  <a:srgbClr val="FF0000"/>
                </a:solidFill>
              </a:rPr>
              <a:t>Type constructors. </a:t>
            </a:r>
            <a:r>
              <a:rPr lang="en-US" sz="2000" dirty="0"/>
              <a:t>Complex object structures can be constructed by </a:t>
            </a:r>
            <a:r>
              <a:rPr lang="en-US" sz="2000" dirty="0" smtClean="0"/>
              <a:t>applying in </a:t>
            </a:r>
            <a:r>
              <a:rPr lang="en-US" sz="2000" dirty="0"/>
              <a:t>a nested manner a set of basic constructors, such as tuple, set, </a:t>
            </a:r>
            <a:r>
              <a:rPr lang="en-US" sz="2000" dirty="0" smtClean="0"/>
              <a:t>list, array</a:t>
            </a:r>
            <a:r>
              <a:rPr lang="en-US" sz="2000" dirty="0"/>
              <a:t>, and bag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■ </a:t>
            </a:r>
            <a:r>
              <a:rPr lang="en-US" sz="2000" b="1" dirty="0">
                <a:solidFill>
                  <a:srgbClr val="FF0000"/>
                </a:solidFill>
              </a:rPr>
              <a:t>Encapsulation of operations. </a:t>
            </a:r>
            <a:r>
              <a:rPr lang="en-US" sz="2000" dirty="0"/>
              <a:t>Both the </a:t>
            </a:r>
            <a:r>
              <a:rPr lang="en-US" sz="2000" b="1" dirty="0"/>
              <a:t>object structure </a:t>
            </a:r>
            <a:r>
              <a:rPr lang="en-US" sz="2000" dirty="0"/>
              <a:t>and the </a:t>
            </a:r>
            <a:r>
              <a:rPr lang="en-US" sz="2000" b="1" dirty="0" smtClean="0"/>
              <a:t>operations</a:t>
            </a:r>
            <a:r>
              <a:rPr lang="en-US" sz="2000" dirty="0" smtClean="0"/>
              <a:t> that </a:t>
            </a:r>
            <a:r>
              <a:rPr lang="en-US" sz="2000" dirty="0"/>
              <a:t>can be applied to individual objects are included in the type definitions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6309" y="414193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1- Overview </a:t>
            </a:r>
            <a:r>
              <a:rPr lang="en-US" sz="3200" b="1" dirty="0">
                <a:solidFill>
                  <a:srgbClr val="FF0000"/>
                </a:solidFill>
              </a:rPr>
              <a:t>of Object Database Concepts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9532"/>
            <a:ext cx="8686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82" y="109394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1- Overview </a:t>
            </a:r>
            <a:r>
              <a:rPr lang="en-US" sz="3200" b="1" dirty="0">
                <a:solidFill>
                  <a:srgbClr val="FF0000"/>
                </a:solidFill>
              </a:rPr>
              <a:t>of Object Database Concepts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4267200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</a:rPr>
              <a:t>Programming language compatibility. </a:t>
            </a:r>
            <a:r>
              <a:rPr lang="en-US" sz="2000" dirty="0"/>
              <a:t>Both persistent and transient objects are handled seamlessly.  Objects are made persistent by </a:t>
            </a:r>
            <a:r>
              <a:rPr lang="en-US" sz="2000" b="1" dirty="0"/>
              <a:t>being reachable </a:t>
            </a:r>
            <a:r>
              <a:rPr lang="en-US" sz="2000" dirty="0"/>
              <a:t>from a persistent collection (extent) or by explicit naming.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/>
              <a:t>An object </a:t>
            </a:r>
            <a:r>
              <a:rPr lang="en-US" sz="2000" b="1" i="1" dirty="0"/>
              <a:t>B</a:t>
            </a:r>
            <a:r>
              <a:rPr lang="en-US" sz="2000" i="1" dirty="0"/>
              <a:t> </a:t>
            </a:r>
            <a:r>
              <a:rPr lang="en-US" sz="2000" dirty="0"/>
              <a:t>is said to be </a:t>
            </a:r>
            <a:r>
              <a:rPr lang="en-US" sz="2000" b="1" dirty="0"/>
              <a:t>reachable </a:t>
            </a:r>
            <a:r>
              <a:rPr lang="en-US" sz="2000" dirty="0"/>
              <a:t>from an object </a:t>
            </a:r>
            <a:r>
              <a:rPr lang="en-US" sz="2000" b="1" i="1" dirty="0"/>
              <a:t>A</a:t>
            </a:r>
            <a:r>
              <a:rPr lang="en-US" sz="2000" i="1" dirty="0"/>
              <a:t> </a:t>
            </a:r>
            <a:r>
              <a:rPr lang="en-US" sz="2000" dirty="0"/>
              <a:t>if a sequence of references in the database lead from object </a:t>
            </a:r>
            <a:r>
              <a:rPr lang="en-US" sz="2000" b="1" i="1" dirty="0"/>
              <a:t>A</a:t>
            </a:r>
            <a:r>
              <a:rPr lang="en-US" sz="2000" i="1" dirty="0"/>
              <a:t> </a:t>
            </a:r>
            <a:r>
              <a:rPr lang="en-US" sz="2000" dirty="0"/>
              <a:t>to object </a:t>
            </a:r>
            <a:r>
              <a:rPr lang="en-US" sz="2000" b="1" i="1" dirty="0"/>
              <a:t>B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53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18821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■ </a:t>
            </a:r>
            <a:r>
              <a:rPr lang="en-US" sz="2400" b="1" dirty="0">
                <a:solidFill>
                  <a:srgbClr val="FF0000"/>
                </a:solidFill>
              </a:rPr>
              <a:t>Type hierarchies and inheritance. </a:t>
            </a:r>
            <a:r>
              <a:rPr lang="en-US" sz="2400" u="sng" dirty="0"/>
              <a:t>Object types </a:t>
            </a:r>
            <a:r>
              <a:rPr lang="en-US" sz="2400" dirty="0"/>
              <a:t>can be specified by using </a:t>
            </a:r>
            <a:r>
              <a:rPr lang="en-US" sz="2400" u="sng" dirty="0" smtClean="0"/>
              <a:t>a type </a:t>
            </a:r>
            <a:r>
              <a:rPr lang="en-US" sz="2400" u="sng" dirty="0"/>
              <a:t>hierarchy</a:t>
            </a:r>
            <a:r>
              <a:rPr lang="en-US" sz="2400" dirty="0"/>
              <a:t>, which allows the </a:t>
            </a:r>
            <a:r>
              <a:rPr lang="en-US" sz="2400" u="sng" dirty="0"/>
              <a:t>inheritance of both attributes and </a:t>
            </a:r>
            <a:r>
              <a:rPr lang="en-US" sz="2400" u="sng" dirty="0" smtClean="0"/>
              <a:t>methods (operations</a:t>
            </a:r>
            <a:r>
              <a:rPr lang="en-US" sz="2400" u="sng" dirty="0"/>
              <a:t>) </a:t>
            </a:r>
            <a:r>
              <a:rPr lang="en-US" sz="2400" dirty="0"/>
              <a:t>of previously defined types. Multiple inheritance is allowed </a:t>
            </a:r>
            <a:r>
              <a:rPr lang="en-US" sz="2400" dirty="0" smtClean="0"/>
              <a:t>in some </a:t>
            </a:r>
            <a:r>
              <a:rPr lang="en-US" sz="2400" dirty="0"/>
              <a:t>models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■ </a:t>
            </a:r>
            <a:r>
              <a:rPr lang="en-US" sz="2400" b="1" dirty="0">
                <a:solidFill>
                  <a:srgbClr val="FF0000"/>
                </a:solidFill>
              </a:rPr>
              <a:t>Extents. </a:t>
            </a:r>
            <a:r>
              <a:rPr lang="en-US" sz="2400" dirty="0"/>
              <a:t>All </a:t>
            </a:r>
            <a:r>
              <a:rPr lang="en-US" sz="2400" b="1" dirty="0"/>
              <a:t>persistent objects </a:t>
            </a:r>
            <a:r>
              <a:rPr lang="en-US" sz="2400" dirty="0"/>
              <a:t>of a particular type can be stored in an </a:t>
            </a:r>
            <a:r>
              <a:rPr lang="en-US" sz="2400" dirty="0" smtClean="0"/>
              <a:t>extent. Extents </a:t>
            </a:r>
            <a:r>
              <a:rPr lang="en-US" sz="2400" dirty="0"/>
              <a:t>corresponding to a type hierarchy have set/subset </a:t>
            </a:r>
            <a:r>
              <a:rPr lang="en-US" sz="2400" dirty="0" smtClean="0"/>
              <a:t>constraints enforced </a:t>
            </a:r>
            <a:r>
              <a:rPr lang="en-US" sz="2400" dirty="0"/>
              <a:t>on their collections of persistent objects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Some </a:t>
            </a:r>
            <a:r>
              <a:rPr lang="en-US" sz="2400" dirty="0"/>
              <a:t>OO database systems have a predefined system type </a:t>
            </a:r>
            <a:r>
              <a:rPr lang="en-US" sz="2400" b="1" dirty="0"/>
              <a:t>(called the ROOT class </a:t>
            </a:r>
            <a:r>
              <a:rPr lang="en-US" sz="2400" b="1" dirty="0" smtClean="0"/>
              <a:t>or the </a:t>
            </a:r>
            <a:r>
              <a:rPr lang="en-US" sz="2400" b="1" dirty="0"/>
              <a:t>OBJECT class)</a:t>
            </a:r>
            <a:r>
              <a:rPr lang="en-US" sz="2400" dirty="0"/>
              <a:t> whose extent contains all the objects in the system.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1- Overview </a:t>
            </a:r>
            <a:r>
              <a:rPr lang="en-US" sz="3200" b="1" dirty="0">
                <a:solidFill>
                  <a:srgbClr val="FF0000"/>
                </a:solidFill>
              </a:rPr>
              <a:t>of Object Database Concepts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225689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following are some of the object database features that have been included </a:t>
            </a:r>
            <a:r>
              <a:rPr lang="en-US" sz="2400" dirty="0" smtClean="0"/>
              <a:t>in SQL: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■ Some </a:t>
            </a:r>
            <a:r>
              <a:rPr lang="en-US" sz="2400" b="1" dirty="0">
                <a:solidFill>
                  <a:srgbClr val="FF0000"/>
                </a:solidFill>
              </a:rPr>
              <a:t>type constructors </a:t>
            </a:r>
            <a:r>
              <a:rPr lang="en-US" sz="2400" dirty="0"/>
              <a:t>have been added to specify complex objects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These include </a:t>
            </a:r>
            <a:r>
              <a:rPr lang="en-US" sz="2400" dirty="0"/>
              <a:t>the </a:t>
            </a:r>
            <a:r>
              <a:rPr lang="en-US" sz="2400" b="1" i="1" dirty="0"/>
              <a:t>row</a:t>
            </a:r>
            <a:r>
              <a:rPr lang="en-US" sz="2400" i="1" dirty="0"/>
              <a:t> type</a:t>
            </a:r>
            <a:r>
              <a:rPr lang="en-US" sz="2400" dirty="0"/>
              <a:t>, which corresponds to the tuple (or </a:t>
            </a:r>
            <a:r>
              <a:rPr lang="en-US" sz="2400" dirty="0" err="1"/>
              <a:t>struct</a:t>
            </a:r>
            <a:r>
              <a:rPr lang="en-US" sz="2400" dirty="0"/>
              <a:t>) </a:t>
            </a:r>
            <a:r>
              <a:rPr lang="en-US" sz="2400" dirty="0" smtClean="0"/>
              <a:t>constructor.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b="1" i="1" dirty="0"/>
              <a:t>array</a:t>
            </a:r>
            <a:r>
              <a:rPr lang="en-US" sz="2400" i="1" dirty="0"/>
              <a:t> type </a:t>
            </a:r>
            <a:r>
              <a:rPr lang="en-US" sz="2400" dirty="0"/>
              <a:t>for specifying collections is also provided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■ A mechanism for specifying </a:t>
            </a:r>
            <a:r>
              <a:rPr lang="en-US" sz="2400" b="1" dirty="0" smtClean="0">
                <a:solidFill>
                  <a:srgbClr val="FF0000"/>
                </a:solidFill>
              </a:rPr>
              <a:t>object identity </a:t>
            </a:r>
            <a:r>
              <a:rPr lang="en-US" sz="2400" dirty="0" smtClean="0"/>
              <a:t>through </a:t>
            </a:r>
            <a:r>
              <a:rPr lang="en-US" sz="2400" dirty="0"/>
              <a:t>the use of </a:t>
            </a:r>
            <a:r>
              <a:rPr lang="en-US" sz="2400" i="1" dirty="0"/>
              <a:t>reference </a:t>
            </a:r>
            <a:r>
              <a:rPr lang="en-US" sz="2400" i="1" dirty="0" smtClean="0"/>
              <a:t>type </a:t>
            </a:r>
            <a:r>
              <a:rPr lang="en-US" sz="2400" dirty="0" smtClean="0"/>
              <a:t>is </a:t>
            </a:r>
            <a:r>
              <a:rPr lang="en-US" sz="2400" dirty="0"/>
              <a:t>included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762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</p:spTree>
    <p:extLst>
      <p:ext uri="{BB962C8B-B14F-4D97-AF65-F5344CB8AC3E}">
        <p14:creationId xmlns:p14="http://schemas.microsoft.com/office/powerpoint/2010/main" val="27331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■ </a:t>
            </a:r>
            <a:r>
              <a:rPr lang="en-US" sz="2400" b="1" dirty="0">
                <a:solidFill>
                  <a:srgbClr val="FF0000"/>
                </a:solidFill>
              </a:rPr>
              <a:t>Encapsulation of operations </a:t>
            </a:r>
            <a:r>
              <a:rPr lang="en-US" sz="2400" dirty="0"/>
              <a:t>is provided through the mechanism of </a:t>
            </a:r>
            <a:r>
              <a:rPr lang="en-US" sz="2400" dirty="0" smtClean="0"/>
              <a:t>user defined </a:t>
            </a:r>
            <a:r>
              <a:rPr lang="en-US" sz="2400" dirty="0" smtClean="0"/>
              <a:t>types </a:t>
            </a:r>
            <a:r>
              <a:rPr lang="en-US" sz="2400" dirty="0"/>
              <a:t>(UDTs) that may include operations as part of their </a:t>
            </a:r>
            <a:r>
              <a:rPr lang="en-US" sz="2400" dirty="0" smtClean="0"/>
              <a:t>declaration</a:t>
            </a:r>
            <a:r>
              <a:rPr lang="en-US" sz="2400" i="1" dirty="0" smtClean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■ </a:t>
            </a:r>
            <a:r>
              <a:rPr lang="en-US" sz="2400" b="1" dirty="0">
                <a:solidFill>
                  <a:srgbClr val="FF0000"/>
                </a:solidFill>
              </a:rPr>
              <a:t>Inheritance</a:t>
            </a:r>
            <a:r>
              <a:rPr lang="en-US" sz="2400" b="1" dirty="0"/>
              <a:t> </a:t>
            </a:r>
            <a:r>
              <a:rPr lang="en-US" sz="2400" dirty="0"/>
              <a:t>mechanisms are provided using the keyword </a:t>
            </a:r>
            <a:r>
              <a:rPr lang="en-US" sz="2400" b="1" dirty="0"/>
              <a:t>UNDER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81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2- Object-Relational </a:t>
            </a:r>
            <a:r>
              <a:rPr lang="en-US" sz="3200" b="1" dirty="0">
                <a:solidFill>
                  <a:srgbClr val="FF0000"/>
                </a:solidFill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Object Database Extensions to SQL</a:t>
            </a:r>
          </a:p>
        </p:txBody>
      </p:sp>
    </p:spTree>
    <p:extLst>
      <p:ext uri="{BB962C8B-B14F-4D97-AF65-F5344CB8AC3E}">
        <p14:creationId xmlns:p14="http://schemas.microsoft.com/office/powerpoint/2010/main" val="31440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5316</TotalTime>
  <Words>1112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517</cp:revision>
  <dcterms:created xsi:type="dcterms:W3CDTF">2018-02-09T09:07:30Z</dcterms:created>
  <dcterms:modified xsi:type="dcterms:W3CDTF">2018-03-25T08:40:55Z</dcterms:modified>
</cp:coreProperties>
</file>