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40"/>
  </p:notesMasterIdLst>
  <p:handoutMasterIdLst>
    <p:handoutMasterId r:id="rId41"/>
  </p:handout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40" r:id="rId33"/>
    <p:sldId id="441" r:id="rId34"/>
    <p:sldId id="442" r:id="rId35"/>
    <p:sldId id="443" r:id="rId36"/>
    <p:sldId id="444" r:id="rId37"/>
    <p:sldId id="445" r:id="rId38"/>
    <p:sldId id="439" r:id="rId39"/>
  </p:sldIdLst>
  <p:sldSz cx="9144000" cy="6858000" type="screen4x3"/>
  <p:notesSz cx="6985000" cy="92837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0000FF"/>
    <a:srgbClr val="3333FF"/>
    <a:srgbClr val="8C6484"/>
    <a:srgbClr val="340000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598" autoAdjust="0"/>
    <p:restoredTop sz="82394" autoAdjust="0"/>
  </p:normalViewPr>
  <p:slideViewPr>
    <p:cSldViewPr>
      <p:cViewPr varScale="1">
        <p:scale>
          <a:sx n="96" d="100"/>
          <a:sy n="96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662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4" y="2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4B7564A2-43F0-4770-8EDE-84AD5A60E93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4" y="8817904"/>
            <a:ext cx="3026833" cy="46418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F8FA9BA9-05CD-4B8E-9598-56888303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4" y="2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1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4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160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In this chapter we turn our attention specifically to buffer overflow attacks.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type of attack is one of the most common attacks seen and results from careless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programming in applications. A look at the list of vulnerability advisories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organizations such as CERT or SANS continue to include a significant number of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buffer overflow or heap overflow exploits, including a number of serious, remotely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exploitable vulnerabilities. Similarly, several of the items in the CWE/SANS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25 Most Dangerous Software Errors list, Risky Resource Management category,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are buffer overflow variants. These can result in exploits to both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33" charset="-128"/>
                <a:cs typeface="ＭＳ Ｐゴシック" pitchFamily="33" charset="-128"/>
              </a:rPr>
              <a:t>and common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320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10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stack buffer overflow occurs when the targeted buffer is located on the stack, usually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stack smashing . Stack buffer overflow attacks have been exploited since first being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 structure known as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stack frame . The called function also needs locations to save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0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11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mechanisms and the structure and use of stack frames may be found in [STAL10].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12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space may be found in [STAL12].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13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14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15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there are a few more things to note about the structure of the functions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48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unsafe standard C Library routines is given in Table 10.2 .These routines are all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4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17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 , because traditionally its function was to transfer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systems, it typically involved a call to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system(”command.exe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”)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35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18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position independent . That means it cannot contain any absolute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71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the above limitations, what results from this design process is code similar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that shown in Figure 10.8b . This code is written in x86 assembly language,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used by Pentium processors. To assist in reading this code, Table 10.3 provides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list of common x86 assembly language instructions, and Table 10.4 lists some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common machine registers it references. A lot more detail on x86 assembly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 and machine organization may be found in [STAL10]. In general, the code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10.8b implements the functionality specified in the original C program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10.8a . However, in order to overcome the limitations mentioned above, there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are a few unique features.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first feature is how the string ”/bin/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 is referenced. As compiled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default, this would be assumed to part of the program’s global data area. But for 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it must be included along with the instructions, typically located just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after them. In order to then refer to this string, the code must determine the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where it is located, relative to the current instruction address. This can be done via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novel, nonstandard use of the CALL instruction. When a CALL instruction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executed, it pushes the address of the memory location immediately following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onto the stack. This is normally used as the return address when the called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returns. In a neat trick,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jumps to a CALL instruction at the end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code just before the constant data (such as ”/bin/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”) and then calls back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location just after the jump. Instead of treating the address CALL pushed onto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stack as a return address, it pops it off the stack into the %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esi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register to use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address of the constant data. This technique will succeed no matter where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the code is located. Space for the other local variables used by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placed following the constant string, and also referenced using offsets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same dynamically determined address.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next issue is ensuring that no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occur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This means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zero value cannot be used in any instruction argument or in any constant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(such as the terminating NULL on the end of the ”/bin/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 string). Instead, 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required zero values must be generated and saved as the code runs. The logical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XOR instruction of a register value with itself generates a zero value, as is done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here with the %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register. This value can then be copied anywhere needed,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the end of the string, and also as the value of args[1].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deal with the inability to precisely determine the starting address of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code, the attacker can exploit the fact that the code is often much smaller than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space available in the buffer (just 40 bytes long in this example). By the placing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near the end of the buffer, the attacker can pad the space before it with NOP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instructions. Because these instructions do nothing, the attacker can specify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 address used to enter this code as a location somewhere in this run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is called 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NOP sled . If the specified address is approximately in the middle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NOP sled, the attacker’s guess can differ from the actual buffer address by half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size of the NOP sled, and the attack will still succeed. No matter where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NOP sled the actual target address is, the computer will run through the remaining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doing nothing, until it reaches the start of the real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98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39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this background, you should now be able to trace through the resulting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assembler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listed in Figure 10.8b . In brief, this code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Determines the address of the constant string using the JMP/CALL trick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Zeroes the contents of %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copies this value to the end of the constant string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Saves the address of that string in args[0]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Zeroes the value of args[1]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Marshals the arguments for the system call being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—The code number for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system call (11)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—The address of the string as the name of the program to load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—The address of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array as its argument list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—The address of args[1], because it is NULL, as the (empty) environment list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Generates a software interrupt to execute this system call (which never returns)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this code is assembled, the resulting machine code is shown in hexadecimal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10.8c . This includes a couple of NOP instructions at the front (which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made as long as needed for the NOP sled), and ASCII spaces instead of zero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the local variables at the end (because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cannot be used, and because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will write the required values in when it runs). This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forms the core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 string, which must now be adapted for some specific vulnerable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98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443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22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fingerd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commandline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, including code that can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48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23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Compile-time defenses aim to prevent or detect buffer overflows by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instrumenting</a:t>
            </a:r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57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24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86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25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order to harden these systems, the programmer needs to inspect the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buffer overflow exploits, this process has begun in some cases. A good example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project, which produces a free, multiplatform 4.4BSD-based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UNIX-like operating system. Among other technology changes, programmers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have undertaken an extensive audit of the existing code base, including the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system, standard libraries, and common utilities. This has resulted in what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widely regarded as one of the safest operating systems in widespread use. The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project claims as of mid-2006 that there has been only one remote hole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discovered in the default install in more than eight years. This is a clearly enviable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record. Microsoft programmers have also undertaken a major project in reviewing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their code base, partly in response to continuing bad publicity over the number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vulnerabilities, including many buffer overflow issues, that have been found in their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operating systems and applications code. This has clearly been a difficult process,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though they claim that their more recent Vista and Windows 7 operating systems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23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i="1" dirty="0"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929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27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08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28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entry code writes a canary value below the old frame pointer address,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36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29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management unit (MMU) to tag pages of virtual memory as being </a:t>
            </a:r>
            <a:r>
              <a:rPr lang="en-US" b="1" dirty="0" err="1"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with the relatively recent addition of the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no-execute bit in its MMU. Extensions have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enabling no-execute protection is also included in recent Windows systems.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184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30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dirty="0" err="1"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dirty="0" err="1"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dirty="0"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2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31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33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21DB-0001-B24F-8640-8FDD4F4DD456}" type="slidenum">
              <a:rPr lang="en-AU"/>
              <a:pPr/>
              <a:t>32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classic stack buffer overflow, the attacker overwrites a buffer located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 area of a stack frame and then overwrites the saved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address. A variant on this attack overwrites the buffer and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address. The saved frame pointer value is changed to refer to a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near the top of the overwritten buffer, where a dummy stack frame has been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return address pointing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lower in the buffer.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change, the current function returns to its calling function as normal, since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has not been changed. However, that calling function is now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replacement dummy frame, and when it returns, control is transferred to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</a:t>
            </a:r>
          </a:p>
          <a:p>
            <a:endParaRPr lang="en-US" b="0" dirty="0" smtClean="0">
              <a:latin typeface="Times" pitchFamily="-110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seem a rather indirect attack, but it could be used when only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limited buffer overflow is possible, one that permits a change to the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but not the return address. You might recall the example program shown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10.7 only permitted enough additional buffer content to overwrite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but not return address. This example probably could not use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final trailing NULL, which terminates the string read into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buffer, would alter either the saved frame pointer or return address in a way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typically thwart the attack. However, there is another category of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 known as off-by-one attacks. These can occur in a binary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when the programmer has included code to check the number of bytes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transferred, but due to a coding error, allows just one more byte to be copied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there is space available. This typically occurs when a conditional test uses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&lt;= instead of &lt;, or &gt;= instead of &gt; . If the buffer is located immediately below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saved frame pointer, then this extra byte could change the first (least significant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byte on an x86 processor) of this address. While changing one byte might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much, given that the attacker just wants to alter this address from the real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 stack frame (just above the current frame in memory) to a new dummy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located in the buffer within a the current frame, the change typically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to be a few tens of bytes. With luck in the addresses being used, a one-byte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may be all that is needed. Hence an overflow attack transferring control to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possible, even if indirectly.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additional limitations on this attack. In the classic stack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the attacker only needed to guess an approximate address for the buffer,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some slack could be taken up in the NOP sled. However, for this indirect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to work, the attacker must know the buffer address precisely, as the exact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of the dummy stack frame has to be used when overwriting the old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value. This can significantly reduce the attack’s chance of success.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the attacker occurs after control has returned to the calling function.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function is now using the dummy stack frame, any local variables it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are now invalid, and use of them could cause the program to crash before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finishes and returns into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However, this is a risk with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overwriting attacks.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this type of attack include any of the stack protection mechanisms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modifications to the stack frame or return address by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code. Also, using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 blocks the execution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this alone would not prevent an indirect variant of the return-to-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systemcall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we will consider next. Randomization of the stack in memory and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libraries would both act to greatly hinder the ability of the attacker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correct addresses to use and hence block successful execution of the attack.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5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33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566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34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heap 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9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35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Consider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 . The attacker would pad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10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36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56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37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functions (a GCC C and 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Defenses against such attacks include making the global data area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2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/>
              <a:pPr/>
              <a:t>38</a:t>
            </a:fld>
            <a:endParaRPr lang="en-AU" dirty="0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10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266946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b="1" dirty="0">
                <a:latin typeface="Arial" pitchFamily="-110" charset="0"/>
                <a:ea typeface="+mn-ea"/>
                <a:cs typeface="+mn-cs"/>
              </a:rPr>
              <a:t>buffer overflow , also known as a buffer overrun , is defined in the NIST </a:t>
            </a:r>
            <a:r>
              <a:rPr lang="en-US" b="1" i="1" dirty="0"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i="1" dirty="0">
                <a:latin typeface="Arial" pitchFamily="-110" charset="0"/>
                <a:ea typeface="+mn-ea"/>
                <a:cs typeface="+mn-cs"/>
              </a:rPr>
              <a:t>of Key Information Security Terms as follows: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Buffer Overrun A condition at an interface under which more input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5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5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6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1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7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highest to lowest, as shown in Figure 10.2 .This will typically be the case for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would succeed, and the variable VALID would be set to TRUE. This case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is shown in the first of the three example program runs in Figure 10.1b . Any other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line of text from the program’s standard input up until the first newline character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 smtClean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8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b="1" dirty="0">
              <a:latin typeface="Arial" pitchFamily="-110" charset="0"/>
              <a:ea typeface="+mn-ea"/>
              <a:cs typeface="+mn-cs"/>
            </a:endParaRPr>
          </a:p>
          <a:p>
            <a:r>
              <a:rPr lang="en-US" b="1" dirty="0"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i="1" dirty="0" err="1"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i="1" dirty="0">
                <a:latin typeface="Arial" pitchFamily="-110" charset="0"/>
                <a:ea typeface="+mn-ea"/>
                <a:cs typeface="+mn-cs"/>
              </a:rPr>
              <a:t> , which we discuss in Chapter 11 .2, to automatically identify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9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dirty="0">
              <a:latin typeface="Arial" pitchFamily="-110" charset="0"/>
              <a:ea typeface="+mn-ea"/>
              <a:cs typeface="+mn-cs"/>
            </a:endParaRP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dirty="0"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133600"/>
            <a:ext cx="4419600" cy="4724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4724400" cy="47244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4343400" cy="3810000"/>
          </a:xfrm>
          <a:prstGeom prst="rect">
            <a:avLst/>
          </a:prstGeom>
          <a:solidFill>
            <a:srgbClr val="002E62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1"/>
            <a:ext cx="8610600" cy="1470025"/>
          </a:xfrm>
        </p:spPr>
        <p:txBody>
          <a:bodyPr/>
          <a:lstStyle>
            <a:lvl1pPr>
              <a:defRPr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3276601"/>
            <a:ext cx="4724400" cy="2590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0583-A0E7-9C47-B2C1-1108DEB70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76200"/>
            <a:ext cx="7239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9A1157-748B-C24F-9525-1F1C6D15A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1"/>
            <a:ext cx="9144000" cy="1295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144000" cy="35814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8388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002E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19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964"/>
            <a:ext cx="9144000" cy="6096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1" y="76200"/>
            <a:ext cx="7239000" cy="1143000"/>
          </a:xfrm>
          <a:prstGeom prst="rect">
            <a:avLst/>
          </a:prstGeom>
        </p:spPr>
        <p:txBody>
          <a:bodyPr lIns="91435" tIns="45718" rIns="91435" bIns="45718"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sz="4400" smtClean="0"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8" descr="Nevada_N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563"/>
            <a:ext cx="914400" cy="914400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30480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6"/>
            <a:ext cx="5638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3559-8231-B44F-AE9F-09E47266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607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632B-01A0-AB4B-80E6-6A24D9F8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10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BF56-CD8E-CF43-AA6E-B7ED8231A0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88D0-F4A9-D94A-8A31-E649F1CAA5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8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6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541AE8-BBA1-104F-B4DA-DC3A37E341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5" r:id="rId5"/>
    <p:sldLayoutId id="2147483841" r:id="rId6"/>
    <p:sldLayoutId id="2147483844" r:id="rId7"/>
    <p:sldLayoutId id="2147483845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://insecure.org/stf/smashstack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package" Target="../embeddings/Microsoft_Word_Document1.docx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685801"/>
            <a:ext cx="9144000" cy="1470025"/>
          </a:xfrm>
        </p:spPr>
        <p:txBody>
          <a:bodyPr/>
          <a:lstStyle/>
          <a:p>
            <a:r>
              <a:rPr lang="en-US" dirty="0" smtClean="0"/>
              <a:t>Lecture 16</a:t>
            </a:r>
            <a:br>
              <a:rPr lang="en-US" dirty="0" smtClean="0"/>
            </a:br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39212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modified from slides of </a:t>
            </a:r>
            <a:r>
              <a:rPr lang="en-US" sz="2000" dirty="0" err="1"/>
              <a:t>Lawrie</a:t>
            </a:r>
            <a:r>
              <a:rPr lang="en-US" sz="2000" dirty="0"/>
              <a:t> Brown</a:t>
            </a: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0032" y="2348880"/>
            <a:ext cx="3063164" cy="39809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032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12" y="5727202"/>
            <a:ext cx="1752600" cy="1230190"/>
          </a:xfrm>
          <a:prstGeom prst="rect">
            <a:avLst/>
          </a:prstGeom>
        </p:spPr>
      </p:pic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Buffer Overflows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 when buffer is located on stack</a:t>
            </a:r>
          </a:p>
          <a:p>
            <a:pPr lvl="1"/>
            <a:r>
              <a:rPr lang="en-US" dirty="0" smtClean="0"/>
              <a:t>also referred to as stack smashing</a:t>
            </a:r>
          </a:p>
          <a:p>
            <a:pPr lvl="1"/>
            <a:r>
              <a:rPr lang="en-US" dirty="0" smtClean="0"/>
              <a:t>exploits included an unchecked buffer overflow</a:t>
            </a:r>
          </a:p>
          <a:p>
            <a:r>
              <a:rPr lang="en-US" dirty="0" smtClean="0"/>
              <a:t>still </a:t>
            </a:r>
            <a:r>
              <a:rPr lang="en-US" dirty="0" smtClean="0"/>
              <a:t>being widely exploited</a:t>
            </a:r>
          </a:p>
          <a:p>
            <a:r>
              <a:rPr lang="en-US" dirty="0" smtClean="0"/>
              <a:t>stack frame</a:t>
            </a:r>
          </a:p>
          <a:p>
            <a:pPr lvl="1"/>
            <a:r>
              <a:rPr lang="en-US" dirty="0" smtClean="0"/>
              <a:t>when one function calls another it needs somewhere to save </a:t>
            </a:r>
            <a:r>
              <a:rPr lang="en-US" i="1" dirty="0" smtClean="0"/>
              <a:t>the return address</a:t>
            </a:r>
          </a:p>
          <a:p>
            <a:pPr lvl="1"/>
            <a:r>
              <a:rPr lang="en-US" dirty="0" smtClean="0"/>
              <a:t>also needs locations to save the parameters to be              passed in to the called function and to possibly                       save register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Stack Frame with Functions P and Q</a:t>
            </a:r>
            <a:endParaRPr lang="en-US" sz="3600" dirty="0"/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043608" y="908720"/>
            <a:ext cx="6941550" cy="6846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4221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 and Processes</a:t>
            </a:r>
            <a:endParaRPr lang="en-US" dirty="0"/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9722"/>
          <a:stretch/>
        </p:blipFill>
        <p:spPr>
          <a:xfrm>
            <a:off x="1475656" y="702345"/>
            <a:ext cx="6048672" cy="6831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249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stack overflow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331640" y="811344"/>
            <a:ext cx="6120680" cy="6794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0650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stack </a:t>
            </a:r>
            <a:r>
              <a:rPr lang="en-US" dirty="0" smtClean="0"/>
              <a:t>overflow (Stack)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867473" cy="640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8343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3276600" cy="3611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Stack Overflow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3272890" y="-171400"/>
            <a:ext cx="5619590" cy="7272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3083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Common Unsafe C Standard Library Routines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109127" y="1556792"/>
            <a:ext cx="8882474" cy="20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0054"/>
      </p:ext>
    </p:extLst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Shellcode</a:t>
            </a: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0525"/>
            <a:ext cx="8579296" cy="4830763"/>
          </a:xfrm>
        </p:spPr>
        <p:txBody>
          <a:bodyPr/>
          <a:lstStyle/>
          <a:p>
            <a:r>
              <a:rPr lang="en-US" sz="2800" dirty="0" smtClean="0"/>
              <a:t>code supplied by attacker</a:t>
            </a:r>
          </a:p>
          <a:p>
            <a:pPr lvl="1"/>
            <a:r>
              <a:rPr lang="en-US" sz="2400" dirty="0" smtClean="0"/>
              <a:t>often saved in buffer being overflowed</a:t>
            </a:r>
          </a:p>
          <a:p>
            <a:pPr lvl="1"/>
            <a:r>
              <a:rPr lang="en-US" sz="2400" dirty="0" smtClean="0"/>
              <a:t>traditionally transferred control to a user command-line interpreter (shell)</a:t>
            </a:r>
          </a:p>
          <a:p>
            <a:r>
              <a:rPr lang="en-US" sz="2800" dirty="0" smtClean="0"/>
              <a:t>machine code</a:t>
            </a:r>
          </a:p>
          <a:p>
            <a:pPr lvl="1"/>
            <a:r>
              <a:rPr lang="en-US" sz="2400" dirty="0" smtClean="0"/>
              <a:t>specific to processor and operating system</a:t>
            </a:r>
          </a:p>
          <a:p>
            <a:pPr lvl="1"/>
            <a:r>
              <a:rPr lang="en-US" sz="2400" dirty="0" smtClean="0"/>
              <a:t>traditionally needed good assembly language skills to create</a:t>
            </a:r>
          </a:p>
          <a:p>
            <a:pPr lvl="1"/>
            <a:r>
              <a:rPr lang="en-US" sz="2400" dirty="0" smtClean="0"/>
              <a:t>more recently a number of sites and tools have been developed that automate this process</a:t>
            </a:r>
          </a:p>
          <a:p>
            <a:r>
              <a:rPr lang="en-US" sz="2800" dirty="0" err="1" smtClean="0"/>
              <a:t>Metasploit</a:t>
            </a:r>
            <a:r>
              <a:rPr lang="en-US" sz="2800" dirty="0" smtClean="0"/>
              <a:t> Project</a:t>
            </a:r>
          </a:p>
          <a:p>
            <a:pPr lvl="1"/>
            <a:r>
              <a:rPr lang="en-US" sz="2400" dirty="0" smtClean="0"/>
              <a:t>provides useful information to people who perform penetration, IDS signature development, and exploit research</a:t>
            </a:r>
          </a:p>
          <a:p>
            <a:pPr lvl="2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7334">
            <a:off x="6842100" y="27236"/>
            <a:ext cx="2070689" cy="17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38400"/>
            <a:ext cx="2843808" cy="1828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</a:t>
            </a:r>
            <a:r>
              <a:rPr lang="en-US" dirty="0" err="1">
                <a:solidFill>
                  <a:srgbClr val="C00000"/>
                </a:solidFill>
              </a:rPr>
              <a:t>Shellcode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-5170"/>
          <a:stretch/>
        </p:blipFill>
        <p:spPr>
          <a:xfrm>
            <a:off x="2843808" y="-243408"/>
            <a:ext cx="6197294" cy="7101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0341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Common x86 Assembly Language Instructions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8496944" cy="5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1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Buffer Overflow</a:t>
            </a:r>
            <a:endParaRPr lang="en-AU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very common attack mechanism</a:t>
            </a:r>
          </a:p>
          <a:p>
            <a:pPr lvl="1"/>
            <a:r>
              <a:rPr lang="en-AU" dirty="0" smtClean="0"/>
              <a:t>first wide use by the Morris Worm in 1988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prevention techniques known</a:t>
            </a:r>
          </a:p>
          <a:p>
            <a:r>
              <a:rPr lang="en-AU" dirty="0" smtClean="0"/>
              <a:t>still of major concern</a:t>
            </a:r>
          </a:p>
          <a:p>
            <a:pPr lvl="1"/>
            <a:r>
              <a:rPr lang="en-AU" dirty="0" smtClean="0"/>
              <a:t>legacy of buggy code in widely deployed operating systems and </a:t>
            </a:r>
            <a:r>
              <a:rPr lang="en-AU" dirty="0" smtClean="0"/>
              <a:t>applications	</a:t>
            </a:r>
          </a:p>
          <a:p>
            <a:pPr lvl="2"/>
            <a:r>
              <a:rPr lang="en-AU" dirty="0" smtClean="0"/>
              <a:t>Shellshock, </a:t>
            </a:r>
            <a:r>
              <a:rPr lang="en-AU" dirty="0" err="1" smtClean="0"/>
              <a:t>Hearthbleed</a:t>
            </a:r>
            <a:endParaRPr lang="en-AU" dirty="0" smtClean="0"/>
          </a:p>
          <a:p>
            <a:pPr lvl="1"/>
            <a:r>
              <a:rPr lang="en-AU" dirty="0" smtClean="0"/>
              <a:t>continued careless programming practices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5246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8523231" cy="41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Attack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-6623"/>
          <a:stretch/>
        </p:blipFill>
        <p:spPr>
          <a:xfrm>
            <a:off x="899592" y="764704"/>
            <a:ext cx="7002548" cy="6595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31641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Variants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>
                <a:solidFill>
                  <a:srgbClr val="000000"/>
                </a:solidFill>
              </a:rPr>
              <a:t>target program can be:</a:t>
            </a:r>
            <a:endParaRPr lang="en-US" sz="2800" dirty="0">
              <a:solidFill>
                <a:srgbClr val="000000"/>
              </a:solidFill>
            </a:endParaRPr>
          </a:p>
          <a:p>
            <a:pPr lvl="1"/>
            <a:r>
              <a:rPr lang="en-US" sz="2400" b="0" dirty="0" smtClean="0">
                <a:solidFill>
                  <a:srgbClr val="000000"/>
                </a:solidFill>
              </a:rPr>
              <a:t>a trusted system utility</a:t>
            </a:r>
            <a:endParaRPr lang="en-US" sz="2400" b="0" dirty="0">
              <a:solidFill>
                <a:srgbClr val="000000"/>
              </a:solidFill>
            </a:endParaRPr>
          </a:p>
          <a:p>
            <a:pPr lvl="1"/>
            <a:r>
              <a:rPr lang="en-US" sz="2400" b="0" dirty="0" smtClean="0">
                <a:solidFill>
                  <a:srgbClr val="000000"/>
                </a:solidFill>
              </a:rPr>
              <a:t>network service daemon</a:t>
            </a:r>
            <a:endParaRPr lang="en-US" sz="2400" b="0" dirty="0">
              <a:solidFill>
                <a:srgbClr val="000000"/>
              </a:solidFill>
            </a:endParaRPr>
          </a:p>
          <a:p>
            <a:pPr lvl="1"/>
            <a:r>
              <a:rPr lang="en-US" sz="2400" b="0" dirty="0" smtClean="0">
                <a:solidFill>
                  <a:srgbClr val="000000"/>
                </a:solidFill>
              </a:rPr>
              <a:t>commonly used library code</a:t>
            </a:r>
          </a:p>
          <a:p>
            <a:pPr lvl="0"/>
            <a:r>
              <a:rPr lang="en-US" sz="2800" dirty="0" err="1">
                <a:solidFill>
                  <a:srgbClr val="000000"/>
                </a:solidFill>
              </a:rPr>
              <a:t>shellcode</a:t>
            </a:r>
            <a:r>
              <a:rPr lang="en-US" sz="2800" dirty="0">
                <a:solidFill>
                  <a:srgbClr val="000000"/>
                </a:solidFill>
              </a:rPr>
              <a:t> functions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launch a remote shell when connected to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create a reverse shell that connects back to the hacker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 local exploits that establish a shell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flush firewall rules that currently block other attacks</a:t>
            </a:r>
          </a:p>
          <a:p>
            <a:pPr lvl="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break out of a </a:t>
            </a:r>
            <a:r>
              <a:rPr lang="en-US" sz="2400" i="1" dirty="0" err="1">
                <a:solidFill>
                  <a:srgbClr val="000000"/>
                </a:solidFill>
              </a:rPr>
              <a:t>chroote</a:t>
            </a:r>
            <a:r>
              <a:rPr lang="en-US" sz="2400" dirty="0">
                <a:solidFill>
                  <a:srgbClr val="000000"/>
                </a:solidFill>
              </a:rPr>
              <a:t> (restricted execution) environment, giving full access to the </a:t>
            </a:r>
            <a:r>
              <a:rPr lang="en-US" sz="2400" dirty="0" smtClean="0">
                <a:solidFill>
                  <a:srgbClr val="000000"/>
                </a:solidFill>
              </a:rPr>
              <a:t>system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763" y="2057400"/>
            <a:ext cx="3932237" cy="39798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Overflow Defenses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overflows are widely exploited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two broad defense approaches</a:t>
            </a:r>
          </a:p>
          <a:p>
            <a:pPr lvl="1"/>
            <a:r>
              <a:rPr lang="en-US" dirty="0" smtClean="0"/>
              <a:t>compile-time</a:t>
            </a:r>
          </a:p>
          <a:p>
            <a:pPr lvl="2"/>
            <a:r>
              <a:rPr lang="en-US" dirty="0" smtClean="0"/>
              <a:t>aim to harden programs to resist attacks in new programs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run-time</a:t>
            </a:r>
          </a:p>
          <a:p>
            <a:pPr lvl="2"/>
            <a:r>
              <a:rPr lang="en-US" dirty="0" smtClean="0"/>
              <a:t>aim to detect and abort attacks in existing programs</a:t>
            </a:r>
          </a:p>
        </p:txBody>
      </p:sp>
    </p:spTree>
    <p:extLst>
      <p:ext uri="{BB962C8B-B14F-4D97-AF65-F5344CB8AC3E}">
        <p14:creationId xmlns:p14="http://schemas.microsoft.com/office/powerpoint/2010/main" val="246980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Compile-Time Defenses</a:t>
            </a:r>
            <a:r>
              <a:rPr lang="en-US" sz="2800" dirty="0" smtClean="0"/>
              <a:t>: Programming Language</a:t>
            </a:r>
            <a:endParaRPr lang="en-US" sz="28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95401"/>
            <a:ext cx="8740080" cy="4830763"/>
          </a:xfrm>
        </p:spPr>
        <p:txBody>
          <a:bodyPr/>
          <a:lstStyle/>
          <a:p>
            <a:r>
              <a:rPr lang="en-US" sz="2800" dirty="0" smtClean="0"/>
              <a:t>use a modern high-level language</a:t>
            </a:r>
          </a:p>
          <a:p>
            <a:pPr lvl="1"/>
            <a:r>
              <a:rPr lang="en-US" sz="2400" dirty="0" smtClean="0"/>
              <a:t>not vulnerable to buffer overflow attacks</a:t>
            </a:r>
          </a:p>
          <a:p>
            <a:pPr lvl="1"/>
            <a:r>
              <a:rPr lang="en-US" sz="2400" dirty="0" smtClean="0"/>
              <a:t>compiler enforces range checks and permissible operations on variables</a:t>
            </a:r>
          </a:p>
          <a:p>
            <a:pPr lvl="0"/>
            <a:r>
              <a:rPr lang="en-US" sz="2800" dirty="0" smtClean="0"/>
              <a:t>disadvantages</a:t>
            </a:r>
          </a:p>
          <a:p>
            <a:pPr lvl="1"/>
            <a:r>
              <a:rPr lang="en-US" sz="2400" dirty="0" smtClean="0"/>
              <a:t>additional code must be executed at run time to impose checks</a:t>
            </a:r>
          </a:p>
          <a:p>
            <a:pPr lvl="1"/>
            <a:r>
              <a:rPr lang="en-US" sz="2400" dirty="0" smtClean="0"/>
              <a:t>flexibility and safety comes at a cost in resource use</a:t>
            </a:r>
          </a:p>
          <a:p>
            <a:pPr lvl="1"/>
            <a:r>
              <a:rPr lang="en-US" sz="2400" dirty="0" smtClean="0"/>
              <a:t>distance from the underlying machine language and architecture means that access to some instructions and hardware resources is lost</a:t>
            </a:r>
          </a:p>
          <a:p>
            <a:pPr lvl="1"/>
            <a:r>
              <a:rPr lang="en-US" sz="2400" dirty="0" smtClean="0"/>
              <a:t>limits their usefulness in writing code, </a:t>
            </a:r>
          </a:p>
          <a:p>
            <a:pPr lvl="2"/>
            <a:r>
              <a:rPr lang="en-US" sz="2000" dirty="0" smtClean="0"/>
              <a:t>such as device drivers, that must interact with such resources</a:t>
            </a:r>
          </a:p>
          <a:p>
            <a:pPr lvl="1"/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81400" y="1981200"/>
            <a:ext cx="54102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6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88" y="4862882"/>
            <a:ext cx="1957112" cy="2030413"/>
          </a:xfrm>
          <a:prstGeom prst="rect">
            <a:avLst/>
          </a:prstGeom>
        </p:spPr>
      </p:pic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Compile-Time Defenses</a:t>
            </a:r>
            <a:r>
              <a:rPr lang="en-US" sz="2800" dirty="0" smtClean="0"/>
              <a:t>: Safe Coding Techniques</a:t>
            </a:r>
            <a:endParaRPr lang="en-US" sz="280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4830763"/>
          </a:xfrm>
        </p:spPr>
        <p:txBody>
          <a:bodyPr/>
          <a:lstStyle/>
          <a:p>
            <a:r>
              <a:rPr lang="en-US" sz="2800" dirty="0" smtClean="0"/>
              <a:t>C designers placed much more emphasis on space efficiency and performance considerations than on type safety</a:t>
            </a:r>
          </a:p>
          <a:p>
            <a:pPr lvl="1"/>
            <a:r>
              <a:rPr lang="en-US" sz="2400" dirty="0" smtClean="0"/>
              <a:t>assumed programmers would exercise due care in writing code</a:t>
            </a:r>
          </a:p>
          <a:p>
            <a:r>
              <a:rPr lang="en-US" sz="2800" dirty="0" smtClean="0"/>
              <a:t>programmers need to inspect the code and rewrite any unsafe coding</a:t>
            </a:r>
          </a:p>
          <a:p>
            <a:pPr lvl="1"/>
            <a:r>
              <a:rPr lang="en-US" sz="2400" dirty="0" smtClean="0"/>
              <a:t>an example of this is the </a:t>
            </a:r>
            <a:r>
              <a:rPr lang="en-US" sz="2400" dirty="0" err="1" smtClean="0"/>
              <a:t>OpenBSD</a:t>
            </a:r>
            <a:r>
              <a:rPr lang="en-US" sz="2400" dirty="0" smtClean="0"/>
              <a:t> project</a:t>
            </a:r>
          </a:p>
          <a:p>
            <a:r>
              <a:rPr lang="en-US" sz="2800" dirty="0" smtClean="0"/>
              <a:t>programmers have audited the existing code base, including the operating system, standard libraries, and common utilities</a:t>
            </a:r>
          </a:p>
          <a:p>
            <a:pPr lvl="1"/>
            <a:r>
              <a:rPr lang="en-US" sz="2400" dirty="0" smtClean="0"/>
              <a:t>this has resulted in what is widely regarded as one                       of the safest operating systems in widespread use</a:t>
            </a:r>
          </a:p>
        </p:txBody>
      </p:sp>
    </p:spTree>
    <p:extLst>
      <p:ext uri="{BB962C8B-B14F-4D97-AF65-F5344CB8AC3E}">
        <p14:creationId xmlns:p14="http://schemas.microsoft.com/office/powerpoint/2010/main" val="25201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Unsafe C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-7692"/>
          <a:stretch/>
        </p:blipFill>
        <p:spPr>
          <a:xfrm>
            <a:off x="827584" y="908720"/>
            <a:ext cx="8562195" cy="633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3730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276725"/>
            <a:ext cx="2581275" cy="2581275"/>
          </a:xfrm>
          <a:prstGeom prst="rect">
            <a:avLst/>
          </a:prstGeom>
        </p:spPr>
      </p:pic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Compile-Time Defenses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Language Extensions / Safe Libraries</a:t>
            </a:r>
            <a:endParaRPr lang="en-US" sz="2400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507288" cy="4830763"/>
          </a:xfrm>
        </p:spPr>
        <p:txBody>
          <a:bodyPr/>
          <a:lstStyle/>
          <a:p>
            <a:r>
              <a:rPr lang="en-US" dirty="0" smtClean="0"/>
              <a:t>handling dynamically allocated memory is more problematic because the size information is not available at compile time</a:t>
            </a:r>
          </a:p>
          <a:p>
            <a:pPr lvl="1"/>
            <a:r>
              <a:rPr lang="en-US" dirty="0" smtClean="0"/>
              <a:t>requires an extension and the use of library routines</a:t>
            </a:r>
          </a:p>
          <a:p>
            <a:pPr lvl="2"/>
            <a:r>
              <a:rPr lang="en-US" dirty="0" smtClean="0"/>
              <a:t>programs and libraries need to be recompiled</a:t>
            </a:r>
          </a:p>
          <a:p>
            <a:pPr lvl="2"/>
            <a:r>
              <a:rPr lang="en-US" dirty="0" smtClean="0"/>
              <a:t>likely to have problems with third-party applications</a:t>
            </a:r>
          </a:p>
          <a:p>
            <a:pPr lvl="2"/>
            <a:r>
              <a:rPr lang="en-US" dirty="0" smtClean="0"/>
              <a:t>concern with C is use of unsafe standard library routines</a:t>
            </a:r>
          </a:p>
          <a:p>
            <a:pPr lvl="3"/>
            <a:r>
              <a:rPr lang="en-US" dirty="0" smtClean="0"/>
              <a:t>one approach has been to replace these with safer variants</a:t>
            </a:r>
          </a:p>
          <a:p>
            <a:pPr lvl="4"/>
            <a:r>
              <a:rPr lang="en-US" dirty="0" err="1" smtClean="0"/>
              <a:t>Libsafe</a:t>
            </a:r>
            <a:r>
              <a:rPr lang="en-US" dirty="0" smtClean="0"/>
              <a:t>: library is implemented as a dynamic library   arranged to load before the existing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30046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Compile-Time Defenses</a:t>
            </a:r>
            <a:r>
              <a:rPr lang="en-US" sz="3200" dirty="0" smtClean="0"/>
              <a:t>: Stack Protection</a:t>
            </a:r>
            <a:endParaRPr lang="en-US" sz="3200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8517"/>
            <a:ext cx="8229600" cy="4830763"/>
          </a:xfrm>
        </p:spPr>
        <p:txBody>
          <a:bodyPr/>
          <a:lstStyle/>
          <a:p>
            <a:r>
              <a:rPr lang="en-US" sz="2800" dirty="0" smtClean="0"/>
              <a:t>add function entry and exit code to check stack for signs of corruption</a:t>
            </a:r>
          </a:p>
          <a:p>
            <a:r>
              <a:rPr lang="en-US" sz="2800" dirty="0" smtClean="0"/>
              <a:t>use random canary</a:t>
            </a:r>
          </a:p>
          <a:p>
            <a:pPr lvl="1"/>
            <a:r>
              <a:rPr lang="en-US" sz="2400" dirty="0" smtClean="0"/>
              <a:t>value needs to be unpredictable</a:t>
            </a:r>
          </a:p>
          <a:p>
            <a:pPr lvl="1"/>
            <a:r>
              <a:rPr lang="en-US" sz="2400" dirty="0" smtClean="0"/>
              <a:t>should be different on different systems</a:t>
            </a:r>
          </a:p>
          <a:p>
            <a:r>
              <a:rPr lang="en-US" sz="2800" dirty="0" err="1" smtClean="0"/>
              <a:t>Stackshield</a:t>
            </a:r>
            <a:r>
              <a:rPr lang="en-US" sz="2800" dirty="0" smtClean="0"/>
              <a:t> and Return Address Defender (RAD)</a:t>
            </a:r>
          </a:p>
          <a:p>
            <a:pPr lvl="1"/>
            <a:r>
              <a:rPr lang="en-US" sz="2400" dirty="0" smtClean="0"/>
              <a:t>GCC extensions that include additional function entry and exit code</a:t>
            </a:r>
          </a:p>
          <a:p>
            <a:pPr lvl="2"/>
            <a:r>
              <a:rPr lang="en-US" sz="2000" dirty="0" smtClean="0"/>
              <a:t>function entry writes a copy of the return address to a safe region of memory</a:t>
            </a:r>
          </a:p>
          <a:p>
            <a:pPr lvl="2"/>
            <a:r>
              <a:rPr lang="en-US" sz="2000" dirty="0" smtClean="0"/>
              <a:t>function exit code checks the return address in the stack frame against the saved copy</a:t>
            </a:r>
          </a:p>
          <a:p>
            <a:pPr lvl="2"/>
            <a:r>
              <a:rPr lang="en-US" sz="2000" dirty="0" smtClean="0"/>
              <a:t>if change is found, aborts the program</a:t>
            </a:r>
          </a:p>
          <a:p>
            <a:pPr lvl="4"/>
            <a:endParaRPr lang="en-US" sz="1800" dirty="0" smtClean="0"/>
          </a:p>
          <a:p>
            <a:pPr lvl="4"/>
            <a:endParaRPr lang="en-US" sz="1800" dirty="0" smtClean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628800"/>
            <a:ext cx="1917700" cy="11303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00" y="1857400"/>
            <a:ext cx="1524000" cy="16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Run-Time Defenses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Executable Address Space Protection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1"/>
            <a:ext cx="8291264" cy="4830763"/>
          </a:xfrm>
        </p:spPr>
        <p:txBody>
          <a:bodyPr/>
          <a:lstStyle/>
          <a:p>
            <a:pPr lvl="0" rtl="0"/>
            <a:r>
              <a:rPr lang="en-US" dirty="0" smtClean="0">
                <a:solidFill>
                  <a:srgbClr val="000000"/>
                </a:solidFill>
              </a:rPr>
              <a:t>use virtual memory support to make some regions of memory non-executable</a:t>
            </a:r>
            <a:endParaRPr lang="en-US" dirty="0">
              <a:solidFill>
                <a:srgbClr val="000000"/>
              </a:solidFill>
            </a:endParaRPr>
          </a:p>
          <a:p>
            <a:pPr lvl="1" rtl="0"/>
            <a:r>
              <a:rPr lang="en-US" dirty="0" smtClean="0"/>
              <a:t>requires support from memory management unit </a:t>
            </a:r>
          </a:p>
          <a:p>
            <a:pPr lvl="1" rtl="0"/>
            <a:r>
              <a:rPr lang="en-US" dirty="0" smtClean="0"/>
              <a:t>long existed on SPARC / Solaris systems</a:t>
            </a:r>
            <a:endParaRPr lang="en-US" dirty="0"/>
          </a:p>
          <a:p>
            <a:pPr lvl="1" rtl="0"/>
            <a:r>
              <a:rPr lang="en-US" dirty="0" smtClean="0"/>
              <a:t>recent on x86 Linux/Unix/Windows systems</a:t>
            </a:r>
            <a:endParaRPr lang="en-US" dirty="0"/>
          </a:p>
          <a:p>
            <a:pPr lvl="0" rtl="0"/>
            <a:r>
              <a:rPr lang="en-US" dirty="0" smtClean="0">
                <a:solidFill>
                  <a:srgbClr val="000000"/>
                </a:solidFill>
              </a:rPr>
              <a:t>issues</a:t>
            </a:r>
            <a:endParaRPr lang="en-US" dirty="0">
              <a:solidFill>
                <a:srgbClr val="000000"/>
              </a:solidFill>
            </a:endParaRPr>
          </a:p>
          <a:p>
            <a:pPr lvl="1" rtl="0"/>
            <a:r>
              <a:rPr lang="en-US" dirty="0" smtClean="0"/>
              <a:t>support for executable stack code</a:t>
            </a:r>
          </a:p>
          <a:p>
            <a:pPr lvl="2"/>
            <a:r>
              <a:rPr lang="en-US" dirty="0" smtClean="0"/>
              <a:t>e.g., Java Runtime system</a:t>
            </a:r>
            <a:endParaRPr lang="en-US" dirty="0"/>
          </a:p>
          <a:p>
            <a:pPr lvl="1" rtl="0"/>
            <a:r>
              <a:rPr lang="en-US" dirty="0" smtClean="0"/>
              <a:t>special provisions are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History of Buffer Overflow Attacks</a:t>
            </a:r>
            <a:endParaRPr lang="en-US" sz="4000" dirty="0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59529"/>
              </p:ext>
            </p:extLst>
          </p:nvPr>
        </p:nvGraphicFramePr>
        <p:xfrm>
          <a:off x="39214" y="2287144"/>
          <a:ext cx="9104785" cy="350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6096000" imgH="2349500" progId="Word.Document.12">
                  <p:embed/>
                </p:oleObj>
              </mc:Choice>
              <mc:Fallback>
                <p:oleObj name="Document" r:id="rId4" imgW="6096000" imgH="23495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4" y="2287144"/>
                        <a:ext cx="9104785" cy="350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333" y="1447800"/>
            <a:ext cx="718666" cy="8393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5814877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http://insecure.org/stf/smashstack.html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9974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 smtClean="0"/>
              <a:t>Run-Time Defenses</a:t>
            </a:r>
            <a:r>
              <a:rPr lang="en-US" sz="2600" dirty="0" smtClean="0"/>
              <a:t>: Address Space Randomization</a:t>
            </a:r>
            <a:endParaRPr lang="en-US" sz="26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location of key data structures</a:t>
            </a:r>
          </a:p>
          <a:p>
            <a:pPr lvl="1"/>
            <a:r>
              <a:rPr lang="en-US" dirty="0" smtClean="0"/>
              <a:t>stack, heap, global data</a:t>
            </a:r>
          </a:p>
          <a:p>
            <a:pPr lvl="1"/>
            <a:r>
              <a:rPr lang="en-US" dirty="0" smtClean="0"/>
              <a:t>using random shift for each process</a:t>
            </a:r>
          </a:p>
          <a:p>
            <a:pPr lvl="1"/>
            <a:r>
              <a:rPr lang="en-US" dirty="0" smtClean="0"/>
              <a:t>large address range on modern systems means wasting some has negligible impact</a:t>
            </a:r>
          </a:p>
          <a:p>
            <a:r>
              <a:rPr lang="en-US" dirty="0" smtClean="0"/>
              <a:t>randomize location of heap buffers </a:t>
            </a:r>
          </a:p>
          <a:p>
            <a:r>
              <a:rPr lang="en-US" dirty="0" smtClean="0"/>
              <a:t>random location of standard library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5016500"/>
            <a:ext cx="2161761" cy="184150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Run-Time Defenses</a:t>
            </a:r>
            <a:r>
              <a:rPr lang="en-US" sz="4000" dirty="0" smtClean="0"/>
              <a:t>: Guard Pages</a:t>
            </a:r>
            <a:endParaRPr lang="en-US" sz="400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guard pages between critical regions of memory</a:t>
            </a:r>
          </a:p>
          <a:p>
            <a:pPr lvl="1"/>
            <a:r>
              <a:rPr lang="en-US" dirty="0" smtClean="0"/>
              <a:t>flagged in memory management unit as illegal addresses</a:t>
            </a:r>
          </a:p>
          <a:p>
            <a:pPr lvl="1"/>
            <a:r>
              <a:rPr lang="en-US" dirty="0" smtClean="0"/>
              <a:t>any attempted access aborts process</a:t>
            </a:r>
          </a:p>
          <a:p>
            <a:r>
              <a:rPr lang="en-US" dirty="0" smtClean="0"/>
              <a:t>further extension places guard pages between stack frames and heap buffers</a:t>
            </a:r>
          </a:p>
          <a:p>
            <a:pPr lvl="1"/>
            <a:r>
              <a:rPr lang="en-US" dirty="0" smtClean="0"/>
              <a:t>cost in execution time to support the large  number of page mappings necessary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39" y="5016500"/>
            <a:ext cx="2161761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Replacement Stack 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Variant that overwrites buffer and saved frame pointer address</a:t>
            </a:r>
          </a:p>
          <a:p>
            <a:pPr lvl="1"/>
            <a:r>
              <a:rPr lang="en-US" sz="2000" dirty="0" smtClean="0"/>
              <a:t>Saved frame pointer value is changed to refer to a dummy stack frame</a:t>
            </a:r>
          </a:p>
          <a:p>
            <a:pPr lvl="1"/>
            <a:r>
              <a:rPr lang="en-US" sz="2000" dirty="0" smtClean="0"/>
              <a:t>Current function returns to the replacement dummy frame</a:t>
            </a:r>
          </a:p>
          <a:p>
            <a:pPr lvl="1"/>
            <a:r>
              <a:rPr lang="en-US" sz="2000" dirty="0" smtClean="0"/>
              <a:t>Control is transferred to the </a:t>
            </a:r>
            <a:r>
              <a:rPr lang="en-US" sz="2000" dirty="0" err="1" smtClean="0"/>
              <a:t>shellcode</a:t>
            </a:r>
            <a:r>
              <a:rPr lang="en-US" sz="2000" dirty="0" smtClean="0"/>
              <a:t> in the overwritten buffer</a:t>
            </a:r>
          </a:p>
          <a:p>
            <a:pPr lvl="0"/>
            <a:r>
              <a:rPr lang="en-US" sz="2400" dirty="0" smtClean="0"/>
              <a:t>Off-by-one attacks</a:t>
            </a:r>
          </a:p>
          <a:p>
            <a:pPr lvl="1"/>
            <a:r>
              <a:rPr lang="en-US" sz="2000" dirty="0" smtClean="0"/>
              <a:t>Coding error that allows one more byte to be copied than there is space available</a:t>
            </a:r>
          </a:p>
          <a:p>
            <a:pPr lvl="0"/>
            <a:r>
              <a:rPr lang="en-US" sz="2400" dirty="0" smtClean="0"/>
              <a:t>Defenses</a:t>
            </a:r>
          </a:p>
          <a:p>
            <a:pPr lvl="1"/>
            <a:r>
              <a:rPr lang="en-US" sz="2000" dirty="0" smtClean="0"/>
              <a:t>Any stack protection mechanisms to detect modifications to the stack frame or return address by function exit code</a:t>
            </a:r>
          </a:p>
          <a:p>
            <a:pPr lvl="1"/>
            <a:r>
              <a:rPr lang="en-US" sz="2000" dirty="0" smtClean="0"/>
              <a:t>Use non-executable stacks</a:t>
            </a:r>
          </a:p>
          <a:p>
            <a:pPr lvl="1"/>
            <a:r>
              <a:rPr lang="en-US" sz="2000" dirty="0" smtClean="0"/>
              <a:t>Randomization of the stack in memory and of system libraries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8473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/>
              <a:t>Return to System Call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88024" y="191683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overflow variant replaces return address with standard library function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to non-executable stack </a:t>
            </a:r>
            <a:r>
              <a:rPr lang="en-US" dirty="0" smtClean="0"/>
              <a:t>defenses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ttacker </a:t>
            </a:r>
            <a:r>
              <a:rPr lang="en-US" dirty="0"/>
              <a:t>constructs suitable parameters on stack above return address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returns and library function </a:t>
            </a:r>
            <a:r>
              <a:rPr lang="en-US" dirty="0" smtClean="0"/>
              <a:t>executes</a:t>
            </a:r>
            <a:r>
              <a:rPr lang="en-US" dirty="0" smtClean="0">
                <a:effectLst/>
                <a:latin typeface="Courier" pitchFamily="-110" charset="0"/>
              </a:rPr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ttacker </a:t>
            </a:r>
            <a:r>
              <a:rPr lang="en-US" dirty="0"/>
              <a:t>may need exact buffer address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even chain two library </a:t>
            </a:r>
            <a:r>
              <a:rPr lang="en-US" dirty="0" smtClean="0"/>
              <a:t>calls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5536" y="2132856"/>
            <a:ext cx="4041648" cy="45262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efenses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ny stack protection mechanisms to detect modifications to the stack frame or return address by function exit code</a:t>
            </a:r>
          </a:p>
          <a:p>
            <a:pPr lvl="1"/>
            <a:r>
              <a:rPr lang="en-US" sz="2000" dirty="0"/>
              <a:t>U</a:t>
            </a:r>
            <a:r>
              <a:rPr lang="en-US" sz="2000" dirty="0" smtClean="0"/>
              <a:t>se non-executable stacks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andomization of the stack in memory and of system libraries</a:t>
            </a:r>
            <a:endParaRPr lang="en-US" sz="2000" dirty="0" smtClean="0">
              <a:effectLst/>
              <a:latin typeface="Times" pitchFamily="-110" charset="0"/>
            </a:endParaRPr>
          </a:p>
          <a:p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13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Overflow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Attack buffer located in heap</a:t>
            </a:r>
          </a:p>
          <a:p>
            <a:pPr lvl="1"/>
            <a:r>
              <a:rPr lang="en-US" sz="2400" dirty="0" smtClean="0"/>
              <a:t>Typically located above program code</a:t>
            </a:r>
          </a:p>
          <a:p>
            <a:pPr lvl="1"/>
            <a:r>
              <a:rPr lang="en-US" sz="2400" dirty="0" smtClean="0"/>
              <a:t>Memory is requested by programs to use in dynamic data structures (such as linked lists of records)</a:t>
            </a:r>
          </a:p>
          <a:p>
            <a:r>
              <a:rPr lang="en-US" sz="2800" dirty="0" smtClean="0"/>
              <a:t>No return address</a:t>
            </a:r>
          </a:p>
          <a:p>
            <a:pPr lvl="1"/>
            <a:r>
              <a:rPr lang="en-US" sz="2400" dirty="0" smtClean="0"/>
              <a:t>Hence no easy transfer of control</a:t>
            </a:r>
          </a:p>
          <a:p>
            <a:pPr lvl="1"/>
            <a:r>
              <a:rPr lang="en-US" sz="2400" dirty="0" smtClean="0"/>
              <a:t>May have function pointers can exploit</a:t>
            </a:r>
          </a:p>
          <a:p>
            <a:pPr lvl="1"/>
            <a:r>
              <a:rPr lang="en-US" sz="2400" dirty="0" smtClean="0"/>
              <a:t>Or manipulate management data structures</a:t>
            </a:r>
          </a:p>
          <a:p>
            <a:pPr lvl="0"/>
            <a:r>
              <a:rPr lang="en-US" sz="2800" dirty="0" smtClean="0"/>
              <a:t>Defenses</a:t>
            </a:r>
            <a:endParaRPr lang="en-US" sz="2800" dirty="0"/>
          </a:p>
          <a:p>
            <a:pPr lvl="1">
              <a:buChar char="•"/>
            </a:pPr>
            <a:r>
              <a:rPr lang="en-US" sz="2400" dirty="0"/>
              <a:t>Making the heap non-executable</a:t>
            </a:r>
          </a:p>
          <a:p>
            <a:pPr lvl="1">
              <a:buChar char="•"/>
            </a:pPr>
            <a:r>
              <a:rPr lang="en-US" sz="2400" dirty="0"/>
              <a:t>Randomizing the allocation of memory on the </a:t>
            </a:r>
            <a:r>
              <a:rPr lang="en-US" sz="2400" dirty="0" smtClean="0"/>
              <a:t>heap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3659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67" b="36821"/>
          <a:stretch/>
        </p:blipFill>
        <p:spPr>
          <a:xfrm>
            <a:off x="0" y="1042"/>
            <a:ext cx="5220072" cy="478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68" r="10026"/>
          <a:stretch/>
        </p:blipFill>
        <p:spPr>
          <a:xfrm>
            <a:off x="3339778" y="2144852"/>
            <a:ext cx="5804222" cy="51005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61856" y="172542"/>
            <a:ext cx="32403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7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5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0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Example Heap Overflow Attack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5995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/>
              <a:t>Global Data Overflow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6016" y="198884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/>
              <a:t>C</a:t>
            </a:r>
            <a:r>
              <a:rPr lang="en-US" sz="3300" dirty="0" smtClean="0"/>
              <a:t>an </a:t>
            </a:r>
            <a:r>
              <a:rPr lang="en-US" sz="3300" dirty="0"/>
              <a:t>attack buffer located in global data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ay </a:t>
            </a:r>
            <a:r>
              <a:rPr lang="en-US" sz="2600" dirty="0"/>
              <a:t>be located above program code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f </a:t>
            </a:r>
            <a:r>
              <a:rPr lang="en-US" sz="2600" dirty="0"/>
              <a:t>has function pointer and vulnerable buffer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r </a:t>
            </a:r>
            <a:r>
              <a:rPr lang="en-US" sz="2600" dirty="0"/>
              <a:t>adjacent process management tables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im </a:t>
            </a:r>
            <a:r>
              <a:rPr lang="en-US" sz="2600" dirty="0"/>
              <a:t>to overwrite function pointer later </a:t>
            </a:r>
            <a:r>
              <a:rPr lang="en-US" sz="2600" dirty="0" smtClean="0"/>
              <a:t>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5536" y="2060848"/>
            <a:ext cx="4041648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efenses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on executable or random global data region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ove function pointers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941168"/>
            <a:ext cx="2018663" cy="1719601"/>
          </a:xfrm>
          <a:prstGeom prst="rect">
            <a:avLst/>
          </a:prstGeom>
          <a:scene3d>
            <a:camera prst="orthographicFront">
              <a:rot lat="0" lon="105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416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441" b="41375"/>
          <a:stretch/>
        </p:blipFill>
        <p:spPr>
          <a:xfrm>
            <a:off x="0" y="-99392"/>
            <a:ext cx="5004048" cy="426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662" r="4594"/>
          <a:stretch/>
        </p:blipFill>
        <p:spPr>
          <a:xfrm>
            <a:off x="3582056" y="2276872"/>
            <a:ext cx="5561944" cy="49527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61856" y="172542"/>
            <a:ext cx="32403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7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5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0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Example Global Data Overflow Attack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4325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buffer overflow (buffer overrun)</a:t>
            </a:r>
          </a:p>
          <a:p>
            <a:pPr lvl="1"/>
            <a:r>
              <a:rPr lang="en-AU" dirty="0" smtClean="0"/>
              <a:t>more input placed into a buffer than the allocated capacity</a:t>
            </a:r>
          </a:p>
          <a:p>
            <a:r>
              <a:rPr lang="en-AU" dirty="0" smtClean="0"/>
              <a:t>stack buffer overflows</a:t>
            </a:r>
          </a:p>
          <a:p>
            <a:pPr lvl="1"/>
            <a:r>
              <a:rPr lang="en-AU" dirty="0" smtClean="0"/>
              <a:t>targeted buffer is located on the stack</a:t>
            </a:r>
          </a:p>
          <a:p>
            <a:pPr lvl="1"/>
            <a:r>
              <a:rPr lang="en-AU" dirty="0" smtClean="0"/>
              <a:t>function call mechanisms</a:t>
            </a:r>
          </a:p>
          <a:p>
            <a:pPr lvl="1"/>
            <a:r>
              <a:rPr lang="en-AU" dirty="0" smtClean="0"/>
              <a:t>stack frame</a:t>
            </a:r>
          </a:p>
          <a:p>
            <a:pPr lvl="1"/>
            <a:r>
              <a:rPr lang="en-AU" dirty="0" smtClean="0"/>
              <a:t>stack overflow vulnerabilities</a:t>
            </a:r>
          </a:p>
          <a:p>
            <a:r>
              <a:rPr lang="en-AU" dirty="0" err="1" smtClean="0"/>
              <a:t>shellcode</a:t>
            </a:r>
            <a:endParaRPr lang="en-AU" dirty="0" smtClean="0"/>
          </a:p>
          <a:p>
            <a:pPr lvl="1"/>
            <a:r>
              <a:rPr lang="en-AU" dirty="0" err="1" smtClean="0"/>
              <a:t>shellcode</a:t>
            </a:r>
            <a:r>
              <a:rPr lang="en-AU" dirty="0" smtClean="0"/>
              <a:t> development</a:t>
            </a:r>
          </a:p>
          <a:p>
            <a:pPr lvl="1"/>
            <a:r>
              <a:rPr lang="en-AU" dirty="0" smtClean="0"/>
              <a:t>position independent</a:t>
            </a:r>
          </a:p>
          <a:p>
            <a:pPr lvl="1"/>
            <a:r>
              <a:rPr lang="en-AU" dirty="0" smtClean="0"/>
              <a:t>cannot contain NULL values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compile-time </a:t>
            </a:r>
            <a:r>
              <a:rPr lang="en-AU" dirty="0" err="1" smtClean="0"/>
              <a:t>defenses</a:t>
            </a:r>
            <a:endParaRPr lang="en-AU" dirty="0" smtClean="0"/>
          </a:p>
          <a:p>
            <a:pPr lvl="1"/>
            <a:r>
              <a:rPr lang="en-AU" dirty="0" smtClean="0"/>
              <a:t>resist attacks in new programs</a:t>
            </a:r>
          </a:p>
          <a:p>
            <a:r>
              <a:rPr lang="en-AU" dirty="0" smtClean="0"/>
              <a:t>run-time </a:t>
            </a:r>
            <a:r>
              <a:rPr lang="en-AU" dirty="0" err="1" smtClean="0"/>
              <a:t>defenses</a:t>
            </a:r>
            <a:endParaRPr lang="en-AU" dirty="0" smtClean="0"/>
          </a:p>
          <a:p>
            <a:pPr lvl="1"/>
            <a:r>
              <a:rPr lang="en-AU" dirty="0" smtClean="0"/>
              <a:t>detect and abort attacks in existing programs</a:t>
            </a:r>
          </a:p>
          <a:p>
            <a:r>
              <a:rPr lang="en-AU" dirty="0" smtClean="0"/>
              <a:t>stack protection </a:t>
            </a:r>
            <a:r>
              <a:rPr lang="en-AU" dirty="0" smtClean="0"/>
              <a:t>mechanisms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endParaRPr lang="en-AU" sz="2400" dirty="0" smtClean="0"/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AU" sz="2100" dirty="0" smtClean="0"/>
              <a:t>Other </a:t>
            </a:r>
            <a:r>
              <a:rPr lang="en-AU" sz="2100" dirty="0"/>
              <a:t>forms of overflow attacks</a:t>
            </a:r>
          </a:p>
          <a:p>
            <a:pPr marL="742950" lvl="2" indent="-342900">
              <a:buSzPct val="100000"/>
              <a:buFont typeface="Courier New"/>
              <a:buChar char="o"/>
            </a:pPr>
            <a:r>
              <a:rPr lang="en-AU" sz="1900" dirty="0"/>
              <a:t>Replacement stack frame</a:t>
            </a:r>
          </a:p>
          <a:p>
            <a:pPr marL="742950" lvl="2" indent="-342900">
              <a:buFont typeface="Courier New"/>
              <a:buChar char="o"/>
            </a:pPr>
            <a:r>
              <a:rPr lang="en-AU" sz="1900" dirty="0"/>
              <a:t>Return to system call</a:t>
            </a:r>
          </a:p>
          <a:p>
            <a:pPr marL="742950" lvl="2" indent="-342900">
              <a:buFont typeface="Courier New"/>
              <a:buChar char="o"/>
            </a:pPr>
            <a:r>
              <a:rPr lang="en-AU" sz="1900" dirty="0"/>
              <a:t>Heap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1900" dirty="0"/>
              <a:t>Global data area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1900" dirty="0"/>
              <a:t>Other types of </a:t>
            </a:r>
            <a:r>
              <a:rPr lang="en-AU" sz="1900" dirty="0" smtClean="0"/>
              <a:t>overflows</a:t>
            </a: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934987" cy="14478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305719"/>
            <a:ext cx="1447801" cy="1552282"/>
          </a:xfrm>
          <a:prstGeom prst="rect">
            <a:avLst/>
          </a:prstGeom>
          <a:scene3d>
            <a:camera prst="orthographicFront">
              <a:rot lat="0" lon="11699978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176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Buffer Overflow/Buffer Overrun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buffer overflow, also known as a buffer overrun, is defined in the NIST:</a:t>
            </a:r>
          </a:p>
          <a:p>
            <a:pPr marL="0" indent="0">
              <a:buNone/>
            </a:pPr>
            <a:r>
              <a:rPr lang="en-US" dirty="0" smtClean="0"/>
              <a:t>“A condition at an interface under which more input can be placed into a buffer or data holding area than the capacity allocated, overwriting other information. Attackers exploit such a condition to crash a system or to insert specially crafted code that allows them to gain 	      control of the system.”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63" y="5156684"/>
            <a:ext cx="2406649" cy="1800708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4879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Buffer Overflow Basics</a:t>
            </a:r>
            <a:endParaRPr lang="en-US" dirty="0"/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830763"/>
          </a:xfrm>
        </p:spPr>
        <p:txBody>
          <a:bodyPr/>
          <a:lstStyle/>
          <a:p>
            <a:r>
              <a:rPr lang="en-US" sz="2800" dirty="0" smtClean="0"/>
              <a:t>programming error when a process attempts to store data beyond the limits of a fixed-sized buffer</a:t>
            </a:r>
          </a:p>
          <a:p>
            <a:r>
              <a:rPr lang="en-US" sz="2800" dirty="0" smtClean="0"/>
              <a:t>overwrites adjacent memory locations</a:t>
            </a:r>
          </a:p>
          <a:p>
            <a:pPr lvl="1"/>
            <a:r>
              <a:rPr lang="en-US" sz="2400" dirty="0" smtClean="0"/>
              <a:t>locations could hold other program variables, parameters,   or program control flow data</a:t>
            </a:r>
          </a:p>
          <a:p>
            <a:pPr lvl="1"/>
            <a:r>
              <a:rPr lang="en-US" sz="2400" dirty="0" smtClean="0"/>
              <a:t>buffer could be located on the stack, in the heap, or in the data section of the process</a:t>
            </a:r>
          </a:p>
          <a:p>
            <a:pPr lvl="0"/>
            <a:r>
              <a:rPr lang="en-US" sz="2800" dirty="0" smtClean="0"/>
              <a:t>consequences:</a:t>
            </a:r>
          </a:p>
          <a:p>
            <a:pPr lvl="1"/>
            <a:r>
              <a:rPr lang="en-US" sz="2400" dirty="0" smtClean="0"/>
              <a:t>corruption of program data</a:t>
            </a:r>
          </a:p>
          <a:p>
            <a:pPr lvl="1"/>
            <a:r>
              <a:rPr lang="en-US" sz="2400" dirty="0" smtClean="0"/>
              <a:t>unexpected transfer of control</a:t>
            </a:r>
          </a:p>
          <a:p>
            <a:pPr lvl="1"/>
            <a:r>
              <a:rPr lang="en-US" sz="2400" dirty="0" smtClean="0"/>
              <a:t>memory access violations</a:t>
            </a:r>
          </a:p>
          <a:p>
            <a:pPr lvl="1"/>
            <a:r>
              <a:rPr lang="en-US" sz="2400" dirty="0" smtClean="0"/>
              <a:t>execution of code chosen by attacker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76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Basic Buffer Overflow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611560" y="910579"/>
            <a:ext cx="7977257" cy="6406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9720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908720"/>
            <a:ext cx="2448272" cy="116205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Basic Buffer Overflow Stack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8640"/>
            <a:ext cx="8795118" cy="747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034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Overflow Attacks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exploit a buffer overflow an attacker needs:</a:t>
            </a:r>
          </a:p>
          <a:p>
            <a:pPr lvl="1"/>
            <a:r>
              <a:rPr lang="en-US" sz="2400" dirty="0" smtClean="0"/>
              <a:t>to identify a buffer overflow vulnerability in some program that can be triggered using externally sourced data under the attacker’s control</a:t>
            </a:r>
          </a:p>
          <a:p>
            <a:pPr lvl="1"/>
            <a:r>
              <a:rPr lang="en-US" sz="2400" dirty="0" smtClean="0"/>
              <a:t>to understand how that buffer is stored in memory and determine potential for corruption </a:t>
            </a:r>
          </a:p>
          <a:p>
            <a:r>
              <a:rPr lang="en-US" sz="2800" dirty="0" smtClean="0"/>
              <a:t>identifying vulnerable programs can be done by:</a:t>
            </a:r>
          </a:p>
          <a:p>
            <a:pPr lvl="1"/>
            <a:r>
              <a:rPr lang="en-US" sz="2400" dirty="0" smtClean="0"/>
              <a:t>inspection of program source</a:t>
            </a:r>
          </a:p>
          <a:p>
            <a:pPr lvl="1"/>
            <a:r>
              <a:rPr lang="en-US" sz="2400" dirty="0" smtClean="0"/>
              <a:t>tracing the execution of programs as they process oversized input</a:t>
            </a:r>
          </a:p>
          <a:p>
            <a:pPr lvl="1"/>
            <a:r>
              <a:rPr lang="en-US" sz="2400" dirty="0" smtClean="0"/>
              <a:t>using tools such as </a:t>
            </a:r>
            <a:r>
              <a:rPr lang="en-US" sz="2400" i="1" dirty="0" smtClean="0"/>
              <a:t>fuzzing</a:t>
            </a:r>
            <a:r>
              <a:rPr lang="en-US" sz="2400" dirty="0" smtClean="0"/>
              <a:t> to automatically identify potentially vulnerable programs</a:t>
            </a:r>
          </a:p>
        </p:txBody>
      </p:sp>
    </p:spTree>
    <p:extLst>
      <p:ext uri="{BB962C8B-B14F-4D97-AF65-F5344CB8AC3E}">
        <p14:creationId xmlns:p14="http://schemas.microsoft.com/office/powerpoint/2010/main" val="38309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Programming Language History</a:t>
            </a:r>
            <a:endParaRPr lang="en-US" sz="4000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the machine level data manipulated by machine instructions executed by the computer processor are stored in either the processor’s registers or in memory</a:t>
            </a:r>
          </a:p>
          <a:p>
            <a:r>
              <a:rPr lang="en-US" sz="2400" dirty="0" smtClean="0"/>
              <a:t>assembly language programmer is responsible for the correct interpretation of any saved data value</a:t>
            </a:r>
          </a:p>
        </p:txBody>
      </p:sp>
      <p:sp>
        <p:nvSpPr>
          <p:cNvPr id="6" name="Freeform 5"/>
          <p:cNvSpPr/>
          <p:nvPr/>
        </p:nvSpPr>
        <p:spPr>
          <a:xfrm>
            <a:off x="612848" y="3488207"/>
            <a:ext cx="3017520" cy="1554480"/>
          </a:xfrm>
          <a:custGeom>
            <a:avLst/>
            <a:gdLst>
              <a:gd name="connsiteX0" fmla="*/ 0 w 2789587"/>
              <a:gd name="connsiteY0" fmla="*/ 161138 h 1611383"/>
              <a:gd name="connsiteX1" fmla="*/ 161138 w 2789587"/>
              <a:gd name="connsiteY1" fmla="*/ 0 h 1611383"/>
              <a:gd name="connsiteX2" fmla="*/ 2628449 w 2789587"/>
              <a:gd name="connsiteY2" fmla="*/ 0 h 1611383"/>
              <a:gd name="connsiteX3" fmla="*/ 2789587 w 2789587"/>
              <a:gd name="connsiteY3" fmla="*/ 161138 h 1611383"/>
              <a:gd name="connsiteX4" fmla="*/ 2789587 w 2789587"/>
              <a:gd name="connsiteY4" fmla="*/ 1450245 h 1611383"/>
              <a:gd name="connsiteX5" fmla="*/ 2628449 w 2789587"/>
              <a:gd name="connsiteY5" fmla="*/ 1611383 h 1611383"/>
              <a:gd name="connsiteX6" fmla="*/ 161138 w 2789587"/>
              <a:gd name="connsiteY6" fmla="*/ 1611383 h 1611383"/>
              <a:gd name="connsiteX7" fmla="*/ 0 w 2789587"/>
              <a:gd name="connsiteY7" fmla="*/ 1450245 h 1611383"/>
              <a:gd name="connsiteX8" fmla="*/ 0 w 2789587"/>
              <a:gd name="connsiteY8" fmla="*/ 161138 h 161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587" h="1611383">
                <a:moveTo>
                  <a:pt x="0" y="161138"/>
                </a:moveTo>
                <a:cubicBezTo>
                  <a:pt x="0" y="72144"/>
                  <a:pt x="72144" y="0"/>
                  <a:pt x="161138" y="0"/>
                </a:cubicBezTo>
                <a:lnTo>
                  <a:pt x="2628449" y="0"/>
                </a:lnTo>
                <a:cubicBezTo>
                  <a:pt x="2717443" y="0"/>
                  <a:pt x="2789587" y="72144"/>
                  <a:pt x="2789587" y="161138"/>
                </a:cubicBezTo>
                <a:lnTo>
                  <a:pt x="2789587" y="1450245"/>
                </a:lnTo>
                <a:cubicBezTo>
                  <a:pt x="2789587" y="1539239"/>
                  <a:pt x="2717443" y="1611383"/>
                  <a:pt x="2628449" y="1611383"/>
                </a:cubicBezTo>
                <a:lnTo>
                  <a:pt x="161138" y="1611383"/>
                </a:lnTo>
                <a:cubicBezTo>
                  <a:pt x="72144" y="1611383"/>
                  <a:pt x="0" y="1539239"/>
                  <a:pt x="0" y="1450245"/>
                </a:cubicBezTo>
                <a:lnTo>
                  <a:pt x="0" y="16113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598088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i="0" kern="1200" dirty="0" smtClean="0"/>
              <a:t>modern high-level languages have a strong notion of type and valid operations</a:t>
            </a:r>
            <a:endParaRPr lang="en-US" sz="2000" b="1" i="0" kern="1200" dirty="0"/>
          </a:p>
        </p:txBody>
      </p:sp>
      <p:sp>
        <p:nvSpPr>
          <p:cNvPr id="7" name="Freeform 6"/>
          <p:cNvSpPr/>
          <p:nvPr/>
        </p:nvSpPr>
        <p:spPr>
          <a:xfrm>
            <a:off x="1184209" y="4831027"/>
            <a:ext cx="3200400" cy="1554480"/>
          </a:xfrm>
          <a:custGeom>
            <a:avLst/>
            <a:gdLst>
              <a:gd name="connsiteX0" fmla="*/ 0 w 2789587"/>
              <a:gd name="connsiteY0" fmla="*/ 147060 h 1470600"/>
              <a:gd name="connsiteX1" fmla="*/ 147060 w 2789587"/>
              <a:gd name="connsiteY1" fmla="*/ 0 h 1470600"/>
              <a:gd name="connsiteX2" fmla="*/ 2642527 w 2789587"/>
              <a:gd name="connsiteY2" fmla="*/ 0 h 1470600"/>
              <a:gd name="connsiteX3" fmla="*/ 2789587 w 2789587"/>
              <a:gd name="connsiteY3" fmla="*/ 147060 h 1470600"/>
              <a:gd name="connsiteX4" fmla="*/ 2789587 w 2789587"/>
              <a:gd name="connsiteY4" fmla="*/ 1323540 h 1470600"/>
              <a:gd name="connsiteX5" fmla="*/ 2642527 w 2789587"/>
              <a:gd name="connsiteY5" fmla="*/ 1470600 h 1470600"/>
              <a:gd name="connsiteX6" fmla="*/ 147060 w 2789587"/>
              <a:gd name="connsiteY6" fmla="*/ 1470600 h 1470600"/>
              <a:gd name="connsiteX7" fmla="*/ 0 w 2789587"/>
              <a:gd name="connsiteY7" fmla="*/ 1323540 h 1470600"/>
              <a:gd name="connsiteX8" fmla="*/ 0 w 2789587"/>
              <a:gd name="connsiteY8" fmla="*/ 147060 h 1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587" h="1470600">
                <a:moveTo>
                  <a:pt x="0" y="147060"/>
                </a:moveTo>
                <a:cubicBezTo>
                  <a:pt x="0" y="65841"/>
                  <a:pt x="65841" y="0"/>
                  <a:pt x="147060" y="0"/>
                </a:cubicBezTo>
                <a:lnTo>
                  <a:pt x="2642527" y="0"/>
                </a:lnTo>
                <a:cubicBezTo>
                  <a:pt x="2723746" y="0"/>
                  <a:pt x="2789587" y="65841"/>
                  <a:pt x="2789587" y="147060"/>
                </a:cubicBezTo>
                <a:lnTo>
                  <a:pt x="2789587" y="1323540"/>
                </a:lnTo>
                <a:cubicBezTo>
                  <a:pt x="2789587" y="1404759"/>
                  <a:pt x="2723746" y="1470600"/>
                  <a:pt x="2642527" y="1470600"/>
                </a:cubicBezTo>
                <a:lnTo>
                  <a:pt x="147060" y="1470600"/>
                </a:lnTo>
                <a:cubicBezTo>
                  <a:pt x="65841" y="1470600"/>
                  <a:pt x="0" y="1404759"/>
                  <a:pt x="0" y="1323540"/>
                </a:cubicBezTo>
                <a:lnTo>
                  <a:pt x="0" y="1470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864" tIns="156864" rIns="156864" bIns="156864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 smtClean="0"/>
              <a:t>not vulnerable to buffer overflows</a:t>
            </a: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 smtClean="0"/>
              <a:t>does incur overhead, some limits on use</a:t>
            </a:r>
          </a:p>
        </p:txBody>
      </p:sp>
      <p:sp>
        <p:nvSpPr>
          <p:cNvPr id="9" name="Freeform 8"/>
          <p:cNvSpPr/>
          <p:nvPr/>
        </p:nvSpPr>
        <p:spPr>
          <a:xfrm>
            <a:off x="5116036" y="3488207"/>
            <a:ext cx="3017520" cy="1554480"/>
          </a:xfrm>
          <a:custGeom>
            <a:avLst/>
            <a:gdLst>
              <a:gd name="connsiteX0" fmla="*/ 0 w 2789587"/>
              <a:gd name="connsiteY0" fmla="*/ 161138 h 1611383"/>
              <a:gd name="connsiteX1" fmla="*/ 161138 w 2789587"/>
              <a:gd name="connsiteY1" fmla="*/ 0 h 1611383"/>
              <a:gd name="connsiteX2" fmla="*/ 2628449 w 2789587"/>
              <a:gd name="connsiteY2" fmla="*/ 0 h 1611383"/>
              <a:gd name="connsiteX3" fmla="*/ 2789587 w 2789587"/>
              <a:gd name="connsiteY3" fmla="*/ 161138 h 1611383"/>
              <a:gd name="connsiteX4" fmla="*/ 2789587 w 2789587"/>
              <a:gd name="connsiteY4" fmla="*/ 1450245 h 1611383"/>
              <a:gd name="connsiteX5" fmla="*/ 2628449 w 2789587"/>
              <a:gd name="connsiteY5" fmla="*/ 1611383 h 1611383"/>
              <a:gd name="connsiteX6" fmla="*/ 161138 w 2789587"/>
              <a:gd name="connsiteY6" fmla="*/ 1611383 h 1611383"/>
              <a:gd name="connsiteX7" fmla="*/ 0 w 2789587"/>
              <a:gd name="connsiteY7" fmla="*/ 1450245 h 1611383"/>
              <a:gd name="connsiteX8" fmla="*/ 0 w 2789587"/>
              <a:gd name="connsiteY8" fmla="*/ 161138 h 161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587" h="1611383">
                <a:moveTo>
                  <a:pt x="0" y="161138"/>
                </a:moveTo>
                <a:cubicBezTo>
                  <a:pt x="0" y="72144"/>
                  <a:pt x="72144" y="0"/>
                  <a:pt x="161138" y="0"/>
                </a:cubicBezTo>
                <a:lnTo>
                  <a:pt x="2628449" y="0"/>
                </a:lnTo>
                <a:cubicBezTo>
                  <a:pt x="2717443" y="0"/>
                  <a:pt x="2789587" y="72144"/>
                  <a:pt x="2789587" y="161138"/>
                </a:cubicBezTo>
                <a:lnTo>
                  <a:pt x="2789587" y="1450245"/>
                </a:lnTo>
                <a:cubicBezTo>
                  <a:pt x="2789587" y="1539239"/>
                  <a:pt x="2717443" y="1611383"/>
                  <a:pt x="2628449" y="1611383"/>
                </a:cubicBezTo>
                <a:lnTo>
                  <a:pt x="161138" y="1611383"/>
                </a:lnTo>
                <a:cubicBezTo>
                  <a:pt x="72144" y="1611383"/>
                  <a:pt x="0" y="1539239"/>
                  <a:pt x="0" y="1450245"/>
                </a:cubicBezTo>
                <a:lnTo>
                  <a:pt x="0" y="16113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2" rIns="113792" bIns="598088" numCol="1" spcCol="1270" anchor="t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i="0" kern="1200" dirty="0" smtClean="0"/>
              <a:t>C and related languages have high-level control structures, but allow direct access to memory</a:t>
            </a:r>
            <a:endParaRPr lang="en-US" sz="2000" b="1" i="0" kern="1200" dirty="0"/>
          </a:p>
        </p:txBody>
      </p:sp>
      <p:sp>
        <p:nvSpPr>
          <p:cNvPr id="10" name="Freeform 9"/>
          <p:cNvSpPr/>
          <p:nvPr/>
        </p:nvSpPr>
        <p:spPr>
          <a:xfrm>
            <a:off x="5665363" y="4831027"/>
            <a:ext cx="3200400" cy="1554480"/>
          </a:xfrm>
          <a:custGeom>
            <a:avLst/>
            <a:gdLst>
              <a:gd name="connsiteX0" fmla="*/ 0 w 2789587"/>
              <a:gd name="connsiteY0" fmla="*/ 147060 h 1470600"/>
              <a:gd name="connsiteX1" fmla="*/ 147060 w 2789587"/>
              <a:gd name="connsiteY1" fmla="*/ 0 h 1470600"/>
              <a:gd name="connsiteX2" fmla="*/ 2642527 w 2789587"/>
              <a:gd name="connsiteY2" fmla="*/ 0 h 1470600"/>
              <a:gd name="connsiteX3" fmla="*/ 2789587 w 2789587"/>
              <a:gd name="connsiteY3" fmla="*/ 147060 h 1470600"/>
              <a:gd name="connsiteX4" fmla="*/ 2789587 w 2789587"/>
              <a:gd name="connsiteY4" fmla="*/ 1323540 h 1470600"/>
              <a:gd name="connsiteX5" fmla="*/ 2642527 w 2789587"/>
              <a:gd name="connsiteY5" fmla="*/ 1470600 h 1470600"/>
              <a:gd name="connsiteX6" fmla="*/ 147060 w 2789587"/>
              <a:gd name="connsiteY6" fmla="*/ 1470600 h 1470600"/>
              <a:gd name="connsiteX7" fmla="*/ 0 w 2789587"/>
              <a:gd name="connsiteY7" fmla="*/ 1323540 h 1470600"/>
              <a:gd name="connsiteX8" fmla="*/ 0 w 2789587"/>
              <a:gd name="connsiteY8" fmla="*/ 147060 h 14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587" h="1470600">
                <a:moveTo>
                  <a:pt x="0" y="147060"/>
                </a:moveTo>
                <a:cubicBezTo>
                  <a:pt x="0" y="65841"/>
                  <a:pt x="65841" y="0"/>
                  <a:pt x="147060" y="0"/>
                </a:cubicBezTo>
                <a:lnTo>
                  <a:pt x="2642527" y="0"/>
                </a:lnTo>
                <a:cubicBezTo>
                  <a:pt x="2723746" y="0"/>
                  <a:pt x="2789587" y="65841"/>
                  <a:pt x="2789587" y="147060"/>
                </a:cubicBezTo>
                <a:lnTo>
                  <a:pt x="2789587" y="1323540"/>
                </a:lnTo>
                <a:cubicBezTo>
                  <a:pt x="2789587" y="1404759"/>
                  <a:pt x="2723746" y="1470600"/>
                  <a:pt x="2642527" y="1470600"/>
                </a:cubicBezTo>
                <a:lnTo>
                  <a:pt x="147060" y="1470600"/>
                </a:lnTo>
                <a:cubicBezTo>
                  <a:pt x="65841" y="1470600"/>
                  <a:pt x="0" y="1404759"/>
                  <a:pt x="0" y="1323540"/>
                </a:cubicBezTo>
                <a:lnTo>
                  <a:pt x="0" y="14706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864" tIns="156864" rIns="156864" bIns="156864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 smtClean="0"/>
              <a:t>hence are vulnerable to buffer overflow</a:t>
            </a:r>
            <a:endParaRPr lang="en-US" sz="2000" b="1" kern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b="1" kern="1200" dirty="0" smtClean="0"/>
              <a:t>have a large legacy of widely used, unsafe, and hence vulnerable code</a:t>
            </a:r>
            <a:endParaRPr lang="en-US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6243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14381</TotalTime>
  <Words>14622</Words>
  <Application>Microsoft Office PowerPoint</Application>
  <PresentationFormat>On-screen Show (4:3)</PresentationFormat>
  <Paragraphs>1277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Calibri</vt:lpstr>
      <vt:lpstr>Courier</vt:lpstr>
      <vt:lpstr>Courier New</vt:lpstr>
      <vt:lpstr>Times</vt:lpstr>
      <vt:lpstr>Times New Roman</vt:lpstr>
      <vt:lpstr>Wingdings</vt:lpstr>
      <vt:lpstr>UNR</vt:lpstr>
      <vt:lpstr>Document</vt:lpstr>
      <vt:lpstr>Lecture 16 Buffer Overflow</vt:lpstr>
      <vt:lpstr>Buffer Overflow</vt:lpstr>
      <vt:lpstr>History of Buffer Overflow Attacks</vt:lpstr>
      <vt:lpstr>Buffer Overflow/Buffer Overrun</vt:lpstr>
      <vt:lpstr>Buffer Overflow Basics</vt:lpstr>
      <vt:lpstr>Basic Buffer Overflow Example</vt:lpstr>
      <vt:lpstr>Basic Buffer Overflow Stack Values</vt:lpstr>
      <vt:lpstr>Buffer Overflow Attacks</vt:lpstr>
      <vt:lpstr>Programming Language History</vt:lpstr>
      <vt:lpstr>Stack Buffer Overflows</vt:lpstr>
      <vt:lpstr>Stack Frame with Functions P and Q</vt:lpstr>
      <vt:lpstr>Programs and Processes</vt:lpstr>
      <vt:lpstr>Classic stack overflow</vt:lpstr>
      <vt:lpstr>Classic stack overflow (Stack)</vt:lpstr>
      <vt:lpstr>Stack Overflow Example</vt:lpstr>
      <vt:lpstr>Common Unsafe C Standard Library Routines</vt:lpstr>
      <vt:lpstr>Shellcode</vt:lpstr>
      <vt:lpstr>Example Shellcode </vt:lpstr>
      <vt:lpstr>Common x86 Assembly Language Instructions</vt:lpstr>
      <vt:lpstr>x86 Registers</vt:lpstr>
      <vt:lpstr>Stack Overflow Attack</vt:lpstr>
      <vt:lpstr>Stack Overflow Variants</vt:lpstr>
      <vt:lpstr>Buffer Overflow Defenses</vt:lpstr>
      <vt:lpstr>Compile-Time Defenses: Programming Language</vt:lpstr>
      <vt:lpstr>Compile-Time Defenses: Safe Coding Techniques</vt:lpstr>
      <vt:lpstr>Examples of Unsafe C Code</vt:lpstr>
      <vt:lpstr>Compile-Time Defenses:  Language Extensions / Safe Libraries</vt:lpstr>
      <vt:lpstr>Compile-Time Defenses: Stack Protection</vt:lpstr>
      <vt:lpstr>Run-Time Defenses:  Executable Address Space Protection</vt:lpstr>
      <vt:lpstr>Run-Time Defenses: Address Space Randomization</vt:lpstr>
      <vt:lpstr>Run-Time Defenses: Guard Pages</vt:lpstr>
      <vt:lpstr>Replacement Stack Frame</vt:lpstr>
      <vt:lpstr>Return to System Call</vt:lpstr>
      <vt:lpstr>Heap Overflow</vt:lpstr>
      <vt:lpstr>PowerPoint Presentation</vt:lpstr>
      <vt:lpstr>Global Data Overflow</vt:lpstr>
      <vt:lpstr>PowerPoint Presentation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Brown;Mehmet Gunes</dc:creator>
  <cp:lastModifiedBy>Mehmet H Gunes</cp:lastModifiedBy>
  <cp:revision>293</cp:revision>
  <cp:lastPrinted>2012-02-15T18:40:28Z</cp:lastPrinted>
  <dcterms:created xsi:type="dcterms:W3CDTF">2011-10-15T19:00:50Z</dcterms:created>
  <dcterms:modified xsi:type="dcterms:W3CDTF">2014-10-21T19:51:40Z</dcterms:modified>
</cp:coreProperties>
</file>