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5"/>
  </p:notesMasterIdLst>
  <p:handoutMasterIdLst>
    <p:handoutMasterId r:id="rId56"/>
  </p:handoutMasterIdLst>
  <p:sldIdLst>
    <p:sldId id="402" r:id="rId2"/>
    <p:sldId id="454" r:id="rId3"/>
    <p:sldId id="455" r:id="rId4"/>
    <p:sldId id="403" r:id="rId5"/>
    <p:sldId id="404" r:id="rId6"/>
    <p:sldId id="456" r:id="rId7"/>
    <p:sldId id="446" r:id="rId8"/>
    <p:sldId id="405" r:id="rId9"/>
    <p:sldId id="457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6" r:id="rId20"/>
    <p:sldId id="417" r:id="rId21"/>
    <p:sldId id="447" r:id="rId22"/>
    <p:sldId id="458" r:id="rId23"/>
    <p:sldId id="418" r:id="rId24"/>
    <p:sldId id="448" r:id="rId25"/>
    <p:sldId id="419" r:id="rId26"/>
    <p:sldId id="449" r:id="rId27"/>
    <p:sldId id="450" r:id="rId28"/>
    <p:sldId id="421" r:id="rId29"/>
    <p:sldId id="422" r:id="rId30"/>
    <p:sldId id="423" r:id="rId31"/>
    <p:sldId id="424" r:id="rId32"/>
    <p:sldId id="425" r:id="rId33"/>
    <p:sldId id="426" r:id="rId34"/>
    <p:sldId id="452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</p:sldIdLst>
  <p:sldSz cx="9144000" cy="6858000" type="screen4x3"/>
  <p:notesSz cx="6985000" cy="92837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0000FF"/>
    <a:srgbClr val="3333FF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 autoAdjust="0"/>
    <p:restoredTop sz="66628" autoAdjust="0"/>
  </p:normalViewPr>
  <p:slideViewPr>
    <p:cSldViewPr>
      <p:cViewPr varScale="1">
        <p:scale>
          <a:sx n="77" d="100"/>
          <a:sy n="77" d="100"/>
        </p:scale>
        <p:origin x="21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06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4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4" y="2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17904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4" y="8817904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4" y="2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1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4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Chapter 10 we describe the problem of buffer overflows, which continue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one of the most common and widely exploited software vulnerabilities.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discuss a number of countermeasures, the best defense against this threat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allow it to occur at all. That is, programs need to be written securely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such vulnerabilities occurring.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More generally, buffer overflows are just one of a range of deficiencies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poorly written programs. There are many vulnerabilities related to program deficiencies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result in the subversion of security mechanisms and allow unauthorized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access and use of computer data and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chapter explores the general topic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software security. We introduce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simple model of a computer program that helps identify where security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may occur. We then explore the key issue of how to correctly handle program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prevent many types of vulnerabilities and more generally, how to write 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program code and manage the interactions with other programs and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020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13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standards [SEI06], [ISO12207]. While the focus of these standards is on the general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goal. In recent years, major companies, including Microsoft and IBM, have increasingly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recognized the importance of software security. This is a positive development,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but it needs to be repeated across the entire software industry before significant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progress can be made to reduce the torrent of software vulnerability reports.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topic of software development techniques and standards,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integration of security with them, is well beyond the scope of this text. [MCGR06]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[VIEG01] provide much greater detail on these topics. However, we will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 . We start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 related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algorithm implementation, interaction with other components, and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 a number of these.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14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8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15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practices related to preventing buffer overflows in Section 10.2 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16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9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17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term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injection attack refers to a wide variety of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the original program. This most often occurs when programs are developed using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18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20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AE32-97A5-BA46-A46A-3D70AA272E52}" type="slidenum">
              <a:rPr lang="en-AU"/>
              <a:pPr/>
              <a:t>19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suitable extension of the vulnerable finger CGI script is shown in Figure 11.2d . This adds a test that ensures that the user input contains just alphanumeric characters. If not, the script terminates with an error message specifying that the supplied input contained illegal characters. Note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25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20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widely exploited variant of this attack is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SQL injection . In this attack,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user-supplied input is used to construct a SQL request to retrieve information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a database. Consider the excerpt of PHP code from a CGI script shown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11.3a . It takes a name provided as input to the script, typically from a form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field similar to that shown in Figure 11.2b . It uses this value to construct a request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retrieve the records relating to that name from the database. The vulnerability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code is very similar to that in the command injection example. The difference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that SQL metacharacters are used, rather than shell metacharacters. If a suitable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name is provided, for example, Bob, then the code works as intended, retrieving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desired record. However, an input such as Bob'; drop table suppliers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results in the specified record being retrieved, followed by deletion of the entire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table! This would have rather unfortunate consequences for subsequent users.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prevent this type of attack, the input must be validated before use. Any metacharacters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must either be escaped, canceling their effect, or the input rejected entirely.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the widespread recognition of SQL injection attacks, many languages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CGI scripts contain functions that can sanitize any input that is subsequently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included in a SQL request. The code shown in Figure 11.3b illustrates the use of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suitable PHP function to correct this vulnerability.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FBBB-24B4-2547-B7F6-35F42F12E89A}" type="slidenum">
              <a:rPr lang="en-AU"/>
              <a:pPr/>
              <a:t>23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third common variant is the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code injection attack, where the input includes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that is then executed by the attacked system. Many of the buffer overflow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examples we discuss in Chapter 10 include a code injection component. In those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cases, the injected code is binary machine language for a specific computer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there are also significant concerns about the injection of scripting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into remotely executed scripts. Figure 11.4a illustrates a few lines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start of a vulnerable PHP calendar script. The flaw results from the use of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variable to construct the name of a file that is then included into the script. Note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this script was not intended to be called directly. Rather, it is a component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larger,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multifile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program. The main script set the value of the $path variable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refer to the main directory containing the program and all its code and data files.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this variable elsewhere in the program meant that customizing and installing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required changes to just a few lines. Unfortunately, attackers do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play by the rules. Just because a script is not supposed to be called directly does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mean it is not possible. The access protections must be configured in the Web server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block direct access to prevent this. Otherwise, if direct access to such scripts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combined with two other features of PHP, a serious attack is possible. The first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PHP originally assigned the value of any input variable supplied in the HTTP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request to global variables with the same name as the field. This made the task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writing a form handler easier for inexperienced programmers. Unfortunately,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was no way for the script to limit just which fields it expected. Hence a 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specify values for any desired global variable and they would be created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passed to the script. In this example, the variable $path is not expected to be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form field. The second PHP feature concerns the behavior of the include command.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only could local files be included, but if a URL is supplied, the included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can be sourced from anywhere on the network. Combine all of these elements,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the attack may be implemented using a request similar to that shown in Figure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11.4b . This results in the $path variable containing the URL of a file containing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attacker’s PHP code. It also defines another variable, $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cmd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which tells the attacker’s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script what command to run. In this example, the extra command simply lists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files in the current directory. However, it could be any command the Web server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the privilege to run. This specific type of attack is known as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PHP remote code</a:t>
            </a: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injection or PHP file inclusion vulnerability. Recent reports indicate that a significant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PHP CGI scripts are vulnerable to this type of attack and are being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actively exploited.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are several defenses available to prevent this type of attack. The most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obvious is to block assignment of form field values to global variables. Rather,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are saved in an array and must be explicitly be retrieved by name.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behavior is illustrated by the code in Figure 11.3 . It is the default for all newer PHP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installations. The disadvantage of this approach is that it breaks any code written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the older assumed behavior. Correcting such code may take a considerable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amount of effort. Nonetheless, except in carefully controlled cases, this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preferred option. It not only prevents this specific type of attack, but a wide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variety of other attacks involving manipulation of global variable values. Another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defense is to only use constant values in include (and require) commands.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ensures that the included code does indeed originate from the specified files.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a variable has to be used, then great care must be taken to validate its value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immediately before it is used.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are other injection attack variants, including mail injection, format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string injection, and interpreter injection. New injection attacks variants continue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be found. They can occur whenever one program invokes the services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program, service, or function and passes to it externally sourced,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untrusted information without sufficient inspection and validation of it. This just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emphasizes the need to identify all sources of input, to validate any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about such input before use, and to understand the meaning and interpretation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 supplied to any invoked program, service, or function.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0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25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b="1" baseline="30000" dirty="0"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) attacks because they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XSS reflection vulnerability. The attacker includes the malicious script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1167" indent="-285064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0257" indent="-228051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596360" indent="-228051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2462" indent="-228051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08565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64668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0770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76873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9F7346E5-21D4-4F6F-B5C0-6D85DA7EE8C0}" type="slidenum">
              <a:rPr lang="en-GB" sz="1200"/>
              <a:pPr/>
              <a:t>3</a:t>
            </a:fld>
            <a:endParaRPr lang="en-GB" sz="120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04850"/>
            <a:ext cx="1588" cy="1588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9133" y="4408807"/>
            <a:ext cx="5588317" cy="40949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0916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26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b="1" baseline="30000" dirty="0"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) attacks because they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XSS reflection vulnerability. The attacker includes the malicious script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28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8500" y="4409757"/>
            <a:ext cx="5665611" cy="4487122"/>
          </a:xfrm>
        </p:spPr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type of comparison is commonly done using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regular expressions. It may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i="1" dirty="0"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6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5385-8DEA-5A4C-AA2C-77D4AFD08432}" type="slidenum">
              <a:rPr lang="en-AU"/>
              <a:pPr/>
              <a:t>29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11.5 illustrates a further issue of multiple, alternative encodings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data, This could occur because the data are encoded in HTML or some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structured encoding that allows multiple representations of characters. It can also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 because some character set encodings include multiple encodings of the same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character. This is particularly obvious with the use of Unicode and its UTF-8 encoding.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Traditionally, computer programmers assumed the use of a single, common, character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set, which in many cases was ASCII. This 7-bit character set includes all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common English letters, numbers, and punctuation characters. It also includes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common control characters used in computer and data communications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applications. However, it is unable to represent the additional accented 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in many European languages nor the much larger number of characters used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languages such as Chinese and Japanese. There is a growing requirement to support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users around the globe and to interact with them using their own languages.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Unicode character set is now widely used for this purpose. It is the native character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set used in the Java language, for example. It is also the native character set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operating systems such as Windows XP and later. Unicode uses a 16-bit value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represent each character. This provides sufficient characters to represent most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those used by the world’s languages. However, many programs, databases,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computer and communications applications assume an 8-bit character representation,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first 128 values corresponding to ASCII. To accommodate this,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Unicode character can be encoded as a 1- to 4-byte sequence using the UTF-8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encoding. Any specific character is supposed to have a unique encoding.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strict limits in the specification are ignored, common ASCII characters may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have multiple encodings. For example, the forward slash character “/”, used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separate directories in a UNIX filename, has the hexadecimal value “2F” in both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ASCII and UTF-8. UTF-8 also allows the redundant, longer encodings: “C0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AF”and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“E0 80 AF”. While strictly only the shortest encoding should be used, many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Unicode decoders accept any valid equivalent sequence.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the consequences of multiple encodings when validating input.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is a class of attacks that attempt to supply an absolute pathname for a file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script that expects only a simple local filename. The common check to prevent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to ensure that the supplied filename does not start with “/” and does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contain any “../” parent directory references. If this check only assumes the correct,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shortest UTF-8 encoding of slash, then an attacker using one of the longer encodings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avoid this check. This precise attack and flaw was used against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versions of Microsoft’s IIS Web server in the late 1990s. A related issue occurs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application treats a number of characters as equivalent. For example,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case insensitive application that also ignores letter accents could have 30 equivalent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representations of the letter A. These examples demonstrate the problems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both with multiple encodings, and with checking for dangerous data values rather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than accepting known safe values. In this example, a comparison against a safe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specification of a filename would have rejected some names with alternate encodings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were actually acceptable. However, it would definitely have rejected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dangerous input values.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the possibility of multiple encodings, the input data must first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transformed into a single, standard, minimal representation. This process is called</a:t>
            </a: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canonicalization and involves replacing alternate, equivalent encodings by 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common value. Once this is done, the input data can then be compared with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single representation of acceptable input values.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9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30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76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31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 was developed by Professor Barton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applications running on Linux, Windows NT, and, most recently, Mac OS X.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6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F3D49-F76A-414E-9B47-DBE3105955B2}" type="slidenum">
              <a:rPr lang="en-AU"/>
              <a:pPr/>
              <a:t>32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second component of our model of computer programs is the processing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input data according to some algorithm. For procedural languages like C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its descendents, this algorithm specifies the series of steps taken to manipulate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to solve the required problem. High-level languages are typically compiled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linked into machine code, which is then directly executed by the target processor.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Section 10.1 we discuss the typical process structure used by executing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programs. Alternatively, a high-level language such as Java may be compiled into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intermediate language that is then interpreted by a suitable program on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 system. The same may be done for programs written using an interpreted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scripting language. In all cases the execution of a program involves the execution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machine language instructions by a processor to implement the desired algorithm.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instructions will manipulate data stored in various regions of memory and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processor’s registers.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a software security perspective, the key issues are whether the implemented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 correctly solves the specified problem, whether the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executed correctly represent the high-level algorithm specification,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whether the manipulation of data values in variables, as stored in machine registers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memory, is valid and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33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highor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examples illustrate the care that is needed when designing and implementing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program. It is important to specify assumptions carefully, such as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generated random number should indeed be unpredictable, in order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assumptions are satisfied by the resulting program code. It is also very important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identify debugging and testing extensions to the program and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are removed or disabled before the program is distributed 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70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34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highor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examples illustrate the care that is needed when designing and implementing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program. It is important to specify assumptions carefully, such as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generated random number should indeed be unpredictable, in order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assumptions are satisfied by the resulting program code. It is also very important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identify debugging and testing extensions to the program and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are removed or disabled before the program is distributed 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94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35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 this further in Chapter 13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26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AABA-04AF-4444-A01A-AE79C18576AA}" type="slidenum">
              <a:rPr lang="en-AU"/>
              <a:pPr/>
              <a:t>36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next issue concerns the correct interpretation of data values. At the most basic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level, all data on a computer are stored as groups of binary bits. These are generally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saved in bytes of memory, which may be grouped together as a larger unit, such as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word or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longword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value. They may be accessed and manipulated in memory, or they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be copied into processor registers before being used. Whether a particular group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bits is interpreted as representing a character, an integer, a floating-point number,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memory address (pointer), or some more complex interpretation depends on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operations used to manipulate it and ultimately on the specific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executed. Different languages provide varying capabilities for restricting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validating assumptions on the interpretation of data in variables. If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includes strong typing, then the operations performed on any specific type of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be limited to appropriate manipulations of the values. This greatly reduces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likelihood of inappropriate manipulation and use of variables introducing a flaw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program. Other languages, though, allow a much more liberal interpretation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and permit program code to explicitly change their interpretation. The widely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language C has this characteristic, as we discuss in Section 10.1 . In particular,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allows easy conversion between interpreting variables as integers and interpreting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them as memory addresses (pointers). This is a consequence of the close relationship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between C language constructs and the capabilities of machine language instructions,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it provides significant benefits for system level programming. Unfortunately,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also allows a number of errors caused by the inappropriate manipulation and use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pointers. The prevalence of buffer overflow issues, as we discuss in Chapter 10 , is 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consequence. A related issue is the occurrence of errors due to the incorrect manipulation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pointers in complex data structures, such as linked lists or trees, resulting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corruption of the structure or changing of incorrect data values. Any such programming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bugs could provide a means for an attacker to subvert the correct operation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or simply to cause it to crash.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best defense against such errors is to use a strongly typed programming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language. However, even when the main program is written in such a language,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will still access and use operating system services and standard library routines,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are currently most likely written in languages like C, and could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contain such flaws. The only counter to this is to monitor any bug reports for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being used and to try and not use any routines with known, serious bugs. If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loosely typed language like C is used, then due care is needed whenever values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cast between data types to ensure that their use remains valid.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55FF4-E2EE-4F46-9653-C19B48FDD340}" type="slidenum">
              <a:rPr lang="en-AU"/>
              <a:pPr/>
              <a:t>4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computer security vulnerabilities result from poor programming practices.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CWE/SANS Top 25 Most Dangerous Software Errors list, summarized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Table 11.1 , details the consensus view on the poor programming practices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the cause of the majority of cyber attacks. These errors are grouped into three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categories: insecure interaction between components, risky resource management,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porous defenses. Similarly, the Open Web Application Security Project Top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Ten list of critical Web application security flaws includes five related to insecure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code. These include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input, cross-site scripting, buffer overflow,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injection flaws, and improper error handling. These flaws occur as a consequence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insufficient checking and validation of data and error codes in programs.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Awareness of these issues is a critical initial step in writing more secure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code. Both these sources emphasize the need for software developers to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known areas of concern, and provide guidance on how this is done. We discuss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most of these flaws in this chapter.</a:t>
            </a:r>
            <a:endParaRPr lang="en-US" dirty="0" smtClean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49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37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point where it is completely exhausted. This is known as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memory leak , and often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languages like Java and C manage memory allocation and release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33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8039A-B14D-124D-9448-19C73C68AF57}" type="slidenum">
              <a:rPr lang="en-AU"/>
              <a:pPr/>
              <a:t>38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topic of concern is management of access to common, shared memory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several processes or threads within a process. Without suitable synchronization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accesses, it is possible that values may be corrupted, or changes lost, due to overlapping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access, use, and replacement of shared values. The resulting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race condition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occurs when multiple processes and threads compete to gain uncontrolled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some resource. This problem is a well-known and documented issue that arises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writing concurrent code, whose solution requires the correct selection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appropriate synchronization primitives. Even so, it is neither easy nor obvious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what the most appropriate and efficient choice is. If an incorrect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synchronization primitives is chosen, it is possible for the various processes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threads to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deadlock , each waiting on a resource held by the other. There is no easy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way of recovering from this flaw without terminating one or more of the programs.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attacker could trigger such a deadlock in a vulnerable program to implement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denial-of-service upon it. In large complex applications, ensuring that deadlocks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possible can be very difficult. Care is needed to carefully design and partition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to limit areas where access to shared memory is needed and to determine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best primitives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98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39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use, as we discuss in Section 11.2 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54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40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Environment variables are a collection of string values inherited by each process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54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41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49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42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Lastly, apart from the standard environment variables, many programs 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setting appropriate values for these variables in their startup scripts. Again,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means these variables constitute untrusted input to the program that needs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be validated. One particular danger is to merge values from such a variable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other information into some buffer. Unless due care is taken, a buffer overflow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occur, with consequences as we discuss in Chapter 10 . Alternatively,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of the issues with correct interpretation of textual information we discuss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Section 11.2 could also apply.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70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43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privilege escalation ,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least privilege and is widely recognized as a desirable characteristic in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access. This may be to provide a finer granularity of access control that the 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means to specify alternate owner or group access rights if desired. We discuss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control concepts further in Chapter 4 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50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44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technique to minimize privilege is to run potentially vulnerable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in a specially partitioned and isolated section of the file system.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UNIXrelated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system function to limit a program’s view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file system to just one carefully configured section. This is known as a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chroot</a:t>
            </a:r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jail . Provided this is configured correctly, even if the program is compromised,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may only access or modify files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jail section of the file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Unfortunately, correct configuration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jail is difficult. If created incorrectly,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may either fail to run correctly or worse may still be able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interact with files outside the jail. While the use of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nor is it a complete security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3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D578-EA4E-5B4E-8F3F-B5267F7EBEB6}" type="slidenum">
              <a:rPr lang="en-AU"/>
              <a:pPr/>
              <a:t>45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Except on very small, embedded systems, no computer program contains all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code it needs to execute. Rather, programs make calls to the operating system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access the system’s resources and to standard library functions to perform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common operations. When using such functions, programmers commonly make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assumptions about how they actually operate. Most of the time they do indeed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seem to perform as expected. However, there are circumstances when the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programmer makes about these functions are not correct. The result can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that the program does not perform as expected. Part of the reason for this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programmers tend to focus on the particular program they are developing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view it in isolation. However, on most systems this program will simply be one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running and sharing the available system resources. The operating system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library functions attempt to manage their resources in a manner that provides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best performance to all the programs running on the system. This does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 in requests for services being buffered,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resequenced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or otherwise modified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optimize system use. Unfortunately, there are times when these optimizations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conflict with the goals of the program. Unless the programmer is aware of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interactions and explicitly codes for them, the resulting program may not perform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43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76450-052B-D94B-BB1B-62B9F38B0A4A}" type="slidenum">
              <a:rPr lang="en-AU"/>
              <a:pPr/>
              <a:t>46</a:t>
            </a:fld>
            <a:endParaRPr lang="en-AU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excellent illustration of these issues is given by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 his discussion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design of a secure file shredding program [VENE06]. The problem is how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securely delete a file so that its contents cannot subsequently be recovered. Just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the standard file delete utility or system call does not suffice, as this simply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removes the linkage between the file’s name and its contents. The contents still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exist on the disk until those blocks are eventually reused in another file. Reversing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operation is relatively straightforward, and undelete programs have existed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many years to do this. Even when blocks from a deleted file are reused,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in the files can still be recovered because not all traces of the previous bit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 are removed [GUTM96]. Consequently, the standard recommendation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repeatedly overwrite the data contents with several distinct bit patterns to minimize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likelihood of the original data being recovered. Hence a secure file shredding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might perhaps implement the algorithm like that shown in Figure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11.7a . However, when an obvious implementation of this algorithm is tried,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 contents were still recoverable afterwards.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details a number of flaws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this algorithm that mean the program does not behave as expected. These flaws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relate to incorrect assumptions about how the relevant system functions operate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include the following: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file is opened for writing, the system will write the new data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same disk blocks as the original data. In practice, the operating system may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well assume that the existing data are no longer required, remove them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association with the file, and then allocate new unused blocks to write the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to. What the program should do is open the file for update, indicating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operating system that the existing data are still required.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When the file is overwritten with pattern, the data are written immediately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disk. In the first instance the data are copied into a buffer in the application,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managed by the standard library file I/O routines. These routines delay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writing this buffer until it is sufficiently full, the program flushes the buffer,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the file is closed. If the file is relatively small, this buffer may never fill up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the program loops round, seeks back to the start of the file, and writes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next pattern. In such a case the library code will decide that because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previously written data have changed, there is no need to write the data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disk. The program needs to explicitly insist that the buffer be flushed after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each pattern is written.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When the I/O buffers are flushed and the file is closed, the data are then written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disk. However, there is another layer of buffering in the operating system’s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 handling code. This layer buffers information being read from and written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files by all of the processes currently running on the computer system.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reorders and schedules these data for reading and writing to make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most efficient use of physical device accesses. Even if the program flushes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out of the application buffer into the file system buffer, the data will not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immediately written. If new replacement data are flushed from the program,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again they will most likely replace the previous data and not be written to disk,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because the file system code will assume that the earlier values are no longer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required. The program must insist that the file system synchronize the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values on the device in order to ensure that the data are physically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transferred to the device. However, doing this results in a performance penalty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the system because it forces device accesses to occur at less than optimal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times. This penalty impacts not just this file shredding program but every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currently running on the system.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these changes, the algorithm for a secure file shredding program changes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that shown in Figure 11.7b . This is certainly more likely to achieve the desired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result; however, examined more closely, there are yet more concerns.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Modern disk drives and other storage devices are managed by smart controllers,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are dedicated processors with their own memory. When the operating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transfers data to such a device, the data are stored in buffers in the controller’s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memory. The controller also attempts to optimize the sequence of transfers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actual device. If it detects that the same data block is being written multiple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times, the controller may discard the earlier data values. To prevent this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needs some way to command the controller to write all pending data. Unfortunately,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is no standard mechanism on most operating systems to make such a request.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Apple was developing its Mac OS X secure file delete program, it found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necessary to create an additional file control option to generate this command.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its use incurs a further performance penalty on the system. But there are still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problems. If the device is a nonmagnetic disk (a flash memory drive, for example),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their controllers try to minimize the number of writes to any block. This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because such devices only support a limited number of rewrites to any block. Instead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may allocate new blocks when data are rewritten instead of reusing the existing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block. Also, some types of journaling file systems keep records of all changes made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files to enable fast recovery after a disk crash. But these records can be used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previous data contents.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of this indicates that writing a secure file shredding program is actually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extremely difficult exercise. There are so many layers of code involved, each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makes assumptions about what the program really requires in order to provide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best performance. When these assumptions conflict with the actual goals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program, the result is that the program fails to perform as expected. A secure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programmer needs to identify such assumptions and resolve any conflicts with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goals. Because identifying all relevant assumptions may be very difficult,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also means exhaustively testing the program to ensure that it does indeed behave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expected. When it does not, the reasons should be determined and the invalid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assumptions identified and corrected.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concludes his discussion by noting that in fact the program may actually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solving the wrong problem. Rather than trying to destroy the file contents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deletion, a better approach may in fact be to overwrite all currently unused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blocks in the file systems and swap space, including those recently released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deleted files.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3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11.1</a:t>
            </a:r>
          </a:p>
          <a:p>
            <a:r>
              <a:rPr lang="en-US" dirty="0" smtClean="0"/>
              <a:t>CWE/SANS</a:t>
            </a:r>
            <a:r>
              <a:rPr lang="en-US" baseline="0" dirty="0" smtClean="0"/>
              <a:t> Top 25 Most Dangerous Software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648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4BBF-1618-CB42-A7DD-893D9449ED6F}" type="slidenum">
              <a:rPr lang="en-AU"/>
              <a:pPr/>
              <a:t>47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are circumstances in which multiple programs need to access a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resource, often a file containing data created and manipulated by multiple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programs. Examples include mail client and mail delivery programs sharing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user’s mailbox file, or various users of a Web CGI script updating the same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 used to save submitted form values. This is a variant of the issue, discussed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Section 11.3 —synchronizing access to shared memory. As in that case, the solution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to use an appropriate synchronization mechanism to serialize the accesses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prevent errors. The most common technique is to acquire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lock on the shared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file, ensuring that each process has appropriate access in turn. There are several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methods used for this, depending on the operating system in use.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oldest and most general technique is to use a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 . A process must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create and own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 order to gain access to the shared resource. Any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process that detects the existence of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must wait until it is removed before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creating its own to gain access. There are several concerns with this approach. First,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is purely advisory. If a program chooses to ignore the existence of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access the shared resource, then the system will not prevent this. All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this form of synchronization must cooperate. A more serious flaw occurs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implementation. The obvious implementation is first to check that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does not exist and then create it. Unfortunately, this contains a fatal deficiency.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two processes each attempting to check and create this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The first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checks and determines that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does not exist. However, before it is 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create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the system suspends the process to allow other processes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run. At this point the second process also checks that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does not exist,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creates it, and proceeds to start using the shared resource. Then it is suspended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control returns to the first process, which proceeds to also create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the shared resource at the same time. The data in the shared file will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likely be corrupted. This is a classic illustration of a race condition. The problem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that the process of checking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does not exist, and then creating the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must be executed together, without the possibility of interruption. This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known as an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atomic operation . The correct implementation in this case is not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test separately for the presence of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but always to attempt to create it.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specific options used in the file create state that if the file already exists,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attempt must fail and return a suitable error code. If it fails, the process waits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a period and then tries again until it succeeds. The operating system implements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function as an atomic operation, providing guaranteed controlled access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resource. While the use of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a classic technique, it has the advantage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presence of a lock is quite clear because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seen in a directory listing.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also allows the administrator to easily remove a lock left by a program that either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crashed or otherwise failed to remove the lock.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are more modern and alternative locking mechanisms available for files.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may also be advisory and can also be mandatory, where the operating system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guarantees that a locked file cannot be accessed inappropriately. The issue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mandatory locks is the mechanisms for removing them should the locking process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crash or otherwise not release the lock. These mechanisms are also implemented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differently on different operating systems. Hence care is needed to ensure that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chosen mechanism is used correctly.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5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11.8 illustrates the use of the advisory flock call in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script.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might typically be used in a Web CGI form handler to append information provided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a user to this file. Subsequently another program, also using this locking mechanism,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access the file and process and remove these details. Note that there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subtle complexities related to locking files using different types of read or write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access. Suitable program or function references should be consulted on the correct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these features.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145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49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dirty="0" err="1" smtClean="0">
                <a:latin typeface="Arial" pitchFamily="-110" charset="0"/>
                <a:ea typeface="+mn-ea"/>
                <a:cs typeface="+mn-cs"/>
              </a:rPr>
              <a:t>mkstempis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</a:t>
            </a:r>
            <a:r>
              <a:rPr lang="en-US" dirty="0" smtClean="0">
                <a:latin typeface="Arial" pitchFamily="-110" charset="0"/>
                <a:ea typeface="+mn-ea"/>
                <a:cs typeface="+mn-cs"/>
              </a:rPr>
              <a:t>are()  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21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must be corrected to enable secure use of such files. On Linux </a:t>
            </a:r>
            <a:r>
              <a:rPr lang="en-US" dirty="0" smtClean="0">
                <a:latin typeface="Arial" pitchFamily="-110" charset="0"/>
                <a:ea typeface="+mn-ea"/>
                <a:cs typeface="+mn-cs"/>
              </a:rPr>
              <a:t>and UNIX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this requires setting the sticky permission bit on the temporary </a:t>
            </a:r>
            <a:r>
              <a:rPr lang="en-US" dirty="0" smtClean="0">
                <a:latin typeface="Arial" pitchFamily="-110" charset="0"/>
                <a:ea typeface="+mn-ea"/>
                <a:cs typeface="+mn-cs"/>
              </a:rPr>
              <a:t>directory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216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82A75-BAE8-2249-AA78-8068A1C58630}" type="slidenum">
              <a:rPr lang="en-AU"/>
              <a:pPr/>
              <a:t>51</a:t>
            </a:fld>
            <a:endParaRPr lang="en-A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well as using functionality provided by the operating system and 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library functions, programs may also use functionality and services provided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other programs. Unless care is taken with this interaction, failure to identify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assumptions about the size and interpretation of data flowing among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can result in security vulnerabilities. We discuss a number of issues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related to managing program input in Section 11.2 and program output in Section 11.5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flow of information between programs can be viewed as output from 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forming input to the other. Such issues are of particular concern when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being used was not originally written with this wider use as a design issue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hence did not adequately identify all the security concerns that might arise.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occurs particularly with the current trend of providing Web interfaces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that users previously ran directly on the server system. While ideally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should be designed to manage security concerns and be written defensively,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not the case in reality. Hence the burden falls on the newer programs,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utilizing these older programs, to identify and manage any security issues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may arise.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concern relates to protecting the confidentiality and integrity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data flowing among various programs. When these programs are running 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same computer system, appropriate use of system functionality such as pipes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temporary files provides this protection. If the programs run on different systems,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linked by a suitable network connection, then appropriate security mechanisms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be employed by these network connections. Alternatives include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IP Security (IPSec), Transport Layer/Secure Socket Layer Security (TLS/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SSL), or Secure Shell (SSH) connections. We discuss some of these alternatives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Chapter 22 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Suitable detection and handling of exceptions and errors generated by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interaction is also important from a security perspective. When one process invokes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program as a child process, it should ensure that the program terminates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correctly and accept its exit status. It must also catch and process signals resulting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interaction with other programs and the operating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36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D430-4273-0C45-BCD0-0DC702BF8757}" type="slidenum">
              <a:rPr lang="en-AU"/>
              <a:pPr/>
              <a:t>52</a:t>
            </a:fld>
            <a:endParaRPr lang="en-AU"/>
          </a:p>
        </p:txBody>
      </p:sp>
      <p:sp>
        <p:nvSpPr>
          <p:cNvPr id="281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final component of our model of computer programs is the generation of output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a result of the processing of input and other interactions. This output might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stored for future use (in files or a database, for example), or be transmitted over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network connection, or be destined for display to some user. As with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input, the output data may be classified as binary or textual. Binary data may encode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complex structures, such as requests to an X-Windows display system to create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manipulate complex graphical interface display components. Or the data could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complex binary network protocol structures. If representing textual information,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data will be encoded using some character set and possibly representing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structured output, such as HTML.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all cases it is important from a program security perspective that the output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really does conform to the expected form and interpretation. If directed to a user,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will be interpreted and displayed by some appropriate program or device. If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output includes unexpected content, then anomalous behavior may result,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detrimental effects on the user. A critical issue here is the assumption of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origin. If a user is interacting with a program, the assumption is that all output seen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was created by, or at least validated by, that program. However, as the discussion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cross-site scripting (XSS) attacks in Section 11.2 illustrated, this assumption may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be valid. A program may accept input from one user, save it, and subsequently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display it to another user. If this input contains content that alters the behavior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or device displaying the data, and the content is not adequately sanitized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the program, then an attack on the user is possible.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two examples. The first involves simple text-based programs run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classic time-sharing systems when purely textual terminals, such as the VT100,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were used to interact with the system</a:t>
            </a:r>
            <a:r>
              <a:rPr lang="en-US">
                <a:latin typeface="Arial" pitchFamily="-110" charset="0"/>
                <a:ea typeface="+mn-ea"/>
                <a:cs typeface="+mn-cs"/>
              </a:rPr>
              <a:t>. Such 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terminals often supported a set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keys, which could be programmed to send any desired sequence of 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pressed. This programming was implemented by sending a special escape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sequence. The terminal would recognize these sequences and, rather than displaying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characters on the screen, would perform the requested action. In addition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programming the function keys, other escape sequences were used to control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formatting of the textual output (bold, underline, etc.), to change the current cursor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location, and critically to specify that the current contents of a function key should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sent, as if the user had just pressed the key. Together these capabilities could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to implement a classic command injection attack on a user, which was a favorite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student prank in previous years. The attacker would get the victim to display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carefully crafted text on his or her terminal. This could be achieved by convincing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victim to run a program, have it included in an e-mail message, or have it written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directly to the victim’s terminal if the victim permitted this. While displaying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innocent message to distract the targeted user, this text would also include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escape sequences that first programmed a function key to send some selected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command and then the command to send that text as if the programmed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key had been pressed. If the text was displayed by a program that subsequently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exited, then the text sent from the programmed function key would be treated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targeted user had typed it as his or her next command. Hence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make the system perform any desired operation the user was permitted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do. This could include deleting the user’s files or changing the user’s password.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simple form of attack, the user would see the commands and the response being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displayed and know it had occurred, though too late to prevent it. With more subtle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combinations of escape sequences, it was possible to capture and prevent this text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being displayed, hiding the fact of the attack from direct observation by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until its consequences became obvious. A more modern variant of this attack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exploits the capabilities of an insufficiently protected X-terminal display to similarly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hijack and control one or more of the user’s sessions.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key lesson illustrated by this example concerns the user’s expectations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type of output that would be sent to the user’s terminal display. The 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expected the output to be primarily pure text for display. If a program such as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text editor or mail client used formatted text or the programmable function keys,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it was trusted not to abuse these capabilities. And indeed, most such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encountered by users did indeed respect these conventions. Programs like a mail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client, which displayed data originating from other users, needed to filter such text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ensure that any escape sequences included in them were disabled. The issue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users then was to identify other programs that could not be so trusted, and if necessary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filter their output to foil any such attack. Another lesson seen here, and even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more so in the subsequent X-terminal variant of this attack, was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untrusted sources were not permitted to direct output to a user’s display. In the case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traditional terminals, this meant disabling the ability of other users to write messages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directly to the user’s display. In the case of X-terminals, it meant configuring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authentication mechanisms so that only programs run at the user’s command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were permitted to access the user’s display.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second example is the classic cross-site scripting (XSS) attack using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guestbook on some Web server. If the guestbook application fails adequately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check and sanitize any input supplied by one user, then this can be used to implement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attack on users subsequently viewing these comments. This attack exploits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assumptions and security models used by Web browsers when viewing content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a site. Browsers assume all of the content was generated by that site and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equally trusted. This allows programmable content like JavaScript to access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manipulate data and metadata at the browser site, such as cookies associated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site. The issue here is that not all data were generated by, or under the control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of, that site. Rather the data came from some other, untrusted user.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programs that gather and rely on third-party data have to be responsible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ensuring that any subsequent use of such data is safe and does not violate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user’s assumptions. These programs must identify what is permissible output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content and filter any possibly untrusted data to ensure that only valid output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displayed. The simplest filtering alternative is to remove all HTML markup.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certainly make the output safe but can conflict with the desire to allow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formatting of the output. The alternative is to allow just some safe markup through.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with input filtering, the focus should be on allowing only what is safe rather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trying to remove what is dangerous, as the interpretation of </a:t>
            </a:r>
            <a:r>
              <a:rPr lang="en-US" i="1" dirty="0">
                <a:latin typeface="Arial" pitchFamily="-110" charset="0"/>
                <a:ea typeface="+mn-ea"/>
                <a:cs typeface="+mn-cs"/>
              </a:rPr>
              <a:t>dangerous may well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change over time.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issue here is that different character sets allow different encodings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meta characters, which may change the interpretation of what is valid output. If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display program or device is unaware of the specific encoding used, it might make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different assumption to the program, possibly subverting the filtering. Hence it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important for the program either to explicitly specify encoding where possible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otherwise ensure that the encoding conforms to the display expectations. This is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obverse of the issue of input canonicalization, where the program ensures that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had a common minimal representation of the input to validate. In the case of Web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output, it is possible for a Web server to specify explicitly the character set used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Content-Type HTTP response header. Unfortunately, this is not specified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often as it should be. If not specified, browsers will make an assumption about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default character set to use. This assumption is not clearly codified; hence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browsers can and do make different choices. If Web output is being filtered,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character set should be specified.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Note that in these examples of security flaws that result from program output,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 of compromise was not the program generating the output but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rather the program or device used to display the output. It could be argued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not the concern of the programmer, as their program is not subverted.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if the program acts as a conduit for attack, the programmer’s reputation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be tarnished, and users may well be less willing to use the program. In the case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XSS attacks, a number of well-known sites were implicated in these attacks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suffered adverse publicity.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62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53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294924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7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software quality and reliability, but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0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8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software quality and reliability, but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10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Wikipedia article on defensive programming, which notes the following: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Defensive programming : is a form of defensive design intended to ensure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continuing function of a piece of software in spite of unforeseeable usage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said software. The idea can be viewed as reducing or eliminating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prospect of Murphy’s Law having effect. Defensive programming techniques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come into their own when a piece of software could be misused mischievously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inadvertently to catastrophic effect.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. .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Defensive programming is sometimes referred to as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secure programming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because many software bugs can be potentially used by a cracker for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injection, denial-of-service attack or other attack. A difference between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defensive programming and normal practices is that nothing is assumed.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error states are accounted for and handled. In short, the programmer never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assumes a particular function call or library will work as advertised, and so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handles it in the code.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2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11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21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</p:spPr>
        <p:txBody>
          <a:bodyPr/>
          <a:lstStyle>
            <a:lvl1pPr>
              <a:defRPr>
                <a:solidFill>
                  <a:srgbClr val="002E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F46-CEA4-184E-B201-B8016924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1"/>
            <a:ext cx="9144000" cy="1295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8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002E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19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lIns="91435" tIns="45718" rIns="91435" bIns="45718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sz="4400" smtClean="0"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6"/>
            <a:ext cx="5638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559-8231-B44F-AE9F-09E47266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07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32B-01A0-AB4B-80E6-6A24D9F8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10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6E73-EBB9-5A4E-8E6E-AF85709045C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9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586-DA1D-244D-8A36-9D4F2CD7E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6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5" r:id="rId5"/>
    <p:sldLayoutId id="2147483841" r:id="rId6"/>
    <p:sldLayoutId id="2147483844" r:id="rId7"/>
    <p:sldLayoutId id="2147483845" r:id="rId8"/>
    <p:sldLayoutId id="2147483846" r:id="rId9"/>
    <p:sldLayoutId id="214748384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d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df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 dirty="0" smtClean="0"/>
              <a:t>Lecture 17</a:t>
            </a:r>
            <a:br>
              <a:rPr lang="en-US" dirty="0" smtClean="0"/>
            </a:br>
            <a:r>
              <a:rPr lang="en-US" dirty="0" smtClean="0"/>
              <a:t>Software Security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modified from slides of </a:t>
            </a:r>
            <a:r>
              <a:rPr lang="en-US" sz="2000" dirty="0" err="1"/>
              <a:t>Lawrie</a:t>
            </a:r>
            <a:r>
              <a:rPr lang="en-US" sz="2000" dirty="0"/>
              <a:t> Brown</a:t>
            </a:r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0032" y="2348880"/>
            <a:ext cx="3063164" cy="39809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Defensive Programming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435280" cy="4830763"/>
          </a:xfrm>
        </p:spPr>
        <p:txBody>
          <a:bodyPr/>
          <a:lstStyle/>
          <a:p>
            <a:r>
              <a:rPr lang="en-US" dirty="0"/>
              <a:t>also called secure programming</a:t>
            </a:r>
          </a:p>
          <a:p>
            <a:r>
              <a:rPr lang="en-US" dirty="0" smtClean="0"/>
              <a:t>a form of defensive design to ensure continued function of software despite unforeseen usage</a:t>
            </a:r>
          </a:p>
          <a:p>
            <a:r>
              <a:rPr lang="en-US" dirty="0" smtClean="0"/>
              <a:t>requires attention to all aspects of program execution, environment, and type of data it processes</a:t>
            </a:r>
          </a:p>
          <a:p>
            <a:r>
              <a:rPr lang="en-US" dirty="0" smtClean="0"/>
              <a:t>assume nothing, check all potential errors</a:t>
            </a:r>
          </a:p>
          <a:p>
            <a:r>
              <a:rPr lang="en-US" dirty="0" smtClean="0"/>
              <a:t>programmer never assumes a particular function call or library will work as advertised so handles it in the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28" y="-13597"/>
            <a:ext cx="2266156" cy="19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Program Model</a:t>
            </a:r>
            <a:endParaRPr lang="en-US" dirty="0"/>
          </a:p>
        </p:txBody>
      </p:sp>
      <p:pic>
        <p:nvPicPr>
          <p:cNvPr id="9" name="Picture Placeholder 8" descr="f1.pd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-252536" y="-963488"/>
            <a:ext cx="9577064" cy="12393849"/>
          </a:xfrm>
        </p:spPr>
      </p:pic>
    </p:spTree>
    <p:extLst>
      <p:ext uri="{BB962C8B-B14F-4D97-AF65-F5344CB8AC3E}">
        <p14:creationId xmlns:p14="http://schemas.microsoft.com/office/powerpoint/2010/main" val="42910400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Defensive Programming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4830763"/>
          </a:xfrm>
        </p:spPr>
        <p:txBody>
          <a:bodyPr/>
          <a:lstStyle/>
          <a:p>
            <a:r>
              <a:rPr lang="en-US" sz="2800" dirty="0" smtClean="0"/>
              <a:t>programmers often make assumptions about the type of inputs a program will receive and the environment it executes in</a:t>
            </a:r>
          </a:p>
          <a:p>
            <a:pPr lvl="1"/>
            <a:r>
              <a:rPr lang="en-US" sz="2400" dirty="0" smtClean="0"/>
              <a:t>assumptions need to be validated by the program and all potential failures handled gracefully and safely</a:t>
            </a:r>
          </a:p>
          <a:p>
            <a:r>
              <a:rPr lang="en-US" sz="2800" dirty="0" smtClean="0"/>
              <a:t>requires a changed mindset to traditional      programming practices</a:t>
            </a:r>
          </a:p>
          <a:p>
            <a:pPr lvl="1"/>
            <a:r>
              <a:rPr lang="en-US" sz="2400" dirty="0" smtClean="0"/>
              <a:t>programmers have to understand how failures can occur and the steps needed to reduce the chance of them occurring in their programs</a:t>
            </a:r>
          </a:p>
          <a:p>
            <a:r>
              <a:rPr lang="en-US" sz="2800" dirty="0" smtClean="0"/>
              <a:t>conflicts with business pressures to keep development times as short as possible to maximize market advantage</a:t>
            </a:r>
          </a:p>
          <a:p>
            <a:pPr lvl="1"/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90" y="234888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alphaModFix amt="74000"/>
            <a:lum bright="27000" contrast="3000"/>
          </a:blip>
          <a:stretch>
            <a:fillRect/>
          </a:stretch>
        </p:blipFill>
        <p:spPr>
          <a:xfrm rot="966477">
            <a:off x="7758494" y="2917786"/>
            <a:ext cx="915643" cy="78025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5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by Design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security and reliability are common design goals in most engineering disciplines</a:t>
            </a:r>
          </a:p>
          <a:p>
            <a:r>
              <a:rPr lang="en-US" sz="2800" dirty="0" smtClean="0"/>
              <a:t>software development not as mature</a:t>
            </a:r>
          </a:p>
          <a:p>
            <a:r>
              <a:rPr lang="en-US" sz="2800" dirty="0" smtClean="0"/>
              <a:t>despite having a number of software development and quality standards</a:t>
            </a:r>
          </a:p>
          <a:p>
            <a:pPr lvl="1"/>
            <a:r>
              <a:rPr lang="en-US" sz="2400" dirty="0" smtClean="0"/>
              <a:t>main focus is general development lifecycle</a:t>
            </a:r>
          </a:p>
          <a:p>
            <a:pPr lvl="2"/>
            <a:r>
              <a:rPr lang="en-US" sz="2000" dirty="0" smtClean="0"/>
              <a:t>increasingly identify security as a key goal</a:t>
            </a:r>
          </a:p>
          <a:p>
            <a:r>
              <a:rPr lang="en-US" sz="2800" dirty="0"/>
              <a:t>Software Assurance Forum for Excellence in Code (</a:t>
            </a:r>
            <a:r>
              <a:rPr lang="en-US" sz="2800" dirty="0" err="1"/>
              <a:t>SAFECode</a:t>
            </a:r>
            <a:r>
              <a:rPr lang="en-US" sz="2800" dirty="0"/>
              <a:t>) </a:t>
            </a:r>
          </a:p>
          <a:p>
            <a:pPr lvl="1"/>
            <a:r>
              <a:rPr lang="en-US" sz="2000" dirty="0"/>
              <a:t>Develop publications outlining industry best practices for software assurance and providing practical advice for implementing proven methods for secure software </a:t>
            </a:r>
            <a:r>
              <a:rPr lang="en-US" sz="2000" dirty="0" smtClean="0"/>
              <a:t>development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59" y="3356992"/>
            <a:ext cx="1371600" cy="2289153"/>
          </a:xfrm>
          <a:prstGeom prst="rect">
            <a:avLst/>
          </a:prstGeom>
          <a:scene3d>
            <a:camera prst="orthographicFront">
              <a:rot lat="0" lon="101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74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Program Input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incorrect handling is a very common failing</a:t>
            </a:r>
          </a:p>
          <a:p>
            <a:pPr lvl="0"/>
            <a:r>
              <a:rPr lang="en-US" dirty="0" smtClean="0"/>
              <a:t>input is any source of data from outside and whose value is not explicitly known by the programmer when the code was written</a:t>
            </a:r>
          </a:p>
          <a:p>
            <a:pPr lvl="0"/>
            <a:r>
              <a:rPr lang="en-US" dirty="0" smtClean="0"/>
              <a:t>must identify all data sources</a:t>
            </a:r>
          </a:p>
          <a:p>
            <a:pPr lvl="0"/>
            <a:r>
              <a:rPr lang="en-US" dirty="0" smtClean="0"/>
              <a:t>explicitly validate assumptions on size and type of values before use</a:t>
            </a:r>
          </a:p>
        </p:txBody>
      </p:sp>
    </p:spTree>
    <p:extLst>
      <p:ext uri="{BB962C8B-B14F-4D97-AF65-F5344CB8AC3E}">
        <p14:creationId xmlns:p14="http://schemas.microsoft.com/office/powerpoint/2010/main" val="27397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Size &amp; Buffer Overflow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often make assumptions about the maximum expected size of input</a:t>
            </a:r>
          </a:p>
          <a:p>
            <a:pPr lvl="1"/>
            <a:r>
              <a:rPr lang="en-US" dirty="0" smtClean="0"/>
              <a:t>allocated buffer size is not confirmed</a:t>
            </a:r>
          </a:p>
          <a:p>
            <a:pPr lvl="1"/>
            <a:r>
              <a:rPr lang="en-US" dirty="0" smtClean="0"/>
              <a:t>resulting in buffer overflow </a:t>
            </a:r>
          </a:p>
          <a:p>
            <a:r>
              <a:rPr lang="en-US" dirty="0" smtClean="0"/>
              <a:t>testing may not identify vulnerability</a:t>
            </a:r>
          </a:p>
          <a:p>
            <a:pPr lvl="1"/>
            <a:r>
              <a:rPr lang="en-US" dirty="0" smtClean="0"/>
              <a:t>test inputs are unlikely to include large enough inputs to trigger the overflow</a:t>
            </a:r>
          </a:p>
          <a:p>
            <a:r>
              <a:rPr lang="en-US" dirty="0" smtClean="0"/>
              <a:t>safe coding treats all input as dangerous</a:t>
            </a:r>
          </a:p>
        </p:txBody>
      </p:sp>
    </p:spTree>
    <p:extLst>
      <p:ext uri="{BB962C8B-B14F-4D97-AF65-F5344CB8AC3E}">
        <p14:creationId xmlns:p14="http://schemas.microsoft.com/office/powerpoint/2010/main" val="15611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84" y="5506423"/>
            <a:ext cx="1656467" cy="1390042"/>
          </a:xfrm>
          <a:prstGeom prst="rect">
            <a:avLst/>
          </a:prstGeom>
        </p:spPr>
      </p:pic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Interpretation of Program Input</a:t>
            </a:r>
            <a:endParaRPr lang="en-US" sz="40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830763"/>
          </a:xfrm>
        </p:spPr>
        <p:txBody>
          <a:bodyPr/>
          <a:lstStyle/>
          <a:p>
            <a:r>
              <a:rPr lang="en-US" dirty="0" smtClean="0"/>
              <a:t>program input may be binary or text</a:t>
            </a:r>
          </a:p>
          <a:p>
            <a:pPr lvl="1"/>
            <a:r>
              <a:rPr lang="en-US" dirty="0" smtClean="0"/>
              <a:t>binary interpretation depends on encoding and is usually application specific</a:t>
            </a:r>
          </a:p>
          <a:p>
            <a:r>
              <a:rPr lang="en-US" dirty="0" smtClean="0"/>
              <a:t>there is an increasing variety of character sets being used</a:t>
            </a:r>
          </a:p>
          <a:p>
            <a:pPr lvl="1"/>
            <a:r>
              <a:rPr lang="en-US" dirty="0" smtClean="0"/>
              <a:t>care is needed to identify just which set is being used and what characters are being read</a:t>
            </a:r>
          </a:p>
          <a:p>
            <a:r>
              <a:rPr lang="en-US" dirty="0" smtClean="0"/>
              <a:t>failure to validate may result in an exploitable vulnerability</a:t>
            </a:r>
          </a:p>
          <a:p>
            <a:pPr lvl="1"/>
            <a:r>
              <a:rPr lang="en-US" sz="2400" dirty="0" smtClean="0"/>
              <a:t>Heartbleed </a:t>
            </a:r>
            <a:r>
              <a:rPr lang="en-US" sz="2400" dirty="0" err="1"/>
              <a:t>OpenSSL</a:t>
            </a:r>
            <a:r>
              <a:rPr lang="en-US" sz="2400" dirty="0"/>
              <a:t> bug is a recent  example of a  </a:t>
            </a:r>
            <a:r>
              <a:rPr lang="en-US" sz="2400" dirty="0" smtClean="0"/>
              <a:t>    failure </a:t>
            </a:r>
            <a:r>
              <a:rPr lang="en-US" sz="2400" dirty="0"/>
              <a:t>to check the </a:t>
            </a:r>
            <a:r>
              <a:rPr lang="en-US" sz="2400" dirty="0" smtClean="0"/>
              <a:t>validity of </a:t>
            </a:r>
            <a:r>
              <a:rPr lang="en-US" sz="2400" dirty="0"/>
              <a:t>a binary input </a:t>
            </a:r>
            <a:r>
              <a:rPr lang="en-US" sz="2400" dirty="0" smtClean="0"/>
              <a:t>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7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 Attacks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flaws relating to invalid handling of input data, </a:t>
            </a:r>
          </a:p>
          <a:p>
            <a:pPr lvl="1"/>
            <a:r>
              <a:rPr lang="en-US" dirty="0" smtClean="0"/>
              <a:t>specifically when program input data can accidentally or deliberately influence the flow of execution of the program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most often occur in scripting languages</a:t>
            </a:r>
          </a:p>
          <a:p>
            <a:pPr lvl="1"/>
            <a:r>
              <a:rPr lang="en-US" dirty="0" smtClean="0"/>
              <a:t>encourage reuse of other programs and system utilities where possible to save coding effort</a:t>
            </a:r>
          </a:p>
          <a:p>
            <a:pPr lvl="1"/>
            <a:r>
              <a:rPr lang="en-US" dirty="0" smtClean="0"/>
              <a:t>often used as Web CGI scripts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5486400" cy="27178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Unsafe Perl Script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3333" t="-4800" r="13333" b="-7200"/>
              <a:stretch>
                <a:fillRect/>
              </a:stretch>
            </p:blipFill>
          </mc:Choice>
          <mc:Fallback>
            <p:blipFill>
              <a:blip r:embed="rId4"/>
              <a:srcRect l="13333" t="-4800" r="13333" b="-7200"/>
              <a:stretch>
                <a:fillRect/>
              </a:stretch>
            </p:blipFill>
          </mc:Fallback>
        </mc:AlternateContent>
        <p:spPr>
          <a:xfrm>
            <a:off x="-452231" y="1194701"/>
            <a:ext cx="5026080" cy="5330643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13333" t="-20377" r="5000" b="-20377"/>
              <a:stretch>
                <a:fillRect/>
              </a:stretch>
            </p:blipFill>
          </mc:Choice>
          <mc:Fallback>
            <p:blipFill>
              <a:blip r:embed="rId6"/>
              <a:srcRect l="13333" t="-20377" r="5000" b="-20377"/>
              <a:stretch>
                <a:fillRect/>
              </a:stretch>
            </p:blipFill>
          </mc:Fallback>
        </mc:AlternateContent>
        <p:spPr>
          <a:xfrm>
            <a:off x="3500503" y="1556792"/>
            <a:ext cx="5824025" cy="246297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09" y="3729022"/>
            <a:ext cx="5163503" cy="78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1" y="5147652"/>
            <a:ext cx="4395788" cy="108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3888" y="4752395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 pitchFamily="49" charset="0"/>
              </a:rPr>
              <a:t>lpb</a:t>
            </a:r>
            <a:r>
              <a:rPr lang="en-US" b="1" dirty="0" smtClean="0">
                <a:latin typeface="Courier" pitchFamily="49" charset="0"/>
              </a:rPr>
              <a:t>; echo attack success; </a:t>
            </a:r>
            <a:r>
              <a:rPr lang="en-US" b="1" dirty="0" err="1" smtClean="0">
                <a:latin typeface="Courier" pitchFamily="49" charset="0"/>
              </a:rPr>
              <a:t>ls</a:t>
            </a:r>
            <a:r>
              <a:rPr lang="en-US" b="1" dirty="0" smtClean="0">
                <a:latin typeface="Courier" pitchFamily="49" charset="0"/>
              </a:rPr>
              <a:t> -l finger*</a:t>
            </a: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28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Safety Extension to Perl Finger CGI Script</a:t>
            </a:r>
            <a:endParaRPr lang="en-US" sz="3200" dirty="0"/>
          </a:p>
        </p:txBody>
      </p:sp>
      <p:sp>
        <p:nvSpPr>
          <p:cNvPr id="22733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test that ensures user input contains just alphanumeric characters</a:t>
            </a:r>
          </a:p>
          <a:p>
            <a:pPr lvl="1"/>
            <a:r>
              <a:rPr lang="en-US" dirty="0" smtClean="0"/>
              <a:t>if it doesn’t, the script terminates with an error message specifying the supplied input contained illegal characters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3333" t="-15158" r="18333" b="-15158"/>
              <a:stretch>
                <a:fillRect/>
              </a:stretch>
            </p:blipFill>
          </mc:Choice>
          <mc:Fallback>
            <p:blipFill>
              <a:blip r:embed="rId4"/>
              <a:srcRect l="13333" t="-15158" r="18333" b="-15158"/>
              <a:stretch>
                <a:fillRect/>
              </a:stretch>
            </p:blipFill>
          </mc:Fallback>
        </mc:AlternateContent>
        <p:spPr>
          <a:xfrm>
            <a:off x="1574377" y="3789040"/>
            <a:ext cx="6259932" cy="2625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93408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Secure programs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Security implies some degree of trust that the program enforces expected </a:t>
            </a:r>
          </a:p>
          <a:p>
            <a:pPr lvl="1"/>
            <a:r>
              <a:rPr lang="en-US" smtClean="0"/>
              <a:t>confidentiality, </a:t>
            </a:r>
          </a:p>
          <a:p>
            <a:pPr lvl="1"/>
            <a:r>
              <a:rPr lang="en-US" smtClean="0"/>
              <a:t>integrity, and </a:t>
            </a:r>
          </a:p>
          <a:p>
            <a:pPr lvl="1"/>
            <a:r>
              <a:rPr lang="en-US" smtClean="0"/>
              <a:t>availability.</a:t>
            </a:r>
          </a:p>
          <a:p>
            <a:endParaRPr lang="en-US" smtClean="0"/>
          </a:p>
          <a:p>
            <a:r>
              <a:rPr lang="en-US" smtClean="0"/>
              <a:t>How can we look at software component and assess its security?</a:t>
            </a:r>
          </a:p>
          <a:p>
            <a:endParaRPr lang="en-US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21EE45CD-ACAF-4375-B87A-F106F52EE148}" type="slidenum">
              <a:rPr kumimoji="0" lang="en-US" sz="1200" smtClean="0">
                <a:solidFill>
                  <a:schemeClr val="bg1"/>
                </a:solidFill>
              </a:rPr>
              <a:pPr/>
              <a:t>2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507288" cy="4830763"/>
          </a:xfrm>
        </p:spPr>
        <p:txBody>
          <a:bodyPr/>
          <a:lstStyle/>
          <a:p>
            <a:r>
              <a:rPr lang="en-US" dirty="0" smtClean="0"/>
              <a:t>user supplied input is used to construct a SQL request to retrieve information from a database</a:t>
            </a:r>
          </a:p>
          <a:p>
            <a:endParaRPr lang="en-US" dirty="0" smtClean="0"/>
          </a:p>
          <a:p>
            <a:r>
              <a:rPr lang="en-US" dirty="0" smtClean="0"/>
              <a:t>vulnerability is similar to command injection</a:t>
            </a:r>
          </a:p>
          <a:p>
            <a:pPr lvl="1"/>
            <a:r>
              <a:rPr lang="en-US" dirty="0" smtClean="0"/>
              <a:t>difference is that SQL </a:t>
            </a:r>
            <a:r>
              <a:rPr lang="en-US" dirty="0" err="1" smtClean="0"/>
              <a:t>metacharacters</a:t>
            </a:r>
            <a:r>
              <a:rPr lang="en-US" dirty="0" smtClean="0"/>
              <a:t> are used rather than shell </a:t>
            </a:r>
            <a:r>
              <a:rPr lang="en-US" dirty="0" err="1" smtClean="0"/>
              <a:t>metacharacters</a:t>
            </a:r>
            <a:endParaRPr lang="en-US" dirty="0" smtClean="0"/>
          </a:p>
          <a:p>
            <a:pPr lvl="1"/>
            <a:r>
              <a:rPr lang="en-US" dirty="0" smtClean="0"/>
              <a:t>to prevent this type of attack the input must be validated before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225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 descr="f2-1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341" r="5143" b="64816"/>
          <a:stretch/>
        </p:blipFill>
        <p:spPr>
          <a:xfrm>
            <a:off x="0" y="1185854"/>
            <a:ext cx="9292561" cy="3755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4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EF586-DA1D-244D-8A36-9D4F2CD7E7C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" y="3599823"/>
            <a:ext cx="9036497" cy="278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43" y="107178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7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 Attack</a:t>
            </a:r>
            <a:endParaRPr 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95401"/>
            <a:ext cx="8892480" cy="4830763"/>
          </a:xfrm>
        </p:spPr>
        <p:txBody>
          <a:bodyPr/>
          <a:lstStyle/>
          <a:p>
            <a:r>
              <a:rPr lang="en-US" dirty="0" smtClean="0"/>
              <a:t>input includes code that is then executed by the attacked system</a:t>
            </a:r>
          </a:p>
          <a:p>
            <a:pPr lvl="1"/>
            <a:r>
              <a:rPr lang="en-US" dirty="0" smtClean="0"/>
              <a:t>PHP remote code injection vulnerability</a:t>
            </a:r>
          </a:p>
          <a:p>
            <a:pPr lvl="1"/>
            <a:r>
              <a:rPr lang="en-US" dirty="0" smtClean="0"/>
              <a:t>PHP file inclusion vulnerability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PHP CGI scripts are vulnerable and are being actively exploited</a:t>
            </a:r>
          </a:p>
        </p:txBody>
      </p:sp>
    </p:spTree>
    <p:extLst>
      <p:ext uri="{BB962C8B-B14F-4D97-AF65-F5344CB8AC3E}">
        <p14:creationId xmlns:p14="http://schemas.microsoft.com/office/powerpoint/2010/main" val="117937266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Injection Attack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50565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defenses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block assignment of form field values to global variables</a:t>
            </a:r>
          </a:p>
          <a:p>
            <a:pPr lvl="1"/>
            <a:r>
              <a:rPr lang="en-US" dirty="0"/>
              <a:t>only use constant values in include/require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f2-1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" t="9415" r="6115" b="69541"/>
          <a:stretch/>
        </p:blipFill>
        <p:spPr>
          <a:xfrm>
            <a:off x="179512" y="1052736"/>
            <a:ext cx="8784976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Cross Site Scripting (XSS) Attacks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attacks where input provided by one user is subsequently output to another user</a:t>
            </a:r>
          </a:p>
          <a:p>
            <a:pPr lvl="0"/>
            <a:r>
              <a:rPr lang="en-US" dirty="0" smtClean="0"/>
              <a:t>commonly seen in scripted Web applications</a:t>
            </a:r>
          </a:p>
          <a:p>
            <a:pPr lvl="1"/>
            <a:r>
              <a:rPr lang="en-US" dirty="0" smtClean="0"/>
              <a:t>vulnerability involves the inclusion of script code in the HTML content</a:t>
            </a:r>
          </a:p>
          <a:p>
            <a:pPr lvl="1"/>
            <a:r>
              <a:rPr lang="en-US" dirty="0" smtClean="0"/>
              <a:t>script code may need to access data associated with other pages</a:t>
            </a:r>
          </a:p>
          <a:p>
            <a:pPr lvl="1"/>
            <a:r>
              <a:rPr lang="en-US" dirty="0" smtClean="0"/>
              <a:t>browsers impose security checks and restrict data access to pages originating from the same site</a:t>
            </a:r>
          </a:p>
          <a:p>
            <a:pPr lvl="2"/>
            <a:r>
              <a:rPr lang="en-US" dirty="0"/>
              <a:t>all content from one site is equally trusted and </a:t>
            </a:r>
            <a:r>
              <a:rPr lang="en-US" dirty="0" smtClean="0"/>
              <a:t>is </a:t>
            </a:r>
            <a:r>
              <a:rPr lang="en-US" dirty="0"/>
              <a:t>permitted to interact with other content from the site</a:t>
            </a:r>
          </a:p>
          <a:p>
            <a:pPr lvl="2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" y="5745676"/>
            <a:ext cx="1486623" cy="1112324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340794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XSS reflection vulnerability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includes the malicious script content in data supplied to a site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/>
              <a:t>user’s cookie is supplied to the attacker who could then use it to impersonate the user on the original site</a:t>
            </a:r>
          </a:p>
          <a:p>
            <a:pPr lvl="1"/>
            <a:r>
              <a:rPr lang="en-US" dirty="0"/>
              <a:t>to prevent this attack any user supplied input should be examined and any dangerous code removed or escaped to block its execution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915" y="5574632"/>
            <a:ext cx="1715223" cy="1283368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2" y="5745676"/>
            <a:ext cx="1486623" cy="1112324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5575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 descr="f2-1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508" r="4064" b="54874"/>
          <a:stretch/>
        </p:blipFill>
        <p:spPr>
          <a:xfrm>
            <a:off x="-108520" y="908720"/>
            <a:ext cx="9007304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1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565436"/>
            <a:ext cx="2209800" cy="2292564"/>
          </a:xfrm>
          <a:prstGeom prst="rect">
            <a:avLst/>
          </a:prstGeom>
        </p:spPr>
      </p:pic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Input Syntax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it is necessary to ensure that data conform with any assumptions made about the data before subsequent use</a:t>
            </a:r>
          </a:p>
          <a:p>
            <a:pPr lvl="1"/>
            <a:r>
              <a:rPr lang="en-US" dirty="0" smtClean="0"/>
              <a:t>input data should be compared against what is wanted</a:t>
            </a:r>
          </a:p>
          <a:p>
            <a:pPr lvl="1"/>
            <a:r>
              <a:rPr lang="en-US" dirty="0" smtClean="0"/>
              <a:t>alternative is to compare the input data with known dangerous values</a:t>
            </a:r>
          </a:p>
          <a:p>
            <a:pPr lvl="1"/>
            <a:r>
              <a:rPr lang="en-US" dirty="0" smtClean="0"/>
              <a:t>by only accepting known safe data the 	      program is more likely to remain secure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832" y="0"/>
            <a:ext cx="1066800" cy="1469036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908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Alternate Encodings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579296" cy="4830763"/>
          </a:xfrm>
        </p:spPr>
        <p:txBody>
          <a:bodyPr/>
          <a:lstStyle/>
          <a:p>
            <a:pPr lvl="0"/>
            <a:r>
              <a:rPr lang="en-US" dirty="0" smtClean="0"/>
              <a:t>may have multiple means of encoding text</a:t>
            </a:r>
          </a:p>
          <a:p>
            <a:pPr lvl="1"/>
            <a:r>
              <a:rPr lang="en-US" dirty="0" smtClean="0"/>
              <a:t>growing requirement to support users around the globe and to interact with their own languages</a:t>
            </a:r>
          </a:p>
          <a:p>
            <a:pPr lvl="2"/>
            <a:r>
              <a:rPr lang="en-US" dirty="0" smtClean="0"/>
              <a:t>Unicode used for internationalization</a:t>
            </a:r>
          </a:p>
          <a:p>
            <a:pPr lvl="3"/>
            <a:r>
              <a:rPr lang="en-US" dirty="0" smtClean="0"/>
              <a:t>uses 16-bit value for characters</a:t>
            </a:r>
          </a:p>
          <a:p>
            <a:pPr lvl="3"/>
            <a:r>
              <a:rPr lang="en-US" dirty="0" smtClean="0"/>
              <a:t>UTF-8 encodes as 1-4 byte sequences</a:t>
            </a:r>
          </a:p>
          <a:p>
            <a:pPr lvl="0"/>
            <a:r>
              <a:rPr lang="en-US" dirty="0" smtClean="0"/>
              <a:t>canonicalization</a:t>
            </a:r>
            <a:endParaRPr lang="en-US" dirty="0"/>
          </a:p>
          <a:p>
            <a:pPr lvl="1"/>
            <a:r>
              <a:rPr lang="en-US" dirty="0"/>
              <a:t>transforming input data into a single, standard, minimal representation</a:t>
            </a:r>
          </a:p>
          <a:p>
            <a:pPr lvl="2"/>
            <a:r>
              <a:rPr lang="en-US" dirty="0"/>
              <a:t>once this is done the input data can be compared with a single representation of acceptable input values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Secure programs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Why is it so hard to write secure programs?</a:t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Axiom (Murphy):</a:t>
            </a:r>
          </a:p>
          <a:p>
            <a:pPr lvl="1"/>
            <a:r>
              <a:rPr lang="en-GB" smtClean="0"/>
              <a:t>Programs have bugs</a:t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Corollary:</a:t>
            </a:r>
          </a:p>
          <a:p>
            <a:pPr lvl="1"/>
            <a:r>
              <a:rPr lang="en-GB" smtClean="0"/>
              <a:t>Security-relevant programs have security bugs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7E328CAC-E42A-4961-93B2-1A6615B354DE}" type="slidenum">
              <a:rPr kumimoji="0" lang="en-US" sz="1200" smtClean="0">
                <a:solidFill>
                  <a:schemeClr val="bg1"/>
                </a:solidFill>
              </a:rPr>
              <a:pPr/>
              <a:t>3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79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Numeric Input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445500" cy="4830763"/>
          </a:xfrm>
        </p:spPr>
        <p:txBody>
          <a:bodyPr/>
          <a:lstStyle/>
          <a:p>
            <a:r>
              <a:rPr lang="en-US" sz="2800" dirty="0" smtClean="0"/>
              <a:t>additional concern when input data represents numeric values</a:t>
            </a:r>
          </a:p>
          <a:p>
            <a:r>
              <a:rPr lang="en-US" sz="2800" dirty="0" smtClean="0"/>
              <a:t>internally stored in fixed sized value</a:t>
            </a:r>
          </a:p>
          <a:p>
            <a:pPr lvl="1"/>
            <a:r>
              <a:rPr lang="en-US" sz="2400" dirty="0" smtClean="0"/>
              <a:t>8, 16, 32, 64-bit integers</a:t>
            </a:r>
          </a:p>
          <a:p>
            <a:pPr lvl="1"/>
            <a:r>
              <a:rPr lang="en-US" sz="2400" dirty="0" smtClean="0"/>
              <a:t>floating point numbers depend on the processor used</a:t>
            </a:r>
          </a:p>
          <a:p>
            <a:pPr lvl="1"/>
            <a:r>
              <a:rPr lang="en-US" sz="2400" dirty="0" smtClean="0"/>
              <a:t>values may be signed or unsigned</a:t>
            </a:r>
          </a:p>
          <a:p>
            <a:r>
              <a:rPr lang="en-US" sz="2800" dirty="0" smtClean="0"/>
              <a:t>must correctly interpret text form and process consistently</a:t>
            </a:r>
          </a:p>
          <a:p>
            <a:pPr lvl="1"/>
            <a:r>
              <a:rPr lang="en-US" sz="2400" dirty="0" smtClean="0"/>
              <a:t>have issues comparing signed to unsigned </a:t>
            </a:r>
          </a:p>
          <a:p>
            <a:pPr lvl="1"/>
            <a:r>
              <a:rPr lang="en-US" sz="2400" dirty="0" smtClean="0"/>
              <a:t>could be used to thwart buffer overflow check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334000"/>
            <a:ext cx="1816100" cy="1524000"/>
          </a:xfrm>
          <a:prstGeom prst="rect">
            <a:avLst/>
          </a:prstGeom>
          <a:scene3d>
            <a:camera prst="orthographicFront">
              <a:rot lat="0" lon="98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63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Fuzzing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software testing technique that uses randomly generated data as inputs to a program</a:t>
            </a:r>
          </a:p>
          <a:p>
            <a:pPr lvl="1"/>
            <a:r>
              <a:rPr lang="en-US" sz="2000" dirty="0" smtClean="0"/>
              <a:t>range of inputs is very large</a:t>
            </a:r>
          </a:p>
          <a:p>
            <a:pPr lvl="1"/>
            <a:r>
              <a:rPr lang="en-US" sz="2000" dirty="0" smtClean="0"/>
              <a:t>intent is to determine if the program or function correctly handles abnormal inputs</a:t>
            </a:r>
          </a:p>
          <a:p>
            <a:pPr lvl="1"/>
            <a:r>
              <a:rPr lang="en-US" sz="2000" dirty="0" smtClean="0"/>
              <a:t>simple, free of assumptions, cheap</a:t>
            </a:r>
          </a:p>
          <a:p>
            <a:pPr lvl="1"/>
            <a:r>
              <a:rPr lang="en-US" sz="2000" dirty="0" smtClean="0"/>
              <a:t>assists with reliability as well as security</a:t>
            </a:r>
          </a:p>
          <a:p>
            <a:r>
              <a:rPr lang="en-US" sz="2400" dirty="0" smtClean="0"/>
              <a:t>can also use templates to generate classes of known problem inputs</a:t>
            </a:r>
          </a:p>
          <a:p>
            <a:pPr lvl="1"/>
            <a:r>
              <a:rPr lang="en-US" sz="2000" dirty="0" smtClean="0"/>
              <a:t>disadvantage is that bugs triggered by other forms of input would be missed</a:t>
            </a:r>
          </a:p>
          <a:p>
            <a:pPr lvl="1"/>
            <a:r>
              <a:rPr lang="en-US" sz="2000" dirty="0" smtClean="0"/>
              <a:t>combination of approaches is needed for reasonably comprehensive coverage of the inputs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5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Safe Program Code</a:t>
            </a:r>
            <a:endParaRPr 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component is processing of data by some algorithm to solve required problem</a:t>
            </a:r>
          </a:p>
          <a:p>
            <a:r>
              <a:rPr lang="en-US" dirty="0" smtClean="0"/>
              <a:t>high-level languages are typically compiled and linked into machine code which is then directly executed by the target processor</a:t>
            </a:r>
          </a:p>
          <a:p>
            <a:pPr lvl="0"/>
            <a:r>
              <a:rPr lang="en-US" dirty="0" smtClean="0"/>
              <a:t>security issues:</a:t>
            </a:r>
          </a:p>
          <a:p>
            <a:pPr lvl="1"/>
            <a:r>
              <a:rPr lang="en-US" dirty="0" smtClean="0"/>
              <a:t>correct algorithm implementation</a:t>
            </a:r>
          </a:p>
          <a:p>
            <a:pPr lvl="1"/>
            <a:r>
              <a:rPr lang="en-US" dirty="0" smtClean="0"/>
              <a:t>correct machine instructions for algorithm</a:t>
            </a:r>
          </a:p>
          <a:p>
            <a:pPr lvl="1"/>
            <a:r>
              <a:rPr lang="en-US" dirty="0" smtClean="0"/>
              <a:t>valid manipulation of data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00200" y="4419600"/>
            <a:ext cx="6096000" cy="22606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Correct Algorithm Implementation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830763"/>
          </a:xfrm>
        </p:spPr>
        <p:txBody>
          <a:bodyPr/>
          <a:lstStyle/>
          <a:p>
            <a:pPr lvl="0"/>
            <a:r>
              <a:rPr lang="en-US" dirty="0" smtClean="0"/>
              <a:t>issue of good program development technique</a:t>
            </a:r>
          </a:p>
          <a:p>
            <a:pPr lvl="1"/>
            <a:r>
              <a:rPr lang="en-US" dirty="0" smtClean="0"/>
              <a:t>algorithm may not correctly handle all problem variants</a:t>
            </a:r>
          </a:p>
          <a:p>
            <a:pPr lvl="1"/>
            <a:r>
              <a:rPr lang="en-US" dirty="0" smtClean="0"/>
              <a:t>consequence of deficiency is a bug in the resulting program that could be exploited</a:t>
            </a:r>
          </a:p>
          <a:p>
            <a:pPr lvl="0"/>
            <a:r>
              <a:rPr lang="en-US" dirty="0" smtClean="0"/>
              <a:t>initial sequence numbers used by many TCP/IP implementations are too predictable</a:t>
            </a:r>
          </a:p>
          <a:p>
            <a:pPr lvl="1"/>
            <a:r>
              <a:rPr lang="en-US" dirty="0" smtClean="0"/>
              <a:t>combination of the sequence number as an identifier and authenticator of packets and the failure to make them sufficiently unpredictable enables the session hijack attack to occur</a:t>
            </a:r>
          </a:p>
        </p:txBody>
      </p:sp>
    </p:spTree>
    <p:extLst>
      <p:ext uri="{BB962C8B-B14F-4D97-AF65-F5344CB8AC3E}">
        <p14:creationId xmlns:p14="http://schemas.microsoft.com/office/powerpoint/2010/main" val="31649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Correct Algorithm Implementation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95401"/>
            <a:ext cx="8534401" cy="4830763"/>
          </a:xfrm>
        </p:spPr>
        <p:txBody>
          <a:bodyPr/>
          <a:lstStyle/>
          <a:p>
            <a:pPr lvl="0"/>
            <a:r>
              <a:rPr lang="en-US" dirty="0" smtClean="0"/>
              <a:t>another variant is when the programmers deliberately include additional code in a program to help test and debug it</a:t>
            </a:r>
          </a:p>
          <a:p>
            <a:pPr lvl="1"/>
            <a:r>
              <a:rPr lang="en-US" dirty="0" smtClean="0"/>
              <a:t>often code remains in production release of a program and could inappropriately release information</a:t>
            </a:r>
          </a:p>
          <a:p>
            <a:pPr lvl="1"/>
            <a:r>
              <a:rPr lang="en-US" dirty="0" smtClean="0"/>
              <a:t>may permit a user to bypass security checks and perform actions they would not otherwise be allowed to perform</a:t>
            </a:r>
          </a:p>
          <a:p>
            <a:pPr lvl="1"/>
            <a:r>
              <a:rPr lang="en-US" dirty="0" smtClean="0"/>
              <a:t>this vulnerability was exploited by the Morris Internet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Ensuring Machine Language Corresponds to Algorithm</a:t>
            </a:r>
            <a:endParaRPr lang="en-US" sz="2400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is ignored by most programmers</a:t>
            </a:r>
          </a:p>
          <a:p>
            <a:pPr lvl="1"/>
            <a:r>
              <a:rPr lang="en-US" dirty="0" smtClean="0"/>
              <a:t>assumption is that the compiler or interpreter generates or executes code that validly implements the language statements</a:t>
            </a:r>
          </a:p>
          <a:p>
            <a:r>
              <a:rPr lang="en-US" dirty="0" smtClean="0"/>
              <a:t>requires comparing machine code with original source</a:t>
            </a:r>
          </a:p>
          <a:p>
            <a:pPr lvl="1"/>
            <a:r>
              <a:rPr lang="en-US" dirty="0" smtClean="0"/>
              <a:t>slow and difficult</a:t>
            </a:r>
          </a:p>
          <a:p>
            <a:r>
              <a:rPr lang="en-US" dirty="0" smtClean="0"/>
              <a:t>development of computer systems with very high assurance level is the one area where this level of checking is required</a:t>
            </a:r>
          </a:p>
        </p:txBody>
      </p:sp>
    </p:spTree>
    <p:extLst>
      <p:ext uri="{BB962C8B-B14F-4D97-AF65-F5344CB8AC3E}">
        <p14:creationId xmlns:p14="http://schemas.microsoft.com/office/powerpoint/2010/main" val="8455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2332">
            <a:off x="7320028" y="5300558"/>
            <a:ext cx="1816100" cy="1524000"/>
          </a:xfrm>
          <a:prstGeom prst="rect">
            <a:avLst/>
          </a:prstGeom>
          <a:scene3d>
            <a:camera prst="orthographicFront">
              <a:rot lat="0" lon="299981" rev="0"/>
            </a:camera>
            <a:lightRig rig="threePt" dir="t"/>
          </a:scene3d>
        </p:spPr>
      </p:pic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 Data Interpretation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stored as bits/bytes in computer</a:t>
            </a:r>
          </a:p>
          <a:p>
            <a:pPr lvl="1"/>
            <a:r>
              <a:rPr lang="en-US" sz="2400" dirty="0" smtClean="0"/>
              <a:t>grouped as words or </a:t>
            </a:r>
            <a:r>
              <a:rPr lang="en-US" sz="2400" dirty="0" err="1" smtClean="0"/>
              <a:t>longwords</a:t>
            </a:r>
            <a:endParaRPr lang="en-US" sz="2400" dirty="0" smtClean="0"/>
          </a:p>
          <a:p>
            <a:pPr lvl="1"/>
            <a:r>
              <a:rPr lang="en-US" sz="2400" dirty="0" smtClean="0"/>
              <a:t>accessed and manipulated in memory or copied into processor registers before being used</a:t>
            </a:r>
          </a:p>
          <a:p>
            <a:pPr lvl="1"/>
            <a:r>
              <a:rPr lang="en-US" sz="2400" dirty="0" smtClean="0"/>
              <a:t>interpretation depends on machine instruction executed</a:t>
            </a:r>
          </a:p>
          <a:p>
            <a:r>
              <a:rPr lang="en-US" sz="2800" dirty="0" smtClean="0"/>
              <a:t>different languages provide different capabilities for restricting and validating interpretation of data in variables</a:t>
            </a:r>
          </a:p>
          <a:p>
            <a:pPr lvl="1"/>
            <a:r>
              <a:rPr lang="en-US" sz="2400" dirty="0" smtClean="0"/>
              <a:t>strongly typed languages are more limited, safer</a:t>
            </a:r>
          </a:p>
          <a:p>
            <a:pPr lvl="1"/>
            <a:r>
              <a:rPr lang="en-US" sz="2400" dirty="0" smtClean="0"/>
              <a:t>other languages allow more liberal interpretation               of data and permit program code to explicitly             change their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3970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 Use of Memory</a:t>
            </a:r>
            <a:endParaRPr lang="en-US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r>
              <a:rPr lang="en-US" sz="2800" dirty="0" smtClean="0"/>
              <a:t>issue of dynamic memory allocation</a:t>
            </a:r>
          </a:p>
          <a:p>
            <a:pPr lvl="1"/>
            <a:r>
              <a:rPr lang="en-US" sz="2400" dirty="0" smtClean="0"/>
              <a:t>used to manipulate unknown amounts of data</a:t>
            </a:r>
          </a:p>
          <a:p>
            <a:pPr lvl="1"/>
            <a:r>
              <a:rPr lang="en-US" sz="2400" dirty="0" smtClean="0"/>
              <a:t>allocated when needed, released when done</a:t>
            </a:r>
          </a:p>
          <a:p>
            <a:r>
              <a:rPr lang="en-US" sz="2800" dirty="0" smtClean="0"/>
              <a:t>memory leak</a:t>
            </a:r>
          </a:p>
          <a:p>
            <a:pPr lvl="1"/>
            <a:r>
              <a:rPr lang="en-US" sz="2400" dirty="0" smtClean="0"/>
              <a:t>steady reduction in memory available on the heap to the point where it is completely exhausted</a:t>
            </a:r>
          </a:p>
          <a:p>
            <a:r>
              <a:rPr lang="en-US" sz="2800" dirty="0" smtClean="0"/>
              <a:t>many older languages have no explicit support for dynamic memory allocation</a:t>
            </a:r>
          </a:p>
          <a:p>
            <a:pPr lvl="1"/>
            <a:r>
              <a:rPr lang="en-US" sz="2400" dirty="0" smtClean="0"/>
              <a:t>use standard library routines to allocate and release memory</a:t>
            </a:r>
          </a:p>
          <a:p>
            <a:r>
              <a:rPr lang="en-US" sz="2800" dirty="0" smtClean="0"/>
              <a:t>modern languages handle automatically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1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without synchronization of accesses it is possible that </a:t>
            </a:r>
          </a:p>
          <a:p>
            <a:pPr lvl="1"/>
            <a:r>
              <a:rPr lang="en-US" sz="2400" dirty="0" smtClean="0"/>
              <a:t>values may be corrupted or </a:t>
            </a:r>
          </a:p>
          <a:p>
            <a:pPr lvl="1"/>
            <a:r>
              <a:rPr lang="en-US" sz="2400" dirty="0" smtClean="0"/>
              <a:t>changes lost due to overlapping access, use, and replacement of shared values</a:t>
            </a:r>
          </a:p>
          <a:p>
            <a:r>
              <a:rPr lang="en-US" sz="2800" dirty="0" smtClean="0"/>
              <a:t>arise when writing concurrent code whose solution requires the correct selection and use of appropriate synchronization primitives</a:t>
            </a:r>
          </a:p>
          <a:p>
            <a:r>
              <a:rPr lang="en-US" sz="2800" dirty="0" smtClean="0"/>
              <a:t>deadlock</a:t>
            </a:r>
          </a:p>
          <a:p>
            <a:pPr lvl="1"/>
            <a:r>
              <a:rPr lang="en-US" sz="2400" dirty="0" smtClean="0"/>
              <a:t>processes or threads wait on a resource held by the other</a:t>
            </a:r>
          </a:p>
          <a:p>
            <a:pPr lvl="1"/>
            <a:r>
              <a:rPr lang="en-US" sz="2400" dirty="0" smtClean="0"/>
              <a:t>one or more programs has to be terminated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3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Interaction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26624" cy="4830763"/>
          </a:xfrm>
        </p:spPr>
        <p:txBody>
          <a:bodyPr/>
          <a:lstStyle/>
          <a:p>
            <a:r>
              <a:rPr lang="en-US" sz="2800" dirty="0" smtClean="0"/>
              <a:t>programs execute on systems under the control of an operating system</a:t>
            </a:r>
          </a:p>
          <a:p>
            <a:pPr lvl="1"/>
            <a:r>
              <a:rPr lang="en-US" sz="2400" dirty="0" smtClean="0"/>
              <a:t>mediates and shares access to resources</a:t>
            </a:r>
          </a:p>
          <a:p>
            <a:pPr lvl="1"/>
            <a:r>
              <a:rPr lang="en-US" sz="2400" dirty="0" smtClean="0"/>
              <a:t>constructs execution environment</a:t>
            </a:r>
          </a:p>
          <a:p>
            <a:pPr lvl="1"/>
            <a:r>
              <a:rPr lang="en-US" sz="2400" dirty="0" smtClean="0"/>
              <a:t>includes environment variables and arguments</a:t>
            </a:r>
          </a:p>
          <a:p>
            <a:r>
              <a:rPr lang="en-US" sz="2800" dirty="0" smtClean="0"/>
              <a:t>systems have a concept of multiple users</a:t>
            </a:r>
          </a:p>
          <a:p>
            <a:pPr lvl="1"/>
            <a:r>
              <a:rPr lang="en-US" sz="2400" dirty="0" smtClean="0"/>
              <a:t>resources are owned by a user and have permissions granting access with various rights to different categories of users</a:t>
            </a:r>
          </a:p>
          <a:p>
            <a:pPr lvl="1"/>
            <a:r>
              <a:rPr lang="en-US" sz="2400" dirty="0" smtClean="0"/>
              <a:t>programs need access to various resources, </a:t>
            </a:r>
          </a:p>
          <a:p>
            <a:pPr lvl="2"/>
            <a:r>
              <a:rPr lang="en-US" sz="2000" dirty="0" smtClean="0"/>
              <a:t>however excessive levels of access are dangerous</a:t>
            </a:r>
          </a:p>
          <a:p>
            <a:pPr lvl="1"/>
            <a:r>
              <a:rPr lang="en-US" sz="2400" dirty="0" smtClean="0"/>
              <a:t>concerns when multiple programs access shared resources such as a common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876839"/>
            <a:ext cx="1487488" cy="1552161"/>
          </a:xfrm>
          <a:prstGeom prst="rect">
            <a:avLst/>
          </a:prstGeom>
          <a:effectLst>
            <a:outerShdw blurRad="50800" dist="38100" dir="2700000" algn="tl" rotWithShape="0">
              <a:schemeClr val="bg2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98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Security Issues</a:t>
            </a:r>
            <a:endParaRPr lang="en-AU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many vulnerabilities result from poor programming practices</a:t>
            </a:r>
          </a:p>
          <a:p>
            <a:r>
              <a:rPr lang="en-AU" dirty="0" smtClean="0"/>
              <a:t>consequence from insufficient checking and validation of data and error codes</a:t>
            </a:r>
          </a:p>
          <a:p>
            <a:pPr lvl="1"/>
            <a:r>
              <a:rPr lang="en-AU" dirty="0" smtClean="0"/>
              <a:t>awareness of these issues is a critical initial step in writing more secure program code</a:t>
            </a:r>
          </a:p>
          <a:p>
            <a:pPr lvl="0"/>
            <a:r>
              <a:rPr lang="en-AU" dirty="0"/>
              <a:t>software error categories:</a:t>
            </a:r>
            <a:endParaRPr lang="en-US" dirty="0"/>
          </a:p>
          <a:p>
            <a:pPr lvl="1">
              <a:buChar char="•"/>
            </a:pPr>
            <a:r>
              <a:rPr lang="en-AU" dirty="0"/>
              <a:t>insecure interaction between components</a:t>
            </a:r>
          </a:p>
          <a:p>
            <a:pPr lvl="1">
              <a:buChar char="•"/>
            </a:pPr>
            <a:r>
              <a:rPr lang="en-AU" dirty="0"/>
              <a:t>risky resource management</a:t>
            </a:r>
          </a:p>
          <a:p>
            <a:pPr lvl="1">
              <a:buChar char="•"/>
            </a:pPr>
            <a:r>
              <a:rPr lang="en-AU" dirty="0"/>
              <a:t>porous </a:t>
            </a:r>
            <a:r>
              <a:rPr lang="en-AU" dirty="0" err="1" smtClean="0"/>
              <a:t>defenses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261" y="4800600"/>
            <a:ext cx="1232739" cy="2057400"/>
          </a:xfrm>
          <a:prstGeom prst="rect">
            <a:avLst/>
          </a:prstGeom>
          <a:scene3d>
            <a:camera prst="orthographicFront">
              <a:rot lat="0" lon="11099976" rev="0"/>
            </a:camera>
            <a:lightRig rig="threePt" dir="t"/>
          </a:scene3d>
        </p:spPr>
      </p:pic>
      <p:sp>
        <p:nvSpPr>
          <p:cNvPr id="4" name="Rectangle 3"/>
          <p:cNvSpPr/>
          <p:nvPr/>
        </p:nvSpPr>
        <p:spPr>
          <a:xfrm>
            <a:off x="4876800" y="2573338"/>
            <a:ext cx="4267200" cy="428466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089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collection of string values inherited by each process from its parent</a:t>
            </a:r>
          </a:p>
          <a:p>
            <a:pPr lvl="1"/>
            <a:r>
              <a:rPr lang="en-US" sz="2400" dirty="0" smtClean="0"/>
              <a:t>can affect the way a running process behaves</a:t>
            </a:r>
          </a:p>
          <a:p>
            <a:pPr lvl="1"/>
            <a:r>
              <a:rPr lang="en-US" sz="2400" dirty="0" smtClean="0"/>
              <a:t>included in memory when it is constructed</a:t>
            </a:r>
          </a:p>
          <a:p>
            <a:r>
              <a:rPr lang="en-US" sz="2800" dirty="0" smtClean="0"/>
              <a:t>can be modified by the program process at any time</a:t>
            </a:r>
          </a:p>
          <a:p>
            <a:pPr lvl="1"/>
            <a:r>
              <a:rPr lang="en-US" sz="2400" dirty="0" smtClean="0"/>
              <a:t>modifications will be passed to its children</a:t>
            </a:r>
          </a:p>
          <a:p>
            <a:r>
              <a:rPr lang="en-US" sz="2800" dirty="0" smtClean="0"/>
              <a:t>another source of untrusted program input</a:t>
            </a:r>
          </a:p>
          <a:p>
            <a:r>
              <a:rPr lang="en-US" sz="2800" dirty="0" smtClean="0"/>
              <a:t>most common use is by a local user attempting to gain increased privileges</a:t>
            </a:r>
          </a:p>
          <a:p>
            <a:pPr lvl="1"/>
            <a:r>
              <a:rPr lang="en-US" sz="2400" dirty="0" smtClean="0"/>
              <a:t>goal is to subvert a program that grants </a:t>
            </a:r>
            <a:r>
              <a:rPr lang="en-US" sz="2400" dirty="0" err="1" smtClean="0"/>
              <a:t>superuser</a:t>
            </a:r>
            <a:r>
              <a:rPr lang="en-US" sz="2400" dirty="0" smtClean="0"/>
              <a:t> or administrator privileges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1768580"/>
            <a:ext cx="1584176" cy="14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9" y="3154584"/>
            <a:ext cx="7572375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48" y="1781429"/>
            <a:ext cx="7505700" cy="1209675"/>
          </a:xfrm>
          <a:prstGeom prst="rect">
            <a:avLst/>
          </a:prstGeom>
        </p:spPr>
      </p:pic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Vulnerable Shell Script Example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7504" y="1916832"/>
            <a:ext cx="830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PATH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09611" y="2096852"/>
            <a:ext cx="1906205" cy="46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09611" y="2096852"/>
            <a:ext cx="394037" cy="3015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888" y="4211796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IFS (</a:t>
            </a:r>
            <a:r>
              <a:rPr lang="en-US" dirty="0" smtClean="0"/>
              <a:t>internal </a:t>
            </a:r>
            <a:r>
              <a:rPr lang="en-US" dirty="0"/>
              <a:t>field </a:t>
            </a:r>
            <a:r>
              <a:rPr lang="en-US" dirty="0" smtClean="0"/>
              <a:t>separator)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9552" y="3583770"/>
            <a:ext cx="1254842" cy="6280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74539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Vulnerable Compiled Programs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can be vulnerable to PATH variable manipulation</a:t>
            </a:r>
          </a:p>
          <a:p>
            <a:pPr lvl="1"/>
            <a:r>
              <a:rPr lang="en-US" dirty="0" smtClean="0"/>
              <a:t>must reset to “safe”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dynamically linked may be vulnerable to manipulation of LD_LIBRARY_PATH</a:t>
            </a:r>
          </a:p>
          <a:p>
            <a:pPr lvl="1"/>
            <a:r>
              <a:rPr lang="en-US" dirty="0" smtClean="0"/>
              <a:t>used to locate suitable dynamic library</a:t>
            </a:r>
          </a:p>
          <a:p>
            <a:pPr lvl="1"/>
            <a:r>
              <a:rPr lang="en-US" dirty="0" smtClean="0"/>
              <a:t>must either statically link privileged programs or prevent use of this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Least Privilege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privilege escalation</a:t>
            </a:r>
          </a:p>
          <a:p>
            <a:pPr lvl="1"/>
            <a:r>
              <a:rPr lang="en-US" sz="2400" dirty="0" smtClean="0"/>
              <a:t>exploit of flaws may give attacker greater privileges</a:t>
            </a:r>
          </a:p>
          <a:p>
            <a:pPr lvl="0"/>
            <a:r>
              <a:rPr lang="en-US" sz="2800" dirty="0" smtClean="0"/>
              <a:t>least privilege</a:t>
            </a:r>
          </a:p>
          <a:p>
            <a:pPr lvl="1"/>
            <a:r>
              <a:rPr lang="en-US" sz="2400" dirty="0" smtClean="0"/>
              <a:t>run programs with least privilege needed to complete their function</a:t>
            </a:r>
          </a:p>
          <a:p>
            <a:pPr lvl="0"/>
            <a:r>
              <a:rPr lang="en-US" sz="2800" dirty="0" smtClean="0"/>
              <a:t>determine appropriate user and group privileges required</a:t>
            </a:r>
          </a:p>
          <a:p>
            <a:pPr lvl="1"/>
            <a:r>
              <a:rPr lang="en-US" sz="2400" dirty="0" smtClean="0"/>
              <a:t>decide whether to grant extra user or just group privileges</a:t>
            </a:r>
          </a:p>
          <a:p>
            <a:pPr lvl="0"/>
            <a:r>
              <a:rPr lang="en-US" sz="2800" dirty="0" smtClean="0"/>
              <a:t>ensure that privileged program can modify only those files and directories necessary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Root/Administrator Privileges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86800" cy="4830763"/>
          </a:xfrm>
        </p:spPr>
        <p:txBody>
          <a:bodyPr/>
          <a:lstStyle/>
          <a:p>
            <a:r>
              <a:rPr lang="en-US" sz="2800" dirty="0" smtClean="0"/>
              <a:t>programs with root / administrator privileges are a major target of attackers</a:t>
            </a:r>
          </a:p>
          <a:p>
            <a:pPr lvl="1"/>
            <a:r>
              <a:rPr lang="en-US" sz="2400" dirty="0" smtClean="0"/>
              <a:t>they provide highest levels of system access and control</a:t>
            </a:r>
          </a:p>
          <a:p>
            <a:pPr lvl="1"/>
            <a:r>
              <a:rPr lang="en-US" sz="2400" dirty="0" smtClean="0"/>
              <a:t>are needed to manage access to protected system resources</a:t>
            </a:r>
          </a:p>
          <a:p>
            <a:r>
              <a:rPr lang="en-US" sz="2800" dirty="0" smtClean="0"/>
              <a:t>often privilege is only needed at start</a:t>
            </a:r>
          </a:p>
          <a:p>
            <a:pPr lvl="1"/>
            <a:r>
              <a:rPr lang="en-US" sz="2400" dirty="0" smtClean="0"/>
              <a:t>can then run as normal user</a:t>
            </a:r>
          </a:p>
          <a:p>
            <a:r>
              <a:rPr lang="en-US" sz="2800" dirty="0" smtClean="0"/>
              <a:t>good design partitions complex programs in smaller modules with needed privileges</a:t>
            </a:r>
          </a:p>
          <a:p>
            <a:pPr lvl="1"/>
            <a:r>
              <a:rPr lang="en-US" sz="2400" dirty="0" smtClean="0"/>
              <a:t>provides a greater degree of isolation between components</a:t>
            </a:r>
          </a:p>
          <a:p>
            <a:pPr lvl="1"/>
            <a:r>
              <a:rPr lang="en-US" sz="2400" dirty="0" smtClean="0"/>
              <a:t>reduces consequences of a security breach in one component</a:t>
            </a:r>
          </a:p>
          <a:p>
            <a:pPr lvl="1"/>
            <a:r>
              <a:rPr lang="en-US" sz="2400" dirty="0" smtClean="0"/>
              <a:t>easier to test and verify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2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Calls and Standard Library Functions</a:t>
            </a:r>
            <a:endParaRPr lang="en-US" sz="2800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075240" cy="4830763"/>
          </a:xfrm>
        </p:spPr>
        <p:txBody>
          <a:bodyPr/>
          <a:lstStyle/>
          <a:p>
            <a:r>
              <a:rPr lang="en-US" dirty="0" smtClean="0"/>
              <a:t>programs use system calls and standard library functions for common operations</a:t>
            </a:r>
          </a:p>
          <a:p>
            <a:pPr lvl="1"/>
            <a:r>
              <a:rPr lang="en-US" dirty="0" smtClean="0"/>
              <a:t>programmers make assumptions about their operation</a:t>
            </a:r>
          </a:p>
          <a:p>
            <a:pPr lvl="2"/>
            <a:r>
              <a:rPr lang="en-US" dirty="0" smtClean="0"/>
              <a:t>if incorrect behavior is not what is expected</a:t>
            </a:r>
          </a:p>
          <a:p>
            <a:pPr lvl="2"/>
            <a:r>
              <a:rPr lang="en-US" dirty="0" smtClean="0"/>
              <a:t>may be a result of system optimizing access to shared resources</a:t>
            </a:r>
          </a:p>
          <a:p>
            <a:pPr lvl="2"/>
            <a:r>
              <a:rPr lang="en-US" dirty="0" smtClean="0"/>
              <a:t>results in requests for services being buffered, </a:t>
            </a:r>
            <a:r>
              <a:rPr lang="en-US" dirty="0" err="1" smtClean="0"/>
              <a:t>resequenced</a:t>
            </a:r>
            <a:r>
              <a:rPr lang="en-US" dirty="0" smtClean="0"/>
              <a:t>, or otherwise modified to optimize system use</a:t>
            </a:r>
          </a:p>
          <a:p>
            <a:pPr lvl="2"/>
            <a:r>
              <a:rPr lang="en-US" dirty="0" smtClean="0"/>
              <a:t>optimizations can conflict with program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File Shredder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19200"/>
            <a:ext cx="7829550" cy="2047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9" y="3573016"/>
            <a:ext cx="7810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0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Preventing Race Conditions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86800" cy="4830763"/>
          </a:xfrm>
        </p:spPr>
        <p:txBody>
          <a:bodyPr/>
          <a:lstStyle/>
          <a:p>
            <a:r>
              <a:rPr lang="en-US" sz="2800" dirty="0" smtClean="0"/>
              <a:t>programs may need to access a common system resource</a:t>
            </a:r>
          </a:p>
          <a:p>
            <a:r>
              <a:rPr lang="en-US" sz="2800" dirty="0" smtClean="0"/>
              <a:t>need suitable synchronization mechanisms</a:t>
            </a:r>
          </a:p>
          <a:p>
            <a:pPr lvl="1"/>
            <a:r>
              <a:rPr lang="en-US" sz="2400" dirty="0" smtClean="0"/>
              <a:t> most common technique is to acquire a lock on the shared file</a:t>
            </a:r>
          </a:p>
          <a:p>
            <a:r>
              <a:rPr lang="en-US" sz="2800" dirty="0" err="1" smtClean="0"/>
              <a:t>lockfile</a:t>
            </a:r>
            <a:endParaRPr lang="en-US" sz="2800" dirty="0" smtClean="0"/>
          </a:p>
          <a:p>
            <a:pPr lvl="1"/>
            <a:r>
              <a:rPr lang="en-US" sz="2400" dirty="0" smtClean="0"/>
              <a:t>process must create and own the </a:t>
            </a:r>
            <a:r>
              <a:rPr lang="en-US" sz="2400" dirty="0" err="1" smtClean="0"/>
              <a:t>lockfile</a:t>
            </a:r>
            <a:r>
              <a:rPr lang="en-US" sz="2400" dirty="0" smtClean="0"/>
              <a:t> in order to gain access to the shared resource</a:t>
            </a:r>
          </a:p>
          <a:p>
            <a:pPr lvl="1"/>
            <a:r>
              <a:rPr lang="en-US" sz="2400" dirty="0" smtClean="0"/>
              <a:t>concerns</a:t>
            </a:r>
          </a:p>
          <a:p>
            <a:pPr lvl="2"/>
            <a:r>
              <a:rPr lang="en-US" sz="2000" dirty="0" smtClean="0"/>
              <a:t>if a program chooses to ignore the existence of the </a:t>
            </a:r>
            <a:r>
              <a:rPr lang="en-US" sz="2000" dirty="0" err="1" smtClean="0"/>
              <a:t>lockfile</a:t>
            </a:r>
            <a:r>
              <a:rPr lang="en-US" sz="2000" dirty="0" smtClean="0"/>
              <a:t> and access the shared resource the system will not prevent this</a:t>
            </a:r>
          </a:p>
          <a:p>
            <a:pPr lvl="2"/>
            <a:r>
              <a:rPr lang="en-US" sz="2000" dirty="0" smtClean="0"/>
              <a:t>all programs using this form of synchronization must cooperate</a:t>
            </a:r>
          </a:p>
          <a:p>
            <a:pPr lvl="2"/>
            <a:r>
              <a:rPr lang="en-US" sz="2000" dirty="0" smtClean="0"/>
              <a:t>implementation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Perl File Locking Example</a:t>
            </a:r>
            <a:endParaRPr lang="en-US" dirty="0"/>
          </a:p>
        </p:txBody>
      </p:sp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841" r="4711" b="66460"/>
          <a:stretch/>
        </p:blipFill>
        <p:spPr>
          <a:xfrm>
            <a:off x="107504" y="1387615"/>
            <a:ext cx="8860678" cy="3265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278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Temporary Files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programs use temporary files</a:t>
            </a:r>
          </a:p>
          <a:p>
            <a:r>
              <a:rPr lang="en-US" dirty="0" smtClean="0"/>
              <a:t>often in common, shared system area</a:t>
            </a:r>
          </a:p>
          <a:p>
            <a:r>
              <a:rPr lang="en-US" dirty="0" smtClean="0"/>
              <a:t>must be unique, not accessed by others</a:t>
            </a:r>
          </a:p>
          <a:p>
            <a:r>
              <a:rPr lang="en-US" dirty="0" smtClean="0"/>
              <a:t>commonly create name using process ID</a:t>
            </a:r>
          </a:p>
          <a:p>
            <a:pPr lvl="1"/>
            <a:r>
              <a:rPr lang="en-US" dirty="0" smtClean="0"/>
              <a:t>unique, but predictable</a:t>
            </a:r>
          </a:p>
          <a:p>
            <a:pPr lvl="1"/>
            <a:r>
              <a:rPr lang="en-US" dirty="0" smtClean="0"/>
              <a:t>attacker might guess and attempt to create own file between program checking and creating</a:t>
            </a:r>
          </a:p>
          <a:p>
            <a:r>
              <a:rPr lang="en-US" dirty="0" smtClean="0"/>
              <a:t>secure temporary file creation and use requires the use of random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4500" t="-3429" r="13500"/>
              <a:stretch>
                <a:fillRect/>
              </a:stretch>
            </p:blipFill>
          </mc:Choice>
          <mc:Fallback>
            <p:blipFill>
              <a:blip r:embed="rId4"/>
              <a:srcRect l="-4500" t="-3429" r="13500"/>
              <a:stretch>
                <a:fillRect/>
              </a:stretch>
            </p:blipFill>
          </mc:Fallback>
        </mc:AlternateContent>
        <p:spPr>
          <a:xfrm>
            <a:off x="2241977" y="-210158"/>
            <a:ext cx="7315200" cy="7275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19200"/>
            <a:ext cx="266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kumimoji="1" lang="en-GB" dirty="0" smtClean="0">
              <a:solidFill>
                <a:srgbClr val="000000"/>
              </a:solidFill>
            </a:endParaRPr>
          </a:p>
          <a:p>
            <a:pPr algn="ctr"/>
            <a:r>
              <a:rPr kumimoji="1" lang="en-GB" sz="3600" b="1" dirty="0">
                <a:solidFill>
                  <a:srgbClr val="000000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CWE/SANS</a:t>
            </a:r>
          </a:p>
          <a:p>
            <a:pPr algn="ctr"/>
            <a:r>
              <a:rPr kumimoji="1" lang="en-GB" sz="3600" b="1" dirty="0">
                <a:solidFill>
                  <a:srgbClr val="000000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Top 25 Most Dangerous</a:t>
            </a:r>
          </a:p>
          <a:p>
            <a:pPr algn="ctr"/>
            <a:r>
              <a:rPr kumimoji="1" lang="en-GB" sz="3600" b="1" dirty="0">
                <a:solidFill>
                  <a:srgbClr val="000000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Software </a:t>
            </a:r>
          </a:p>
          <a:p>
            <a:pPr algn="ctr"/>
            <a:r>
              <a:rPr kumimoji="1" lang="en-GB" sz="3600" b="1" dirty="0">
                <a:solidFill>
                  <a:srgbClr val="000000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Errors</a:t>
            </a:r>
            <a:endParaRPr kumimoji="1" lang="en-US" sz="3600" b="1" dirty="0">
              <a:solidFill>
                <a:srgbClr val="000000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8887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Temporary File Creation Example</a:t>
            </a:r>
            <a:endParaRPr lang="en-US" sz="4000" dirty="0"/>
          </a:p>
        </p:txBody>
      </p:sp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676" r="4711" b="75364"/>
          <a:stretch/>
        </p:blipFill>
        <p:spPr>
          <a:xfrm>
            <a:off x="-108520" y="2276872"/>
            <a:ext cx="9451335" cy="230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704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Program Interaction</a:t>
            </a:r>
            <a:endParaRPr lang="en-US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686800" cy="4830763"/>
          </a:xfrm>
        </p:spPr>
        <p:txBody>
          <a:bodyPr/>
          <a:lstStyle/>
          <a:p>
            <a:r>
              <a:rPr lang="en-US" sz="2800" dirty="0" smtClean="0"/>
              <a:t>programs may use functionality and services of other programs</a:t>
            </a:r>
          </a:p>
          <a:p>
            <a:pPr lvl="1"/>
            <a:r>
              <a:rPr lang="en-US" sz="2400" dirty="0" smtClean="0"/>
              <a:t>security vulnerabilities can result unless care is taken with this interaction</a:t>
            </a:r>
          </a:p>
          <a:p>
            <a:pPr lvl="2"/>
            <a:r>
              <a:rPr lang="en-US" sz="2000" dirty="0" smtClean="0"/>
              <a:t>such issues are of particular concern when the program being used did not adequately identify all the security concerns that might arise</a:t>
            </a:r>
          </a:p>
          <a:p>
            <a:pPr lvl="2"/>
            <a:r>
              <a:rPr lang="en-US" sz="2000" dirty="0" smtClean="0"/>
              <a:t>occurs with the current trend of providing Web interfaces to programs</a:t>
            </a:r>
          </a:p>
          <a:p>
            <a:pPr lvl="2"/>
            <a:r>
              <a:rPr lang="en-US" sz="2000" dirty="0" smtClean="0"/>
              <a:t>burden falls on the newer programs to identify and manage any security issues that may arise</a:t>
            </a:r>
          </a:p>
          <a:p>
            <a:r>
              <a:rPr lang="en-US" sz="2800" dirty="0" smtClean="0"/>
              <a:t>issue of data confidentiality / integrity</a:t>
            </a:r>
          </a:p>
          <a:p>
            <a:r>
              <a:rPr lang="en-US" sz="2800" dirty="0" smtClean="0"/>
              <a:t>detection and handling of exceptions and errors generated by interaction is also important from a security perspective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353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Program Output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final component is program output</a:t>
            </a:r>
          </a:p>
          <a:p>
            <a:pPr lvl="1"/>
            <a:r>
              <a:rPr lang="en-US" sz="2400" dirty="0" smtClean="0"/>
              <a:t>may be stored for future use, sent over net, displayed</a:t>
            </a:r>
          </a:p>
          <a:p>
            <a:pPr lvl="1"/>
            <a:r>
              <a:rPr lang="en-US" sz="2400" dirty="0" smtClean="0"/>
              <a:t>may be binary or text</a:t>
            </a:r>
          </a:p>
          <a:p>
            <a:r>
              <a:rPr lang="en-US" sz="2800" dirty="0" smtClean="0"/>
              <a:t>important from a program security perspective that the output conform to the expected form and interpretation</a:t>
            </a:r>
          </a:p>
          <a:p>
            <a:r>
              <a:rPr lang="en-US" sz="2800" dirty="0" smtClean="0"/>
              <a:t>programs must identify what is permissible output content and filter any possibly untrusted data to ensure that only valid output is displayed</a:t>
            </a:r>
          </a:p>
          <a:p>
            <a:r>
              <a:rPr lang="en-US" sz="2800" dirty="0" smtClean="0"/>
              <a:t>character set should be specified</a:t>
            </a:r>
          </a:p>
          <a:p>
            <a:endParaRPr lang="en-US" sz="2800" dirty="0" smtClean="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646238" y="5915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981200"/>
            <a:ext cx="4160520" cy="4876800"/>
          </a:xfrm>
        </p:spPr>
        <p:txBody>
          <a:bodyPr>
            <a:normAutofit/>
          </a:bodyPr>
          <a:lstStyle/>
          <a:p>
            <a:r>
              <a:rPr lang="en-AU" sz="1838" dirty="0" smtClean="0"/>
              <a:t>software security issues</a:t>
            </a:r>
          </a:p>
          <a:p>
            <a:pPr lvl="1"/>
            <a:r>
              <a:rPr lang="en-AU" sz="1638" dirty="0" smtClean="0"/>
              <a:t>defensive/secure programming</a:t>
            </a:r>
          </a:p>
          <a:p>
            <a:r>
              <a:rPr lang="en-AU" sz="1838" dirty="0" smtClean="0"/>
              <a:t>handling program input</a:t>
            </a:r>
          </a:p>
          <a:p>
            <a:pPr lvl="1"/>
            <a:r>
              <a:rPr lang="en-AU" sz="1638" dirty="0" smtClean="0"/>
              <a:t>key concern for input:</a:t>
            </a:r>
          </a:p>
          <a:p>
            <a:pPr lvl="2"/>
            <a:r>
              <a:rPr lang="en-AU" sz="1638" dirty="0" smtClean="0"/>
              <a:t>size /interpretation </a:t>
            </a:r>
          </a:p>
          <a:p>
            <a:pPr marL="742930" lvl="2" indent="-342900">
              <a:buClr>
                <a:schemeClr val="accent1"/>
              </a:buClr>
            </a:pPr>
            <a:r>
              <a:rPr lang="en-AU" sz="1838" dirty="0" smtClean="0"/>
              <a:t>injection attack</a:t>
            </a:r>
          </a:p>
          <a:p>
            <a:pPr lvl="2"/>
            <a:r>
              <a:rPr lang="en-AU" sz="1638" dirty="0" smtClean="0"/>
              <a:t>command /SQL /code  </a:t>
            </a:r>
          </a:p>
          <a:p>
            <a:pPr marL="742930" lvl="2" indent="-342900">
              <a:buClr>
                <a:schemeClr val="accent1"/>
              </a:buClr>
            </a:pPr>
            <a:r>
              <a:rPr lang="en-AU" sz="1838" dirty="0" smtClean="0"/>
              <a:t>cross-site scripting attacks</a:t>
            </a:r>
          </a:p>
          <a:p>
            <a:pPr lvl="2"/>
            <a:r>
              <a:rPr lang="en-AU" sz="1638" dirty="0" smtClean="0"/>
              <a:t>XSS reflection</a:t>
            </a:r>
          </a:p>
          <a:p>
            <a:pPr marL="742930" lvl="2" indent="-342900">
              <a:buClr>
                <a:schemeClr val="accent1"/>
              </a:buClr>
            </a:pPr>
            <a:r>
              <a:rPr lang="en-AU" sz="1838" dirty="0" smtClean="0"/>
              <a:t>validating input syntax</a:t>
            </a:r>
          </a:p>
          <a:p>
            <a:pPr marL="742930" lvl="2" indent="-342900">
              <a:buClr>
                <a:schemeClr val="accent1"/>
              </a:buClr>
            </a:pPr>
            <a:r>
              <a:rPr lang="en-AU" sz="1838" dirty="0" smtClean="0"/>
              <a:t>input fuzzing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 dirty="0" smtClean="0"/>
              <a:t>handling program output</a:t>
            </a:r>
          </a:p>
          <a:p>
            <a:pPr marL="342900" lvl="1" indent="-342900">
              <a:buClr>
                <a:schemeClr val="accent1"/>
              </a:buClr>
              <a:buNone/>
            </a:pPr>
            <a:endParaRPr lang="en-AU" sz="1838" dirty="0" smtClean="0"/>
          </a:p>
          <a:p>
            <a:pPr lvl="1"/>
            <a:endParaRPr lang="en-AU" sz="1638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962400" y="1828800"/>
            <a:ext cx="4648200" cy="5029200"/>
          </a:xfrm>
        </p:spPr>
        <p:txBody>
          <a:bodyPr>
            <a:normAutofit/>
          </a:bodyPr>
          <a:lstStyle/>
          <a:p>
            <a:pPr marL="692150" lvl="2" indent="-342900"/>
            <a:r>
              <a:rPr lang="en-AU" sz="1838" smtClean="0"/>
              <a:t>writing safe program code</a:t>
            </a:r>
          </a:p>
          <a:p>
            <a:pPr marL="1028700" lvl="3" indent="-342900"/>
            <a:r>
              <a:rPr lang="en-AU" sz="1838" smtClean="0"/>
              <a:t>correct algorithm implementation</a:t>
            </a:r>
          </a:p>
          <a:p>
            <a:pPr marL="1028700" lvl="3" indent="-342900"/>
            <a:r>
              <a:rPr lang="en-AU" sz="1838" smtClean="0"/>
              <a:t>ensuring machine language corresponds to algorithm</a:t>
            </a:r>
          </a:p>
          <a:p>
            <a:pPr marL="1028700" lvl="3" indent="-342900"/>
            <a:r>
              <a:rPr lang="en-AU" sz="1838" smtClean="0"/>
              <a:t>correct interpretation of data values</a:t>
            </a:r>
          </a:p>
          <a:p>
            <a:pPr marL="1028700" lvl="3" indent="-342900"/>
            <a:r>
              <a:rPr lang="en-AU" sz="1838" smtClean="0"/>
              <a:t>correct use of memory</a:t>
            </a:r>
          </a:p>
          <a:p>
            <a:pPr marL="1028700" lvl="3" indent="-342900"/>
            <a:r>
              <a:rPr lang="en-AU" sz="1838" smtClean="0"/>
              <a:t>preventing race conditions</a:t>
            </a:r>
          </a:p>
          <a:p>
            <a:pPr marL="692150" lvl="2" indent="-342900"/>
            <a:r>
              <a:rPr lang="en-AU" sz="1838" smtClean="0"/>
              <a:t>interacting with the operating system and other programs</a:t>
            </a:r>
          </a:p>
          <a:p>
            <a:pPr marL="1028700" lvl="3" indent="-342900"/>
            <a:r>
              <a:rPr lang="en-AU" sz="1838" smtClean="0"/>
              <a:t>environment variables</a:t>
            </a:r>
          </a:p>
          <a:p>
            <a:pPr marL="1028700" lvl="3" indent="-342900"/>
            <a:r>
              <a:rPr lang="en-AU" sz="1838" smtClean="0"/>
              <a:t>least privileges</a:t>
            </a:r>
          </a:p>
          <a:p>
            <a:pPr marL="1028700" lvl="3" indent="-342900"/>
            <a:r>
              <a:rPr lang="en-AU" sz="1838" smtClean="0"/>
              <a:t>safe temporary file use</a:t>
            </a:r>
          </a:p>
          <a:p>
            <a:pPr marL="1028700" lvl="3" indent="-342900"/>
            <a:r>
              <a:rPr lang="en-AU" sz="1838" smtClean="0"/>
              <a:t>preventing race conditions</a:t>
            </a:r>
          </a:p>
          <a:p>
            <a:pPr marL="1028700" lvl="3" indent="-342900"/>
            <a:endParaRPr lang="en-AU" sz="1838" smtClean="0"/>
          </a:p>
          <a:p>
            <a:pPr lvl="1"/>
            <a:endParaRPr lang="en-AU" sz="1638" smtClean="0"/>
          </a:p>
          <a:p>
            <a:pPr marL="342900" lvl="1" indent="-342900">
              <a:buClr>
                <a:schemeClr val="accent1"/>
              </a:buClr>
            </a:pPr>
            <a:endParaRPr lang="en-AU" sz="1838" smtClean="0"/>
          </a:p>
          <a:p>
            <a:pPr lvl="1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7236296" y="-2738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11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Secure programs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r>
              <a:rPr lang="en-US" smtClean="0"/>
              <a:t>Evaluation of what is “Secure” is subject to the perspective of the evaluator</a:t>
            </a:r>
          </a:p>
          <a:p>
            <a:pPr lvl="1"/>
            <a:r>
              <a:rPr lang="en-US" smtClean="0"/>
              <a:t>Managers</a:t>
            </a:r>
          </a:p>
          <a:p>
            <a:pPr lvl="1"/>
            <a:r>
              <a:rPr lang="en-US" smtClean="0"/>
              <a:t>Developers</a:t>
            </a:r>
          </a:p>
          <a:p>
            <a:pPr lvl="1"/>
            <a:r>
              <a:rPr lang="en-US" smtClean="0"/>
              <a:t>Technicians</a:t>
            </a:r>
          </a:p>
          <a:p>
            <a:pPr lvl="1"/>
            <a:r>
              <a:rPr lang="en-US" smtClean="0"/>
              <a:t>Clients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E2008BD-3DF1-46AC-932C-278E3A6698C8}" type="slidenum">
              <a:rPr kumimoji="0" lang="en-US" sz="1200" smtClean="0">
                <a:solidFill>
                  <a:schemeClr val="bg1"/>
                </a:solidFill>
              </a:rPr>
              <a:pPr/>
              <a:t>6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57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Software Quality and Reliability</a:t>
            </a:r>
            <a:endParaRPr lang="en-US" sz="40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concerned with accidental failure of program </a:t>
            </a:r>
          </a:p>
          <a:p>
            <a:pPr lvl="1"/>
            <a:r>
              <a:rPr lang="en-US" smtClean="0"/>
              <a:t>as a result of some theoretically random, unanticipated input, system interaction, or use of incorrect code</a:t>
            </a:r>
          </a:p>
          <a:p>
            <a:r>
              <a:rPr lang="en-US" smtClean="0"/>
              <a:t>improve using structured design and testing to identify and eliminate as many bugs as possible from a program</a:t>
            </a:r>
          </a:p>
          <a:p>
            <a:pPr lvl="1"/>
            <a:r>
              <a:rPr lang="en-US" smtClean="0"/>
              <a:t>concern is how often they are triggered</a:t>
            </a:r>
          </a:p>
          <a:p>
            <a:r>
              <a:rPr lang="en-US" smtClean="0"/>
              <a:t>failures are expected to follow some form of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Security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chooses probability distribution, specifically targeting bugs that result in a failure that can be exploited by the attacker</a:t>
            </a:r>
          </a:p>
          <a:p>
            <a:r>
              <a:rPr lang="en-US" dirty="0" smtClean="0"/>
              <a:t>triggered by inputs that differ dramatically from what is usually expected</a:t>
            </a:r>
          </a:p>
          <a:p>
            <a:r>
              <a:rPr lang="en-US" dirty="0" smtClean="0"/>
              <a:t>unlikely to be identified by common testing approaches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398" y="5157192"/>
            <a:ext cx="1996601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Secure programs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30763"/>
          </a:xfrm>
        </p:spPr>
        <p:txBody>
          <a:bodyPr/>
          <a:lstStyle/>
          <a:p>
            <a:r>
              <a:rPr lang="en-US" sz="2800" dirty="0" smtClean="0"/>
              <a:t>The quantity and types of faults in requirements design and code implementation are often used as evidence of a product‘s quality or security</a:t>
            </a:r>
          </a:p>
          <a:p>
            <a:r>
              <a:rPr lang="en-US" sz="2800" dirty="0" smtClean="0"/>
              <a:t>A program that undergoes very rigorous testing and is found to have 100 errors that are fixed, or</a:t>
            </a:r>
          </a:p>
          <a:p>
            <a:r>
              <a:rPr lang="en-US" sz="2800" dirty="0" smtClean="0"/>
              <a:t>A program that undergoes less scrutiny but only locates 20 errors that are found and fixed?</a:t>
            </a:r>
          </a:p>
          <a:p>
            <a:pPr lvl="1"/>
            <a:r>
              <a:rPr lang="en-US" sz="2400" dirty="0" smtClean="0"/>
              <a:t>Programs with a large number of identified faults tend to exhibit even more faults as time progresses</a:t>
            </a:r>
          </a:p>
          <a:p>
            <a:pPr lvl="1"/>
            <a:r>
              <a:rPr lang="en-US" sz="2400" dirty="0" smtClean="0"/>
              <a:t>Fewer faults up front is usually an indicator of well designed and fault free implementations</a:t>
            </a:r>
          </a:p>
          <a:p>
            <a:pPr lvl="2"/>
            <a:r>
              <a:rPr lang="en-US" sz="2000" dirty="0" smtClean="0"/>
              <a:t>even when less rigorous testing is done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857ECA8-F31D-4DC7-AEA5-D5CA2E8E66EF}" type="slidenum">
              <a:rPr kumimoji="0" lang="en-US" sz="1200" smtClean="0">
                <a:solidFill>
                  <a:schemeClr val="bg1"/>
                </a:solidFill>
              </a:rPr>
              <a:pPr/>
              <a:t>9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14858</TotalTime>
  <Words>22042</Words>
  <Application>Microsoft Office PowerPoint</Application>
  <PresentationFormat>On-screen Show (4:3)</PresentationFormat>
  <Paragraphs>1859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ＭＳ Ｐゴシック</vt:lpstr>
      <vt:lpstr>Arial</vt:lpstr>
      <vt:lpstr>Calibri</vt:lpstr>
      <vt:lpstr>Courier</vt:lpstr>
      <vt:lpstr>Times</vt:lpstr>
      <vt:lpstr>Times New Roman</vt:lpstr>
      <vt:lpstr>Wingdings</vt:lpstr>
      <vt:lpstr>UNR</vt:lpstr>
      <vt:lpstr>Lecture 17 Software Security</vt:lpstr>
      <vt:lpstr>Secure programs</vt:lpstr>
      <vt:lpstr>Secure programs</vt:lpstr>
      <vt:lpstr>Software Security Issues</vt:lpstr>
      <vt:lpstr>PowerPoint Presentation</vt:lpstr>
      <vt:lpstr>Secure programs</vt:lpstr>
      <vt:lpstr>Software Quality and Reliability</vt:lpstr>
      <vt:lpstr>Software Security</vt:lpstr>
      <vt:lpstr>Secure programs</vt:lpstr>
      <vt:lpstr>Defensive Programming</vt:lpstr>
      <vt:lpstr>Abstract Program Model</vt:lpstr>
      <vt:lpstr>Defensive Programming</vt:lpstr>
      <vt:lpstr>Security by Design</vt:lpstr>
      <vt:lpstr>Handling Program Input</vt:lpstr>
      <vt:lpstr>Input Size &amp; Buffer Overflow</vt:lpstr>
      <vt:lpstr>Interpretation of Program Input</vt:lpstr>
      <vt:lpstr>Injection Attacks</vt:lpstr>
      <vt:lpstr>Unsafe Perl Script</vt:lpstr>
      <vt:lpstr>Safety Extension to Perl Finger CGI Script</vt:lpstr>
      <vt:lpstr>SQL Injection Attack</vt:lpstr>
      <vt:lpstr>SQL Injection Attack</vt:lpstr>
      <vt:lpstr>PowerPoint Presentation</vt:lpstr>
      <vt:lpstr>Code Injection Attack</vt:lpstr>
      <vt:lpstr>Code Injection Attack</vt:lpstr>
      <vt:lpstr>Cross Site Scripting (XSS) Attacks</vt:lpstr>
      <vt:lpstr>XSS reflection vulnerability</vt:lpstr>
      <vt:lpstr>XSS Example</vt:lpstr>
      <vt:lpstr>Validating Input Syntax</vt:lpstr>
      <vt:lpstr>Alternate Encodings</vt:lpstr>
      <vt:lpstr>Validating Numeric Input</vt:lpstr>
      <vt:lpstr>Input Fuzzing</vt:lpstr>
      <vt:lpstr>Writing Safe Program Code</vt:lpstr>
      <vt:lpstr>Correct Algorithm Implementation</vt:lpstr>
      <vt:lpstr>Correct Algorithm Implementation</vt:lpstr>
      <vt:lpstr>Ensuring Machine Language Corresponds to Algorithm</vt:lpstr>
      <vt:lpstr>Correct Data Interpretation</vt:lpstr>
      <vt:lpstr>Correct Use of Memory</vt:lpstr>
      <vt:lpstr>Race Conditions</vt:lpstr>
      <vt:lpstr>Operating System Interaction</vt:lpstr>
      <vt:lpstr>Environment Variables</vt:lpstr>
      <vt:lpstr>Vulnerable Shell Script Example</vt:lpstr>
      <vt:lpstr>Vulnerable Compiled Programs</vt:lpstr>
      <vt:lpstr>Use of Least Privilege</vt:lpstr>
      <vt:lpstr>Root/Administrator Privileges</vt:lpstr>
      <vt:lpstr>System Calls and Standard Library Functions</vt:lpstr>
      <vt:lpstr>Secure File Shredder</vt:lpstr>
      <vt:lpstr>Preventing Race Conditions</vt:lpstr>
      <vt:lpstr>Perl File Locking Example</vt:lpstr>
      <vt:lpstr>Safe Temporary Files</vt:lpstr>
      <vt:lpstr>Temporary File Creation Example</vt:lpstr>
      <vt:lpstr>Other Program Interaction</vt:lpstr>
      <vt:lpstr>Handling Program Output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Mehmet H Gunes</cp:lastModifiedBy>
  <cp:revision>341</cp:revision>
  <cp:lastPrinted>2012-02-15T18:40:28Z</cp:lastPrinted>
  <dcterms:created xsi:type="dcterms:W3CDTF">2011-10-15T19:00:50Z</dcterms:created>
  <dcterms:modified xsi:type="dcterms:W3CDTF">2014-10-28T19:19:35Z</dcterms:modified>
</cp:coreProperties>
</file>