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43"/>
  </p:notesMasterIdLst>
  <p:handoutMasterIdLst>
    <p:handoutMasterId r:id="rId44"/>
  </p:handoutMasterIdLst>
  <p:sldIdLst>
    <p:sldId id="402" r:id="rId2"/>
    <p:sldId id="439" r:id="rId3"/>
    <p:sldId id="440" r:id="rId4"/>
    <p:sldId id="441" r:id="rId5"/>
    <p:sldId id="443" r:id="rId6"/>
    <p:sldId id="403" r:id="rId7"/>
    <p:sldId id="404" r:id="rId8"/>
    <p:sldId id="405" r:id="rId9"/>
    <p:sldId id="406" r:id="rId10"/>
    <p:sldId id="407" r:id="rId11"/>
    <p:sldId id="408" r:id="rId12"/>
    <p:sldId id="409" r:id="rId13"/>
    <p:sldId id="410" r:id="rId14"/>
    <p:sldId id="411" r:id="rId15"/>
    <p:sldId id="412" r:id="rId16"/>
    <p:sldId id="436" r:id="rId17"/>
    <p:sldId id="413" r:id="rId18"/>
    <p:sldId id="414" r:id="rId19"/>
    <p:sldId id="415" r:id="rId20"/>
    <p:sldId id="416" r:id="rId21"/>
    <p:sldId id="417" r:id="rId22"/>
    <p:sldId id="437" r:id="rId23"/>
    <p:sldId id="418" r:id="rId24"/>
    <p:sldId id="427" r:id="rId25"/>
    <p:sldId id="428" r:id="rId26"/>
    <p:sldId id="429" r:id="rId27"/>
    <p:sldId id="430" r:id="rId28"/>
    <p:sldId id="431" r:id="rId29"/>
    <p:sldId id="432" r:id="rId30"/>
    <p:sldId id="433" r:id="rId31"/>
    <p:sldId id="438" r:id="rId32"/>
    <p:sldId id="434" r:id="rId33"/>
    <p:sldId id="435" r:id="rId34"/>
    <p:sldId id="451" r:id="rId35"/>
    <p:sldId id="452" r:id="rId36"/>
    <p:sldId id="453" r:id="rId37"/>
    <p:sldId id="454" r:id="rId38"/>
    <p:sldId id="456" r:id="rId39"/>
    <p:sldId id="457" r:id="rId40"/>
    <p:sldId id="458" r:id="rId41"/>
    <p:sldId id="459" r:id="rId42"/>
  </p:sldIdLst>
  <p:sldSz cx="9144000" cy="6858000" type="screen4x3"/>
  <p:notesSz cx="7010400" cy="92964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33"/>
    <a:srgbClr val="0000FF"/>
    <a:srgbClr val="3333FF"/>
    <a:srgbClr val="8C6484"/>
    <a:srgbClr val="340000"/>
    <a:srgbClr val="CC9900"/>
    <a:srgbClr val="0E0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3598" autoAdjust="0"/>
    <p:restoredTop sz="79339" autoAdjust="0"/>
  </p:normalViewPr>
  <p:slideViewPr>
    <p:cSldViewPr>
      <p:cViewPr varScale="1">
        <p:scale>
          <a:sx n="85" d="100"/>
          <a:sy n="85" d="100"/>
        </p:scale>
        <p:origin x="162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684"/>
    </p:cViewPr>
  </p:sorterViewPr>
  <p:notesViewPr>
    <p:cSldViewPr>
      <p:cViewPr varScale="1">
        <p:scale>
          <a:sx n="119" d="100"/>
          <a:sy n="119" d="100"/>
        </p:scale>
        <p:origin x="-2128" y="-96"/>
      </p:cViewPr>
      <p:guideLst>
        <p:guide orient="horz" pos="2928"/>
        <p:guide pos="220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6F3480-3282-8E46-81C8-81B8C1251A87}" type="doc">
      <dgm:prSet loTypeId="urn:microsoft.com/office/officeart/2005/8/layout/arrow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D7900D-E68B-A840-9D0A-18F71FD7565B}">
      <dgm:prSet custT="1"/>
      <dgm:spPr/>
      <dgm:t>
        <a:bodyPr/>
        <a:lstStyle/>
        <a:p>
          <a:pPr rtl="0"/>
          <a:r>
            <a:rPr lang="en-US" sz="2400" b="1" dirty="0" smtClean="0">
              <a:solidFill>
                <a:schemeClr val="bg1"/>
              </a:solidFill>
            </a:rPr>
            <a:t>remote access controls</a:t>
          </a:r>
          <a:endParaRPr lang="en-US" sz="2400" dirty="0">
            <a:solidFill>
              <a:schemeClr val="bg1"/>
            </a:solidFill>
          </a:endParaRPr>
        </a:p>
      </dgm:t>
    </dgm:pt>
    <dgm:pt modelId="{A438F525-B95D-434F-883D-3A4442DF2D3F}" type="parTrans" cxnId="{322EF9FA-8207-FB4F-9795-F84A4A00FC16}">
      <dgm:prSet/>
      <dgm:spPr/>
      <dgm:t>
        <a:bodyPr/>
        <a:lstStyle/>
        <a:p>
          <a:endParaRPr lang="en-US" sz="2400"/>
        </a:p>
      </dgm:t>
    </dgm:pt>
    <dgm:pt modelId="{F52B1E62-4842-A145-86E2-E1F4E8A8C338}" type="sibTrans" cxnId="{322EF9FA-8207-FB4F-9795-F84A4A00FC16}">
      <dgm:prSet/>
      <dgm:spPr/>
      <dgm:t>
        <a:bodyPr/>
        <a:lstStyle/>
        <a:p>
          <a:endParaRPr lang="en-US" sz="2400"/>
        </a:p>
      </dgm:t>
    </dgm:pt>
    <dgm:pt modelId="{F03D234A-6632-A741-8DEB-4373C74486E8}">
      <dgm:prSet custT="1"/>
      <dgm:spPr/>
      <dgm:t>
        <a:bodyPr/>
        <a:lstStyle/>
        <a:p>
          <a:pPr rtl="0"/>
          <a:r>
            <a:rPr lang="en-US" sz="1800" b="1" dirty="0" smtClean="0">
              <a:solidFill>
                <a:schemeClr val="bg1"/>
              </a:solidFill>
            </a:rPr>
            <a:t>several host firewall programs may be used</a:t>
          </a:r>
          <a:endParaRPr lang="en-US" sz="1800" dirty="0">
            <a:solidFill>
              <a:schemeClr val="bg1"/>
            </a:solidFill>
          </a:endParaRPr>
        </a:p>
      </dgm:t>
    </dgm:pt>
    <dgm:pt modelId="{63C718CD-4BE8-6248-A1C2-B387B2425776}" type="parTrans" cxnId="{A59AA1DC-CA71-7A49-9462-863D1F698704}">
      <dgm:prSet/>
      <dgm:spPr/>
      <dgm:t>
        <a:bodyPr/>
        <a:lstStyle/>
        <a:p>
          <a:endParaRPr lang="en-US" sz="2400"/>
        </a:p>
      </dgm:t>
    </dgm:pt>
    <dgm:pt modelId="{1DCFCD19-FA2E-1642-A34B-EED11FDA09FF}" type="sibTrans" cxnId="{A59AA1DC-CA71-7A49-9462-863D1F698704}">
      <dgm:prSet/>
      <dgm:spPr/>
      <dgm:t>
        <a:bodyPr/>
        <a:lstStyle/>
        <a:p>
          <a:endParaRPr lang="en-US" sz="2400"/>
        </a:p>
      </dgm:t>
    </dgm:pt>
    <dgm:pt modelId="{1901B5E8-523B-D04A-97D1-332089AE18EF}">
      <dgm:prSet custT="1"/>
      <dgm:spPr/>
      <dgm:t>
        <a:bodyPr/>
        <a:lstStyle/>
        <a:p>
          <a:pPr rtl="0"/>
          <a:r>
            <a:rPr lang="en-US" sz="1800" b="1" dirty="0" smtClean="0">
              <a:solidFill>
                <a:schemeClr val="bg1"/>
              </a:solidFill>
            </a:rPr>
            <a:t>most systems provide an administrative utility to select which services will be permitted to access the system</a:t>
          </a:r>
          <a:endParaRPr lang="en-US" sz="1800" dirty="0">
            <a:solidFill>
              <a:schemeClr val="bg1"/>
            </a:solidFill>
          </a:endParaRPr>
        </a:p>
      </dgm:t>
    </dgm:pt>
    <dgm:pt modelId="{6354ED4F-302B-654B-B202-274870AA69A9}" type="parTrans" cxnId="{FCCB5660-4A1F-3045-A272-357F3FBAB039}">
      <dgm:prSet/>
      <dgm:spPr/>
      <dgm:t>
        <a:bodyPr/>
        <a:lstStyle/>
        <a:p>
          <a:endParaRPr lang="en-US" sz="2400"/>
        </a:p>
      </dgm:t>
    </dgm:pt>
    <dgm:pt modelId="{CEFDC354-B17C-6A4A-A264-8ADB6C17425D}" type="sibTrans" cxnId="{FCCB5660-4A1F-3045-A272-357F3FBAB039}">
      <dgm:prSet/>
      <dgm:spPr/>
      <dgm:t>
        <a:bodyPr/>
        <a:lstStyle/>
        <a:p>
          <a:endParaRPr lang="en-US" sz="2400"/>
        </a:p>
      </dgm:t>
    </dgm:pt>
    <dgm:pt modelId="{2DFE667B-09C2-4246-B903-C2561CB0F9F2}">
      <dgm:prSet custT="1"/>
      <dgm:spPr/>
      <dgm:t>
        <a:bodyPr/>
        <a:lstStyle/>
        <a:p>
          <a:pPr rtl="0"/>
          <a:r>
            <a:rPr lang="en-US" sz="2400" b="1" dirty="0" smtClean="0">
              <a:solidFill>
                <a:schemeClr val="bg1"/>
              </a:solidFill>
            </a:rPr>
            <a:t>logging and log rotation</a:t>
          </a:r>
          <a:endParaRPr lang="en-US" sz="2400" dirty="0">
            <a:solidFill>
              <a:schemeClr val="bg1"/>
            </a:solidFill>
          </a:endParaRPr>
        </a:p>
      </dgm:t>
    </dgm:pt>
    <dgm:pt modelId="{46834258-9C92-AE47-AB12-83A70C4CE3AE}" type="parTrans" cxnId="{934211BB-54BC-A04B-88F4-68F2F7B0AB0B}">
      <dgm:prSet/>
      <dgm:spPr/>
      <dgm:t>
        <a:bodyPr/>
        <a:lstStyle/>
        <a:p>
          <a:endParaRPr lang="en-US" sz="2400"/>
        </a:p>
      </dgm:t>
    </dgm:pt>
    <dgm:pt modelId="{3B0757D4-6C98-E14A-964A-55A3E6E0EE80}" type="sibTrans" cxnId="{934211BB-54BC-A04B-88F4-68F2F7B0AB0B}">
      <dgm:prSet/>
      <dgm:spPr/>
      <dgm:t>
        <a:bodyPr/>
        <a:lstStyle/>
        <a:p>
          <a:endParaRPr lang="en-US" sz="2400"/>
        </a:p>
      </dgm:t>
    </dgm:pt>
    <dgm:pt modelId="{8991BB35-3E04-F749-A554-F5683E897F33}">
      <dgm:prSet custT="1"/>
      <dgm:spPr/>
      <dgm:t>
        <a:bodyPr/>
        <a:lstStyle/>
        <a:p>
          <a:pPr rtl="0"/>
          <a:r>
            <a:rPr lang="en-US" sz="1800" b="1" dirty="0" smtClean="0">
              <a:solidFill>
                <a:schemeClr val="bg1"/>
              </a:solidFill>
            </a:rPr>
            <a:t>should not assume that the default setting is necessarily appropriate</a:t>
          </a:r>
          <a:endParaRPr lang="en-US" sz="1800" dirty="0">
            <a:solidFill>
              <a:schemeClr val="bg1"/>
            </a:solidFill>
          </a:endParaRPr>
        </a:p>
      </dgm:t>
    </dgm:pt>
    <dgm:pt modelId="{072950FA-6973-3E46-8753-D3CF89151DA2}" type="parTrans" cxnId="{12431AAB-8834-B64C-969B-088CB911CD97}">
      <dgm:prSet/>
      <dgm:spPr/>
      <dgm:t>
        <a:bodyPr/>
        <a:lstStyle/>
        <a:p>
          <a:endParaRPr lang="en-US" sz="2400"/>
        </a:p>
      </dgm:t>
    </dgm:pt>
    <dgm:pt modelId="{D4A02C21-EE1D-4646-9AA7-CA46CBAE97BF}" type="sibTrans" cxnId="{12431AAB-8834-B64C-969B-088CB911CD97}">
      <dgm:prSet/>
      <dgm:spPr/>
      <dgm:t>
        <a:bodyPr/>
        <a:lstStyle/>
        <a:p>
          <a:endParaRPr lang="en-US" sz="2400"/>
        </a:p>
      </dgm:t>
    </dgm:pt>
    <dgm:pt modelId="{3D516E02-2952-8944-B34A-10702E7CA1FC}">
      <dgm:prSet custT="1"/>
      <dgm:spPr/>
      <dgm:t>
        <a:bodyPr/>
        <a:lstStyle/>
        <a:p>
          <a:pPr rtl="0"/>
          <a:endParaRPr lang="en-US" sz="1800" b="1" dirty="0"/>
        </a:p>
      </dgm:t>
    </dgm:pt>
    <dgm:pt modelId="{D8625173-570A-1741-AAB2-4CA7661CA8AC}" type="parTrans" cxnId="{05AD8A24-0DB5-C746-BC8A-D2EA480126A9}">
      <dgm:prSet/>
      <dgm:spPr/>
      <dgm:t>
        <a:bodyPr/>
        <a:lstStyle/>
        <a:p>
          <a:endParaRPr lang="en-US" sz="2400"/>
        </a:p>
      </dgm:t>
    </dgm:pt>
    <dgm:pt modelId="{FD8BDED8-1F89-2846-991D-7E94C372F03E}" type="sibTrans" cxnId="{05AD8A24-0DB5-C746-BC8A-D2EA480126A9}">
      <dgm:prSet/>
      <dgm:spPr/>
      <dgm:t>
        <a:bodyPr/>
        <a:lstStyle/>
        <a:p>
          <a:endParaRPr lang="en-US" sz="2400"/>
        </a:p>
      </dgm:t>
    </dgm:pt>
    <dgm:pt modelId="{2A06E5FA-1348-C143-8332-CE515FADBF3B}">
      <dgm:prSet custT="1"/>
      <dgm:spPr/>
      <dgm:t>
        <a:bodyPr/>
        <a:lstStyle/>
        <a:p>
          <a:pPr rtl="0"/>
          <a:endParaRPr lang="en-US" sz="1800" b="1" dirty="0"/>
        </a:p>
      </dgm:t>
    </dgm:pt>
    <dgm:pt modelId="{EB90916B-0FB7-584E-A6AC-CCFE28036A4D}" type="parTrans" cxnId="{5710C34E-C47D-E246-AB66-00D618B0820F}">
      <dgm:prSet/>
      <dgm:spPr/>
      <dgm:t>
        <a:bodyPr/>
        <a:lstStyle/>
        <a:p>
          <a:endParaRPr lang="en-US" sz="2400"/>
        </a:p>
      </dgm:t>
    </dgm:pt>
    <dgm:pt modelId="{EB97DBC5-EE34-C64B-9940-BDE0876AFB9C}" type="sibTrans" cxnId="{5710C34E-C47D-E246-AB66-00D618B0820F}">
      <dgm:prSet/>
      <dgm:spPr/>
      <dgm:t>
        <a:bodyPr/>
        <a:lstStyle/>
        <a:p>
          <a:endParaRPr lang="en-US" sz="2400"/>
        </a:p>
      </dgm:t>
    </dgm:pt>
    <dgm:pt modelId="{39A48B9B-7338-AD4D-A7F0-5EAAB1147BD6}" type="pres">
      <dgm:prSet presAssocID="{566F3480-3282-8E46-81C8-81B8C1251A8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9FF3FB-3C7C-364F-85D0-3959F40C7B05}" type="pres">
      <dgm:prSet presAssocID="{A7D7900D-E68B-A840-9D0A-18F71FD7565B}" presName="arrow" presStyleLbl="node1" presStyleIdx="0" presStyleCnt="2" custScaleX="1246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A95F66-DE21-954A-AEA3-B485FA7E3F72}" type="pres">
      <dgm:prSet presAssocID="{2DFE667B-09C2-4246-B903-C2561CB0F9F2}" presName="arrow" presStyleLbl="node1" presStyleIdx="1" presStyleCnt="2" custScaleX="1246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AD8A24-0DB5-C746-BC8A-D2EA480126A9}" srcId="{8991BB35-3E04-F749-A554-F5683E897F33}" destId="{3D516E02-2952-8944-B34A-10702E7CA1FC}" srcOrd="0" destOrd="0" parTransId="{D8625173-570A-1741-AAB2-4CA7661CA8AC}" sibTransId="{FD8BDED8-1F89-2846-991D-7E94C372F03E}"/>
    <dgm:cxn modelId="{29C893C7-8AB4-4B21-A4D6-E2C5CDFEAAE8}" type="presOf" srcId="{8991BB35-3E04-F749-A554-F5683E897F33}" destId="{E4A95F66-DE21-954A-AEA3-B485FA7E3F72}" srcOrd="0" destOrd="1" presId="urn:microsoft.com/office/officeart/2005/8/layout/arrow1"/>
    <dgm:cxn modelId="{FCCB5660-4A1F-3045-A272-357F3FBAB039}" srcId="{A7D7900D-E68B-A840-9D0A-18F71FD7565B}" destId="{1901B5E8-523B-D04A-97D1-332089AE18EF}" srcOrd="1" destOrd="0" parTransId="{6354ED4F-302B-654B-B202-274870AA69A9}" sibTransId="{CEFDC354-B17C-6A4A-A264-8ADB6C17425D}"/>
    <dgm:cxn modelId="{A59AA1DC-CA71-7A49-9462-863D1F698704}" srcId="{A7D7900D-E68B-A840-9D0A-18F71FD7565B}" destId="{F03D234A-6632-A741-8DEB-4373C74486E8}" srcOrd="0" destOrd="0" parTransId="{63C718CD-4BE8-6248-A1C2-B387B2425776}" sibTransId="{1DCFCD19-FA2E-1642-A34B-EED11FDA09FF}"/>
    <dgm:cxn modelId="{D45B01E8-1371-4472-833C-F86CE6EB6732}" type="presOf" srcId="{566F3480-3282-8E46-81C8-81B8C1251A87}" destId="{39A48B9B-7338-AD4D-A7F0-5EAAB1147BD6}" srcOrd="0" destOrd="0" presId="urn:microsoft.com/office/officeart/2005/8/layout/arrow1"/>
    <dgm:cxn modelId="{12431AAB-8834-B64C-969B-088CB911CD97}" srcId="{2DFE667B-09C2-4246-B903-C2561CB0F9F2}" destId="{8991BB35-3E04-F749-A554-F5683E897F33}" srcOrd="0" destOrd="0" parTransId="{072950FA-6973-3E46-8753-D3CF89151DA2}" sibTransId="{D4A02C21-EE1D-4646-9AA7-CA46CBAE97BF}"/>
    <dgm:cxn modelId="{E71F80E0-A258-47D1-A1B3-2B26CE1F42F5}" type="presOf" srcId="{2DFE667B-09C2-4246-B903-C2561CB0F9F2}" destId="{E4A95F66-DE21-954A-AEA3-B485FA7E3F72}" srcOrd="0" destOrd="0" presId="urn:microsoft.com/office/officeart/2005/8/layout/arrow1"/>
    <dgm:cxn modelId="{35A3852D-E2E3-486D-AD76-C6E9782F2281}" type="presOf" srcId="{3D516E02-2952-8944-B34A-10702E7CA1FC}" destId="{E4A95F66-DE21-954A-AEA3-B485FA7E3F72}" srcOrd="0" destOrd="2" presId="urn:microsoft.com/office/officeart/2005/8/layout/arrow1"/>
    <dgm:cxn modelId="{2B26C046-FDFF-4C35-83AB-4894D5655D11}" type="presOf" srcId="{1901B5E8-523B-D04A-97D1-332089AE18EF}" destId="{769FF3FB-3C7C-364F-85D0-3959F40C7B05}" srcOrd="0" destOrd="2" presId="urn:microsoft.com/office/officeart/2005/8/layout/arrow1"/>
    <dgm:cxn modelId="{862BE0C8-1ACA-4A89-A579-C3B2A28F0D79}" type="presOf" srcId="{2A06E5FA-1348-C143-8332-CE515FADBF3B}" destId="{E4A95F66-DE21-954A-AEA3-B485FA7E3F72}" srcOrd="0" destOrd="3" presId="urn:microsoft.com/office/officeart/2005/8/layout/arrow1"/>
    <dgm:cxn modelId="{2928C1F1-9774-48DA-9091-25503DA3F6A6}" type="presOf" srcId="{A7D7900D-E68B-A840-9D0A-18F71FD7565B}" destId="{769FF3FB-3C7C-364F-85D0-3959F40C7B05}" srcOrd="0" destOrd="0" presId="urn:microsoft.com/office/officeart/2005/8/layout/arrow1"/>
    <dgm:cxn modelId="{934211BB-54BC-A04B-88F4-68F2F7B0AB0B}" srcId="{566F3480-3282-8E46-81C8-81B8C1251A87}" destId="{2DFE667B-09C2-4246-B903-C2561CB0F9F2}" srcOrd="1" destOrd="0" parTransId="{46834258-9C92-AE47-AB12-83A70C4CE3AE}" sibTransId="{3B0757D4-6C98-E14A-964A-55A3E6E0EE80}"/>
    <dgm:cxn modelId="{322EF9FA-8207-FB4F-9795-F84A4A00FC16}" srcId="{566F3480-3282-8E46-81C8-81B8C1251A87}" destId="{A7D7900D-E68B-A840-9D0A-18F71FD7565B}" srcOrd="0" destOrd="0" parTransId="{A438F525-B95D-434F-883D-3A4442DF2D3F}" sibTransId="{F52B1E62-4842-A145-86E2-E1F4E8A8C338}"/>
    <dgm:cxn modelId="{5710C34E-C47D-E246-AB66-00D618B0820F}" srcId="{2DFE667B-09C2-4246-B903-C2561CB0F9F2}" destId="{2A06E5FA-1348-C143-8332-CE515FADBF3B}" srcOrd="1" destOrd="0" parTransId="{EB90916B-0FB7-584E-A6AC-CCFE28036A4D}" sibTransId="{EB97DBC5-EE34-C64B-9940-BDE0876AFB9C}"/>
    <dgm:cxn modelId="{56A68F5B-CA87-4E57-B3F4-D8EF8B7DAEEB}" type="presOf" srcId="{F03D234A-6632-A741-8DEB-4373C74486E8}" destId="{769FF3FB-3C7C-364F-85D0-3959F40C7B05}" srcOrd="0" destOrd="1" presId="urn:microsoft.com/office/officeart/2005/8/layout/arrow1"/>
    <dgm:cxn modelId="{BB28606D-D948-484D-A036-E0E32B19DB51}" type="presParOf" srcId="{39A48B9B-7338-AD4D-A7F0-5EAAB1147BD6}" destId="{769FF3FB-3C7C-364F-85D0-3959F40C7B05}" srcOrd="0" destOrd="0" presId="urn:microsoft.com/office/officeart/2005/8/layout/arrow1"/>
    <dgm:cxn modelId="{E7FCA9B5-A870-43AC-B790-8A239D790F39}" type="presParOf" srcId="{39A48B9B-7338-AD4D-A7F0-5EAAB1147BD6}" destId="{E4A95F66-DE21-954A-AEA3-B485FA7E3F72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9FF3FB-3C7C-364F-85D0-3959F40C7B05}">
      <dsp:nvSpPr>
        <dsp:cNvPr id="0" name=""/>
        <dsp:cNvSpPr/>
      </dsp:nvSpPr>
      <dsp:spPr>
        <a:xfrm rot="16200000">
          <a:off x="-482735" y="456431"/>
          <a:ext cx="4884054" cy="3917900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1"/>
              </a:solidFill>
            </a:rPr>
            <a:t>remote access controls</a:t>
          </a:r>
          <a:endParaRPr lang="en-US" sz="2400" kern="1200" dirty="0">
            <a:solidFill>
              <a:schemeClr val="bg1"/>
            </a:solidFill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>
              <a:solidFill>
                <a:schemeClr val="bg1"/>
              </a:solidFill>
            </a:rPr>
            <a:t>several host firewall programs may be used</a:t>
          </a:r>
          <a:endParaRPr lang="en-US" sz="1800" kern="1200" dirty="0">
            <a:solidFill>
              <a:schemeClr val="bg1"/>
            </a:solidFill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>
              <a:solidFill>
                <a:schemeClr val="bg1"/>
              </a:solidFill>
            </a:rPr>
            <a:t>most systems provide an administrative utility to select which services will be permitted to access the system</a:t>
          </a:r>
          <a:endParaRPr lang="en-US" sz="1800" kern="1200" dirty="0">
            <a:solidFill>
              <a:schemeClr val="bg1"/>
            </a:solidFill>
          </a:endParaRPr>
        </a:p>
      </dsp:txBody>
      <dsp:txXfrm rot="5400000">
        <a:off x="685975" y="1194367"/>
        <a:ext cx="3232267" cy="2442027"/>
      </dsp:txXfrm>
    </dsp:sp>
    <dsp:sp modelId="{E4A95F66-DE21-954A-AEA3-B485FA7E3F72}">
      <dsp:nvSpPr>
        <dsp:cNvPr id="0" name=""/>
        <dsp:cNvSpPr/>
      </dsp:nvSpPr>
      <dsp:spPr>
        <a:xfrm rot="5400000">
          <a:off x="3828280" y="456431"/>
          <a:ext cx="4884054" cy="3917900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1"/>
              </a:solidFill>
            </a:rPr>
            <a:t>logging and log rotation</a:t>
          </a:r>
          <a:endParaRPr lang="en-US" sz="2400" kern="1200" dirty="0">
            <a:solidFill>
              <a:schemeClr val="bg1"/>
            </a:solidFill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>
              <a:solidFill>
                <a:schemeClr val="bg1"/>
              </a:solidFill>
            </a:rPr>
            <a:t>should not assume that the default setting is necessarily appropriate</a:t>
          </a:r>
          <a:endParaRPr lang="en-US" sz="1800" kern="1200" dirty="0">
            <a:solidFill>
              <a:schemeClr val="bg1"/>
            </a:solidFill>
          </a:endParaRPr>
        </a:p>
        <a:p>
          <a:pPr marL="342900" lvl="2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b="1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b="1" kern="1200" dirty="0"/>
        </a:p>
      </dsp:txBody>
      <dsp:txXfrm rot="-5400000">
        <a:off x="4311357" y="1194368"/>
        <a:ext cx="3232267" cy="2442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3037840" cy="464820"/>
          </a:xfrm>
          <a:prstGeom prst="rect">
            <a:avLst/>
          </a:prstGeom>
        </p:spPr>
        <p:txBody>
          <a:bodyPr vert="horz" lIns="92650" tIns="46324" rIns="92650" bIns="4632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42" y="3"/>
            <a:ext cx="3037840" cy="464820"/>
          </a:xfrm>
          <a:prstGeom prst="rect">
            <a:avLst/>
          </a:prstGeom>
        </p:spPr>
        <p:txBody>
          <a:bodyPr vert="horz" lIns="92650" tIns="46324" rIns="92650" bIns="46324" rtlCol="0"/>
          <a:lstStyle>
            <a:lvl1pPr algn="r">
              <a:defRPr sz="1200"/>
            </a:lvl1pPr>
          </a:lstStyle>
          <a:p>
            <a:fld id="{4B7564A2-43F0-4770-8EDE-84AD5A60E935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8829967"/>
            <a:ext cx="3037840" cy="464820"/>
          </a:xfrm>
          <a:prstGeom prst="rect">
            <a:avLst/>
          </a:prstGeom>
        </p:spPr>
        <p:txBody>
          <a:bodyPr vert="horz" lIns="92650" tIns="46324" rIns="92650" bIns="4632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42" y="8829967"/>
            <a:ext cx="3037840" cy="464820"/>
          </a:xfrm>
          <a:prstGeom prst="rect">
            <a:avLst/>
          </a:prstGeom>
        </p:spPr>
        <p:txBody>
          <a:bodyPr vert="horz" lIns="92650" tIns="46324" rIns="92650" bIns="46324" rtlCol="0" anchor="b"/>
          <a:lstStyle>
            <a:lvl1pPr algn="r">
              <a:defRPr sz="1200"/>
            </a:lvl1pPr>
          </a:lstStyle>
          <a:p>
            <a:fld id="{F8FA9BA9-05CD-4B8E-9598-568883034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21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0" tIns="46324" rIns="92650" bIns="4632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42" y="3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0" tIns="46324" rIns="92650" bIns="4632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1" y="4415791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0" tIns="46324" rIns="92650" bIns="46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0" tIns="46324" rIns="92650" bIns="4632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42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0" tIns="46324" rIns="92650" bIns="4632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8" charset="0"/>
              </a:defRPr>
            </a:lvl1pPr>
          </a:lstStyle>
          <a:p>
            <a:pPr>
              <a:defRPr/>
            </a:pPr>
            <a:fld id="{9FA45A9E-7761-3846-9783-F10EE5B548C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1160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33" charset="-128"/>
        <a:cs typeface="ＭＳ Ｐゴシック" pitchFamily="3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Arial" pitchFamily="-107" charset="0"/>
              </a:rPr>
              <a:t>Computer client and server systems are central components of the IT infrastructure</a:t>
            </a:r>
          </a:p>
          <a:p>
            <a:r>
              <a:rPr lang="en-US" dirty="0">
                <a:latin typeface="Arial" pitchFamily="-107" charset="0"/>
              </a:rPr>
              <a:t>for most organizations. The client systems provide access to organizational data</a:t>
            </a:r>
          </a:p>
          <a:p>
            <a:r>
              <a:rPr lang="en-US" dirty="0">
                <a:latin typeface="Arial" pitchFamily="-107" charset="0"/>
              </a:rPr>
              <a:t>and applications, supported by the servers housing those data and applications.</a:t>
            </a:r>
          </a:p>
          <a:p>
            <a:r>
              <a:rPr lang="en-US" dirty="0">
                <a:latin typeface="Arial" pitchFamily="-107" charset="0"/>
              </a:rPr>
              <a:t>However, given that most large software systems will almost certainly have a</a:t>
            </a:r>
          </a:p>
          <a:p>
            <a:r>
              <a:rPr lang="en-US" dirty="0">
                <a:latin typeface="Arial" pitchFamily="-107" charset="0"/>
              </a:rPr>
              <a:t>number of security weaknesses, as we discussed in Chapter 6 and in the previous</a:t>
            </a:r>
          </a:p>
          <a:p>
            <a:r>
              <a:rPr lang="en-US" dirty="0">
                <a:latin typeface="Arial" pitchFamily="-107" charset="0"/>
              </a:rPr>
              <a:t>two chapters, it is currently necessary to manage the installation and continuing</a:t>
            </a:r>
          </a:p>
          <a:p>
            <a:r>
              <a:rPr lang="en-US" dirty="0">
                <a:latin typeface="Arial" pitchFamily="-107" charset="0"/>
              </a:rPr>
              <a:t>operation of these systems to provide appropriate levels of security despite the</a:t>
            </a:r>
          </a:p>
          <a:p>
            <a:r>
              <a:rPr lang="en-US" dirty="0">
                <a:latin typeface="Arial" pitchFamily="-107" charset="0"/>
              </a:rPr>
              <a:t>expected presence of these vulnerabilities. In some circumstances we may be able to</a:t>
            </a:r>
          </a:p>
          <a:p>
            <a:r>
              <a:rPr lang="en-US" dirty="0">
                <a:latin typeface="Arial" pitchFamily="-107" charset="0"/>
              </a:rPr>
              <a:t>use systems designed and evaluated to provide security by design. We examine</a:t>
            </a:r>
          </a:p>
          <a:p>
            <a:r>
              <a:rPr lang="en-US" dirty="0">
                <a:latin typeface="Arial" pitchFamily="-107" charset="0"/>
              </a:rPr>
              <a:t>some of these possibilities in the next chapter.</a:t>
            </a:r>
          </a:p>
          <a:p>
            <a:endParaRPr lang="en-US" dirty="0">
              <a:latin typeface="Arial" pitchFamily="-107" charset="0"/>
            </a:endParaRPr>
          </a:p>
          <a:p>
            <a:r>
              <a:rPr lang="en-US" dirty="0">
                <a:latin typeface="Arial" pitchFamily="-107" charset="0"/>
              </a:rPr>
              <a:t>In this chapter we discuss how to provide systems security as a hardening</a:t>
            </a:r>
          </a:p>
          <a:p>
            <a:r>
              <a:rPr lang="en-US" dirty="0">
                <a:latin typeface="Arial" pitchFamily="-107" charset="0"/>
              </a:rPr>
              <a:t>process that includes planning, installation, configuration, update, and maintenance</a:t>
            </a:r>
          </a:p>
          <a:p>
            <a:r>
              <a:rPr lang="en-US" dirty="0">
                <a:latin typeface="Arial" pitchFamily="-107" charset="0"/>
              </a:rPr>
              <a:t>of the operating system and the key applications in use, following the general</a:t>
            </a:r>
          </a:p>
          <a:p>
            <a:r>
              <a:rPr lang="en-US" dirty="0">
                <a:latin typeface="Arial" pitchFamily="-107" charset="0"/>
              </a:rPr>
              <a:t>approach detailed in [NIST08]. We consider this process for the operating system,</a:t>
            </a:r>
          </a:p>
          <a:p>
            <a:r>
              <a:rPr lang="en-US" dirty="0">
                <a:latin typeface="Arial" pitchFamily="-107" charset="0"/>
              </a:rPr>
              <a:t>and then key applications in general, and then discuss some specific aspects in</a:t>
            </a:r>
          </a:p>
          <a:p>
            <a:r>
              <a:rPr lang="en-US" dirty="0">
                <a:latin typeface="Arial" pitchFamily="-107" charset="0"/>
              </a:rPr>
              <a:t>relation to Linux and Windows systems in particular. We conclude with a discussion</a:t>
            </a:r>
          </a:p>
          <a:p>
            <a:r>
              <a:rPr lang="en-US" dirty="0">
                <a:latin typeface="Arial" pitchFamily="-107" charset="0"/>
              </a:rPr>
              <a:t>on securing virtualized systems, where multiple virtual machines may execute on</a:t>
            </a:r>
          </a:p>
          <a:p>
            <a:r>
              <a:rPr lang="en-US" dirty="0">
                <a:latin typeface="Arial" pitchFamily="-107" charset="0"/>
              </a:rPr>
              <a:t>the one physical system.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27762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9BC7B0-2B08-E347-A0EA-F7E788F3AE61}" type="slidenum">
              <a:rPr lang="en-AU"/>
              <a:pPr/>
              <a:t>10</a:t>
            </a:fld>
            <a:endParaRPr lang="en-AU" dirty="0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[NIST08] provides a list of items that should be considered during the system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security planning process. While its focus is on secure server deployment, much of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list applies equally well to client system design. This list includes consideration of: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• the purpose of the system, the type of information stored, the applications and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services provided, and their security requirements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• the categories of users of the system, the privileges they have, and the types of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information they can access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• how the users are authenticated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• how access to the information stored on the system is managed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• what access the system has to information stored on other hosts, such as file or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database servers, and how this is managed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• who will administer the system, and how they will manage the system (via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local or remote access)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• any additional security measures required on the system, including the use of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host firewalls, anti-virus or other malware protection mechanisms, and logging</a:t>
            </a:r>
            <a:endParaRPr lang="en-US" i="0" dirty="0">
              <a:latin typeface="Times New Roman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133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85B399-E414-264B-AC2B-BBCB3C6C6795}" type="slidenum">
              <a:rPr lang="en-AU"/>
              <a:pPr/>
              <a:t>11</a:t>
            </a:fld>
            <a:endParaRPr lang="en-AU" dirty="0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first critical step in securing a system is to secure the base operating system upon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which all other applications and services rely. A good security foundation needs a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properly installed, patched, and configured operating system. Unfortunately, the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default configuration for many operating systems often maximizes ease of use and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functionality, rather than security. Further, since every organization has its own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security needs, the appropriate security profile, and hence configuration, will also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differ. What is required for a particular system should be identified during the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planning phase, as we have just discussed.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While the details of how to secure each specific operating system differ, the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broad approach is similar. Appropriate security configuration guides and checklists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exist for most common operating systems, and these should be consulted, though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always informed by the specific needs of each organization and their systems. In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some cases, automated tools may be available to further assist in securing the system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configuration.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[NIST08] suggests the following basic steps should be used to secure an operating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system: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• install and patch the operating system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• harden and configure the operating system to adequately address the identified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security needs of the system by: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• removing unnecessary services, applications, and protocols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• configuring users, groups, and permissions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• configuring resource controls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• install and configure additional security controls, such as anti-virus, host-based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firewalls, and intrusion detection systems (IDS), if needed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• test the security of the basic operating system to ensure that the steps taken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adequately address its security needs</a:t>
            </a:r>
            <a:endParaRPr lang="en-US" dirty="0">
              <a:latin typeface="Times New Roman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644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8A6553-8707-CA4A-B543-5C3E9B417634}" type="slidenum">
              <a:rPr lang="en-AU"/>
              <a:pPr/>
              <a:t>12</a:t>
            </a:fld>
            <a:endParaRPr lang="en-AU" dirty="0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System security begins with the installation of the operating system. As we have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already noted, a network connected, unpatched system, is vulnerable to exploit during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its installation or continued use. Hence it is important that the system not be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exposed while in this vulnerable state. Ideally new systems should be constructed on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 protected network. This may be a completely isolated network, with the operating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system image and all available patches transferred to it using removable media such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as DVDs or USB drives. Given the existence of malware that can propagate using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removable media, as we discuss in Chapter 6 , care is needed to ensure the media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used here is not so infected. Alternatively, a network with severely restricted access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to the wider Internet may be used. Ideally it should have no inbound access, and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have outbound access only to the key sites needed for the system installation and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patching process. In either case, the full installation and hardening process should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occur before the system is deployed to its intended, more accessible, and hence vulnerable,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location.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initial installation should install the minimum necessary for the desired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system, with additional software packages included only if they are required for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function of the system. We explore the rationale for minimizing the number of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packages on the system shortly.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overall boot process must also be secured. This may require adjusting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options on, or specifying a password required for changes to, the BIOS code used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when the system initially boots. It may also require limiting which media the system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is normally permitted to boot from. This is necessary to prevent an attacker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from changing the boot process to install a covert hypervisor, such as we discussed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in Section 6.8 , or to just boot a system of their choice from external media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in order to bypass the normal system access controls on locally stored data. The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use of a cryptographic file system may also be used to address this threat, as we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note later.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Care is also required with the selection and installation of any additional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device driver code, since this executes with full kernel level privileges, but is often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supplied by a third party. The integrity and source of such driver code must be carefully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validated given the high level of trust it has. A malicious driver can potentially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bypass many security controls to install malware. This was done in both the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Blue Pill demonstration rootkit, which we discussed in Section 6.8 , and the Stuxnet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worm, which we described in Section 6.3 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Given the continuing discovery of software and other vulnerabilities for commonly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used operating systems and applications, it is critical that the system be kept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as up to date as possible, with all critical security related patches installed. Indeed,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doing this addresses the top two of the four key DSD mitigation strategies we listed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previously. Nearly all commonly used systems now provide utilities that can automatically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download and install security updates. These tools should be configured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and used to minimize the time any system is vulnerable to weaknesses for which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patches are available.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Note that on change-controlled systems, you should not run automatic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updates, because security patches can, on rare but significant occasions, introduce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instability. For systems on which availability and uptime are of paramount importance,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therefore, you should stage and validate all patches on test systems before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deploying them in production.</a:t>
            </a:r>
            <a:endParaRPr lang="en-US" dirty="0">
              <a:latin typeface="Times New Roman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777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Because any of the software packages running on a system may contain software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vulnerabilities, clearly if fewer software packages are available to run, then the risk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is reduced. There is clearly a balance between usability, providing all software that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may be required at some time, with security and a desire to limit the amount of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software installed. The range of services, applications, and protocols required will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vary widely between organizations, and indeed between systems within an organization.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system planning process should identify what is actually required for a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given system, so that a suitable level of functionality is provided, while eliminating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software that is not required to improve security.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default configuration for most distributed systems is set to maximize ease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of use and functionality, rather than security. When performing the initial installation,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supplied defaults should not be used, but rather the installation should be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customized so that only the required packages are installed. If additional packages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are needed later, they can be installed when they required. [NIST08] and many of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security hardening guides provide lists of services, applications, and protocols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that should not be installed if not required.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[NIST08] also states a strong preference for not installing unwanted software,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rather than installing and then later removing or disabling it. It argues this preference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because they note that many uninstall scripts fail to completely remove all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components of a package. They also note that disabling a service means that while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it is not available as an initial point of attack, should an attacker succeed in gaining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some access to a system, then disabled software could be re-enabled and used to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further compromise a system. It is better for security if unwanted software is not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installed, and thus not available for use at all.</a:t>
            </a:r>
            <a:endParaRPr lang="en-US" dirty="0" smtClean="0">
              <a:latin typeface="Times New Roman" pitchFamily="-107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054845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Not all users with access to a system will have the same access to all data and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resources on that system. All modern operating systems implement access controls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to data and resources, as we discuss in Chapter 4 . Nearly all provide some form of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discretionary access controls. Some systems may provide role-based or mandatory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access control mechanisms as well.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system planning process should consider the categories of users on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system, the privileges they have, the types of information they can access,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and how and where they are defined and authenticated. Some users will have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elevated privileges to administer the system; others will be normal users, sharing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appropriate access to files and other data as required; and there may even be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guest accounts with very limited access. The third of the four key DSD mitigation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strategies is to restrict elevated privileges to only those users that require them.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Further, it is highly desirable that such users only access elevated privileges when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needed to perform some task that requires them, and to otherwise access the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system as a normal user. This improves security by providing a smaller window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of opportunity for an attacker to exploit the actions of such privileged users.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Some operating systems provide special tools or access mechanisms to assist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administrative users to elevate their privileges only when necessary, and to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appropriately log these actions.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One key decision is whether the users, the groups they belong to, and their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authentication methods are specified locally on the system or will use a centralized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authentication server. Whichever is chosen, the appropriate details are now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configured on the system.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Also at this stage, any default accounts included as part of the system installation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should be secured. Those which are not required should be either removed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or at least disabled. System accounts that manage services on the system should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be set so they cannot be used for interactive logins. And any passwords installed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by default should be changed to new values with appropriate security.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Any policy that applies to authentication credentials, and especially to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password security, is also configured. This includes details of which authentication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methods are accepted for different methods of account access. And it includes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details of the required length, complexity, and age allowed for passwords. We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discuss some of these issues in Chapter 3 .</a:t>
            </a:r>
          </a:p>
          <a:p>
            <a:endParaRPr lang="en-US" dirty="0" smtClean="0">
              <a:latin typeface="Times New Roman" pitchFamily="-107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84272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Once the users and their associated groups are defined, appropriate permissions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can be set on data and resources to match the specified policy. This may be to limit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which users can execute some programs, especially those that modify the system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state. Or it may be to limit which users can read or write data in certain directory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trees. Many of the security hardening guides provide lists of recommended changes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to the default access configuration to improve security.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Further security improvement may be possible by installing and configuring additional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security tools such as anti-virus software, host-based firewalls, IDS or IPS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software, or application white-listing. Some of these may be supplied as part of the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operating systems installation, but not configured and enabled by default. Others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are third-party products that are acquired and used.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Given the widespread prevalence of malware, as we discuss in Chapter 6 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appropriate anti-virus (which as noted addresses a wide range of malware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types) is a critical security component on many systems. Anti-virus products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have traditionally been used on Windows systems, since their high use made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them a preferred target for attackers. However, the growth in other platforms,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particularly smartphones, has led to more malware being developed for them.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Hence appropriate anti-virus products should be considered for any system as part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of its security profile.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Host-based firewalls, IDS, and IPS software also may improve security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by limiting remote network access to services on the system. If remote access to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 service is not required, though some local access is, then such restrictions help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secure such services from remote exploit by an attacker. Firewalls are traditionally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configured to limit access by port or protocol, from some or all external systems.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Some may also be configured to allow access from or to specific programs on the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systems, to further restrict the points of attack, and to prevent an attacker installing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and accessing their own malware. IDS and IPS software may include additional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mechanisms such as traffic monitoring, or file integrity checking to identify and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even respond to some types of attack.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Another additional control is to white-list applications. This limits the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programs that can execute on the system to just those in an explicit list. Such a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tool can prevent an attacker installing and running their own malware, and was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last of the four key DSD mitigation strategies. While this will improve security,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it functions best in an environment with a predictable set of applications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that users require. Any change in software usage would require a change in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configuration, which may result in increased IT support demands. Not all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organizations or all systems will be sufficiently predictable to suit this type of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control.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473329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Once the users and their associated groups are defined, appropriate permissions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can be set on data and resources to match the specified policy. This may be to limit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which users can execute some programs, especially those that modify the system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state. Or it may be to limit which users can read or write data in certain directory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trees. Many of the security hardening guides provide lists of recommended changes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to the default access configuration to improve security.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Further security improvement may be possible by installing and configuring additional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security tools such as anti-virus software, host-based firewalls, IDS or IPS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software, or application white-listing. Some of these may be supplied as part of the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operating systems installation, but not configured and enabled by default. Others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are third-party products that are acquired and used.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Given the widespread prevalence of malware, as we discuss in Chapter 6 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appropriate anti-virus (which as noted addresses a wide range of malware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types) is a critical security component on many systems. Anti-virus products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have traditionally been used on Windows systems, since their high use made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them a preferred target for attackers. However, the growth in other platforms,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particularly smartphones, has led to more malware being developed for them.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Hence appropriate anti-virus products should be considered for any system as part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of its security profile.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Host-based firewalls, IDS, and IPS software also may improve security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by limiting remote network access to services on the system. If remote access to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 service is not required, though some local access is, then such restrictions help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secure such services from remote exploit by an attacker. Firewalls are traditionally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configured to limit access by port or protocol, from some or all external systems.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Some may also be configured to allow access from or to specific programs on the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systems, to further restrict the points of attack, and to prevent an attacker installing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and accessing their own malware. IDS and IPS software may include additional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mechanisms such as traffic monitoring, or file integrity checking to identify and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even respond to some types of attack.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Another additional control is to white-list applications. This limits the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programs that can execute on the system to just those in an explicit list. Such a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tool can prevent an attacker installing and running their own malware, and was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last of the four key DSD mitigation strategies. While this will improve security,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it functions best in an environment with a predictable set of applications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that users require. Any change in software usage would require a change in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configuration, which may result in increased IT support demands. Not all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organizations or all systems will be sufficiently predictable to suit this type of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control.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155180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final step in the process of initially securing the base operating system is security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testing. The goal is to ensure that the previous security configuration steps are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correctly implemented, and to identify any possible vulnerabilities that must be corrected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or managed.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Suitable checklists are included in many security hardening guides. There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are also programs specifically designed to review a system to ensure that a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system meets the basic security requirements, and to scan for known vulnerabilities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and poor configuration practices. This should be done following the initial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hardening of the system, and then repeated periodically as part of the security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maintenance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992601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Any application specific configuration is then performed. This may include creating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and specifying appropriate data storage areas for the application, and making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appropriate changes to the application or service default configuration details.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Some applications or services may include default data, scripts, or user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accounts. These should be reviewed, and only retained if required, and suitably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secured. A well-known example of this is found with Web servers, which often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include a number of example scripts, quite a few of which are known to be insecure.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These should not be used as supplied.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As part of the configuration process, careful consideration should be given to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access rights granted to the application. Again, this is of particular concern with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remotely accessed services, such as Web and file transfer services. The server application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should not be granted the right to modify files, unless that function is specifically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required. A very common configuration fault seen with Web and file transfer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servers is for all the files supplied by the service to be owned by the same “user”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account that the server executes as. The consequence is that any attacker able to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exploit some vulnerability in either the server software or a script executed by the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server may be able to modify any of these files. The large number of “Web defacement”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attacks is clear evidence of this type of insecure configuration. Much of the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risk from this form of attack is reduced by ensuring that most of the files can only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be read, but not written, by the server. Only those files that need to be modified, to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store uploaded form data for example, or logging details, should be writeable by the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server. Instead the files should mostly be owned and modified by the users on the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system who are responsible for maintaining the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326600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Encryption is a key enabling technology that may be used to secure data both in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transit and when stored, as we discuss in Chapter 2 and in Parts Four and Five.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If such technologies are required for the system, then they must be configured, and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appropriate cryptographic keys created, signed, and secured.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If secure network services are provided, most likely using either TLS or IPsec,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then suitable public and private keys must be generated for each of them. Then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X.509 certificates are created and signed by a suitable certificate authority, linking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each service identity with the public key in use, as we discuss in Section 23.2 . If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secure remote access is provided using Secure Shell (SSH), then appropriate server,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and possibly client keys, must be created.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Cryptographic file systems are another use of encryption. If desired, then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these must be created and secured with suitable keys.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99007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4659" indent="-286407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5629" indent="-229126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3880" indent="-229126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62132" indent="-229126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20384" indent="-229126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8635" indent="-229126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36887" indent="-229126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95138" indent="-229126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fld id="{F4CA384A-88CE-49CF-B8DE-DA6006251230}" type="slidenum">
              <a:rPr lang="en-GB" sz="1200"/>
              <a:pPr/>
              <a:t>2</a:t>
            </a:fld>
            <a:endParaRPr lang="en-GB" sz="1200"/>
          </a:p>
        </p:txBody>
      </p:sp>
      <p:sp>
        <p:nvSpPr>
          <p:cNvPr id="63491" name="Text Box 1"/>
          <p:cNvSpPr txBox="1">
            <a:spLocks noChangeArrowheads="1"/>
          </p:cNvSpPr>
          <p:nvPr/>
        </p:nvSpPr>
        <p:spPr bwMode="auto">
          <a:xfrm>
            <a:off x="0" y="705814"/>
            <a:ext cx="1594" cy="159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3613" tIns="41806" rIns="83613" bIns="41806" anchor="ctr"/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body"/>
          </p:nvPr>
        </p:nvSpPr>
        <p:spPr>
          <a:xfrm>
            <a:off x="701040" y="4414519"/>
            <a:ext cx="5608320" cy="418401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27684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Once the system is appropriately built, secured, and deployed, the process of maintaining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security is continuous. This results from the constantly changing environment,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discovery of new vulnerabilities, and hence exposure to new threats.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[NIST08] suggests that this process of security maintenance includes the following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additional steps: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• monitoring and analyzing logging information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• performing regular backups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• recovering from security compromises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• regularly testing system security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• using appropriate software maintenance processes to patch and update all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critical software, and to monitor and revise configuration as needed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We have already noted the need to configure automatic patching and update where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possible, or to have a process to manually test and install patches on configuration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controlled systems, and that the system should be regularly tested using checklist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or automated tools where possible. We discuss the process of incident response in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Section 15.5 . We now consider the critical logging and backup procedures.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592461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[NIST08] notes that “logging is a cornerstone of a sound security posture.” Logging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is a reactive control that can only inform you about bad things that have already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happened. But effective logging helps ensure that in the event of a system breach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or failure, system administrators can more quickly and accurately identify what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happened and thus most effectively focus their remediation and recovery efforts.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key is to ensure you capture the correct data in the logs, and are then able to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appropriately monitor and analyze this data. Logging information can be generated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by the system, network and applications. The range of logging data acquired should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be determined during the system planning stage, as it depends on the security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requirements and information sensitivity of the server.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Logging can generate significant volumes of information. It is important that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sufficient space is allocated for them. A suitable automatic log rotation and archive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system should also be configured to assist in managing the overall size of the logging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information.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Manual analysis of logs is tedious and is not a reliable means of detecting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adverse events. Rather, some form of automated analysis is preferred, as it is more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likely to identify abnormal activity.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We discuss the process of logging further in Chapter 18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290617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Performing regular backups of data on a system is another critical control that assists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with maintaining the integrity of the system and user data. There are many reasons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why data can be lost from a system, including hardware or software failures, or accidental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or deliberate corruption. There may also be legal or operational requirements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for the retention of data. </a:t>
            </a:r>
            <a:r>
              <a:rPr lang="en-US" b="1" dirty="0">
                <a:latin typeface="Arial" pitchFamily="-107" charset="0"/>
                <a:ea typeface="+mn-ea"/>
                <a:cs typeface="+mn-cs"/>
              </a:rPr>
              <a:t>Backup is the process of making copies of data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at regular intervals, allowing the recovery of lost or corrupted data over relatively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short time periods of a few hours to some weeks. </a:t>
            </a:r>
            <a:r>
              <a:rPr lang="en-US" b="1" dirty="0">
                <a:latin typeface="Arial" pitchFamily="-107" charset="0"/>
                <a:ea typeface="+mn-ea"/>
                <a:cs typeface="+mn-cs"/>
              </a:rPr>
              <a:t>Archive is the process of retaining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copies of data over extended periods of time, being months or years, in order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to meet legal and operational requirements to access past data. These processes are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often linked and managed together, although they do address distinct needs.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needs and policy relating to backup and archive should be determined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during the system planning stage. Key decisions include whether the backup copies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are kept online or offline, and whether copies are stored locally or transported to a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remote site. The trade-offs include ease of implementation and cost versus greater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security and robustness against different threats.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 good example of the consequences of poor choices here was seen in the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attack on an Australian hosting provider in early 2011. The attackers destroyed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not only the live copies of thousands of customer’s sites, but also all of the online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backup copies. As a result, many customers who had not kept their own backup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copies lost all of their site content and data, with serious consequences for many of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them, and for the hosting provider as well. In other examples, many organizations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that only retained onsite backups have lost all their data as a result of fire or flooding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in their IT center. These risks must be appropriately evaluated.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62579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Performing regular backups of data on a system is another critical control that assists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with maintaining the integrity of the system and user data. There are many reasons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why data can be lost from a system, including hardware or software failures, or accidental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or deliberate corruption. There may also be legal or operational requirements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for the retention of data. </a:t>
            </a:r>
            <a:r>
              <a:rPr lang="en-US" b="1" dirty="0">
                <a:latin typeface="Arial" pitchFamily="-107" charset="0"/>
                <a:ea typeface="+mn-ea"/>
                <a:cs typeface="+mn-cs"/>
              </a:rPr>
              <a:t>Backup is the process of making copies of data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at regular intervals, allowing the recovery of lost or corrupted data over relatively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short time periods of a few hours to some weeks. </a:t>
            </a:r>
            <a:r>
              <a:rPr lang="en-US" b="1" dirty="0">
                <a:latin typeface="Arial" pitchFamily="-107" charset="0"/>
                <a:ea typeface="+mn-ea"/>
                <a:cs typeface="+mn-cs"/>
              </a:rPr>
              <a:t>Archive is the process of retaining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copies of data over extended periods of time, being months or years, in order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to meet legal and operational requirements to access past data. These processes are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often linked and managed together, although they do address distinct needs.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needs and policy relating to backup and archive should be determined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during the system planning stage. Key decisions include whether the backup copies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are kept online or offline, and whether copies are stored locally or transported to a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remote site. The trade-offs include ease of implementation and cost versus greater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security and robustness against different threats.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 good example of the consequences of poor choices here was seen in the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attack on an Australian hosting provider in early 2011. The attackers destroyed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not only the live copies of thousands of customer’s sites, but also all of the online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backup copies. As a result, many customers who had not kept their own backup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copies lost all of their site content and data, with serious consequences for many of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them, and for the hosting provider as well. In other examples, many organizations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that only retained onsite backups have lost all their data as a result of fire or flooding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in their IT center. These risks must be appropriately evaluated.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9151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Virtualization refers to a technology that provides an abstraction of the computing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resources used by some software, which thus runs in a simulated environment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called a virtual machine (VM). There are many types of virtualization; however, in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this section we are most interested in full virtualization. This allows multiple full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operating system instances to execute on virtual hardware, supported by a hypervisor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that manages access to the actual physical hardware resources. Benefits arising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from using virtualization include better efficiency in the use of the physical system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resources than is typically seen using a single operating system instance. This is particularly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evident in the provision of virtualized server systems. Virtualization can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also provide support for multiple distinct operating systems and associated applications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on the one physical system. This is more commonly seen on client systems.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There are a number of additional security concerns raised in virtualized systems,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as a consequence both of the multiple operating systems executing side by side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and of the presence of the virtualized environment and hypervisor as a layer below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operating system kernels and the security services they provide. [CLEE09]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presents a survey of some of the security issues arising from such a use of virtualization,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 number of which we will discuss further.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59587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There are many forms of creating a simulated, virtualized environment. These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include </a:t>
            </a:r>
            <a:r>
              <a:rPr lang="en-US" b="1" dirty="0">
                <a:latin typeface="Arial" pitchFamily="-107" charset="0"/>
                <a:ea typeface="+mn-ea"/>
                <a:cs typeface="+mn-cs"/>
              </a:rPr>
              <a:t>application virtualization , as provided by the Java Virtual Machine environment.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This allows applications written for one environment, to execute on some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other operating system. It also includes </a:t>
            </a:r>
            <a:r>
              <a:rPr lang="en-US" b="1" dirty="0">
                <a:latin typeface="Arial" pitchFamily="-107" charset="0"/>
                <a:ea typeface="+mn-ea"/>
                <a:cs typeface="+mn-cs"/>
              </a:rPr>
              <a:t>full virtualization , in which multiple full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operating system instances execute in parallel. Each of these guest operating systems,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along with their own set of applications, executes in its own VM on virtual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hardware. These guest OSs are managed by a </a:t>
            </a:r>
            <a:r>
              <a:rPr lang="en-US" b="1" dirty="0">
                <a:latin typeface="Arial" pitchFamily="-107" charset="0"/>
                <a:ea typeface="+mn-ea"/>
                <a:cs typeface="+mn-cs"/>
              </a:rPr>
              <a:t>hypervisor , or virtual machine monitor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(VMM), that coordinates access between each of the guests and the actual physical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hardware resources, such as CPU, memory, disk, network, and other attached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devices. The hypervisor provides a similar hardware interface as that seen by operating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systems directly executing on the actual hardware. As a consequence, little if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any modification is needed to the guest OSs and their applications. Recent generations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of CPUs provide special instructions that improve the efficiency of hypervisor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operation.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751504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Full virtualization systems may be further divided into native virtualization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systems, in which the hypervisor executes directly on the underlying hardware, as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we show in Figure 12.2 , and hosted virtualization systems, in which the hypervisor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executes as just another application on a host OS that is running on the underlying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hardware, as we show in Figure 12.3 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b="1" dirty="0">
                <a:latin typeface="Arial" pitchFamily="-107" charset="0"/>
                <a:ea typeface="+mn-ea"/>
                <a:cs typeface="+mn-cs"/>
              </a:rPr>
              <a:t>Native virtualization systems are typically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seen in servers, with the goal of improving the execution efficiency of the hardware.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They are arguably also more secure, as they have fewer additional layers than the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alternative hosted approach.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57751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latin typeface="Arial" pitchFamily="-107" charset="0"/>
                <a:ea typeface="+mn-ea"/>
                <a:cs typeface="+mn-cs"/>
              </a:rPr>
              <a:t>Hosted virtualization systems are more common in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clients, where they run along side other applications on the host OS, and are used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to support applications for alternate operating system versions or types. As this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approach adds additional layers with the host OS under, and other host applications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beside, the hypervisor, this may result in increased security concerns.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In virtualized systems, the available hardware resources must be appropriately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shared between the various guest OSs. These include CPU, memory, disk, network,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and other attached devices. CPU and memory are generally partitioned between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these, and scheduled as required. Disk storage may be partitioned, with each guest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having exclusive use of some disk resources. Alternatively, a “virtual disk” may be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created for each guest, which appears to it as a physical disk with a full file-system,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but is viewed externally as a single “disk image” file on the underlying file-system.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Attached devices such as optical disks or USB devices are generally allocated to a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single guest OS at a time. Several alternatives exist for providing network access.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guest OS may have direct access to distinct network interface cards on the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system; the hypervisor may mediate access to shared interfaces; or the hypervisor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may implement virtual network interface cards for each guest, routing traffic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between guests as required. This last approach is quite common, and arguably the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most efficient since traffic between guests does not need to be relayed via external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network links. It does have security consequences in that this traffic is not subject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to monitoring by probes attached to networks, such as we discussed in Chapter 9 .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Hence alternative, host-based probes would be needed in such a system if such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monitoring is required.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745916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[CLEF09] and [NIST11] both detail a number of security concerns that result from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use of virtualized systems, including: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• guest OS isolation, ensuring that programs executing within a guest OS may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only access and use the resources allocated to it, and not covertly interact with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programs or data either in other guest OSs or in the hypervisor.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• guest OS monitoring by the hypervisor, which has privileged access to the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programs and data in each guest OS, and must be trusted as secure from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subversion and compromised use of this access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virtualized environment security, particularly as regards image and snapshot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management, which attackers may attempt to view or modify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These security concerns may be regarded as an extension of the concerns we have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already discussed with securing operating systems and applications. If a particular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operating system and application configuration is vulnerable when running directly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on hardware in some context, it will most likely also be vulnerable when running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in a virtualized environment. And should that system actually be compromised, it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would be at least as capable of attacking other nearby systems, whether they are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also executing directly on hardware or running as other guests in a virtualized environment.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use of a virtualized environment may improve security by further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isolating network traffic between guests than would be the case when such systems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run natively, and from the ability of the hypervisor to transparently monitor activity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on all guests OS. However, the presence of the virtualized environment and the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hypervisor may reduce security if vulnerabilities exist within it which attackers may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exploit. Such vulnerabilities could allow programs executing in a guest to covertly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access the hypervisor, and hence other guest OS resources. This is known as VM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escape, and is of concern, as we discussed in Section 6.8 . Virtualized systems also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often provide support for suspending an executing guest OS in a snapshot, saving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that image, and then restarting execution at a later time, possibly even on another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system. If an attacker can view or modify this image, they can compromise the security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of the data and programs contained within it.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Thus the use of virtualization adds additional layers of concern, as we have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previously noted. Securing virtualized systems means extending the security process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to secure and harden these additional layers. In addition to securing each guest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operating system and applications, the virtualized environment and the hypervisor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must also be secured.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084498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[NIST11] provides guidance for providing appropriate security in virtualized systems,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and states that organizations using virtualization should: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• carefully plan the security of the virtualized system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• secure all elements of a full virtualization solution, including the hypervisor,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guest OSs, and virtualized infrastructure, and maintain their security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• ensure that the hypervisor is properly secured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• restrict and protect administrator access to the virtualization solution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This is clearly seen as an extension of the process of securing systems that we presented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earlier in this chapter.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3633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4659" indent="-286407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5629" indent="-229126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3880" indent="-229126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62132" indent="-229126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20384" indent="-229126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8635" indent="-229126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36887" indent="-229126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95138" indent="-229126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fld id="{A2764D3E-E5EA-4142-8295-A474B0D61DE5}" type="slidenum">
              <a:rPr lang="en-GB" sz="1200"/>
              <a:pPr/>
              <a:t>3</a:t>
            </a:fld>
            <a:endParaRPr lang="en-GB" sz="1200"/>
          </a:p>
        </p:txBody>
      </p:sp>
      <p:sp>
        <p:nvSpPr>
          <p:cNvPr id="64515" name="Text Box 1"/>
          <p:cNvSpPr txBox="1">
            <a:spLocks noChangeArrowheads="1"/>
          </p:cNvSpPr>
          <p:nvPr/>
        </p:nvSpPr>
        <p:spPr bwMode="auto">
          <a:xfrm>
            <a:off x="0" y="705814"/>
            <a:ext cx="1594" cy="159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3613" tIns="41806" rIns="83613" bIns="41806" anchor="ctr"/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body"/>
          </p:nvPr>
        </p:nvSpPr>
        <p:spPr>
          <a:xfrm>
            <a:off x="701040" y="4414519"/>
            <a:ext cx="5608320" cy="418401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318838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hypervisor should be secured using a process similar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to that with securing an operating system. That is, it should be installed in an isolated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environment, from known clean media, and updated to the latest patch level in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order to minimize the number of vulnerabilities that may be present. It should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then be configured so that it is updated automatically, any unused services are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disabled or removed, unused hardware is disconnected, appropriate introspection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capabilities are used with the guest OSs, and the hypervisor is monitored for any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signs of compromise.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Access to the hypervisor should be limited to authorized administrators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only, since these users would be capable of accessing and monitoring activity in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any of the guest OSs. The hypervisor may support both local and remote administration.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This must be configured appropriately, with suitable authentication and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encryption mechanisms used, particularly when using remote administration.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Remote administration access should also be considered and secured in the design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of any network firewall and IDS capability in use. Ideally such administration traffic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should use a separate network, with very limited, if any, access provided from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outside the organization.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30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941725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hypervisor should be secured using a process similar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to that with securing an operating system. That is, it should be installed in an isolated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environment, from known clean media, and updated to the latest patch level in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order to minimize the number of vulnerabilities that may be present. It should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then be configured so that it is updated automatically, any unused services are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disabled or removed, unused hardware is disconnected, appropriate introspection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capabilities are used with the guest OSs, and the hypervisor is monitored for any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signs of compromise.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Access to the hypervisor should be limited to authorized administrators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only, since these users would be capable of accessing and monitoring activity in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any of the guest OSs. The hypervisor may support both local and remote administration.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This must be configured appropriately, with suitable authentication and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encryption mechanisms used, particularly when using remote administration.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Remote administration access should also be considered and secured in the design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of any network firewall and IDS capability in use. Ideally such administration traffic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should use a separate network, with very limited, if any, access provided from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outside the organization.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31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66404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Virtualized systems manage access to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hardware resources such as disk storage and network interfaces. This access must be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limited to just the appropriate guest OSs that use any resource. As we noted earlier,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configuration of network interfaces and use of an internal virtual network may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present issues for organizations that wish to monitor all network traffic between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systems. This should be designed and handled as needed.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Access to VM images and snapshots must be carefully controlled, since these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are another potential point of attack.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Hosted virtualized systems, as typically used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on client systems, pose some additional security concerns. These result from the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presence of the host OS under, and other host applications beside, the hypervisor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and its guest OSs. Hence there are yet more layers to secure. Further, the users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of such systems often have full access to configure the hypervisor, and to any VM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images and snapshots. In this case, the use of virtualization is more to provide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additional features, and to support multiple operating systems and applications,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than to isolate these systems and data from each other, and from the users of these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systems.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It is possible to design a host system and virtualization solution that is more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protected from access and modification by the users. This approach may be used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to support well-secured guest OS images used to provide access to enterprise networks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and data, and to support central administration and update of these images.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However, there will remain security concerns from possible compromise of the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underlying host OS, unless it is adequately secured and managed.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32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45093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F8046-0263-F74C-BDB1-E6E78A850B0B}" type="slidenum">
              <a:rPr lang="en-AU"/>
              <a:pPr/>
              <a:t>33</a:t>
            </a:fld>
            <a:endParaRPr lang="en-AU" dirty="0"/>
          </a:p>
        </p:txBody>
      </p:sp>
      <p:sp>
        <p:nvSpPr>
          <p:cNvPr id="20685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itchFamily="-107" charset="0"/>
              </a:rPr>
              <a:t>Chapter </a:t>
            </a:r>
            <a:r>
              <a:rPr lang="en-US" dirty="0" smtClean="0">
                <a:latin typeface="Times New Roman" pitchFamily="-107" charset="0"/>
              </a:rPr>
              <a:t>12 </a:t>
            </a:r>
            <a:r>
              <a:rPr lang="en-US" dirty="0">
                <a:latin typeface="Times New Roman" pitchFamily="-107" charset="0"/>
              </a:rPr>
              <a:t>summary.</a:t>
            </a:r>
          </a:p>
        </p:txBody>
      </p:sp>
    </p:spTree>
    <p:extLst>
      <p:ext uri="{BB962C8B-B14F-4D97-AF65-F5344CB8AC3E}">
        <p14:creationId xmlns:p14="http://schemas.microsoft.com/office/powerpoint/2010/main" val="15256200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Ensuring that system and application code is kept up to date with security patches is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 widely recognized and critical control for maintaining security.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Modern Unix and Linux distributions typically include tools for automatically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downloading and installing software updates, including security updates, which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can minimize the time a system is vulnerable to known vulnerabilities for which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patches exist. For example, Red Hat, Fedora, and CentOS include up2date or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yum ; SuSE includes yast; and Debian uses apt-get , though you must run it as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 cron job for automatic updates. It is important to configure whichever update tool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is provided on the distribution in use, to install at least critical security patches in a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timely manner.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As noted earlier, change-controlled systems should not run automatic updates,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because they may possibly introduce instability. Such systems should validate all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patches on test systems before deploying them to production systems.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Configuration of applications and services on Unix and Linux systems is most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commonly implemented using separate text files for each application and service.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System-wide configuration details are generally located either in the /etc directory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or in the installation tree for a specific application. Where appropriate, individual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user configurations that can override the system defaults are located in hidden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“dot” files in each user’s home directory. The name, format, and usage of these files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are very much dependent on the particular system version and applications in use.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Hence the systems administrators responsible for the secure configuration of such a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system must be suitably trained and familiar with them.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Traditionally, these files were individually edited using a text editor, with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any changes made taking effect either when the system was next rebooted or when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relevant process was sent a signal indicating that it should reload its configuration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settings. Current systems often provide a GUI interface to these configuration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files to ease management for novice administrators. Using such a manager may be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appropriate for small sites with a limited number of systems. Organizations with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larger numbers of systems may instead employ some form of centralized management,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with a central repository of critical configuration files that can be automatically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customized and distributed to the systems they manage.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most important changes needed to improve system security are to disable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services, especially remotely accessible services, and applications, that are not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required, and to then ensure that applications and services that are needed are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appropriately configured, following the relevant security guidance for each. We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provide further details on this in Section 25.5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34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949876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As we describe in Sections 4.5 and 25.3 , Unix and Linux systems implement discretionary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access control to all file system resources. These include not only files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and directories but devices, processes, memory, and indeed most system resources.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Access is specified as granting read, write, and execute permissions to each of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owner, group, and others, for each resource, as shown in Figure 4.6 . These are set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using the chmod command. Some systems also support extended file attributes with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access control lists that provide more flexibility, by specifying these permissions for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each entry in a list of users and groups. These extended access rights are typically set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and displayed using the getfacl and setfacl commands. These commands can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also be used to specify set user or set group permissions on the resource.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Information on user accounts and group membership are traditionally stored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in the /etc/passwd and /etc/group files, though modern systems also have the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ability to import these details from external repositories queried using LDAP or NIS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for example. These sources of information, and indeed of any associated authentication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credentials, are specified in the PAM (pluggable authentication module)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configuration for the system, often using text files in the /etc/pam.d directory.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In order to partition access to information and resources on the system, users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need to be assigned to appropriate groups granting them any required access. The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number and assignments to groups should be decided during the system security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planning process, and then configured in the appropriate information repository,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whether locally using the configuration files in /etc, or on some centralized database.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At this time, any default or generic users supplied with the system should be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checked, and removed if not required. Other accounts that are required, but are not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associated with a user that needs to login, should have login capability disabled, and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any associated password or authentication credential removed.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Guides to hardening Unix and Linux systems also often recommend changing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access permissions for critical directories and files, in order to further limit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access to them. Programs that set user (setuid) to root or set group (setgid) to a privileged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group are key target for attackers. As we detail in Sections 4.5 and 25.3 , such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programs execute with superuser rights, or with access to resources belonging to the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privileged group, no matter which user executes them. A software vulnerability in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such a program can potentially be exploited by an attacker to gain these elevated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privileges. This is known as a local exploit. A software vulnerability in a network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server could be triggered by a remote attacker. This is known as a remote exploit.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It is widely accepted that the number and size of setuid root programs in particular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should be minimized. They cannot be eliminated, as superuser privileges are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required to access some resources on the system. The programs that manage user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login, and allow network services to bind to privileged ports, are examples. However,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other programs, that were once setuid root for programmer convenience, can function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as well if made setgid to a suitable privileged group that has the necessary access to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some resource. Programs to display system state, or deliver mail, have been modified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in this way. System hardening guides may recommend further changes and indeed the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removal of some such programs that are not required on a particular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35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531512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Given that remote exploits are of concern, it is important to limit access to only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those services required. This function may be provided by a perimeter firewall, as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we discussed in Chapter 9 . However, host-based firewall or network access control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mechanisms may provide additional defenses. Unix and Linux systems support several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alternatives for this.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TCP Wrappers library and tcpd daemon provide one mechanism that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network servers may use. Lightly loaded services may be “wrapped” using tcpd, which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listens for connection requests on their behalf. It checks that any request is permitted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by configured policy before accepting it and invoking the server program to handle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it. Requests that are rejected are logged. More complex and heavily loaded servers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incorporate this functionality into their own connection management code, using the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TCP Wrappers library, and the same policy configuration files. These files are /etc/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hosts.allow and /etc/hosts.deny, which should be set as policy requires.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There are several host firewall programs that may be used. Linux systems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primarily now use the iptables program to configure the netfilter kernel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module. This provides comprehensive, though complex, stateful packet filtering,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monitoring, and modification capabilities. BSD-based systems (including MacOSX)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typically use the ipfw program with similar, though less comprehensive, capabilities.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Most systems provide an administrative utility to generate common configurations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and to select which services will be permitted to access the system. These should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be used unless there are non-standard requirements, given the skill and knowledge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needed to edit these configuration files directly.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Most applications can be configured to log with levels of detail ranging from “debugging”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(maximum detail) to “none.” Some middle setting is usually the best choice,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but you should not assume that the default setting is necessarily appropriate.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In addition, many applications allow you to specify either a dedicated file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to write application event data to or a syslog facility to use when writing log data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to /dev/log (see Section 25.5 ). If you wish to handle system logs in a consistent,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centralized manner, it’s usually preferable for applications to send their log data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to /dev/log. Note, however, that logrotate (also discussed in Section 25.5 )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can be configured to rotate </a:t>
            </a:r>
            <a:r>
              <a:rPr lang="en-US" i="1" dirty="0">
                <a:latin typeface="Arial" pitchFamily="-107" charset="0"/>
                <a:ea typeface="+mn-ea"/>
                <a:cs typeface="+mn-cs"/>
              </a:rPr>
              <a:t>any logs on the system, whether written by syslogd,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Syslog-NG, or individual applications.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36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312152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Some network accessible services do not require access to the full file-system, but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rather only need a limited set of data files and directories for their operation. FTP is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 common example of such a service. It provides the ability to download files from,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and upload files to, a specified directory tree. If such a server were compromised and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had access to the entire system, an attacker could potentially access and compromise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data elsewhere. Unix and Linux systems provide a mechanism to run such services in a</a:t>
            </a:r>
          </a:p>
          <a:p>
            <a:r>
              <a:rPr lang="en-US" b="1" dirty="0">
                <a:latin typeface="Arial" pitchFamily="-107" charset="0"/>
                <a:ea typeface="+mn-ea"/>
                <a:cs typeface="+mn-cs"/>
              </a:rPr>
              <a:t>chroot jail , which restricts the server’s view of the file system to just a specified portion.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This is done using the </a:t>
            </a:r>
            <a:r>
              <a:rPr lang="en-US" b="1" dirty="0">
                <a:latin typeface="Arial" pitchFamily="-107" charset="0"/>
                <a:ea typeface="+mn-ea"/>
                <a:cs typeface="+mn-cs"/>
              </a:rPr>
              <a:t>chroot system call that confines a process to some subset of the file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system by mapping the root of the filesystem “/” to some other directory (e.g., /srv/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ftp/public). To the “chrooted” server, everything in this chroot jail appears to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actually be in / (e.g., the “real” directory /srv/ftp/public/etc/myconfigfile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appears as /etc/myconfigfile in the chroot jail). Files in directories outside the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chroot jail (e.g., /srv/www or /etc.) aren’t visible or reachable at all.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Chrooting therefore helps contain the effects of a given server being compromised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or hijacked. The main disadvantage of this method is added complexity: a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number of files (including all executable libraries used by the server), directories,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and devices needed must be copied into the chroot jail. Determining just what needs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to go into the jail for the server to work properly can be tricky, though detailed procedures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for chrooting many different applications are available.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Troubleshooting a chrooted application can also be difficult. Even if an application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explicitly supports this feature, it may behave in unexpected ways when run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chrooted. Note also that if the chrooted process runs as root, it can “break out” of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chroot jail with little difficulty. Still, the advantages usually far outweigh the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disadvantages of chrooting network services.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system hardening guides such as those provided by the “NSA—Security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Configuration Guides” include security checklists for a number of Unix and Linux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distributions that may be followed.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There are also a number of commercial and open-source tools available to perform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system security scanning and vulnerability testing. One of the best known is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“Nessus.” This was originally an open-source tool, which was commercialized in 2005,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though some limited free-use versions are available. “Tripwire” is a well-known file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integrity checking tool that maintains a database of cryptographic hashes of monitored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files, and scans to detect any changes, whether as a result of malicious attack, or simply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accidental or incorrectly managed update. This again was originally an open-source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tool, which now has both commercial and free variants available. The “Nmap” network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scanner is another well-known and deployed assessment tool that focuses on identifying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and profiling hosts on the target network, and the network services they offer.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37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22407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We now consider some specific issues with the secure installation, configuration,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and management of Microsoft Windows systems. These systems have for many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years formed a significant portion of all “general purpose” system installations.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Hence, they have been specifically targeted by attackers, and consequently security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countermeasures are needed to deal with these challenges. The process of providing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appropriate levels of security still follows the general outline we describe in this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chapter. Beyond the general guidance in this section, we provide more detailed discussion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of Windows security mechanisms later in Chapter 26 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Again, there are a large range of resources available to assist administrators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of these systems, including reports such as [SYMA07], online resources such as the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“Microsoft Security Tools &amp; Checklists,” and specific system hardening guides such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as those provided by the “NSA—Security Configuration Guides.”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“Windows Update” service and the “Windows Server Update Services” assist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with the regular maintenance of Microsoft software, and should be configured and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used. Many other third-party applications also provide automatic update support,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and these should be enabled for selected applications.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Users and groups in Windows systems are defined with a Security ID (SID). This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information may be stored and used locally, on a single system, in the Security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Account Manager (SAM). It may also be centrally managed for a group of systems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belonging to a domain, with the information supplied by a central Active Directory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(AD) system using the LDAP protocol. Most organizations with multiple systems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will manage them using domains. These systems can also enforce common policy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on users on any system in the domain. We further explore the Windows security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architecture in Section 26.1 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Windows systems implement discretionary access controls to system resources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such as files, shared memory, and named pipes. The access control list has a number of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entries that may grant or deny access rights to a specific SID, which may be for an individual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user or for some group of users. Windows Vista and later systems also include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mandatory integrity controls. These label all objects, such as processes and files, and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all users, as being of low, medium, high, or system integrity level. Then whenever data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is written to an object, the system first ensures that the subject’s integrity is equal or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higher than the object’s level. This implements a form of the Biba Integrity model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we discuss in Section 13.2 that specifically targets the issue of untrusted remote code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executing in, for example Windows Internet Explorer, trying to modify local resources.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38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802758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Windows systems also define privileges, which are system wide and granted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to user accounts. Examples of privileges include the ability to backup the computer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(which requires overriding the normal access controls to obtain a complete backup),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or the ability to change the system time. Some privileges are considered dangerous,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as an attacker may use them to damage the system. Hence they must be granted with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care. Others are regarded as benign, and may be granted to many or all user accounts.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As with any system, hardening the system configuration can include further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limiting the rights and privileges granted to users and groups on the system. As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access control list gives deny entries greater precedence, you can set an explicit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deny permission to prevent unauthorized access to some resource, even if the user is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 member of a group that otherwise grants access.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When accessing files on a shared resource, a combination of share and NTFS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permissions may be used to provide additional security and granularity. For example,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you can grant full control to a share, but read-only access to the files within it. If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access-based enumeration is enabled on shared resources, it can automatically hide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any objects that a user is not permitted to read. This is useful with shared folders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containing many users’ home directories, for example.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You should also ensure users with administrative rights only use them when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required, and otherwise access the system as a normal user. The User Account Control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(UAC) provided in Vista and later systems assists with this requirement. These systems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also provide Low Privilege Service Accounts that may be used for long-lived service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processes, such as file, print, and DNS services that do not require elevated privileges.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39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9494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4659" indent="-286407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5629" indent="-229126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3880" indent="-229126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62132" indent="-229126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20384" indent="-229126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8635" indent="-229126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36887" indent="-229126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95138" indent="-229126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fld id="{83869273-CA53-45DF-9278-81646E36BBB4}" type="slidenum">
              <a:rPr lang="en-GB" sz="1200"/>
              <a:pPr/>
              <a:t>4</a:t>
            </a:fld>
            <a:endParaRPr lang="en-GB" sz="1200"/>
          </a:p>
        </p:txBody>
      </p:sp>
      <p:sp>
        <p:nvSpPr>
          <p:cNvPr id="66563" name="Text Box 1"/>
          <p:cNvSpPr txBox="1">
            <a:spLocks noChangeArrowheads="1"/>
          </p:cNvSpPr>
          <p:nvPr/>
        </p:nvSpPr>
        <p:spPr bwMode="auto">
          <a:xfrm>
            <a:off x="0" y="705814"/>
            <a:ext cx="1594" cy="159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3613" tIns="41806" rIns="83613" bIns="41806" anchor="ctr"/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body"/>
          </p:nvPr>
        </p:nvSpPr>
        <p:spPr>
          <a:xfrm>
            <a:off x="701040" y="4414519"/>
            <a:ext cx="5608320" cy="418401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614252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Unlike Unix and Linux systems, much of the configuration information in Windows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systems is centralized in the Registry, which forms a database of keys and values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that may be queried and interpreted by applications on these systems.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Changes to these values can be made within specific applications, setting preferences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in the application that are then saved in the registry using the appropriate keys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and values. This approach hides the detailed representation from the administrator.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Alternatively, the registry keys can be directly modified using the “Registry Editor.”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This approach is more useful for making bulk changes, such as those recommended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in hardening guides. These changes may also be recorded in a central repository, and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pushed out whenever a user logs in to a system within a network domain.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Given the predominance of malware that targets Windows systems, it is essential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that suitable anti-virus, anti-spyware, personal firewall, and other malware and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attack detection and handling software packages are installed and configured on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such systems. This is clearly needed for network connected systems, as shown by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high-incidence numbers in reports such as [SYMA11]. However, as the Stuxnet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attacks in 2010 show, even isolated systems updated using removable media are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vulnerable, and thus must also be protected.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40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222348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Current generation Windows systems include some basic firewall and malware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countermeasure capabilities, which should certainly be used at a minimum.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However, many organizations find that these should be augmented with one or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more of the many commercial products available. One issue of concern is undesirable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interactions between anti-virus and other products from multiple vendors. Care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is needed when planning and installing such products to identify possible adverse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interactions, and to ensure the set of products in use are compatible with each other.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Windows systems also support a range of cryptographic functions that may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be used where desirable. These include support for encrypting files and directories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using the Encrypting File System (EFS), and for full-disk encryption with AES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using BitLocker.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system hardening guides such as those provided by the “NSA—Security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Configuration Guides” also include security checklists for various versions of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Windows.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There are also a number of commercial and open-source tools available to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perform system security scanning and vulnerability testing of Windows systems. The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“Microsoft Baseline Security Analyzer” is a simple, free, easy-to-use tool that aims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to help small- to medium-sized businesses improve the security of their systems by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checking for compliance with Microsoft’s security recommendations. Larger organizations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are likely better served using one of the larger, centralized, commercial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security analysis suites available.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41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581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4659" indent="-286407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5629" indent="-229126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3880" indent="-229126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62132" indent="-229126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20384" indent="-229126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8635" indent="-229126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36887" indent="-229126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95138" indent="-229126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fld id="{1A3AFD29-1F0D-4FC0-8796-C81DF37236B3}" type="slidenum">
              <a:rPr lang="en-GB" sz="1200"/>
              <a:pPr/>
              <a:t>5</a:t>
            </a:fld>
            <a:endParaRPr lang="en-GB" sz="1200"/>
          </a:p>
        </p:txBody>
      </p:sp>
      <p:sp>
        <p:nvSpPr>
          <p:cNvPr id="68611" name="Text Box 1"/>
          <p:cNvSpPr txBox="1">
            <a:spLocks noChangeArrowheads="1"/>
          </p:cNvSpPr>
          <p:nvPr/>
        </p:nvSpPr>
        <p:spPr bwMode="auto">
          <a:xfrm>
            <a:off x="0" y="705814"/>
            <a:ext cx="1594" cy="159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3613" tIns="41806" rIns="83613" bIns="41806" anchor="ctr"/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body"/>
          </p:nvPr>
        </p:nvSpPr>
        <p:spPr>
          <a:xfrm>
            <a:off x="701040" y="4414519"/>
            <a:ext cx="5608320" cy="418401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68137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2BA7E3-9315-504F-ADB4-77D054D71CB3}" type="slidenum">
              <a:rPr lang="en-AU"/>
              <a:pPr/>
              <a:t>6</a:t>
            </a:fld>
            <a:endParaRPr lang="en-AU" dirty="0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We view a system as having a number of layers, with the physical hardware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at the bottom; the base operating system above including privileged kernel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code, APIs, and services; and finally user applications and utilities in the top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layer, as shown in Figure 12.1 . This figure also shows the presence of BIOS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and possibly other code that is external to, and largely not visible from, the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operating system kernel, but which is used when booting the system or to support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low-level hardware control. Each of these layers of code needs appropriate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hardening measures in place to provide appropriate security services. And each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layer is vulnerable to attack from below, should the lower layers not also be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secured appropriately.</a:t>
            </a:r>
          </a:p>
        </p:txBody>
      </p:sp>
    </p:spTree>
    <p:extLst>
      <p:ext uri="{BB962C8B-B14F-4D97-AF65-F5344CB8AC3E}">
        <p14:creationId xmlns:p14="http://schemas.microsoft.com/office/powerpoint/2010/main" val="1703473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33" charset="-128"/>
                <a:cs typeface="ＭＳ Ｐゴシック" pitchFamily="33" charset="-128"/>
              </a:rPr>
              <a:t> A number of reports note that the use of a small number of basic hardening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33" charset="-128"/>
                <a:cs typeface="ＭＳ Ｐゴシック" pitchFamily="33" charset="-128"/>
              </a:rPr>
              <a:t>measures can prevent a large proportion of the attacks seen in recent years.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33" charset="-128"/>
                <a:cs typeface="ＭＳ Ｐゴシック" pitchFamily="33" charset="-128"/>
              </a:rPr>
              <a:t>Since 2010 the Australian Signals Directorate (ASD) list of the “Top 35 Mitigation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33" charset="-128"/>
                <a:cs typeface="ＭＳ Ｐゴシック" pitchFamily="33" charset="-128"/>
              </a:rPr>
              <a:t>Strategies” has noted that implementing just the top four of these strategies would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33" charset="-128"/>
                <a:cs typeface="ＭＳ Ｐゴシック" pitchFamily="33" charset="-128"/>
              </a:rPr>
              <a:t>have prevented at least 85% of the targeted cyber intrusions investigated by ASD.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33" charset="-128"/>
                <a:cs typeface="ＭＳ Ｐゴシック" pitchFamily="33" charset="-128"/>
              </a:rPr>
              <a:t>Hence, since 2013 these top four strategies are mandatory for all Australian government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33" charset="-128"/>
                <a:cs typeface="ＭＳ Ｐゴシック" pitchFamily="33" charset="-128"/>
              </a:rPr>
              <a:t>agencies. These top four strategies are: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33" charset="-128"/>
                <a:cs typeface="ＭＳ Ｐゴシック" pitchFamily="33" charset="-128"/>
              </a:rPr>
              <a:t> 1. White-list approved applications.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33" charset="-128"/>
                <a:cs typeface="ＭＳ Ｐゴシック" pitchFamily="33" charset="-128"/>
              </a:rPr>
              <a:t> 2. Patch third-party applications and operating system vulnerabilities.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33" charset="-128"/>
                <a:cs typeface="ＭＳ Ｐゴシック" pitchFamily="33" charset="-128"/>
              </a:rPr>
              <a:t> 3. Restrict administrative privileges.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33" charset="-128"/>
                <a:cs typeface="ＭＳ Ｐゴシック" pitchFamily="33" charset="-128"/>
              </a:rPr>
              <a:t> 4. Create a defense-in-depth system.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33" charset="-128"/>
                <a:cs typeface="ＭＳ Ｐゴシック" pitchFamily="33" charset="-128"/>
              </a:rPr>
              <a:t>We discuss all four of these strategies, and many others in the ASD list, in this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33" charset="-128"/>
                <a:cs typeface="ＭＳ Ｐゴシック" pitchFamily="33" charset="-128"/>
              </a:rPr>
              <a:t>chapter.  Note that these strategies largely align with those in the “20 Critical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33" charset="-128"/>
                <a:cs typeface="ＭＳ Ｐゴシック" pitchFamily="33" charset="-128"/>
              </a:rPr>
              <a:t>Controls” developed by DHS, NSA, the Department of Energy, SANS, and others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33" charset="-128"/>
                <a:cs typeface="ＭＳ Ｐゴシック" pitchFamily="33" charset="-128"/>
              </a:rPr>
              <a:t>in the United States.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33" charset="-128"/>
              <a:cs typeface="ＭＳ Ｐゴシック" pitchFamily="33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6515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4E433-BC61-AE48-A59F-1186134F32BC}" type="slidenum">
              <a:rPr lang="en-AU"/>
              <a:pPr/>
              <a:t>8</a:t>
            </a:fld>
            <a:endParaRPr lang="en-AU" dirty="0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As we noted above, computer client and server systems are central components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of the IT infrastructure for most organizations, may hold critical data and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applications, and are a necessary tool for the function of an organization.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Accordingly, we need to be aware of the expected presence of vulnerabilities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in operating systems and applications as distributed, and the existence of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worms scanning for such vulnerabilities at high rates, such as we discussed in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Section 6.3 . Thus, it is quite possible for a system to be compromised during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installation process before it can install the latest patches or implement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other hardening measures. Hence building and deploying a system should be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 planned process designed to counter such a threat, and to maintain security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during its operational lifetime.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[NIST08] states that this process must: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• assess risks and plan the system deployment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• secure the underlying operating system and then the key applications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• ensure any critical content is secured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• ensure appropriate network protection mechanisms are used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• ensure appropriate processes are used to maintain security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While we address the selection of network protection mechanisms in Chapter 9 , we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examine the other items in the rest of this chapter.</a:t>
            </a:r>
            <a:endParaRPr lang="en-US" dirty="0">
              <a:latin typeface="Times New Roman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756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first step in deploying new systems is planning. Careful planning will help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ensure that the new system is as secure as possible, and complies with any necessary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policies. This planning should be informed by a wider security assessment of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organization, since every organization has distinct security requirements and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concerns. We discuss this wider planning process in Chapters 14 and 15 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aim of the specific system installation planning process is to maximize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security while minimizing costs. Wide experience shows that it is much more difficult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and expensive to “retro-fit” security at a later time, than it is to plan and provide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it during the initial deployment process. This planning process needs to determine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security requirements for the system, its applications and data, and of its users.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This then guides the selection of appropriate software for the operating system and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applications, and provides guidance on appropriate user configuration and access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control settings. It also guides the selection of other hardening measures required.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plan also needs to identify appropriate personnel to install and manage the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system, noting the skills required and any training needed.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6467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4400" y="2133600"/>
            <a:ext cx="4419600" cy="4724400"/>
          </a:xfrm>
          <a:prstGeom prst="rect">
            <a:avLst/>
          </a:prstGeom>
          <a:solidFill>
            <a:srgbClr val="00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2133600"/>
            <a:ext cx="4724400" cy="47244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2133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2743200"/>
            <a:ext cx="4343400" cy="3810000"/>
          </a:xfrm>
          <a:prstGeom prst="rect">
            <a:avLst/>
          </a:prstGeom>
          <a:solidFill>
            <a:srgbClr val="002E62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85801"/>
            <a:ext cx="8610600" cy="1470025"/>
          </a:xfrm>
        </p:spPr>
        <p:txBody>
          <a:bodyPr/>
          <a:lstStyle>
            <a:lvl1pPr>
              <a:defRPr>
                <a:solidFill>
                  <a:srgbClr val="002E6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3400" y="3276601"/>
            <a:ext cx="4724400" cy="25908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88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1"/>
            <a:ext cx="3931920" cy="39803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057401"/>
            <a:ext cx="3931920" cy="39803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71129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16"/>
          <p:cNvGrpSpPr/>
          <p:nvPr/>
        </p:nvGrpSpPr>
        <p:grpSpPr>
          <a:xfrm>
            <a:off x="0" y="1584169"/>
            <a:ext cx="9144000" cy="45291"/>
            <a:chOff x="0" y="1613647"/>
            <a:chExt cx="9144000" cy="45291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187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00800"/>
            <a:ext cx="9144000" cy="304800"/>
          </a:xfrm>
          <a:prstGeom prst="rect">
            <a:avLst/>
          </a:prstGeom>
          <a:solidFill>
            <a:srgbClr val="00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34964"/>
            <a:ext cx="9144000" cy="609600"/>
          </a:xfrm>
          <a:prstGeom prst="rect">
            <a:avLst/>
          </a:prstGeom>
          <a:solidFill>
            <a:srgbClr val="00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" name="Picture 8" descr="Nevada_N_RG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563"/>
            <a:ext cx="914400" cy="914400"/>
          </a:xfrm>
          <a:prstGeom prst="rect">
            <a:avLst/>
          </a:prstGeom>
          <a:noFill/>
          <a:ln w="158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1" y="76200"/>
            <a:ext cx="7239000" cy="1143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830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eaLnBrk="0" hangingPunct="0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74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981200"/>
          </a:xfrm>
          <a:prstGeom prst="rect">
            <a:avLst/>
          </a:prstGeom>
          <a:solidFill>
            <a:srgbClr val="00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981201"/>
            <a:ext cx="9144000" cy="129540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276600"/>
            <a:ext cx="9144000" cy="3581400"/>
          </a:xfrm>
          <a:prstGeom prst="rect">
            <a:avLst/>
          </a:prstGeom>
          <a:solidFill>
            <a:srgbClr val="00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38388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002E6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38201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  <a:lvl2pPr marL="4571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198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34964"/>
            <a:ext cx="9144000" cy="609600"/>
          </a:xfrm>
          <a:prstGeom prst="rect">
            <a:avLst/>
          </a:prstGeom>
          <a:solidFill>
            <a:srgbClr val="00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752601" y="76200"/>
            <a:ext cx="7239000" cy="1143000"/>
          </a:xfrm>
          <a:prstGeom prst="rect">
            <a:avLst/>
          </a:prstGeom>
        </p:spPr>
        <p:txBody>
          <a:bodyPr lIns="91435" tIns="45718" rIns="91435" bIns="45718" anchor="ctr">
            <a:norm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sz="4400" smtClean="0">
                <a:latin typeface="+mj-lt"/>
                <a:ea typeface="+mj-ea"/>
                <a:cs typeface="+mj-cs"/>
              </a:rPr>
              <a:t>Click to edit Master title style</a:t>
            </a:r>
            <a:endParaRPr kumimoji="0"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8" descr="Nevada_N_RG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563"/>
            <a:ext cx="914400" cy="914400"/>
          </a:xfrm>
          <a:prstGeom prst="rect">
            <a:avLst/>
          </a:prstGeom>
          <a:noFill/>
          <a:ln w="158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400800"/>
            <a:ext cx="9144000" cy="304800"/>
          </a:xfrm>
          <a:prstGeom prst="rect">
            <a:avLst/>
          </a:prstGeom>
          <a:solidFill>
            <a:srgbClr val="00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>
              <a:buFontTx/>
              <a:buNone/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6"/>
            <a:ext cx="5638800" cy="36512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eaLnBrk="0" hangingPunct="0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B541AE8-BBA1-104F-B4DA-DC3A37E341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48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0" y="1584325"/>
            <a:ext cx="9144000" cy="44450"/>
            <a:chOff x="0" y="1613647"/>
            <a:chExt cx="9144000" cy="4529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0" y="1657321"/>
              <a:ext cx="9144000" cy="1617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0" y="1613647"/>
              <a:ext cx="9144000" cy="16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6570663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03559-8231-B44F-AE9F-09E47266B9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6071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0" y="1179513"/>
            <a:ext cx="9144000" cy="44450"/>
            <a:chOff x="0" y="1613647"/>
            <a:chExt cx="9144000" cy="45291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0" y="1657320"/>
              <a:ext cx="9144000" cy="161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0" y="1613647"/>
              <a:ext cx="9144000" cy="161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0" y="5715000"/>
            <a:ext cx="9144000" cy="46038"/>
            <a:chOff x="0" y="1613647"/>
            <a:chExt cx="9144000" cy="45291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0" y="1657376"/>
              <a:ext cx="9144000" cy="1562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0" y="1613647"/>
              <a:ext cx="9144000" cy="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/>
          <p:cNvSpPr>
            <a:spLocks noChangeAspect="1"/>
          </p:cNvSpPr>
          <p:nvPr/>
        </p:nvSpPr>
        <p:spPr>
          <a:xfrm>
            <a:off x="4285131" y="1116106"/>
            <a:ext cx="4724400" cy="4724400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4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hilly" dir="t">
              <a:rot lat="0" lon="0" rev="16800000"/>
            </a:lightRig>
          </a:scene3d>
          <a:sp3d>
            <a:bevelT w="127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581400" cy="1252538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895600"/>
            <a:ext cx="3581400" cy="2438400"/>
          </a:xfrm>
        </p:spPr>
        <p:txBody>
          <a:bodyPr/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3386" y="1148001"/>
            <a:ext cx="4434840" cy="4434987"/>
          </a:xfrm>
          <a:prstGeom prst="ellipse">
            <a:avLst/>
          </a:prstGeom>
          <a:effectLst>
            <a:innerShdw blurRad="63500" dist="50800" dir="18900000">
              <a:prstClr val="black">
                <a:alpha val="30000"/>
              </a:prstClr>
            </a:innerShdw>
          </a:effectLst>
        </p:spPr>
        <p:txBody>
          <a:bodyPr/>
          <a:lstStyle>
            <a:lvl1pPr marL="342900" indent="-34290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>
          <a:xfrm>
            <a:off x="6570663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1632B-01A0-AB4B-80E6-6A24D9F8FD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80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0" y="1460500"/>
            <a:ext cx="9144000" cy="46038"/>
            <a:chOff x="0" y="1613647"/>
            <a:chExt cx="9144000" cy="45291"/>
          </a:xfrm>
        </p:grpSpPr>
        <p:cxnSp>
          <p:nvCxnSpPr>
            <p:cNvPr id="6" name="Straight Connector 7"/>
            <p:cNvCxnSpPr/>
            <p:nvPr/>
          </p:nvCxnSpPr>
          <p:spPr>
            <a:xfrm>
              <a:off x="0" y="1657376"/>
              <a:ext cx="9144000" cy="1562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8"/>
            <p:cNvCxnSpPr/>
            <p:nvPr/>
          </p:nvCxnSpPr>
          <p:spPr>
            <a:xfrm>
              <a:off x="0" y="1613647"/>
              <a:ext cx="9144000" cy="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0" y="4953000"/>
            <a:ext cx="9144000" cy="46038"/>
            <a:chOff x="0" y="1613647"/>
            <a:chExt cx="9144000" cy="45291"/>
          </a:xfrm>
        </p:grpSpPr>
        <p:cxnSp>
          <p:nvCxnSpPr>
            <p:cNvPr id="9" name="Straight Connector 10"/>
            <p:cNvCxnSpPr/>
            <p:nvPr/>
          </p:nvCxnSpPr>
          <p:spPr>
            <a:xfrm>
              <a:off x="0" y="1657376"/>
              <a:ext cx="9144000" cy="1562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1"/>
            <p:cNvCxnSpPr/>
            <p:nvPr/>
          </p:nvCxnSpPr>
          <p:spPr>
            <a:xfrm>
              <a:off x="0" y="1613647"/>
              <a:ext cx="9144000" cy="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5"/>
          <p:cNvSpPr>
            <a:spLocks noChangeAspect="1"/>
          </p:cNvSpPr>
          <p:nvPr/>
        </p:nvSpPr>
        <p:spPr>
          <a:xfrm>
            <a:off x="134471" y="685800"/>
            <a:ext cx="5268049" cy="526804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4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hilly" dir="t">
              <a:rot lat="0" lon="0" rev="16800000"/>
            </a:lightRig>
          </a:scene3d>
          <a:sp3d>
            <a:bevelT w="127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2" name="Oval 16"/>
          <p:cNvSpPr/>
          <p:nvPr/>
        </p:nvSpPr>
        <p:spPr>
          <a:xfrm>
            <a:off x="229676" y="712694"/>
            <a:ext cx="4983480" cy="4983480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30000"/>
                </a:schemeClr>
              </a:gs>
              <a:gs pos="100000">
                <a:schemeClr val="accent2">
                  <a:lumMod val="75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38100" dist="12700" dir="27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5376" y="1573306"/>
            <a:ext cx="3653117" cy="21336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65376" y="3998259"/>
            <a:ext cx="3653117" cy="883024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8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241232" y="716992"/>
            <a:ext cx="4906459" cy="4852935"/>
          </a:xfrm>
          <a:prstGeom prst="ellipse">
            <a:avLst/>
          </a:prstGeom>
          <a:effectLst>
            <a:innerShdw blurRad="63500" dist="50800" dir="16200000">
              <a:prstClr val="black">
                <a:alpha val="30000"/>
              </a:prstClr>
            </a:innerShdw>
          </a:effectLst>
        </p:spPr>
        <p:txBody>
          <a:bodyPr/>
          <a:lstStyle>
            <a:lvl1pPr algn="r">
              <a:buNone/>
              <a:defRPr sz="18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4"/>
          </p:nvPr>
        </p:nvSpPr>
        <p:spPr>
          <a:xfrm>
            <a:off x="6570663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algn="ctr">
              <a:defRPr dirty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04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58906"/>
            <a:ext cx="3602039" cy="116205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3388" y="273051"/>
            <a:ext cx="4206240" cy="57785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1905001"/>
            <a:ext cx="3602039" cy="3733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71129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AF46-CEA4-184E-B201-B8016924FD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9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571129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613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40476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 eaLnBrk="1" hangingPunct="1">
              <a:buNone/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B541AE8-BBA1-104F-B4DA-DC3A37E341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5" r:id="rId5"/>
    <p:sldLayoutId id="2147483841" r:id="rId6"/>
    <p:sldLayoutId id="2147483844" r:id="rId7"/>
    <p:sldLayoutId id="2147483847" r:id="rId8"/>
    <p:sldLayoutId id="2147483848" r:id="rId9"/>
    <p:sldLayoutId id="2147483849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177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35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53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70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2" indent="-28573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8" indent="-2285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5" indent="-2285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0" y="685801"/>
            <a:ext cx="9144000" cy="1470025"/>
          </a:xfrm>
        </p:spPr>
        <p:txBody>
          <a:bodyPr/>
          <a:lstStyle/>
          <a:p>
            <a:r>
              <a:rPr lang="en-US" dirty="0" smtClean="0"/>
              <a:t>Lecture 19</a:t>
            </a:r>
            <a:br>
              <a:rPr lang="en-US" dirty="0" smtClean="0"/>
            </a:br>
            <a:r>
              <a:rPr lang="en-US" dirty="0" smtClean="0"/>
              <a:t>Operating System Security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392124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modified from slides of </a:t>
            </a:r>
            <a:r>
              <a:rPr lang="en-US" sz="2000" b="1" dirty="0" err="1"/>
              <a:t>Lawrie</a:t>
            </a:r>
            <a:r>
              <a:rPr lang="en-US" sz="2000" b="1" dirty="0"/>
              <a:t> </a:t>
            </a:r>
            <a:r>
              <a:rPr lang="en-US" sz="2000" b="1" dirty="0" smtClean="0"/>
              <a:t>Brown </a:t>
            </a:r>
            <a:r>
              <a:rPr lang="en-US" sz="2000" dirty="0"/>
              <a:t>and </a:t>
            </a:r>
            <a:r>
              <a:rPr lang="en-US" sz="2000" b="1" dirty="0"/>
              <a:t>Ian Goldberg </a:t>
            </a:r>
            <a:endParaRPr lang="en-AU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60032" y="2348880"/>
            <a:ext cx="3063164" cy="398092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0324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571" y="5301208"/>
            <a:ext cx="1467957" cy="1555899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NIST System Security Planning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1" y="1124744"/>
            <a:ext cx="8892478" cy="4830763"/>
          </a:xfrm>
        </p:spPr>
        <p:txBody>
          <a:bodyPr/>
          <a:lstStyle/>
          <a:p>
            <a:pPr lvl="0"/>
            <a:r>
              <a:rPr lang="en-US" sz="2400" dirty="0" smtClean="0"/>
              <a:t>the purpose of the system, the type of information stored, the applications and services provided, and their security requirements</a:t>
            </a:r>
          </a:p>
          <a:p>
            <a:pPr lvl="0"/>
            <a:r>
              <a:rPr lang="en-US" sz="2400" dirty="0" smtClean="0"/>
              <a:t>the categories of users of the system, the privileges they have, and the types of information they can access</a:t>
            </a:r>
          </a:p>
          <a:p>
            <a:pPr lvl="0"/>
            <a:r>
              <a:rPr lang="en-US" sz="2400" dirty="0" smtClean="0"/>
              <a:t>how the users are authenticated</a:t>
            </a:r>
          </a:p>
          <a:p>
            <a:pPr lvl="0"/>
            <a:r>
              <a:rPr lang="en-US" sz="2400" dirty="0" smtClean="0"/>
              <a:t>how access to the information stored on the system is managed</a:t>
            </a:r>
          </a:p>
          <a:p>
            <a:pPr lvl="0"/>
            <a:r>
              <a:rPr lang="en-US" sz="2400" dirty="0" smtClean="0"/>
              <a:t>what access the system has to information stored on other hosts, such as file or database servers, and how this is managed</a:t>
            </a:r>
          </a:p>
          <a:p>
            <a:pPr lvl="0"/>
            <a:r>
              <a:rPr lang="en-US" sz="2400" dirty="0" smtClean="0"/>
              <a:t>who will administer the system, and how they will manage the system (via local or remote access)</a:t>
            </a:r>
          </a:p>
          <a:p>
            <a:pPr lvl="0"/>
            <a:r>
              <a:rPr lang="en-US" sz="2400" dirty="0" smtClean="0"/>
              <a:t>any additional security measures required on the system,   including the use of host firewalls, anti-virus or other            malware protection mechanisms, and logging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457200" y="1219200"/>
            <a:ext cx="8305800" cy="5434308"/>
          </a:xfrm>
          <a:prstGeom prst="rect">
            <a:avLst/>
          </a:prstGeom>
        </p:spPr>
        <p:txBody>
          <a:bodyPr/>
          <a:lstStyle/>
          <a:p>
            <a:pPr lvl="0" rtl="0">
              <a:buChar char="•"/>
            </a:pP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438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Operating Systems Hardening</a:t>
            </a:r>
            <a:endParaRPr lang="en-US" dirty="0"/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first critical step in securing a system is to secure the base OS</a:t>
            </a:r>
          </a:p>
          <a:p>
            <a:pPr lvl="1"/>
            <a:r>
              <a:rPr lang="en-US" sz="2400" dirty="0" smtClean="0"/>
              <a:t>install </a:t>
            </a:r>
            <a:r>
              <a:rPr lang="en-US" sz="2400" dirty="0" smtClean="0"/>
              <a:t>and patch the OS</a:t>
            </a:r>
          </a:p>
          <a:p>
            <a:pPr lvl="1"/>
            <a:r>
              <a:rPr lang="en-US" sz="2400" dirty="0" smtClean="0"/>
              <a:t>harden and configure the OS to adequately address the identified security needs of the </a:t>
            </a:r>
            <a:r>
              <a:rPr lang="en-US" sz="2400" dirty="0" smtClean="0"/>
              <a:t>system</a:t>
            </a:r>
          </a:p>
          <a:p>
            <a:pPr lvl="2"/>
            <a:r>
              <a:rPr lang="en-US" sz="2000" dirty="0"/>
              <a:t>Removing unnecessary services, applications, and protocols</a:t>
            </a:r>
          </a:p>
          <a:p>
            <a:pPr lvl="2"/>
            <a:r>
              <a:rPr lang="en-US" sz="2000" dirty="0"/>
              <a:t>Configuring users, groups, and permissions</a:t>
            </a:r>
          </a:p>
          <a:p>
            <a:pPr lvl="2"/>
            <a:r>
              <a:rPr lang="en-US" sz="2000" dirty="0"/>
              <a:t>Configuring resource controls</a:t>
            </a:r>
          </a:p>
          <a:p>
            <a:pPr lvl="1"/>
            <a:r>
              <a:rPr lang="en-US" sz="2400" dirty="0" smtClean="0"/>
              <a:t>install </a:t>
            </a:r>
            <a:r>
              <a:rPr lang="en-US" sz="2400" dirty="0" smtClean="0"/>
              <a:t>and configure additional security controls, </a:t>
            </a:r>
          </a:p>
          <a:p>
            <a:pPr lvl="2"/>
            <a:r>
              <a:rPr lang="en-US" sz="2000" dirty="0" smtClean="0"/>
              <a:t>such as anti-virus, host-based firewalls, and IDS</a:t>
            </a:r>
          </a:p>
          <a:p>
            <a:pPr lvl="1"/>
            <a:r>
              <a:rPr lang="en-US" sz="2400" dirty="0" smtClean="0"/>
              <a:t>test the security of the basic OS to ensure that the steps taken adequately address its security needs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2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15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Initial Setup and Patching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smtClean="0"/>
              <a:t>system security begins with the installation of the OS</a:t>
            </a:r>
          </a:p>
          <a:p>
            <a:pPr lvl="1"/>
            <a:r>
              <a:rPr lang="en-US" sz="2000" dirty="0" smtClean="0"/>
              <a:t>ideally new systems should be constructed on a protected network</a:t>
            </a:r>
          </a:p>
          <a:p>
            <a:pPr lvl="1"/>
            <a:r>
              <a:rPr lang="en-US" sz="2000" dirty="0" smtClean="0"/>
              <a:t>full installation and hardening process should occur before the system is deployed to its intended location</a:t>
            </a:r>
          </a:p>
          <a:p>
            <a:pPr lvl="0"/>
            <a:r>
              <a:rPr lang="en-US" sz="2400" dirty="0" smtClean="0"/>
              <a:t>initial installation should install the minimum necessary for the desired system</a:t>
            </a:r>
          </a:p>
          <a:p>
            <a:pPr lvl="0"/>
            <a:r>
              <a:rPr lang="en-US" sz="2400" dirty="0" smtClean="0"/>
              <a:t>overall  boot process must also be secured</a:t>
            </a:r>
          </a:p>
          <a:p>
            <a:pPr lvl="0"/>
            <a:r>
              <a:rPr lang="en-US" sz="2400" dirty="0" smtClean="0"/>
              <a:t>the integrity and source of any additional device driver code must be carefully validated</a:t>
            </a:r>
          </a:p>
          <a:p>
            <a:pPr lvl="0"/>
            <a:r>
              <a:rPr lang="en-US" sz="2400" dirty="0" smtClean="0"/>
              <a:t>critical that the system be kept up to date, with all critical security related patches installed</a:t>
            </a:r>
          </a:p>
          <a:p>
            <a:pPr lvl="1"/>
            <a:r>
              <a:rPr lang="en-US" sz="2000" dirty="0" smtClean="0"/>
              <a:t>should stage and validate all patches on the test systems before deploying them in production</a:t>
            </a:r>
            <a:endParaRPr lang="en-US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9A1157-748B-C24F-9525-1F1C6D15AFA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4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/>
              <a:t>Remove Unnecessary Services, Applications, Protocols</a:t>
            </a:r>
            <a:endParaRPr lang="en-US" sz="2400" b="1" dirty="0"/>
          </a:p>
        </p:txBody>
      </p:sp>
      <p:sp>
        <p:nvSpPr>
          <p:cNvPr id="84" name="Content Placeholder 8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if fewer software packages are available to run, the risk is reduced</a:t>
            </a:r>
          </a:p>
          <a:p>
            <a:pPr lvl="1"/>
            <a:r>
              <a:rPr lang="en-US" sz="2000" dirty="0" smtClean="0"/>
              <a:t>system planning process should identify what is actually required for a given system</a:t>
            </a:r>
          </a:p>
          <a:p>
            <a:r>
              <a:rPr lang="en-US" sz="2400" dirty="0" smtClean="0"/>
              <a:t>when performing the initial installation the supplied defaults should not be used</a:t>
            </a:r>
          </a:p>
          <a:p>
            <a:pPr lvl="1"/>
            <a:r>
              <a:rPr lang="en-US" sz="2000" dirty="0" smtClean="0"/>
              <a:t>default configuration is set to maximize ease of use and functionality rather than security</a:t>
            </a:r>
          </a:p>
          <a:p>
            <a:pPr lvl="1"/>
            <a:r>
              <a:rPr lang="en-US" sz="2000" dirty="0" smtClean="0"/>
              <a:t>if additional packages are needed later, they can be installed when they are required</a:t>
            </a:r>
          </a:p>
          <a:p>
            <a:r>
              <a:rPr lang="en-US" sz="2400" dirty="0" smtClean="0"/>
              <a:t>not installing unwanted software</a:t>
            </a:r>
          </a:p>
          <a:p>
            <a:pPr lvl="1"/>
            <a:r>
              <a:rPr lang="en-US" sz="2000" dirty="0" smtClean="0"/>
              <a:t>many uninstall scripts fail to completely remove all components</a:t>
            </a:r>
          </a:p>
          <a:p>
            <a:pPr lvl="1"/>
            <a:r>
              <a:rPr lang="en-US" sz="2000" dirty="0" smtClean="0"/>
              <a:t>disabled service might be enabled by an attacker who got 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9A1157-748B-C24F-9525-1F1C6D15AFA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8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Configure Users, Groups, and </a:t>
            </a:r>
            <a:r>
              <a:rPr lang="en-US" sz="28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Authentication</a:t>
            </a:r>
            <a:endParaRPr lang="en-US" sz="2800" b="1" dirty="0"/>
          </a:p>
        </p:txBody>
      </p:sp>
      <p:sp>
        <p:nvSpPr>
          <p:cNvPr id="84" name="Content Placeholder 8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not all users with access to a system will have the same access to all data and resources on that system</a:t>
            </a:r>
          </a:p>
          <a:p>
            <a:pPr lvl="1"/>
            <a:r>
              <a:rPr lang="en-US" sz="2000" dirty="0" smtClean="0"/>
              <a:t>elevated privileges should be restricted to only those users that require them, and then only when they are needed to perform a task</a:t>
            </a:r>
          </a:p>
          <a:p>
            <a:r>
              <a:rPr lang="en-US" sz="2400" dirty="0"/>
              <a:t>system planning process should consider: </a:t>
            </a:r>
          </a:p>
          <a:p>
            <a:pPr lvl="1"/>
            <a:r>
              <a:rPr lang="en-US" sz="2000" dirty="0"/>
              <a:t>categories of users on the system</a:t>
            </a:r>
          </a:p>
          <a:p>
            <a:pPr lvl="1"/>
            <a:r>
              <a:rPr lang="en-US" sz="2000" dirty="0"/>
              <a:t>privileges they have</a:t>
            </a:r>
          </a:p>
          <a:p>
            <a:pPr lvl="1"/>
            <a:r>
              <a:rPr lang="en-US" sz="2000" dirty="0"/>
              <a:t>types of information they can access</a:t>
            </a:r>
          </a:p>
          <a:p>
            <a:pPr lvl="1"/>
            <a:r>
              <a:rPr lang="en-US" sz="2000" dirty="0"/>
              <a:t>how and where they are defined and authenticated</a:t>
            </a:r>
          </a:p>
          <a:p>
            <a:r>
              <a:rPr lang="en-US" sz="2400" dirty="0"/>
              <a:t>default accounts included as part of the system installation should be secured</a:t>
            </a:r>
          </a:p>
          <a:p>
            <a:pPr lvl="1"/>
            <a:r>
              <a:rPr lang="en-US" sz="2000" dirty="0"/>
              <a:t>those that are not required should be either removed or disabled</a:t>
            </a:r>
          </a:p>
          <a:p>
            <a:pPr lvl="1"/>
            <a:r>
              <a:rPr lang="en-US" sz="2000" dirty="0" smtClean="0"/>
              <a:t>policies </a:t>
            </a:r>
            <a:r>
              <a:rPr lang="en-US" sz="2000" dirty="0"/>
              <a:t>that apply to authentication </a:t>
            </a:r>
            <a:r>
              <a:rPr lang="en-US" sz="2000" dirty="0" smtClean="0"/>
              <a:t>credentials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9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Configure Resource Controls</a:t>
            </a:r>
            <a:endParaRPr lang="en-US" dirty="0"/>
          </a:p>
        </p:txBody>
      </p:sp>
      <p:sp>
        <p:nvSpPr>
          <p:cNvPr id="84" name="Content Placeholder 8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the users and groups are defined, appropriate permissions can be set on data and resources</a:t>
            </a:r>
          </a:p>
          <a:p>
            <a:endParaRPr lang="en-US" dirty="0" smtClean="0"/>
          </a:p>
          <a:p>
            <a:r>
              <a:rPr lang="en-US" dirty="0" smtClean="0"/>
              <a:t>many of the security hardening guides provide lists of recommended changes to the default access configuration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5396875"/>
            <a:ext cx="1673087" cy="142522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924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Install Additional  Security Controls</a:t>
            </a:r>
            <a:endParaRPr lang="en-US" sz="36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4" name="Content Placeholder 8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further security possible by installing and configuring additional security tools:</a:t>
            </a:r>
          </a:p>
          <a:p>
            <a:pPr lvl="1"/>
            <a:r>
              <a:rPr lang="en-US" dirty="0"/>
              <a:t>anti-virus software</a:t>
            </a:r>
          </a:p>
          <a:p>
            <a:pPr lvl="1"/>
            <a:r>
              <a:rPr lang="en-US" dirty="0"/>
              <a:t>host-based firewalls</a:t>
            </a:r>
          </a:p>
          <a:p>
            <a:pPr lvl="1"/>
            <a:r>
              <a:rPr lang="en-US" dirty="0"/>
              <a:t>IDS or IPS software</a:t>
            </a:r>
          </a:p>
          <a:p>
            <a:pPr lvl="1"/>
            <a:r>
              <a:rPr lang="en-US" dirty="0"/>
              <a:t>application </a:t>
            </a:r>
            <a:r>
              <a:rPr lang="en-US" dirty="0" smtClean="0"/>
              <a:t>white-listing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913" y="5432778"/>
            <a:ext cx="1673087" cy="142522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115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 the System Security</a:t>
            </a:r>
            <a:endParaRPr lang="en-US" dirty="0"/>
          </a:p>
        </p:txBody>
      </p:sp>
      <p:sp>
        <p:nvSpPr>
          <p:cNvPr id="84" name="Content Placeholder 83"/>
          <p:cNvSpPr>
            <a:spLocks noGrp="1"/>
          </p:cNvSpPr>
          <p:nvPr>
            <p:ph idx="1"/>
          </p:nvPr>
        </p:nvSpPr>
        <p:spPr>
          <a:xfrm>
            <a:off x="457200" y="1295401"/>
            <a:ext cx="8363272" cy="4830763"/>
          </a:xfrm>
        </p:spPr>
        <p:txBody>
          <a:bodyPr/>
          <a:lstStyle/>
          <a:p>
            <a:r>
              <a:rPr lang="en-US" sz="2400" dirty="0" smtClean="0"/>
              <a:t>final step in the process of initially securing the base OS is security testing</a:t>
            </a:r>
          </a:p>
          <a:p>
            <a:pPr lvl="1"/>
            <a:r>
              <a:rPr lang="en-US" sz="2000" dirty="0" smtClean="0"/>
              <a:t>ensure previous security configuration steps are correctly implemented</a:t>
            </a:r>
          </a:p>
          <a:p>
            <a:pPr lvl="1"/>
            <a:r>
              <a:rPr lang="en-US" sz="2000" dirty="0" smtClean="0"/>
              <a:t>identify any possible vulnerabilities</a:t>
            </a:r>
          </a:p>
          <a:p>
            <a:r>
              <a:rPr lang="en-US" sz="2400" dirty="0" smtClean="0"/>
              <a:t>checklists are included in security hardening guides</a:t>
            </a:r>
          </a:p>
          <a:p>
            <a:r>
              <a:rPr lang="en-US" sz="2400" dirty="0" smtClean="0"/>
              <a:t>there are programs specifically designed to: </a:t>
            </a:r>
          </a:p>
          <a:p>
            <a:pPr lvl="1"/>
            <a:r>
              <a:rPr lang="en-US" sz="2000" dirty="0" smtClean="0"/>
              <a:t>review a system to ensure that a system meets the basic security requirements</a:t>
            </a:r>
          </a:p>
          <a:p>
            <a:pPr lvl="1"/>
            <a:r>
              <a:rPr lang="en-US" sz="2000" dirty="0" smtClean="0"/>
              <a:t>scan for known vulnerabilities and poor configuration practices</a:t>
            </a:r>
          </a:p>
          <a:p>
            <a:r>
              <a:rPr lang="en-US" sz="2400" dirty="0" smtClean="0"/>
              <a:t>should be done following the initial hardening of the system</a:t>
            </a:r>
          </a:p>
          <a:p>
            <a:r>
              <a:rPr lang="en-US" sz="2400" dirty="0" smtClean="0"/>
              <a:t>repeated periodically as part of security maintenance process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9A1157-748B-C24F-9525-1F1C6D15AFA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99728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may include:</a:t>
            </a:r>
          </a:p>
          <a:p>
            <a:pPr lvl="1"/>
            <a:r>
              <a:rPr lang="en-US" sz="2400" dirty="0" smtClean="0"/>
              <a:t> creating and specifying appropriate data storage areas for application</a:t>
            </a:r>
          </a:p>
          <a:p>
            <a:pPr lvl="1"/>
            <a:r>
              <a:rPr lang="en-US" sz="2400" dirty="0" smtClean="0"/>
              <a:t>making appropriate changes to the application or service default configuration details</a:t>
            </a:r>
          </a:p>
          <a:p>
            <a:r>
              <a:rPr lang="en-US" sz="2800" dirty="0" smtClean="0"/>
              <a:t>some applications or services may include:</a:t>
            </a:r>
          </a:p>
          <a:p>
            <a:pPr lvl="1"/>
            <a:r>
              <a:rPr lang="en-US" sz="2400" dirty="0" smtClean="0"/>
              <a:t>default data, scripts, user accounts</a:t>
            </a:r>
          </a:p>
          <a:p>
            <a:r>
              <a:rPr lang="en-US" sz="2800" dirty="0" smtClean="0"/>
              <a:t>of particular concern with remotely accessed services such as Web and file transfer services</a:t>
            </a:r>
          </a:p>
          <a:p>
            <a:pPr lvl="1"/>
            <a:r>
              <a:rPr lang="en-US" sz="2400" dirty="0" smtClean="0"/>
              <a:t>risk from this form of attack is reduced by ensuring that most of the files can only be read by the server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7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46077">
            <a:off x="-815" y="5342119"/>
            <a:ext cx="1816100" cy="1524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75731">
            <a:off x="7135875" y="5187236"/>
            <a:ext cx="1959858" cy="1798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Encryption Technology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1"/>
            <a:ext cx="8686800" cy="4830763"/>
          </a:xfrm>
        </p:spPr>
        <p:txBody>
          <a:bodyPr/>
          <a:lstStyle/>
          <a:p>
            <a:pPr lvl="0"/>
            <a:r>
              <a:rPr lang="en-US" sz="2800" dirty="0" smtClean="0"/>
              <a:t>a key enabling technology that may be used to secure data both in transit and when stored</a:t>
            </a:r>
          </a:p>
          <a:p>
            <a:pPr lvl="0"/>
            <a:r>
              <a:rPr lang="en-US" sz="2800" dirty="0" smtClean="0"/>
              <a:t>must be configured </a:t>
            </a:r>
          </a:p>
          <a:p>
            <a:pPr lvl="1"/>
            <a:r>
              <a:rPr lang="en-US" sz="2400" dirty="0" smtClean="0"/>
              <a:t>appropriate cryptographic keys created, signed, and secured</a:t>
            </a:r>
          </a:p>
          <a:p>
            <a:pPr lvl="0"/>
            <a:r>
              <a:rPr lang="en-US" sz="2800" dirty="0" smtClean="0"/>
              <a:t>if secure network services are provided using TLS/IPsec, suitable public and private keys must be generated</a:t>
            </a:r>
          </a:p>
          <a:p>
            <a:pPr lvl="0"/>
            <a:r>
              <a:rPr lang="en-US" sz="2800" dirty="0" smtClean="0"/>
              <a:t>if secure network services are provided using SSH, appropriate server and client keys must be created</a:t>
            </a:r>
          </a:p>
          <a:p>
            <a:pPr lvl="0"/>
            <a:r>
              <a:rPr lang="en-US" sz="2800" dirty="0" smtClean="0"/>
              <a:t>cryptographic file systems are another use of encryption</a:t>
            </a:r>
            <a:endParaRPr lang="en-US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9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Operating System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An OS allows different users to access different resources in a shared way</a:t>
            </a:r>
          </a:p>
          <a:p>
            <a:endParaRPr lang="en-GB" smtClean="0"/>
          </a:p>
          <a:p>
            <a:r>
              <a:rPr lang="en-GB" smtClean="0"/>
              <a:t>The OS needs to control </a:t>
            </a:r>
          </a:p>
          <a:p>
            <a:pPr lvl="1"/>
            <a:r>
              <a:rPr lang="en-GB" smtClean="0"/>
              <a:t>the sharing and </a:t>
            </a:r>
          </a:p>
          <a:p>
            <a:pPr lvl="1"/>
            <a:r>
              <a:rPr lang="en-GB" smtClean="0"/>
              <a:t>provide an interface to allow the access</a:t>
            </a:r>
          </a:p>
          <a:p>
            <a:pPr lvl="2"/>
            <a:r>
              <a:rPr lang="en-GB" smtClean="0"/>
              <a:t>Identification and authentication are required for access control</a:t>
            </a:r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fld id="{386A6CE8-C34B-4185-81DC-E4EE7B99B337}" type="slidenum">
              <a:rPr kumimoji="0" lang="en-US" sz="1200" smtClean="0">
                <a:solidFill>
                  <a:schemeClr val="bg1"/>
                </a:solidFill>
              </a:rPr>
              <a:pPr/>
              <a:t>2</a:t>
            </a:fld>
            <a:endParaRPr kumimoji="0" lang="en-US" sz="12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6813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Security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of maintaining security is continuous</a:t>
            </a:r>
          </a:p>
          <a:p>
            <a:pPr lvl="1"/>
            <a:r>
              <a:rPr lang="en-US" dirty="0" smtClean="0"/>
              <a:t>monitoring </a:t>
            </a:r>
            <a:r>
              <a:rPr lang="en-US" dirty="0" smtClean="0"/>
              <a:t>and analyzing logging information</a:t>
            </a:r>
          </a:p>
          <a:p>
            <a:pPr lvl="1"/>
            <a:r>
              <a:rPr lang="en-US" dirty="0" smtClean="0"/>
              <a:t>performing regular backups</a:t>
            </a:r>
          </a:p>
          <a:p>
            <a:pPr lvl="1"/>
            <a:r>
              <a:rPr lang="en-US" dirty="0" smtClean="0"/>
              <a:t>recovering from security compromises</a:t>
            </a:r>
          </a:p>
          <a:p>
            <a:pPr lvl="1"/>
            <a:r>
              <a:rPr lang="en-US" dirty="0" smtClean="0"/>
              <a:t>regularly testing system security</a:t>
            </a:r>
          </a:p>
          <a:p>
            <a:pPr lvl="1"/>
            <a:r>
              <a:rPr lang="en-US" dirty="0" smtClean="0"/>
              <a:t>using appropriate software maintenance processes </a:t>
            </a:r>
          </a:p>
          <a:p>
            <a:pPr lvl="2"/>
            <a:r>
              <a:rPr lang="en-US" dirty="0" smtClean="0"/>
              <a:t>to patch and update all critical software</a:t>
            </a:r>
          </a:p>
          <a:p>
            <a:pPr lvl="2"/>
            <a:r>
              <a:rPr lang="en-US" dirty="0" smtClean="0"/>
              <a:t>to monitor and revise configuration as needed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5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Logging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1295401"/>
            <a:ext cx="8686800" cy="4830763"/>
          </a:xfrm>
        </p:spPr>
        <p:txBody>
          <a:bodyPr/>
          <a:lstStyle/>
          <a:p>
            <a:pPr lvl="0"/>
            <a:r>
              <a:rPr lang="en-US" sz="2400" dirty="0" smtClean="0"/>
              <a:t>can only inform you about bad things that have already happened</a:t>
            </a:r>
          </a:p>
          <a:p>
            <a:pPr lvl="0"/>
            <a:r>
              <a:rPr lang="en-US" sz="2400" dirty="0" smtClean="0"/>
              <a:t>in the event of a system breach or failure</a:t>
            </a:r>
          </a:p>
          <a:p>
            <a:pPr lvl="1"/>
            <a:r>
              <a:rPr lang="en-US" sz="2000" dirty="0" smtClean="0"/>
              <a:t>administrators can more quickly identify what happened</a:t>
            </a:r>
          </a:p>
          <a:p>
            <a:pPr lvl="0"/>
            <a:r>
              <a:rPr lang="en-US" sz="2400" dirty="0" smtClean="0"/>
              <a:t>key is to ensure you capture the correct data </a:t>
            </a:r>
          </a:p>
          <a:p>
            <a:pPr lvl="1"/>
            <a:r>
              <a:rPr lang="en-US" sz="2000" dirty="0" smtClean="0"/>
              <a:t>and then appropriately monitor and analyze this data</a:t>
            </a:r>
          </a:p>
          <a:p>
            <a:pPr lvl="0"/>
            <a:r>
              <a:rPr lang="en-US" sz="2400" dirty="0" smtClean="0"/>
              <a:t>information can be generated by the system, network and applications</a:t>
            </a:r>
          </a:p>
          <a:p>
            <a:pPr lvl="0"/>
            <a:r>
              <a:rPr lang="en-US" sz="2400" dirty="0" smtClean="0"/>
              <a:t>range of data acquired should be determined </a:t>
            </a:r>
          </a:p>
          <a:p>
            <a:pPr lvl="1"/>
            <a:r>
              <a:rPr lang="en-US" sz="2000" dirty="0" smtClean="0"/>
              <a:t>during the system planning stage</a:t>
            </a:r>
          </a:p>
          <a:p>
            <a:pPr lvl="0"/>
            <a:r>
              <a:rPr lang="en-US" sz="2400" dirty="0" smtClean="0"/>
              <a:t>generates significant volumes of information </a:t>
            </a:r>
          </a:p>
          <a:p>
            <a:pPr lvl="1"/>
            <a:r>
              <a:rPr lang="en-US" sz="2000" dirty="0" smtClean="0"/>
              <a:t>and it is important that sufficient space is allocated for them</a:t>
            </a:r>
          </a:p>
          <a:p>
            <a:pPr lvl="0"/>
            <a:r>
              <a:rPr lang="en-US" sz="2400" dirty="0" smtClean="0"/>
              <a:t>automated analysis is preferred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248" y="5387323"/>
            <a:ext cx="2387117" cy="1786093"/>
          </a:xfrm>
          <a:prstGeom prst="rect">
            <a:avLst/>
          </a:prstGeom>
          <a:effectLst>
            <a:softEdge rad="254000"/>
          </a:effectLst>
        </p:spPr>
      </p:pic>
      <p:sp>
        <p:nvSpPr>
          <p:cNvPr id="14" name="TextBox 13"/>
          <p:cNvSpPr txBox="1"/>
          <p:nvPr/>
        </p:nvSpPr>
        <p:spPr>
          <a:xfrm>
            <a:off x="892516" y="48051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1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Backup and Archive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90525"/>
            <a:ext cx="8507288" cy="4830763"/>
          </a:xfrm>
        </p:spPr>
        <p:txBody>
          <a:bodyPr/>
          <a:lstStyle/>
          <a:p>
            <a:pPr lvl="0">
              <a:spcBef>
                <a:spcPts val="600"/>
              </a:spcBef>
            </a:pPr>
            <a:r>
              <a:rPr lang="en-US" dirty="0" smtClean="0"/>
              <a:t>performing regular backups is a critical control 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that assists with maintaining the integrity of the system and user data</a:t>
            </a:r>
          </a:p>
          <a:p>
            <a:pPr lvl="2">
              <a:spcBef>
                <a:spcPts val="600"/>
              </a:spcBef>
            </a:pPr>
            <a:r>
              <a:rPr lang="en-US" dirty="0" smtClean="0"/>
              <a:t>may be legal or operational requirements for the retention of data</a:t>
            </a:r>
          </a:p>
          <a:p>
            <a:pPr lvl="0">
              <a:spcBef>
                <a:spcPts val="600"/>
              </a:spcBef>
            </a:pPr>
            <a:r>
              <a:rPr lang="en-US" b="1" dirty="0" smtClean="0"/>
              <a:t>Backup: </a:t>
            </a:r>
            <a:r>
              <a:rPr lang="en-US" dirty="0" smtClean="0"/>
              <a:t>process of making copies of data at regular intervals</a:t>
            </a:r>
          </a:p>
          <a:p>
            <a:pPr lvl="0">
              <a:spcBef>
                <a:spcPts val="600"/>
              </a:spcBef>
            </a:pPr>
            <a:r>
              <a:rPr lang="en-US" b="1" dirty="0" smtClean="0"/>
              <a:t>Archive: </a:t>
            </a:r>
            <a:r>
              <a:rPr lang="en-US" dirty="0" smtClean="0"/>
              <a:t>process of retaining copies of data over extended periods of time </a:t>
            </a:r>
          </a:p>
          <a:p>
            <a:pPr lvl="2">
              <a:spcBef>
                <a:spcPts val="600"/>
              </a:spcBef>
            </a:pPr>
            <a:r>
              <a:rPr lang="en-US" dirty="0" smtClean="0"/>
              <a:t>to meet legal and operational requirements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5031644"/>
            <a:ext cx="1828800" cy="18288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54650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Backup and Archive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1"/>
            <a:ext cx="8579296" cy="4830763"/>
          </a:xfrm>
        </p:spPr>
        <p:txBody>
          <a:bodyPr/>
          <a:lstStyle/>
          <a:p>
            <a:pPr lvl="0"/>
            <a:r>
              <a:rPr lang="en-US" dirty="0" smtClean="0"/>
              <a:t>needs and policy relating to backup and archive should be determined during the system planning stage</a:t>
            </a:r>
          </a:p>
          <a:p>
            <a:pPr lvl="1"/>
            <a:r>
              <a:rPr lang="en-US" dirty="0" smtClean="0"/>
              <a:t>kept online or offline</a:t>
            </a:r>
          </a:p>
          <a:p>
            <a:pPr lvl="1"/>
            <a:r>
              <a:rPr lang="en-US" dirty="0" smtClean="0"/>
              <a:t>stored locally or transported to a remote site</a:t>
            </a:r>
          </a:p>
          <a:p>
            <a:pPr lvl="2"/>
            <a:r>
              <a:rPr lang="en-US" dirty="0" smtClean="0"/>
              <a:t> </a:t>
            </a:r>
            <a:r>
              <a:rPr lang="en-US" dirty="0" smtClean="0"/>
              <a:t>trade-offs include </a:t>
            </a:r>
            <a:r>
              <a:rPr lang="en-US" i="1" dirty="0" smtClean="0"/>
              <a:t>ease of implementation</a:t>
            </a:r>
            <a:r>
              <a:rPr lang="en-US" dirty="0" smtClean="0"/>
              <a:t> and </a:t>
            </a:r>
            <a:r>
              <a:rPr lang="en-US" i="1" dirty="0" smtClean="0"/>
              <a:t>cost</a:t>
            </a:r>
            <a:r>
              <a:rPr lang="en-US" dirty="0" smtClean="0"/>
              <a:t> versus </a:t>
            </a:r>
            <a:r>
              <a:rPr lang="en-US" i="1" dirty="0" smtClean="0"/>
              <a:t>greater security </a:t>
            </a:r>
            <a:r>
              <a:rPr lang="en-US" dirty="0" smtClean="0"/>
              <a:t>and </a:t>
            </a:r>
            <a:r>
              <a:rPr lang="en-US" i="1" dirty="0" smtClean="0"/>
              <a:t>robustness</a:t>
            </a:r>
            <a:r>
              <a:rPr lang="en-US" dirty="0" smtClean="0"/>
              <a:t> against different threats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5031644"/>
            <a:ext cx="1828800" cy="18288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62812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Virtualization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457200" y="1295401"/>
            <a:ext cx="8291264" cy="4830763"/>
          </a:xfrm>
        </p:spPr>
        <p:txBody>
          <a:bodyPr/>
          <a:lstStyle/>
          <a:p>
            <a:pPr lvl="0"/>
            <a:r>
              <a:rPr lang="en-US" dirty="0" smtClean="0"/>
              <a:t>a technology that provides an abstraction of the resources used by some software </a:t>
            </a:r>
          </a:p>
          <a:p>
            <a:pPr lvl="1"/>
            <a:r>
              <a:rPr lang="en-US" dirty="0" smtClean="0"/>
              <a:t>which runs in a simulated environment called a Virtual Machine (VM)</a:t>
            </a:r>
          </a:p>
          <a:p>
            <a:pPr lvl="0"/>
            <a:r>
              <a:rPr lang="en-US" dirty="0" smtClean="0"/>
              <a:t>benefits include better efficiency in the use of the physical system resources</a:t>
            </a:r>
          </a:p>
          <a:p>
            <a:pPr lvl="0"/>
            <a:r>
              <a:rPr lang="en-US" dirty="0" smtClean="0"/>
              <a:t>provides support for multiple distinct </a:t>
            </a:r>
            <a:r>
              <a:rPr lang="en-US" dirty="0" err="1" smtClean="0"/>
              <a:t>OSes</a:t>
            </a:r>
            <a:r>
              <a:rPr lang="en-US" dirty="0" smtClean="0"/>
              <a:t> and associated applications on one physical system</a:t>
            </a:r>
          </a:p>
          <a:p>
            <a:pPr lvl="0"/>
            <a:r>
              <a:rPr lang="en-US" dirty="0" smtClean="0"/>
              <a:t>raises additional security concerns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1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Virtualization Alternatives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application virtualization</a:t>
            </a:r>
          </a:p>
          <a:p>
            <a:pPr lvl="1"/>
            <a:r>
              <a:rPr lang="en-US" dirty="0" smtClean="0"/>
              <a:t>allows applications written for one environment to execute on some other OS</a:t>
            </a:r>
          </a:p>
          <a:p>
            <a:pPr lvl="0"/>
            <a:r>
              <a:rPr lang="en-US" b="1" dirty="0" smtClean="0"/>
              <a:t>full virtualization</a:t>
            </a:r>
          </a:p>
          <a:p>
            <a:pPr lvl="1"/>
            <a:r>
              <a:rPr lang="en-US" dirty="0" smtClean="0"/>
              <a:t>multiple full OS instances execute in parallel</a:t>
            </a:r>
          </a:p>
          <a:p>
            <a:pPr lvl="0"/>
            <a:r>
              <a:rPr lang="en-US" b="1" dirty="0" smtClean="0"/>
              <a:t>virtual machine monitor </a:t>
            </a:r>
            <a:r>
              <a:rPr lang="en-US" dirty="0" smtClean="0"/>
              <a:t>(VMM)</a:t>
            </a:r>
          </a:p>
          <a:p>
            <a:pPr lvl="1"/>
            <a:r>
              <a:rPr lang="en-US" dirty="0" smtClean="0"/>
              <a:t>hypervisor</a:t>
            </a:r>
          </a:p>
          <a:p>
            <a:pPr lvl="1"/>
            <a:r>
              <a:rPr lang="en-US" dirty="0" smtClean="0"/>
              <a:t>coordinates access between each of the guests and the actual physical hardware resources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6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Native Virtualization Security Layers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7" name="Picture 6" descr="f2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2" t="36710" r="13148" b="32119"/>
          <a:stretch/>
        </p:blipFill>
        <p:spPr>
          <a:xfrm>
            <a:off x="251520" y="863251"/>
            <a:ext cx="8568952" cy="44379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7090392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Hosted Virtualization Security Layers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7" name="Picture 6" descr="f3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0" t="30426" r="13362" b="31972"/>
          <a:stretch/>
        </p:blipFill>
        <p:spPr>
          <a:xfrm>
            <a:off x="162697" y="764704"/>
            <a:ext cx="8532440" cy="53015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7830489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Virtualization Security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concerns include:</a:t>
            </a:r>
          </a:p>
          <a:p>
            <a:pPr lvl="1"/>
            <a:r>
              <a:rPr lang="en-US" dirty="0" smtClean="0"/>
              <a:t>guest OS isolation</a:t>
            </a:r>
          </a:p>
          <a:p>
            <a:pPr lvl="2"/>
            <a:r>
              <a:rPr lang="en-US" dirty="0" smtClean="0"/>
              <a:t>ensuring that programs executing within a guest OS may only access and use the resources allocated to it</a:t>
            </a:r>
          </a:p>
          <a:p>
            <a:pPr lvl="1"/>
            <a:r>
              <a:rPr lang="en-US" dirty="0" smtClean="0"/>
              <a:t>guest OS monitoring by the hypervisor</a:t>
            </a:r>
          </a:p>
          <a:p>
            <a:pPr lvl="2"/>
            <a:r>
              <a:rPr lang="en-US" dirty="0" smtClean="0"/>
              <a:t>which has privileged access to the programs and data in each guest OS</a:t>
            </a:r>
          </a:p>
          <a:p>
            <a:pPr lvl="1"/>
            <a:r>
              <a:rPr lang="en-US" dirty="0" smtClean="0"/>
              <a:t>virtualized environment security</a:t>
            </a:r>
          </a:p>
          <a:p>
            <a:pPr lvl="2"/>
            <a:r>
              <a:rPr lang="en-US" dirty="0" smtClean="0"/>
              <a:t>particularly image and snapshot management</a:t>
            </a:r>
          </a:p>
          <a:p>
            <a:pPr lvl="3"/>
            <a:r>
              <a:rPr lang="en-US" dirty="0" smtClean="0"/>
              <a:t>which attackers may attempt to view or modify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6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Securing Virtualization Systems</a:t>
            </a:r>
            <a:endParaRPr lang="en-US" sz="4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95401"/>
            <a:ext cx="8435280" cy="4830763"/>
          </a:xfrm>
        </p:spPr>
        <p:txBody>
          <a:bodyPr/>
          <a:lstStyle/>
          <a:p>
            <a:pPr lvl="0"/>
            <a:r>
              <a:rPr lang="en-US" dirty="0" smtClean="0"/>
              <a:t>organizations using  virtualization </a:t>
            </a:r>
            <a:r>
              <a:rPr lang="en-US" dirty="0" smtClean="0"/>
              <a:t>should</a:t>
            </a:r>
            <a:endParaRPr lang="en-US" dirty="0" smtClean="0"/>
          </a:p>
          <a:p>
            <a:pPr lvl="1"/>
            <a:r>
              <a:rPr lang="en-US" dirty="0" smtClean="0"/>
              <a:t>carefully plan the security of the virtualized system</a:t>
            </a:r>
          </a:p>
          <a:p>
            <a:pPr lvl="1"/>
            <a:r>
              <a:rPr lang="en-US" dirty="0" smtClean="0"/>
              <a:t>secure all elements of a full virtualization solution and maintain their security</a:t>
            </a:r>
          </a:p>
          <a:p>
            <a:pPr lvl="1"/>
            <a:r>
              <a:rPr lang="en-US" dirty="0" smtClean="0"/>
              <a:t>ensure that the hypervisor is properly secured</a:t>
            </a:r>
          </a:p>
          <a:p>
            <a:pPr lvl="1"/>
            <a:r>
              <a:rPr lang="en-US" dirty="0" smtClean="0"/>
              <a:t>restrict and protect administrator access to the virtualization solution	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0508" y="13369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8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History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OSs evolved as a way to allow multiple users use the same hardware</a:t>
            </a:r>
          </a:p>
          <a:p>
            <a:pPr lvl="1"/>
            <a:r>
              <a:rPr lang="en-GB" sz="2400" dirty="0" smtClean="0"/>
              <a:t>Sequentially (based on </a:t>
            </a:r>
            <a:r>
              <a:rPr lang="en-GB" sz="2400" i="1" dirty="0" smtClean="0"/>
              <a:t>executives</a:t>
            </a:r>
            <a:r>
              <a:rPr lang="en-GB" sz="2400" dirty="0" smtClean="0"/>
              <a:t>)</a:t>
            </a:r>
            <a:r>
              <a:rPr lang="ar-SA" sz="2400" dirty="0" smtClean="0"/>
              <a:t>‏</a:t>
            </a:r>
            <a:endParaRPr lang="en-GB" sz="2400" dirty="0" smtClean="0"/>
          </a:p>
          <a:p>
            <a:pPr lvl="1"/>
            <a:r>
              <a:rPr lang="en-GB" sz="2400" dirty="0" smtClean="0"/>
              <a:t>Interleaving (based on </a:t>
            </a:r>
            <a:r>
              <a:rPr lang="en-GB" sz="2400" i="1" dirty="0" smtClean="0"/>
              <a:t>monitors</a:t>
            </a:r>
            <a:r>
              <a:rPr lang="en-GB" sz="2400" dirty="0" smtClean="0"/>
              <a:t>)</a:t>
            </a:r>
            <a:r>
              <a:rPr lang="ar-SA" sz="2400" dirty="0" smtClean="0"/>
              <a:t>‏</a:t>
            </a:r>
            <a:endParaRPr lang="en-GB" sz="2400" dirty="0" smtClean="0"/>
          </a:p>
          <a:p>
            <a:r>
              <a:rPr lang="en-GB" sz="2800" dirty="0" smtClean="0"/>
              <a:t>OS makes resources available to users </a:t>
            </a:r>
          </a:p>
          <a:p>
            <a:pPr lvl="1"/>
            <a:r>
              <a:rPr lang="en-GB" sz="2400" dirty="0" smtClean="0"/>
              <a:t>if required by them and permitted by some policy</a:t>
            </a:r>
          </a:p>
          <a:p>
            <a:r>
              <a:rPr lang="en-GB" sz="2800" dirty="0" smtClean="0"/>
              <a:t>OS also protects users from each other</a:t>
            </a:r>
          </a:p>
          <a:p>
            <a:pPr lvl="1"/>
            <a:r>
              <a:rPr lang="en-GB" sz="2400" dirty="0" smtClean="0"/>
              <a:t>attacks, mistakes, resource overconsumption </a:t>
            </a:r>
          </a:p>
          <a:p>
            <a:r>
              <a:rPr lang="en-GB" sz="2800" dirty="0" smtClean="0"/>
              <a:t>Even for a single-user OS, protecting a user from him/herself is a good thing</a:t>
            </a:r>
          </a:p>
          <a:p>
            <a:pPr lvl="1"/>
            <a:r>
              <a:rPr lang="en-GB" sz="2400" dirty="0" smtClean="0"/>
              <a:t>mistakes, malware</a:t>
            </a:r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fld id="{CC733281-AFB5-42EB-9E8B-D50FC559C9A2}" type="slidenum">
              <a:rPr kumimoji="0" lang="en-US" sz="1200" smtClean="0">
                <a:solidFill>
                  <a:schemeClr val="bg1"/>
                </a:solidFill>
              </a:rPr>
              <a:pPr/>
              <a:t>3</a:t>
            </a:fld>
            <a:endParaRPr kumimoji="0" lang="en-US" sz="12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9110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Hypervisor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be </a:t>
            </a:r>
          </a:p>
          <a:p>
            <a:pPr lvl="1"/>
            <a:r>
              <a:rPr lang="en-US" dirty="0" smtClean="0"/>
              <a:t>secured using a process similar to securing an OS</a:t>
            </a:r>
          </a:p>
          <a:p>
            <a:pPr lvl="1"/>
            <a:r>
              <a:rPr lang="en-US" dirty="0" smtClean="0"/>
              <a:t>installed in an isolated environment</a:t>
            </a:r>
          </a:p>
          <a:p>
            <a:pPr lvl="1"/>
            <a:r>
              <a:rPr lang="en-US" dirty="0" smtClean="0"/>
              <a:t>configured so that it is updated automatically</a:t>
            </a:r>
          </a:p>
          <a:p>
            <a:pPr lvl="1"/>
            <a:r>
              <a:rPr lang="en-US" dirty="0" smtClean="0"/>
              <a:t>monitored for any signs of compromise</a:t>
            </a:r>
          </a:p>
          <a:p>
            <a:pPr lvl="1"/>
            <a:r>
              <a:rPr lang="en-US" dirty="0" smtClean="0"/>
              <a:t>accessed only by authorized administration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8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Hypervisor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 support both local and remote administration</a:t>
            </a:r>
          </a:p>
          <a:p>
            <a:pPr lvl="1"/>
            <a:r>
              <a:rPr lang="en-US" dirty="0" smtClean="0"/>
              <a:t>so must be configured appropriately</a:t>
            </a:r>
          </a:p>
          <a:p>
            <a:r>
              <a:rPr lang="en-US" dirty="0" smtClean="0"/>
              <a:t>remote administration access should be considered and secured in the design of any network firewall and IDS capability in use</a:t>
            </a:r>
          </a:p>
          <a:p>
            <a:r>
              <a:rPr lang="en-US" dirty="0" smtClean="0"/>
              <a:t>ideally administration traffic should use a separate network with very limited access provided from outside the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0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457200" y="1295401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2" indent="-285736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18" indent="-2285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5" indent="-2285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Virtualization Infrastructure Security</a:t>
            </a:r>
            <a:endParaRPr lang="en-US" sz="3600" dirty="0"/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systems manage access to hardware resources</a:t>
            </a:r>
          </a:p>
          <a:p>
            <a:endParaRPr lang="en-US" dirty="0" smtClean="0"/>
          </a:p>
          <a:p>
            <a:r>
              <a:rPr lang="en-US" dirty="0" smtClean="0"/>
              <a:t>access </a:t>
            </a:r>
            <a:r>
              <a:rPr lang="en-US" dirty="0"/>
              <a:t>must be limited to just the appropriate guest</a:t>
            </a:r>
          </a:p>
          <a:p>
            <a:endParaRPr lang="en-US" dirty="0" smtClean="0"/>
          </a:p>
          <a:p>
            <a:r>
              <a:rPr lang="en-US" dirty="0" smtClean="0"/>
              <a:t>access </a:t>
            </a:r>
            <a:r>
              <a:rPr lang="en-US" dirty="0"/>
              <a:t>to VM image and snapshots </a:t>
            </a:r>
            <a:r>
              <a:rPr lang="en-US" dirty="0" smtClean="0"/>
              <a:t>            must </a:t>
            </a:r>
            <a:r>
              <a:rPr lang="en-US" dirty="0"/>
              <a:t>be carefully controlled</a:t>
            </a:r>
          </a:p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730211" y="3068960"/>
            <a:ext cx="2378293" cy="2537837"/>
            <a:chOff x="6718291" y="3846042"/>
            <a:chExt cx="2378293" cy="2537837"/>
          </a:xfrm>
        </p:grpSpPr>
        <p:sp>
          <p:nvSpPr>
            <p:cNvPr id="20" name="Freeform 19"/>
            <p:cNvSpPr/>
            <p:nvPr/>
          </p:nvSpPr>
          <p:spPr>
            <a:xfrm>
              <a:off x="7608694" y="4958237"/>
              <a:ext cx="1253000" cy="1253000"/>
            </a:xfrm>
            <a:custGeom>
              <a:avLst/>
              <a:gdLst>
                <a:gd name="connsiteX0" fmla="*/ 889385 w 1253000"/>
                <a:gd name="connsiteY0" fmla="*/ 199776 h 1253000"/>
                <a:gd name="connsiteX1" fmla="*/ 986848 w 1253000"/>
                <a:gd name="connsiteY1" fmla="*/ 117990 h 1253000"/>
                <a:gd name="connsiteX2" fmla="*/ 1064710 w 1253000"/>
                <a:gd name="connsiteY2" fmla="*/ 183324 h 1253000"/>
                <a:gd name="connsiteX3" fmla="*/ 1001091 w 1253000"/>
                <a:gd name="connsiteY3" fmla="*/ 293509 h 1253000"/>
                <a:gd name="connsiteX4" fmla="*/ 1102174 w 1253000"/>
                <a:gd name="connsiteY4" fmla="*/ 468590 h 1253000"/>
                <a:gd name="connsiteX5" fmla="*/ 1229406 w 1253000"/>
                <a:gd name="connsiteY5" fmla="*/ 468586 h 1253000"/>
                <a:gd name="connsiteX6" fmla="*/ 1247056 w 1253000"/>
                <a:gd name="connsiteY6" fmla="*/ 568684 h 1253000"/>
                <a:gd name="connsiteX7" fmla="*/ 1127496 w 1253000"/>
                <a:gd name="connsiteY7" fmla="*/ 612197 h 1253000"/>
                <a:gd name="connsiteX8" fmla="*/ 1092390 w 1253000"/>
                <a:gd name="connsiteY8" fmla="*/ 811291 h 1253000"/>
                <a:gd name="connsiteX9" fmla="*/ 1189858 w 1253000"/>
                <a:gd name="connsiteY9" fmla="*/ 893072 h 1253000"/>
                <a:gd name="connsiteX10" fmla="*/ 1139037 w 1253000"/>
                <a:gd name="connsiteY10" fmla="*/ 981096 h 1253000"/>
                <a:gd name="connsiteX11" fmla="*/ 1019479 w 1253000"/>
                <a:gd name="connsiteY11" fmla="*/ 937577 h 1253000"/>
                <a:gd name="connsiteX12" fmla="*/ 864611 w 1253000"/>
                <a:gd name="connsiteY12" fmla="*/ 1067527 h 1253000"/>
                <a:gd name="connsiteX13" fmla="*/ 886708 w 1253000"/>
                <a:gd name="connsiteY13" fmla="*/ 1192826 h 1253000"/>
                <a:gd name="connsiteX14" fmla="*/ 791196 w 1253000"/>
                <a:gd name="connsiteY14" fmla="*/ 1227589 h 1253000"/>
                <a:gd name="connsiteX15" fmla="*/ 727583 w 1253000"/>
                <a:gd name="connsiteY15" fmla="*/ 1117401 h 1253000"/>
                <a:gd name="connsiteX16" fmla="*/ 525417 w 1253000"/>
                <a:gd name="connsiteY16" fmla="*/ 1117401 h 1253000"/>
                <a:gd name="connsiteX17" fmla="*/ 461804 w 1253000"/>
                <a:gd name="connsiteY17" fmla="*/ 1227589 h 1253000"/>
                <a:gd name="connsiteX18" fmla="*/ 366292 w 1253000"/>
                <a:gd name="connsiteY18" fmla="*/ 1192826 h 1253000"/>
                <a:gd name="connsiteX19" fmla="*/ 388389 w 1253000"/>
                <a:gd name="connsiteY19" fmla="*/ 1067527 h 1253000"/>
                <a:gd name="connsiteX20" fmla="*/ 233521 w 1253000"/>
                <a:gd name="connsiteY20" fmla="*/ 937577 h 1253000"/>
                <a:gd name="connsiteX21" fmla="*/ 113963 w 1253000"/>
                <a:gd name="connsiteY21" fmla="*/ 981096 h 1253000"/>
                <a:gd name="connsiteX22" fmla="*/ 63142 w 1253000"/>
                <a:gd name="connsiteY22" fmla="*/ 893072 h 1253000"/>
                <a:gd name="connsiteX23" fmla="*/ 160610 w 1253000"/>
                <a:gd name="connsiteY23" fmla="*/ 811291 h 1253000"/>
                <a:gd name="connsiteX24" fmla="*/ 125504 w 1253000"/>
                <a:gd name="connsiteY24" fmla="*/ 612197 h 1253000"/>
                <a:gd name="connsiteX25" fmla="*/ 5944 w 1253000"/>
                <a:gd name="connsiteY25" fmla="*/ 568684 h 1253000"/>
                <a:gd name="connsiteX26" fmla="*/ 23594 w 1253000"/>
                <a:gd name="connsiteY26" fmla="*/ 468586 h 1253000"/>
                <a:gd name="connsiteX27" fmla="*/ 150826 w 1253000"/>
                <a:gd name="connsiteY27" fmla="*/ 468590 h 1253000"/>
                <a:gd name="connsiteX28" fmla="*/ 251909 w 1253000"/>
                <a:gd name="connsiteY28" fmla="*/ 293509 h 1253000"/>
                <a:gd name="connsiteX29" fmla="*/ 188290 w 1253000"/>
                <a:gd name="connsiteY29" fmla="*/ 183324 h 1253000"/>
                <a:gd name="connsiteX30" fmla="*/ 266152 w 1253000"/>
                <a:gd name="connsiteY30" fmla="*/ 117990 h 1253000"/>
                <a:gd name="connsiteX31" fmla="*/ 363615 w 1253000"/>
                <a:gd name="connsiteY31" fmla="*/ 199776 h 1253000"/>
                <a:gd name="connsiteX32" fmla="*/ 553588 w 1253000"/>
                <a:gd name="connsiteY32" fmla="*/ 130631 h 1253000"/>
                <a:gd name="connsiteX33" fmla="*/ 575679 w 1253000"/>
                <a:gd name="connsiteY33" fmla="*/ 5332 h 1253000"/>
                <a:gd name="connsiteX34" fmla="*/ 677321 w 1253000"/>
                <a:gd name="connsiteY34" fmla="*/ 5332 h 1253000"/>
                <a:gd name="connsiteX35" fmla="*/ 699411 w 1253000"/>
                <a:gd name="connsiteY35" fmla="*/ 130632 h 1253000"/>
                <a:gd name="connsiteX36" fmla="*/ 889385 w 1253000"/>
                <a:gd name="connsiteY36" fmla="*/ 199777 h 1253000"/>
                <a:gd name="connsiteX37" fmla="*/ 889385 w 1253000"/>
                <a:gd name="connsiteY37" fmla="*/ 199776 h 125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53000" h="1253000">
                  <a:moveTo>
                    <a:pt x="889385" y="199776"/>
                  </a:moveTo>
                  <a:lnTo>
                    <a:pt x="986848" y="117990"/>
                  </a:lnTo>
                  <a:lnTo>
                    <a:pt x="1064710" y="183324"/>
                  </a:lnTo>
                  <a:lnTo>
                    <a:pt x="1001091" y="293509"/>
                  </a:lnTo>
                  <a:cubicBezTo>
                    <a:pt x="1046328" y="344397"/>
                    <a:pt x="1080722" y="403969"/>
                    <a:pt x="1102174" y="468590"/>
                  </a:cubicBezTo>
                  <a:lnTo>
                    <a:pt x="1229406" y="468586"/>
                  </a:lnTo>
                  <a:lnTo>
                    <a:pt x="1247056" y="568684"/>
                  </a:lnTo>
                  <a:lnTo>
                    <a:pt x="1127496" y="612197"/>
                  </a:lnTo>
                  <a:cubicBezTo>
                    <a:pt x="1129439" y="680257"/>
                    <a:pt x="1117494" y="748000"/>
                    <a:pt x="1092390" y="811291"/>
                  </a:cubicBezTo>
                  <a:lnTo>
                    <a:pt x="1189858" y="893072"/>
                  </a:lnTo>
                  <a:lnTo>
                    <a:pt x="1139037" y="981096"/>
                  </a:lnTo>
                  <a:lnTo>
                    <a:pt x="1019479" y="937577"/>
                  </a:lnTo>
                  <a:cubicBezTo>
                    <a:pt x="977219" y="990963"/>
                    <a:pt x="924525" y="1035179"/>
                    <a:pt x="864611" y="1067527"/>
                  </a:cubicBezTo>
                  <a:lnTo>
                    <a:pt x="886708" y="1192826"/>
                  </a:lnTo>
                  <a:lnTo>
                    <a:pt x="791196" y="1227589"/>
                  </a:lnTo>
                  <a:lnTo>
                    <a:pt x="727583" y="1117401"/>
                  </a:lnTo>
                  <a:cubicBezTo>
                    <a:pt x="660894" y="1131133"/>
                    <a:pt x="592106" y="1131133"/>
                    <a:pt x="525417" y="1117401"/>
                  </a:cubicBezTo>
                  <a:lnTo>
                    <a:pt x="461804" y="1227589"/>
                  </a:lnTo>
                  <a:lnTo>
                    <a:pt x="366292" y="1192826"/>
                  </a:lnTo>
                  <a:lnTo>
                    <a:pt x="388389" y="1067527"/>
                  </a:lnTo>
                  <a:cubicBezTo>
                    <a:pt x="328475" y="1035180"/>
                    <a:pt x="275781" y="990964"/>
                    <a:pt x="233521" y="937577"/>
                  </a:cubicBezTo>
                  <a:lnTo>
                    <a:pt x="113963" y="981096"/>
                  </a:lnTo>
                  <a:lnTo>
                    <a:pt x="63142" y="893072"/>
                  </a:lnTo>
                  <a:lnTo>
                    <a:pt x="160610" y="811291"/>
                  </a:lnTo>
                  <a:cubicBezTo>
                    <a:pt x="135506" y="748000"/>
                    <a:pt x="123561" y="680257"/>
                    <a:pt x="125504" y="612197"/>
                  </a:cubicBezTo>
                  <a:lnTo>
                    <a:pt x="5944" y="568684"/>
                  </a:lnTo>
                  <a:lnTo>
                    <a:pt x="23594" y="468586"/>
                  </a:lnTo>
                  <a:lnTo>
                    <a:pt x="150826" y="468590"/>
                  </a:lnTo>
                  <a:cubicBezTo>
                    <a:pt x="172278" y="403970"/>
                    <a:pt x="206672" y="344398"/>
                    <a:pt x="251909" y="293509"/>
                  </a:cubicBezTo>
                  <a:lnTo>
                    <a:pt x="188290" y="183324"/>
                  </a:lnTo>
                  <a:lnTo>
                    <a:pt x="266152" y="117990"/>
                  </a:lnTo>
                  <a:lnTo>
                    <a:pt x="363615" y="199776"/>
                  </a:lnTo>
                  <a:cubicBezTo>
                    <a:pt x="421585" y="164063"/>
                    <a:pt x="486225" y="140536"/>
                    <a:pt x="553588" y="130631"/>
                  </a:cubicBezTo>
                  <a:lnTo>
                    <a:pt x="575679" y="5332"/>
                  </a:lnTo>
                  <a:lnTo>
                    <a:pt x="677321" y="5332"/>
                  </a:lnTo>
                  <a:lnTo>
                    <a:pt x="699411" y="130632"/>
                  </a:lnTo>
                  <a:cubicBezTo>
                    <a:pt x="766775" y="140537"/>
                    <a:pt x="831414" y="164064"/>
                    <a:pt x="889385" y="199777"/>
                  </a:cubicBezTo>
                  <a:lnTo>
                    <a:pt x="889385" y="199776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6199" tIns="327799" rIns="286199" bIns="349713" numCol="1" spcCol="1270" anchor="ctr" anchorCtr="0">
              <a:noAutofit/>
            </a:bodyPr>
            <a:lstStyle/>
            <a:p>
              <a:pPr lvl="0" algn="ctr" defTabSz="12001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b="1" kern="1200" smtClean="0">
                  <a:solidFill>
                    <a:srgbClr val="000000"/>
                  </a:solidFill>
                </a:rPr>
                <a:t> </a:t>
              </a:r>
              <a:endParaRPr lang="en-US" sz="2700" kern="1200" dirty="0">
                <a:solidFill>
                  <a:srgbClr val="000000"/>
                </a:solidFill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6879676" y="4662074"/>
              <a:ext cx="911272" cy="911272"/>
            </a:xfrm>
            <a:custGeom>
              <a:avLst/>
              <a:gdLst>
                <a:gd name="connsiteX0" fmla="*/ 681857 w 911272"/>
                <a:gd name="connsiteY0" fmla="*/ 230802 h 911272"/>
                <a:gd name="connsiteX1" fmla="*/ 816300 w 911272"/>
                <a:gd name="connsiteY1" fmla="*/ 190283 h 911272"/>
                <a:gd name="connsiteX2" fmla="*/ 865770 w 911272"/>
                <a:gd name="connsiteY2" fmla="*/ 275968 h 911272"/>
                <a:gd name="connsiteX3" fmla="*/ 763458 w 911272"/>
                <a:gd name="connsiteY3" fmla="*/ 372140 h 911272"/>
                <a:gd name="connsiteX4" fmla="*/ 763458 w 911272"/>
                <a:gd name="connsiteY4" fmla="*/ 539131 h 911272"/>
                <a:gd name="connsiteX5" fmla="*/ 865770 w 911272"/>
                <a:gd name="connsiteY5" fmla="*/ 635304 h 911272"/>
                <a:gd name="connsiteX6" fmla="*/ 816300 w 911272"/>
                <a:gd name="connsiteY6" fmla="*/ 720989 h 911272"/>
                <a:gd name="connsiteX7" fmla="*/ 681857 w 911272"/>
                <a:gd name="connsiteY7" fmla="*/ 680470 h 911272"/>
                <a:gd name="connsiteX8" fmla="*/ 537238 w 911272"/>
                <a:gd name="connsiteY8" fmla="*/ 763966 h 911272"/>
                <a:gd name="connsiteX9" fmla="*/ 505106 w 911272"/>
                <a:gd name="connsiteY9" fmla="*/ 900657 h 911272"/>
                <a:gd name="connsiteX10" fmla="*/ 406166 w 911272"/>
                <a:gd name="connsiteY10" fmla="*/ 900657 h 911272"/>
                <a:gd name="connsiteX11" fmla="*/ 374034 w 911272"/>
                <a:gd name="connsiteY11" fmla="*/ 763966 h 911272"/>
                <a:gd name="connsiteX12" fmla="*/ 229415 w 911272"/>
                <a:gd name="connsiteY12" fmla="*/ 680470 h 911272"/>
                <a:gd name="connsiteX13" fmla="*/ 94972 w 911272"/>
                <a:gd name="connsiteY13" fmla="*/ 720989 h 911272"/>
                <a:gd name="connsiteX14" fmla="*/ 45502 w 911272"/>
                <a:gd name="connsiteY14" fmla="*/ 635304 h 911272"/>
                <a:gd name="connsiteX15" fmla="*/ 147814 w 911272"/>
                <a:gd name="connsiteY15" fmla="*/ 539132 h 911272"/>
                <a:gd name="connsiteX16" fmla="*/ 147814 w 911272"/>
                <a:gd name="connsiteY16" fmla="*/ 372141 h 911272"/>
                <a:gd name="connsiteX17" fmla="*/ 45502 w 911272"/>
                <a:gd name="connsiteY17" fmla="*/ 275968 h 911272"/>
                <a:gd name="connsiteX18" fmla="*/ 94972 w 911272"/>
                <a:gd name="connsiteY18" fmla="*/ 190283 h 911272"/>
                <a:gd name="connsiteX19" fmla="*/ 229415 w 911272"/>
                <a:gd name="connsiteY19" fmla="*/ 230802 h 911272"/>
                <a:gd name="connsiteX20" fmla="*/ 374034 w 911272"/>
                <a:gd name="connsiteY20" fmla="*/ 147306 h 911272"/>
                <a:gd name="connsiteX21" fmla="*/ 406166 w 911272"/>
                <a:gd name="connsiteY21" fmla="*/ 10615 h 911272"/>
                <a:gd name="connsiteX22" fmla="*/ 505106 w 911272"/>
                <a:gd name="connsiteY22" fmla="*/ 10615 h 911272"/>
                <a:gd name="connsiteX23" fmla="*/ 537238 w 911272"/>
                <a:gd name="connsiteY23" fmla="*/ 147306 h 911272"/>
                <a:gd name="connsiteX24" fmla="*/ 681857 w 911272"/>
                <a:gd name="connsiteY24" fmla="*/ 230802 h 91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11272" h="911272">
                  <a:moveTo>
                    <a:pt x="681857" y="230802"/>
                  </a:moveTo>
                  <a:lnTo>
                    <a:pt x="816300" y="190283"/>
                  </a:lnTo>
                  <a:lnTo>
                    <a:pt x="865770" y="275968"/>
                  </a:lnTo>
                  <a:lnTo>
                    <a:pt x="763458" y="372140"/>
                  </a:lnTo>
                  <a:cubicBezTo>
                    <a:pt x="778289" y="426816"/>
                    <a:pt x="778289" y="484455"/>
                    <a:pt x="763458" y="539131"/>
                  </a:cubicBezTo>
                  <a:lnTo>
                    <a:pt x="865770" y="635304"/>
                  </a:lnTo>
                  <a:lnTo>
                    <a:pt x="816300" y="720989"/>
                  </a:lnTo>
                  <a:lnTo>
                    <a:pt x="681857" y="680470"/>
                  </a:lnTo>
                  <a:cubicBezTo>
                    <a:pt x="641922" y="720652"/>
                    <a:pt x="592004" y="749471"/>
                    <a:pt x="537238" y="763966"/>
                  </a:cubicBezTo>
                  <a:lnTo>
                    <a:pt x="505106" y="900657"/>
                  </a:lnTo>
                  <a:lnTo>
                    <a:pt x="406166" y="900657"/>
                  </a:lnTo>
                  <a:lnTo>
                    <a:pt x="374034" y="763966"/>
                  </a:lnTo>
                  <a:cubicBezTo>
                    <a:pt x="319268" y="749472"/>
                    <a:pt x="269351" y="720652"/>
                    <a:pt x="229415" y="680470"/>
                  </a:cubicBezTo>
                  <a:lnTo>
                    <a:pt x="94972" y="720989"/>
                  </a:lnTo>
                  <a:lnTo>
                    <a:pt x="45502" y="635304"/>
                  </a:lnTo>
                  <a:lnTo>
                    <a:pt x="147814" y="539132"/>
                  </a:lnTo>
                  <a:cubicBezTo>
                    <a:pt x="132983" y="484456"/>
                    <a:pt x="132983" y="426817"/>
                    <a:pt x="147814" y="372141"/>
                  </a:cubicBezTo>
                  <a:lnTo>
                    <a:pt x="45502" y="275968"/>
                  </a:lnTo>
                  <a:lnTo>
                    <a:pt x="94972" y="190283"/>
                  </a:lnTo>
                  <a:lnTo>
                    <a:pt x="229415" y="230802"/>
                  </a:lnTo>
                  <a:cubicBezTo>
                    <a:pt x="269350" y="190620"/>
                    <a:pt x="319268" y="161801"/>
                    <a:pt x="374034" y="147306"/>
                  </a:cubicBezTo>
                  <a:lnTo>
                    <a:pt x="406166" y="10615"/>
                  </a:lnTo>
                  <a:lnTo>
                    <a:pt x="505106" y="10615"/>
                  </a:lnTo>
                  <a:lnTo>
                    <a:pt x="537238" y="147306"/>
                  </a:lnTo>
                  <a:cubicBezTo>
                    <a:pt x="592004" y="161800"/>
                    <a:pt x="641921" y="190620"/>
                    <a:pt x="681857" y="230802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3705" tIns="265092" rIns="263705" bIns="265092" numCol="1" spcCol="1270" anchor="ctr" anchorCtr="0">
              <a:noAutofit/>
            </a:bodyPr>
            <a:lstStyle/>
            <a:p>
              <a:pPr lvl="0" algn="ctr" defTabSz="12001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b="1" kern="1200" dirty="0" smtClean="0">
                  <a:solidFill>
                    <a:srgbClr val="000000"/>
                  </a:solidFill>
                </a:rPr>
                <a:t> </a:t>
              </a:r>
              <a:endParaRPr lang="en-US" sz="2700" kern="1200" dirty="0">
                <a:solidFill>
                  <a:srgbClr val="000000"/>
                </a:solidFill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7289749" y="3933056"/>
              <a:ext cx="1093527" cy="1093527"/>
            </a:xfrm>
            <a:custGeom>
              <a:avLst/>
              <a:gdLst>
                <a:gd name="connsiteX0" fmla="*/ 668081 w 892861"/>
                <a:gd name="connsiteY0" fmla="*/ 226139 h 892861"/>
                <a:gd name="connsiteX1" fmla="*/ 799808 w 892861"/>
                <a:gd name="connsiteY1" fmla="*/ 186439 h 892861"/>
                <a:gd name="connsiteX2" fmla="*/ 848278 w 892861"/>
                <a:gd name="connsiteY2" fmla="*/ 270393 h 892861"/>
                <a:gd name="connsiteX3" fmla="*/ 748034 w 892861"/>
                <a:gd name="connsiteY3" fmla="*/ 364622 h 892861"/>
                <a:gd name="connsiteX4" fmla="*/ 748034 w 892861"/>
                <a:gd name="connsiteY4" fmla="*/ 528240 h 892861"/>
                <a:gd name="connsiteX5" fmla="*/ 848278 w 892861"/>
                <a:gd name="connsiteY5" fmla="*/ 622468 h 892861"/>
                <a:gd name="connsiteX6" fmla="*/ 799808 w 892861"/>
                <a:gd name="connsiteY6" fmla="*/ 706422 h 892861"/>
                <a:gd name="connsiteX7" fmla="*/ 668081 w 892861"/>
                <a:gd name="connsiteY7" fmla="*/ 666722 h 892861"/>
                <a:gd name="connsiteX8" fmla="*/ 526384 w 892861"/>
                <a:gd name="connsiteY8" fmla="*/ 748531 h 892861"/>
                <a:gd name="connsiteX9" fmla="*/ 494901 w 892861"/>
                <a:gd name="connsiteY9" fmla="*/ 882460 h 892861"/>
                <a:gd name="connsiteX10" fmla="*/ 397960 w 892861"/>
                <a:gd name="connsiteY10" fmla="*/ 882460 h 892861"/>
                <a:gd name="connsiteX11" fmla="*/ 366477 w 892861"/>
                <a:gd name="connsiteY11" fmla="*/ 748531 h 892861"/>
                <a:gd name="connsiteX12" fmla="*/ 224780 w 892861"/>
                <a:gd name="connsiteY12" fmla="*/ 666722 h 892861"/>
                <a:gd name="connsiteX13" fmla="*/ 93053 w 892861"/>
                <a:gd name="connsiteY13" fmla="*/ 706422 h 892861"/>
                <a:gd name="connsiteX14" fmla="*/ 44583 w 892861"/>
                <a:gd name="connsiteY14" fmla="*/ 622468 h 892861"/>
                <a:gd name="connsiteX15" fmla="*/ 144827 w 892861"/>
                <a:gd name="connsiteY15" fmla="*/ 528239 h 892861"/>
                <a:gd name="connsiteX16" fmla="*/ 144827 w 892861"/>
                <a:gd name="connsiteY16" fmla="*/ 364621 h 892861"/>
                <a:gd name="connsiteX17" fmla="*/ 44583 w 892861"/>
                <a:gd name="connsiteY17" fmla="*/ 270393 h 892861"/>
                <a:gd name="connsiteX18" fmla="*/ 93053 w 892861"/>
                <a:gd name="connsiteY18" fmla="*/ 186439 h 892861"/>
                <a:gd name="connsiteX19" fmla="*/ 224780 w 892861"/>
                <a:gd name="connsiteY19" fmla="*/ 226139 h 892861"/>
                <a:gd name="connsiteX20" fmla="*/ 366477 w 892861"/>
                <a:gd name="connsiteY20" fmla="*/ 144330 h 892861"/>
                <a:gd name="connsiteX21" fmla="*/ 397960 w 892861"/>
                <a:gd name="connsiteY21" fmla="*/ 10401 h 892861"/>
                <a:gd name="connsiteX22" fmla="*/ 494901 w 892861"/>
                <a:gd name="connsiteY22" fmla="*/ 10401 h 892861"/>
                <a:gd name="connsiteX23" fmla="*/ 526384 w 892861"/>
                <a:gd name="connsiteY23" fmla="*/ 144330 h 892861"/>
                <a:gd name="connsiteX24" fmla="*/ 668081 w 892861"/>
                <a:gd name="connsiteY24" fmla="*/ 226139 h 892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2861" h="892861">
                  <a:moveTo>
                    <a:pt x="574688" y="225852"/>
                  </a:moveTo>
                  <a:lnTo>
                    <a:pt x="670188" y="166704"/>
                  </a:lnTo>
                  <a:lnTo>
                    <a:pt x="726157" y="222674"/>
                  </a:lnTo>
                  <a:lnTo>
                    <a:pt x="667009" y="318174"/>
                  </a:lnTo>
                  <a:cubicBezTo>
                    <a:pt x="689791" y="357353"/>
                    <a:pt x="701725" y="401894"/>
                    <a:pt x="701586" y="447215"/>
                  </a:cubicBezTo>
                  <a:lnTo>
                    <a:pt x="800559" y="500347"/>
                  </a:lnTo>
                  <a:lnTo>
                    <a:pt x="780073" y="576802"/>
                  </a:lnTo>
                  <a:lnTo>
                    <a:pt x="667794" y="573329"/>
                  </a:lnTo>
                  <a:cubicBezTo>
                    <a:pt x="645254" y="612648"/>
                    <a:pt x="612648" y="645253"/>
                    <a:pt x="573329" y="667793"/>
                  </a:cubicBezTo>
                  <a:lnTo>
                    <a:pt x="576802" y="780073"/>
                  </a:lnTo>
                  <a:lnTo>
                    <a:pt x="500347" y="800559"/>
                  </a:lnTo>
                  <a:lnTo>
                    <a:pt x="447215" y="701586"/>
                  </a:lnTo>
                  <a:cubicBezTo>
                    <a:pt x="401893" y="701726"/>
                    <a:pt x="357353" y="689790"/>
                    <a:pt x="318173" y="667009"/>
                  </a:cubicBezTo>
                  <a:lnTo>
                    <a:pt x="222673" y="726157"/>
                  </a:lnTo>
                  <a:lnTo>
                    <a:pt x="166704" y="670187"/>
                  </a:lnTo>
                  <a:lnTo>
                    <a:pt x="225852" y="574687"/>
                  </a:lnTo>
                  <a:cubicBezTo>
                    <a:pt x="203070" y="535508"/>
                    <a:pt x="191136" y="490967"/>
                    <a:pt x="191275" y="445646"/>
                  </a:cubicBezTo>
                  <a:lnTo>
                    <a:pt x="92302" y="392514"/>
                  </a:lnTo>
                  <a:lnTo>
                    <a:pt x="112788" y="316059"/>
                  </a:lnTo>
                  <a:lnTo>
                    <a:pt x="225067" y="319532"/>
                  </a:lnTo>
                  <a:cubicBezTo>
                    <a:pt x="247607" y="280213"/>
                    <a:pt x="280213" y="247608"/>
                    <a:pt x="319532" y="225068"/>
                  </a:cubicBezTo>
                  <a:lnTo>
                    <a:pt x="316059" y="112788"/>
                  </a:lnTo>
                  <a:lnTo>
                    <a:pt x="392514" y="92302"/>
                  </a:lnTo>
                  <a:lnTo>
                    <a:pt x="445646" y="191275"/>
                  </a:lnTo>
                  <a:cubicBezTo>
                    <a:pt x="490968" y="191135"/>
                    <a:pt x="535508" y="203071"/>
                    <a:pt x="574688" y="225852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30454" tIns="330453" rIns="330453" bIns="330454" numCol="1" spcCol="1270" anchor="ctr" anchorCtr="0">
              <a:noAutofit/>
            </a:bodyPr>
            <a:lstStyle/>
            <a:p>
              <a:pPr lvl="0" algn="ctr" defTabSz="12001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b="1" kern="1200" dirty="0" smtClean="0">
                  <a:solidFill>
                    <a:srgbClr val="000000"/>
                  </a:solidFill>
                </a:rPr>
                <a:t> </a:t>
              </a:r>
              <a:endParaRPr lang="en-US" sz="2700" b="1" kern="1200" dirty="0">
                <a:solidFill>
                  <a:srgbClr val="000000"/>
                </a:solidFill>
              </a:endParaRPr>
            </a:p>
          </p:txBody>
        </p:sp>
        <p:sp>
          <p:nvSpPr>
            <p:cNvPr id="23" name="Circular Arrow 22"/>
            <p:cNvSpPr/>
            <p:nvPr/>
          </p:nvSpPr>
          <p:spPr>
            <a:xfrm>
              <a:off x="7492744" y="4780039"/>
              <a:ext cx="1603840" cy="1603840"/>
            </a:xfrm>
            <a:prstGeom prst="circularArrow">
              <a:avLst>
                <a:gd name="adj1" fmla="val 4687"/>
                <a:gd name="adj2" fmla="val 299029"/>
                <a:gd name="adj3" fmla="val 2441128"/>
                <a:gd name="adj4" fmla="val 16033600"/>
                <a:gd name="adj5" fmla="val 5469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Shape 23"/>
            <p:cNvSpPr/>
            <p:nvPr/>
          </p:nvSpPr>
          <p:spPr>
            <a:xfrm>
              <a:off x="6718291" y="4468667"/>
              <a:ext cx="1165290" cy="1165290"/>
            </a:xfrm>
            <a:prstGeom prst="leftCircularArrow">
              <a:avLst>
                <a:gd name="adj1" fmla="val 6452"/>
                <a:gd name="adj2" fmla="val 429999"/>
                <a:gd name="adj3" fmla="val 10489124"/>
                <a:gd name="adj4" fmla="val 14837806"/>
                <a:gd name="adj5" fmla="val 7527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Circular Arrow 24"/>
            <p:cNvSpPr/>
            <p:nvPr/>
          </p:nvSpPr>
          <p:spPr>
            <a:xfrm>
              <a:off x="7183554" y="3846042"/>
              <a:ext cx="1256417" cy="1256417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508221"/>
                <a:gd name="adj5" fmla="val 6981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30" name="Slide Number Placeholder 2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5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AU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system security planning</a:t>
            </a:r>
          </a:p>
          <a:p>
            <a:r>
              <a:rPr lang="en-AU" dirty="0" smtClean="0"/>
              <a:t>operating systems hardening</a:t>
            </a:r>
          </a:p>
          <a:p>
            <a:pPr lvl="1"/>
            <a:r>
              <a:rPr lang="en-US" dirty="0"/>
              <a:t>Operating system installation: initial setup and patching</a:t>
            </a:r>
          </a:p>
          <a:p>
            <a:pPr lvl="1"/>
            <a:r>
              <a:rPr lang="en-US" dirty="0"/>
              <a:t>Remove unnecessary services, applications and protocols</a:t>
            </a:r>
          </a:p>
          <a:p>
            <a:pPr lvl="1"/>
            <a:r>
              <a:rPr lang="en-US" dirty="0"/>
              <a:t>Configure users, groups, and authentications</a:t>
            </a:r>
          </a:p>
          <a:p>
            <a:pPr lvl="1"/>
            <a:r>
              <a:rPr lang="en-US" dirty="0"/>
              <a:t>Configure resource controls</a:t>
            </a:r>
          </a:p>
          <a:p>
            <a:pPr lvl="1"/>
            <a:r>
              <a:rPr lang="en-US" dirty="0"/>
              <a:t>Install additional security controls</a:t>
            </a:r>
          </a:p>
          <a:p>
            <a:pPr lvl="1"/>
            <a:r>
              <a:rPr lang="en-US" dirty="0"/>
              <a:t>Test the system security</a:t>
            </a:r>
          </a:p>
          <a:p>
            <a:pPr marL="0" indent="0">
              <a:buNone/>
            </a:pPr>
            <a:endParaRPr lang="en-AU" dirty="0" smtClean="0"/>
          </a:p>
          <a:p>
            <a:pPr lvl="1"/>
            <a:endParaRPr lang="en-AU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0"/>
            <a:ext cx="1934987" cy="1447800"/>
          </a:xfrm>
          <a:prstGeom prst="rect">
            <a:avLst/>
          </a:prstGeom>
          <a:effectLst>
            <a:softEdge rad="2540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5305719"/>
            <a:ext cx="1447801" cy="1552282"/>
          </a:xfrm>
          <a:prstGeom prst="rect">
            <a:avLst/>
          </a:prstGeom>
          <a:scene3d>
            <a:camera prst="orthographicFront">
              <a:rot lat="0" lon="11699978" rev="0"/>
            </a:camera>
            <a:lightRig rig="threePt" dir="t"/>
          </a:scene3d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190"/>
          <a:stretch/>
        </p:blipFill>
        <p:spPr>
          <a:xfrm>
            <a:off x="7250419" y="44016"/>
            <a:ext cx="1872208" cy="1604244"/>
          </a:xfrm>
          <a:prstGeom prst="round1Rect">
            <a:avLst/>
          </a:prstGeom>
          <a:effectLst>
            <a:softEdge rad="127000"/>
          </a:effectLst>
        </p:spPr>
      </p:pic>
      <p:sp>
        <p:nvSpPr>
          <p:cNvPr id="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97317" y="2057401"/>
            <a:ext cx="3931920" cy="3980328"/>
          </a:xfrm>
        </p:spPr>
        <p:txBody>
          <a:bodyPr>
            <a:normAutofit/>
          </a:bodyPr>
          <a:lstStyle/>
          <a:p>
            <a:r>
              <a:rPr lang="en-AU" dirty="0" smtClean="0"/>
              <a:t>application </a:t>
            </a:r>
            <a:r>
              <a:rPr lang="en-AU" dirty="0" smtClean="0"/>
              <a:t>security</a:t>
            </a:r>
          </a:p>
          <a:p>
            <a:pPr lvl="1"/>
            <a:r>
              <a:rPr lang="en-AU" dirty="0" smtClean="0"/>
              <a:t>application configuration</a:t>
            </a:r>
          </a:p>
          <a:p>
            <a:pPr lvl="1"/>
            <a:r>
              <a:rPr lang="en-AU" dirty="0" smtClean="0"/>
              <a:t>encryption technology</a:t>
            </a:r>
          </a:p>
          <a:p>
            <a:r>
              <a:rPr lang="en-AU" dirty="0" smtClean="0"/>
              <a:t>security maintenance</a:t>
            </a:r>
          </a:p>
          <a:p>
            <a:pPr lvl="1"/>
            <a:r>
              <a:rPr lang="en-US" dirty="0"/>
              <a:t>Logging </a:t>
            </a:r>
            <a:endParaRPr lang="en-US" dirty="0" smtClean="0"/>
          </a:p>
          <a:p>
            <a:pPr lvl="1"/>
            <a:r>
              <a:rPr lang="en-AU" dirty="0" smtClean="0"/>
              <a:t>data backup and archive</a:t>
            </a:r>
            <a:endParaRPr lang="en-AU" dirty="0" smtClean="0"/>
          </a:p>
          <a:p>
            <a:r>
              <a:rPr lang="en-AU" dirty="0" smtClean="0"/>
              <a:t>virtualization security</a:t>
            </a:r>
          </a:p>
          <a:p>
            <a:pPr lvl="1"/>
            <a:r>
              <a:rPr lang="en-AU" dirty="0" smtClean="0"/>
              <a:t>virtualization alternatives</a:t>
            </a:r>
          </a:p>
          <a:p>
            <a:pPr lvl="1"/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31967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Linux/Unix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34541"/>
            <a:ext cx="8424936" cy="4830763"/>
          </a:xfrm>
        </p:spPr>
        <p:txBody>
          <a:bodyPr/>
          <a:lstStyle/>
          <a:p>
            <a:r>
              <a:rPr lang="en-US" sz="2800" dirty="0" smtClean="0"/>
              <a:t>patch management</a:t>
            </a:r>
          </a:p>
          <a:p>
            <a:pPr lvl="1"/>
            <a:r>
              <a:rPr lang="en-US" sz="2400" dirty="0" smtClean="0"/>
              <a:t>keeping security patches up to date is a widely recognized and critical control for maintaining security</a:t>
            </a:r>
          </a:p>
          <a:p>
            <a:pPr lvl="1"/>
            <a:r>
              <a:rPr lang="en-US" sz="2400" dirty="0" smtClean="0"/>
              <a:t>application and service configuration</a:t>
            </a:r>
          </a:p>
          <a:p>
            <a:pPr lvl="2"/>
            <a:r>
              <a:rPr lang="en-US" sz="2000" dirty="0" smtClean="0"/>
              <a:t>most commonly implemented using separate text files for each application and service</a:t>
            </a:r>
          </a:p>
          <a:p>
            <a:pPr lvl="2"/>
            <a:r>
              <a:rPr lang="en-US" sz="2000" dirty="0" smtClean="0"/>
              <a:t>generally located either in the /</a:t>
            </a:r>
            <a:r>
              <a:rPr lang="en-US" sz="2000" dirty="0" err="1" smtClean="0"/>
              <a:t>etc</a:t>
            </a:r>
            <a:r>
              <a:rPr lang="en-US" sz="2000" dirty="0" smtClean="0"/>
              <a:t> directory or in the installation tree for a specific application</a:t>
            </a:r>
          </a:p>
          <a:p>
            <a:pPr lvl="2"/>
            <a:r>
              <a:rPr lang="en-US" sz="2000" dirty="0" smtClean="0"/>
              <a:t>individual user configurations that can override the system defaults are located in hidden “dot” files in each user’s home directory</a:t>
            </a:r>
          </a:p>
          <a:p>
            <a:pPr lvl="2"/>
            <a:r>
              <a:rPr lang="en-US" sz="2000" dirty="0" smtClean="0"/>
              <a:t>most important changes needed to improve system security are to disable services and applications that are not required</a:t>
            </a:r>
          </a:p>
          <a:p>
            <a:pPr lvl="2"/>
            <a:endParaRPr lang="en-US" sz="2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9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Linux/Unix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users, groups, and permissions</a:t>
            </a:r>
          </a:p>
          <a:p>
            <a:pPr lvl="1"/>
            <a:r>
              <a:rPr lang="en-US" sz="2400" dirty="0" smtClean="0"/>
              <a:t>access is specified as </a:t>
            </a:r>
          </a:p>
          <a:p>
            <a:pPr lvl="2"/>
            <a:r>
              <a:rPr lang="en-US" sz="2000" dirty="0" smtClean="0"/>
              <a:t>granting read, write, and execute permissions </a:t>
            </a:r>
          </a:p>
          <a:p>
            <a:pPr lvl="2"/>
            <a:r>
              <a:rPr lang="en-US" sz="2000" dirty="0" smtClean="0"/>
              <a:t>to each of owner, group, and others </a:t>
            </a:r>
          </a:p>
          <a:p>
            <a:pPr lvl="2"/>
            <a:r>
              <a:rPr lang="en-US" sz="2000" dirty="0" smtClean="0"/>
              <a:t>for each resource</a:t>
            </a:r>
          </a:p>
          <a:p>
            <a:pPr lvl="1"/>
            <a:r>
              <a:rPr lang="en-US" sz="2400" dirty="0" smtClean="0"/>
              <a:t>guides recommend changing the access permissions for critical directories and files</a:t>
            </a:r>
          </a:p>
          <a:p>
            <a:pPr lvl="1"/>
            <a:r>
              <a:rPr lang="en-US" sz="2400" b="1" dirty="0" smtClean="0"/>
              <a:t>local exploit</a:t>
            </a:r>
            <a:r>
              <a:rPr lang="en-US" sz="2400" dirty="0" smtClean="0"/>
              <a:t>: software vulnerability that can be exploited by an attacker to gain elevated privileges</a:t>
            </a:r>
          </a:p>
          <a:p>
            <a:pPr lvl="1"/>
            <a:r>
              <a:rPr lang="en-US" sz="2400" b="1" dirty="0" smtClean="0"/>
              <a:t>remote exploit</a:t>
            </a:r>
            <a:r>
              <a:rPr lang="en-US" sz="2400" dirty="0" smtClean="0"/>
              <a:t>: software vulnerability in a network server that could be triggered by a remote attacker</a:t>
            </a:r>
            <a:endParaRPr lang="en-US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3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Linux/Unix Security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1861711"/>
              </p:ext>
            </p:extLst>
          </p:nvPr>
        </p:nvGraphicFramePr>
        <p:xfrm>
          <a:off x="457200" y="1295400"/>
          <a:ext cx="82296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/>
          <p:cNvPicPr preferRelativeResize="0">
            <a:picLocks/>
          </p:cNvPicPr>
          <p:nvPr/>
        </p:nvPicPr>
        <p:blipFill>
          <a:blip r:embed="rId8">
            <a:alphaModFix/>
            <a:lum contrast="8000"/>
          </a:blip>
          <a:srcRect l="30000" t="6000" r="25714" b="12000"/>
          <a:stretch>
            <a:fillRect/>
          </a:stretch>
        </p:blipFill>
        <p:spPr>
          <a:xfrm>
            <a:off x="3779912" y="4865003"/>
            <a:ext cx="1511833" cy="1999488"/>
          </a:xfrm>
          <a:prstGeom prst="rect">
            <a:avLst/>
          </a:prstGeom>
          <a:solidFill>
            <a:schemeClr val="accent1">
              <a:hueOff val="0"/>
              <a:satOff val="0"/>
              <a:lumOff val="0"/>
            </a:schemeClr>
          </a:solidFill>
          <a:effectLst>
            <a:softEdge rad="368300"/>
          </a:effectLst>
          <a:scene3d>
            <a:camera prst="orthographicFront">
              <a:rot lat="0" lon="11099980" rev="0"/>
            </a:camera>
            <a:lightRig rig="threePt" dir="t"/>
          </a:scene3d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0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Linux/Unix Security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chroot jail</a:t>
            </a:r>
          </a:p>
          <a:p>
            <a:pPr lvl="1"/>
            <a:r>
              <a:rPr lang="en-US" smtClean="0"/>
              <a:t>restricts the server’s view of the file system to just a specified portion</a:t>
            </a:r>
          </a:p>
          <a:p>
            <a:pPr lvl="1"/>
            <a:r>
              <a:rPr lang="en-US" smtClean="0"/>
              <a:t>uses chroot system call to confine a process by mapping the root of the filesystem to some other directory</a:t>
            </a:r>
          </a:p>
          <a:p>
            <a:pPr lvl="1"/>
            <a:r>
              <a:rPr lang="en-US" smtClean="0"/>
              <a:t>file directories outside the chroot jail aren’t visible or reachable </a:t>
            </a:r>
          </a:p>
          <a:p>
            <a:pPr lvl="1"/>
            <a:r>
              <a:rPr lang="en-US" smtClean="0"/>
              <a:t>main disadvantage is added complexity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90224">
            <a:off x="7200993" y="4591708"/>
            <a:ext cx="1329970" cy="180496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2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Security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41378"/>
            <a:ext cx="8435280" cy="4830763"/>
          </a:xfrm>
        </p:spPr>
        <p:txBody>
          <a:bodyPr/>
          <a:lstStyle/>
          <a:p>
            <a:pPr lvl="0"/>
            <a:r>
              <a:rPr lang="en-US" sz="2800" dirty="0" smtClean="0"/>
              <a:t>patch management</a:t>
            </a:r>
          </a:p>
          <a:p>
            <a:pPr lvl="1"/>
            <a:r>
              <a:rPr lang="en-US" sz="2400" dirty="0" smtClean="0"/>
              <a:t>“Windows Update” and “Windows Server Update Service” assist with regular maintenance and should be used</a:t>
            </a:r>
          </a:p>
          <a:p>
            <a:pPr lvl="1"/>
            <a:r>
              <a:rPr lang="en-US" sz="2400" dirty="0" smtClean="0"/>
              <a:t>third party applications also provide automatic update support</a:t>
            </a:r>
          </a:p>
          <a:p>
            <a:pPr lvl="0"/>
            <a:r>
              <a:rPr lang="en-US" sz="2800" dirty="0" smtClean="0"/>
              <a:t>users administration and access controls</a:t>
            </a:r>
          </a:p>
          <a:p>
            <a:pPr lvl="1"/>
            <a:r>
              <a:rPr lang="en-US" sz="2400" dirty="0" smtClean="0"/>
              <a:t>systems implement discretionary access controls resources</a:t>
            </a:r>
          </a:p>
          <a:p>
            <a:pPr lvl="1"/>
            <a:r>
              <a:rPr lang="en-US" sz="2400" dirty="0" smtClean="0"/>
              <a:t>Vista and later systems include mandatory integrity controls</a:t>
            </a:r>
          </a:p>
          <a:p>
            <a:pPr lvl="1"/>
            <a:r>
              <a:rPr lang="en-US" sz="2400" dirty="0" smtClean="0"/>
              <a:t>objects are labeled as being of low, medium, high, or system integrity level </a:t>
            </a:r>
          </a:p>
          <a:p>
            <a:pPr lvl="1"/>
            <a:r>
              <a:rPr lang="en-US" sz="2400" dirty="0" smtClean="0"/>
              <a:t>system ensures the subject’s integrity is equal or higher than the object’s level</a:t>
            </a:r>
          </a:p>
          <a:p>
            <a:pPr lvl="1"/>
            <a:r>
              <a:rPr lang="en-US" sz="2400" dirty="0" smtClean="0"/>
              <a:t>implements a form of the </a:t>
            </a:r>
            <a:r>
              <a:rPr lang="en-US" sz="2400" dirty="0" err="1" smtClean="0"/>
              <a:t>Biba</a:t>
            </a:r>
            <a:r>
              <a:rPr lang="en-US" sz="2400" dirty="0" smtClean="0"/>
              <a:t> Integrity model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rcRect l="30210" t="37612" r="35245" b="37612"/>
          <a:stretch>
            <a:fillRect/>
          </a:stretch>
        </p:blipFill>
        <p:spPr>
          <a:xfrm>
            <a:off x="7363191" y="0"/>
            <a:ext cx="1780809" cy="119675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547" y="5975271"/>
            <a:ext cx="616857" cy="910828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5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Users Administration and Access Controls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830763"/>
          </a:xfrm>
        </p:spPr>
        <p:txBody>
          <a:bodyPr/>
          <a:lstStyle/>
          <a:p>
            <a:pPr lvl="0"/>
            <a:r>
              <a:rPr lang="en-US" sz="2800" dirty="0" smtClean="0"/>
              <a:t>Windows systems also define privileges</a:t>
            </a:r>
          </a:p>
          <a:p>
            <a:pPr lvl="1"/>
            <a:r>
              <a:rPr lang="en-US" sz="2400" dirty="0" smtClean="0"/>
              <a:t>system wide and granted to user accounts</a:t>
            </a:r>
          </a:p>
          <a:p>
            <a:pPr lvl="0"/>
            <a:r>
              <a:rPr lang="en-US" sz="2800" dirty="0" smtClean="0"/>
              <a:t>combination of share and NTFS permissions may be used to provide additional security and granularity when accessing files on a shared resource</a:t>
            </a:r>
          </a:p>
          <a:p>
            <a:pPr lvl="0"/>
            <a:r>
              <a:rPr lang="en-US" sz="2800" dirty="0" smtClean="0"/>
              <a:t>User Account Control (UAC)</a:t>
            </a:r>
          </a:p>
          <a:p>
            <a:pPr lvl="1"/>
            <a:r>
              <a:rPr lang="en-US" sz="2400" dirty="0" smtClean="0"/>
              <a:t>assists with ensuring users with administrative rights only use them when required, otherwise accesses the system as a normal user </a:t>
            </a:r>
            <a:endParaRPr lang="en-US" sz="2000" dirty="0"/>
          </a:p>
          <a:p>
            <a:pPr lvl="0"/>
            <a:r>
              <a:rPr lang="en-US" sz="2800" dirty="0" smtClean="0"/>
              <a:t>Low Privilege Service Accounts</a:t>
            </a:r>
          </a:p>
          <a:p>
            <a:pPr lvl="1"/>
            <a:r>
              <a:rPr lang="en-US" sz="2400" dirty="0" smtClean="0"/>
              <a:t>used for long-lived service processes such as file, print, and DNS services</a:t>
            </a:r>
            <a:endParaRPr lang="en-US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1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Separation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467544" y="1262533"/>
            <a:ext cx="8229600" cy="4830763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GB" sz="2800" dirty="0" smtClean="0"/>
              <a:t>Keep one user's objects separate from other users</a:t>
            </a:r>
          </a:p>
          <a:p>
            <a:pPr>
              <a:spcBef>
                <a:spcPts val="300"/>
              </a:spcBef>
            </a:pPr>
            <a:r>
              <a:rPr lang="en-GB" sz="2800" b="1" dirty="0" smtClean="0"/>
              <a:t>Physical separation</a:t>
            </a:r>
          </a:p>
          <a:p>
            <a:pPr lvl="1">
              <a:spcBef>
                <a:spcPts val="300"/>
              </a:spcBef>
            </a:pPr>
            <a:r>
              <a:rPr lang="en-GB" sz="2400" dirty="0" smtClean="0"/>
              <a:t>Use different physical resources for different users</a:t>
            </a:r>
          </a:p>
          <a:p>
            <a:pPr lvl="1">
              <a:spcBef>
                <a:spcPts val="300"/>
              </a:spcBef>
            </a:pPr>
            <a:r>
              <a:rPr lang="en-GB" sz="2400" dirty="0" smtClean="0"/>
              <a:t>Easy to implement, but expensive and inefficient</a:t>
            </a:r>
          </a:p>
          <a:p>
            <a:pPr>
              <a:spcBef>
                <a:spcPts val="300"/>
              </a:spcBef>
            </a:pPr>
            <a:r>
              <a:rPr lang="en-GB" sz="2800" b="1" dirty="0" smtClean="0"/>
              <a:t>Temporal separation</a:t>
            </a:r>
          </a:p>
          <a:p>
            <a:pPr lvl="1">
              <a:spcBef>
                <a:spcPts val="300"/>
              </a:spcBef>
            </a:pPr>
            <a:r>
              <a:rPr lang="en-GB" sz="2400" dirty="0" smtClean="0"/>
              <a:t>Execute different users' programs at different times</a:t>
            </a:r>
          </a:p>
          <a:p>
            <a:pPr>
              <a:spcBef>
                <a:spcPts val="300"/>
              </a:spcBef>
            </a:pPr>
            <a:r>
              <a:rPr lang="en-GB" sz="2800" b="1" dirty="0"/>
              <a:t>Logical separation</a:t>
            </a:r>
          </a:p>
          <a:p>
            <a:pPr lvl="1">
              <a:spcBef>
                <a:spcPts val="300"/>
              </a:spcBef>
            </a:pPr>
            <a:r>
              <a:rPr lang="en-GB" sz="2400" dirty="0"/>
              <a:t>User is given the impression that no other users exist</a:t>
            </a:r>
          </a:p>
          <a:p>
            <a:pPr lvl="1">
              <a:spcBef>
                <a:spcPts val="300"/>
              </a:spcBef>
            </a:pPr>
            <a:r>
              <a:rPr lang="en-GB" sz="2400" dirty="0"/>
              <a:t>As done by an operating system</a:t>
            </a:r>
          </a:p>
          <a:p>
            <a:pPr>
              <a:spcBef>
                <a:spcPts val="300"/>
              </a:spcBef>
            </a:pPr>
            <a:r>
              <a:rPr lang="en-GB" sz="2800" b="1" dirty="0" smtClean="0"/>
              <a:t>Cryptographic </a:t>
            </a:r>
            <a:r>
              <a:rPr lang="en-GB" sz="2800" b="1" dirty="0"/>
              <a:t>separation</a:t>
            </a:r>
          </a:p>
          <a:p>
            <a:pPr lvl="1">
              <a:spcBef>
                <a:spcPts val="300"/>
              </a:spcBef>
            </a:pPr>
            <a:r>
              <a:rPr lang="en-GB" sz="2400" dirty="0"/>
              <a:t>Encrypt data and make it unintelligible to outsiders</a:t>
            </a:r>
          </a:p>
          <a:p>
            <a:pPr lvl="1">
              <a:spcBef>
                <a:spcPts val="300"/>
              </a:spcBef>
            </a:pPr>
            <a:r>
              <a:rPr lang="en-GB" sz="2400" dirty="0"/>
              <a:t>Complex</a:t>
            </a:r>
          </a:p>
          <a:p>
            <a:pPr lvl="1">
              <a:spcBef>
                <a:spcPts val="300"/>
              </a:spcBef>
            </a:pPr>
            <a:endParaRPr lang="en-GB" sz="2400" dirty="0" smtClean="0"/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fld id="{FD51FCD6-885C-4F37-9F3A-53F4A5A1EF5C}" type="slidenum">
              <a:rPr kumimoji="0" lang="en-US" sz="1200" smtClean="0">
                <a:solidFill>
                  <a:schemeClr val="bg1"/>
                </a:solidFill>
              </a:rPr>
              <a:pPr/>
              <a:t>4</a:t>
            </a:fld>
            <a:endParaRPr kumimoji="0" lang="en-US" sz="12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0345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Security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application and service configuration</a:t>
            </a:r>
          </a:p>
          <a:p>
            <a:pPr lvl="1"/>
            <a:r>
              <a:rPr lang="en-US" smtClean="0"/>
              <a:t>much of the configuration information is centralized in the Registry</a:t>
            </a:r>
          </a:p>
          <a:p>
            <a:pPr lvl="2"/>
            <a:r>
              <a:rPr lang="en-US" smtClean="0"/>
              <a:t>forms a database of keys and values that may be queried and interpreted by applications</a:t>
            </a:r>
          </a:p>
          <a:p>
            <a:pPr lvl="1"/>
            <a:r>
              <a:rPr lang="en-US" smtClean="0"/>
              <a:t>registry keys can be directly modified using the “Registry Editor”</a:t>
            </a:r>
          </a:p>
          <a:p>
            <a:pPr lvl="2"/>
            <a:r>
              <a:rPr lang="en-US" smtClean="0"/>
              <a:t>more useful for making bulk changes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3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other security controls</a:t>
            </a:r>
          </a:p>
          <a:p>
            <a:pPr lvl="1"/>
            <a:r>
              <a:rPr lang="en-US" sz="2000" dirty="0" smtClean="0"/>
              <a:t>essential that anti-virus, anti-spyware, personal firewall, and other malware and attack detection and handling software packages are installed and configured</a:t>
            </a:r>
          </a:p>
          <a:p>
            <a:pPr lvl="1"/>
            <a:r>
              <a:rPr lang="en-US" sz="2000" dirty="0" smtClean="0"/>
              <a:t>current generation Windows systems include basic firewall and malware countermeasure capabilities</a:t>
            </a:r>
          </a:p>
          <a:p>
            <a:pPr lvl="1"/>
            <a:r>
              <a:rPr lang="en-US" sz="2000" dirty="0" smtClean="0"/>
              <a:t>important to ensure the set of products in use are compatible</a:t>
            </a:r>
          </a:p>
          <a:p>
            <a:r>
              <a:rPr lang="en-US" sz="2400" dirty="0" smtClean="0"/>
              <a:t>Windows systems also support a range of cryptographic functions:</a:t>
            </a:r>
          </a:p>
          <a:p>
            <a:pPr lvl="1"/>
            <a:r>
              <a:rPr lang="en-US" sz="2000" dirty="0" smtClean="0"/>
              <a:t>encrypting files and directories using the Encrypting File System (EFS)</a:t>
            </a:r>
          </a:p>
          <a:p>
            <a:pPr lvl="1"/>
            <a:r>
              <a:rPr lang="en-US" sz="2000" dirty="0" smtClean="0"/>
              <a:t>full-disk encryption with AES using </a:t>
            </a:r>
            <a:r>
              <a:rPr lang="en-US" sz="2000" dirty="0" err="1" smtClean="0"/>
              <a:t>BitLocker</a:t>
            </a:r>
            <a:endParaRPr lang="en-US" sz="2000" dirty="0" smtClean="0"/>
          </a:p>
          <a:p>
            <a:r>
              <a:rPr lang="en-US" sz="2400" dirty="0" smtClean="0"/>
              <a:t>“Microsoft Baseline Security Analyzer”</a:t>
            </a:r>
          </a:p>
          <a:p>
            <a:pPr lvl="1"/>
            <a:r>
              <a:rPr lang="en-US" sz="2000" dirty="0" smtClean="0"/>
              <a:t>free, easy to use tool that checks for compliance with Microsoft’s security recommendations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5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Sharing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Sometimes, users want to share resources </a:t>
            </a:r>
          </a:p>
          <a:p>
            <a:pPr lvl="1"/>
            <a:r>
              <a:rPr lang="en-GB" sz="2400" dirty="0" smtClean="0"/>
              <a:t>Library routines (e.g., </a:t>
            </a:r>
            <a:r>
              <a:rPr lang="en-GB" sz="2400" dirty="0" err="1" smtClean="0"/>
              <a:t>libc</a:t>
            </a:r>
            <a:r>
              <a:rPr lang="en-GB" sz="2400" dirty="0" smtClean="0"/>
              <a:t>)</a:t>
            </a:r>
            <a:r>
              <a:rPr lang="ar-SA" sz="2400" dirty="0" smtClean="0"/>
              <a:t>‏</a:t>
            </a:r>
            <a:endParaRPr lang="en-GB" sz="2400" dirty="0" smtClean="0"/>
          </a:p>
          <a:p>
            <a:pPr lvl="1"/>
            <a:r>
              <a:rPr lang="en-GB" sz="2400" dirty="0" smtClean="0"/>
              <a:t>Files or database records</a:t>
            </a:r>
          </a:p>
          <a:p>
            <a:r>
              <a:rPr lang="en-GB" sz="2800" dirty="0" smtClean="0"/>
              <a:t>OS should allow </a:t>
            </a:r>
            <a:r>
              <a:rPr lang="en-GB" sz="2800" i="1" dirty="0" smtClean="0"/>
              <a:t>flexible sharing</a:t>
            </a:r>
            <a:r>
              <a:rPr lang="en-GB" sz="2800" dirty="0" smtClean="0"/>
              <a:t>, not “all or nothing”</a:t>
            </a:r>
          </a:p>
          <a:p>
            <a:pPr lvl="1"/>
            <a:r>
              <a:rPr lang="en-GB" sz="2400" dirty="0" smtClean="0"/>
              <a:t>Which files or records? </a:t>
            </a:r>
          </a:p>
          <a:p>
            <a:pPr lvl="2"/>
            <a:r>
              <a:rPr lang="en-GB" sz="2000" dirty="0" smtClean="0"/>
              <a:t>Which part of a file/record?</a:t>
            </a:r>
          </a:p>
          <a:p>
            <a:pPr lvl="1"/>
            <a:r>
              <a:rPr lang="en-GB" sz="2400" dirty="0" smtClean="0"/>
              <a:t>Which other users?</a:t>
            </a:r>
          </a:p>
          <a:p>
            <a:pPr lvl="2"/>
            <a:r>
              <a:rPr lang="en-GB" sz="2000" dirty="0" smtClean="0"/>
              <a:t>Can other users share objects further?</a:t>
            </a:r>
          </a:p>
          <a:p>
            <a:pPr lvl="1"/>
            <a:r>
              <a:rPr lang="en-GB" sz="2400" dirty="0" smtClean="0"/>
              <a:t>What uses are permitted?  </a:t>
            </a:r>
          </a:p>
          <a:p>
            <a:pPr lvl="2"/>
            <a:r>
              <a:rPr lang="en-GB" sz="2000" dirty="0" smtClean="0"/>
              <a:t>Read but not write, view but not print (feasibility?)</a:t>
            </a:r>
            <a:r>
              <a:rPr lang="ar-SA" sz="2000" dirty="0" smtClean="0"/>
              <a:t>‏</a:t>
            </a:r>
            <a:endParaRPr lang="en-GB" sz="2000" dirty="0" smtClean="0"/>
          </a:p>
          <a:p>
            <a:pPr lvl="2"/>
            <a:r>
              <a:rPr lang="en-GB" sz="2000" dirty="0" smtClean="0"/>
              <a:t>Aggregate information only</a:t>
            </a:r>
          </a:p>
          <a:p>
            <a:pPr lvl="1"/>
            <a:r>
              <a:rPr lang="en-GB" sz="2400" dirty="0" smtClean="0"/>
              <a:t>For how long?</a:t>
            </a:r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fld id="{4E10CB6B-5D59-4F69-9044-064D52E0551D}" type="slidenum">
              <a:rPr kumimoji="0" lang="en-US" sz="1200" smtClean="0">
                <a:solidFill>
                  <a:schemeClr val="bg1"/>
                </a:solidFill>
              </a:rPr>
              <a:pPr/>
              <a:t>5</a:t>
            </a:fld>
            <a:endParaRPr kumimoji="0" lang="en-US" sz="12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48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Operating </a:t>
            </a:r>
            <a:r>
              <a:rPr lang="en-US" sz="4000" dirty="0" smtClean="0"/>
              <a:t>System Security Layers</a:t>
            </a:r>
            <a:endParaRPr lang="en-US" sz="40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layer of code needs measures in place </a:t>
            </a:r>
          </a:p>
          <a:p>
            <a:pPr lvl="1"/>
            <a:r>
              <a:rPr lang="en-US" dirty="0" smtClean="0"/>
              <a:t>to provide appropriate security services</a:t>
            </a:r>
          </a:p>
          <a:p>
            <a:r>
              <a:rPr lang="en-US" dirty="0" smtClean="0"/>
              <a:t>each layer is vulnerable to attack from below </a:t>
            </a:r>
          </a:p>
          <a:p>
            <a:pPr lvl="1"/>
            <a:r>
              <a:rPr lang="en-US" dirty="0" smtClean="0"/>
              <a:t>if the lower layers are not secured appropriately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07265" y="55791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6" name="Picture Placeholder 7" descr="f1.pdf"/>
          <p:cNvPicPr preferRelativeResize="0">
            <a:picLocks/>
          </p:cNvPicPr>
          <p:nvPr/>
        </p:nvPicPr>
        <p:blipFill rotWithShape="1">
          <a:blip r:embed="rId3"/>
          <a:srcRect l="11721" t="46048" r="18524" b="32292"/>
          <a:stretch/>
        </p:blipFill>
        <p:spPr bwMode="auto">
          <a:xfrm>
            <a:off x="1763688" y="3971649"/>
            <a:ext cx="5441529" cy="2287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5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Measures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124744"/>
            <a:ext cx="8435280" cy="4830763"/>
          </a:xfrm>
        </p:spPr>
        <p:txBody>
          <a:bodyPr/>
          <a:lstStyle/>
          <a:p>
            <a:r>
              <a:rPr lang="en-US" sz="2800" dirty="0" smtClean="0"/>
              <a:t>the 2010 Australian </a:t>
            </a:r>
            <a:r>
              <a:rPr lang="en-US" sz="2800" dirty="0" smtClean="0"/>
              <a:t>Signals </a:t>
            </a:r>
            <a:r>
              <a:rPr lang="en-US" sz="2800" dirty="0" smtClean="0"/>
              <a:t>Directorate </a:t>
            </a:r>
            <a:r>
              <a:rPr lang="en-US" sz="2800" dirty="0" smtClean="0"/>
              <a:t>(ASD</a:t>
            </a:r>
            <a:r>
              <a:rPr lang="en-US" sz="2800" dirty="0" smtClean="0"/>
              <a:t>) list the “</a:t>
            </a:r>
            <a:r>
              <a:rPr lang="en-US" sz="2800" i="1" dirty="0" smtClean="0"/>
              <a:t>Top 35 Mitigation Strategies</a:t>
            </a:r>
            <a:r>
              <a:rPr lang="en-US" sz="2800" dirty="0" smtClean="0"/>
              <a:t>”</a:t>
            </a:r>
          </a:p>
          <a:p>
            <a:pPr lvl="1"/>
            <a:r>
              <a:rPr lang="en-US" sz="2400" dirty="0" smtClean="0"/>
              <a:t>over </a:t>
            </a:r>
            <a:r>
              <a:rPr lang="tr-TR" sz="2400" dirty="0" smtClean="0"/>
              <a:t>85</a:t>
            </a:r>
            <a:r>
              <a:rPr lang="en-US" sz="2400" dirty="0" smtClean="0"/>
              <a:t>% </a:t>
            </a:r>
            <a:r>
              <a:rPr lang="en-US" sz="2400" dirty="0" smtClean="0"/>
              <a:t>of the targeted cyber intrusions investigated by </a:t>
            </a:r>
            <a:r>
              <a:rPr lang="tr-TR" sz="2400" dirty="0" smtClean="0"/>
              <a:t>AS</a:t>
            </a:r>
            <a:r>
              <a:rPr lang="en-US" sz="2400" dirty="0" smtClean="0"/>
              <a:t>D </a:t>
            </a:r>
            <a:r>
              <a:rPr lang="en-US" sz="2400" dirty="0" smtClean="0"/>
              <a:t>in 2009 could have been prevented</a:t>
            </a:r>
          </a:p>
          <a:p>
            <a:r>
              <a:rPr lang="en-US" sz="2800" dirty="0" smtClean="0"/>
              <a:t>the top four measures for prevention are:</a:t>
            </a:r>
          </a:p>
          <a:p>
            <a:pPr lvl="1"/>
            <a:r>
              <a:rPr lang="en-US" sz="2400" dirty="0"/>
              <a:t>white-list approved applications</a:t>
            </a:r>
          </a:p>
          <a:p>
            <a:pPr lvl="1"/>
            <a:r>
              <a:rPr lang="en-US" sz="2400" dirty="0" smtClean="0"/>
              <a:t>patch </a:t>
            </a:r>
            <a:r>
              <a:rPr lang="en-US" sz="2400" dirty="0" smtClean="0"/>
              <a:t>third-party </a:t>
            </a:r>
            <a:r>
              <a:rPr lang="en-US" sz="2400" dirty="0" smtClean="0"/>
              <a:t>applications and OS vulnerabilities</a:t>
            </a:r>
            <a:endParaRPr lang="en-US" sz="2400" dirty="0" smtClean="0"/>
          </a:p>
          <a:p>
            <a:pPr lvl="1"/>
            <a:r>
              <a:rPr lang="en-US" sz="2400" dirty="0" smtClean="0"/>
              <a:t>restrict admin privileges to users who need </a:t>
            </a:r>
            <a:r>
              <a:rPr lang="en-US" sz="2400" dirty="0" smtClean="0"/>
              <a:t>them</a:t>
            </a:r>
          </a:p>
          <a:p>
            <a:pPr lvl="1"/>
            <a:r>
              <a:rPr lang="en-US" sz="2400" dirty="0" smtClean="0"/>
              <a:t>Create a defense-in-depth system</a:t>
            </a:r>
          </a:p>
          <a:p>
            <a:r>
              <a:rPr lang="en-US" sz="2800" dirty="0"/>
              <a:t>These strategies largely align with those in the “20 Critical Controls” developed by DHS, NSA, the Department of Energy, SANS, and others in the </a:t>
            </a:r>
            <a:r>
              <a:rPr lang="en-US" sz="2800" dirty="0" smtClean="0"/>
              <a:t>U.S.</a:t>
            </a:r>
            <a:endParaRPr lang="en-US" sz="2800" dirty="0"/>
          </a:p>
          <a:p>
            <a:pPr lvl="1"/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2697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Operating System Security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95401"/>
            <a:ext cx="8507288" cy="4830763"/>
          </a:xfrm>
        </p:spPr>
        <p:txBody>
          <a:bodyPr/>
          <a:lstStyle/>
          <a:p>
            <a:r>
              <a:rPr lang="en-US" sz="2800" dirty="0" smtClean="0"/>
              <a:t>possible for a system to be compromised during the installation process </a:t>
            </a:r>
          </a:p>
          <a:p>
            <a:pPr lvl="1"/>
            <a:r>
              <a:rPr lang="en-US" sz="2400" dirty="0" smtClean="0"/>
              <a:t>before it can install the latest patches</a:t>
            </a:r>
          </a:p>
          <a:p>
            <a:pPr lvl="2"/>
            <a:r>
              <a:rPr lang="en-US" sz="2000" dirty="0" smtClean="0"/>
              <a:t>building and deploying a system should be a planned process designed to counter this threat</a:t>
            </a:r>
          </a:p>
          <a:p>
            <a:r>
              <a:rPr lang="en-US" sz="2800" dirty="0" smtClean="0"/>
              <a:t>process must:</a:t>
            </a:r>
          </a:p>
          <a:p>
            <a:pPr lvl="1"/>
            <a:r>
              <a:rPr lang="en-US" sz="2400" dirty="0" smtClean="0"/>
              <a:t>assess risks and plan the system deployment</a:t>
            </a:r>
          </a:p>
          <a:p>
            <a:pPr lvl="1"/>
            <a:r>
              <a:rPr lang="en-US" sz="2400" dirty="0" smtClean="0"/>
              <a:t>secure the underlying OS and then the key applications</a:t>
            </a:r>
          </a:p>
          <a:p>
            <a:pPr lvl="1"/>
            <a:r>
              <a:rPr lang="en-US" sz="2400" dirty="0" smtClean="0"/>
              <a:t>ensure any critical content is secured</a:t>
            </a:r>
          </a:p>
          <a:p>
            <a:pPr lvl="1"/>
            <a:r>
              <a:rPr lang="en-US" sz="2400" dirty="0" smtClean="0"/>
              <a:t>ensure appropriate network protection mechanisms are used</a:t>
            </a:r>
          </a:p>
          <a:p>
            <a:pPr lvl="1"/>
            <a:r>
              <a:rPr lang="en-US" sz="2400" dirty="0" smtClean="0"/>
              <a:t>ensure appropriate processes are used to maintain security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3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Security Planning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the first step in deploying a new system is planning</a:t>
            </a:r>
          </a:p>
          <a:p>
            <a:pPr lvl="0"/>
            <a:r>
              <a:rPr lang="en-US" sz="2800" dirty="0" smtClean="0"/>
              <a:t>planning should include a wide security assessment of the organization</a:t>
            </a:r>
          </a:p>
          <a:p>
            <a:pPr lvl="1"/>
            <a:r>
              <a:rPr lang="en-US" sz="2400" dirty="0" smtClean="0"/>
              <a:t>aim is to maximize security while minimizing costs</a:t>
            </a:r>
          </a:p>
          <a:p>
            <a:pPr lvl="0"/>
            <a:r>
              <a:rPr lang="en-US" sz="2800" dirty="0" smtClean="0"/>
              <a:t>planning process needs to determine security requirements </a:t>
            </a:r>
          </a:p>
          <a:p>
            <a:pPr lvl="1"/>
            <a:r>
              <a:rPr lang="en-US" sz="2400" dirty="0" smtClean="0"/>
              <a:t>for the system, applications, data, and users</a:t>
            </a:r>
          </a:p>
          <a:p>
            <a:pPr lvl="0"/>
            <a:r>
              <a:rPr lang="en-US" sz="2800" dirty="0" smtClean="0"/>
              <a:t>plan needs to identify appropriate personnel and training to install and manage the system</a:t>
            </a:r>
            <a:endParaRPr lang="en-US" sz="2800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89984"/>
            <a:ext cx="1731305" cy="1295400"/>
          </a:xfrm>
          <a:prstGeom prst="rect">
            <a:avLst/>
          </a:prstGeom>
          <a:effectLst>
            <a:softEdge rad="254000"/>
          </a:effec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1825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N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15119</TotalTime>
  <Words>13473</Words>
  <Application>Microsoft Office PowerPoint</Application>
  <PresentationFormat>On-screen Show (4:3)</PresentationFormat>
  <Paragraphs>1341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ＭＳ Ｐゴシック</vt:lpstr>
      <vt:lpstr>Arial</vt:lpstr>
      <vt:lpstr>Calibri</vt:lpstr>
      <vt:lpstr>Times New Roman</vt:lpstr>
      <vt:lpstr>Wingdings</vt:lpstr>
      <vt:lpstr>UNR</vt:lpstr>
      <vt:lpstr>Lecture 19 Operating System Security</vt:lpstr>
      <vt:lpstr>Operating System</vt:lpstr>
      <vt:lpstr>History</vt:lpstr>
      <vt:lpstr>Separation</vt:lpstr>
      <vt:lpstr>Sharing</vt:lpstr>
      <vt:lpstr>Operating System Security Layers</vt:lpstr>
      <vt:lpstr>Measures</vt:lpstr>
      <vt:lpstr>Operating System Security</vt:lpstr>
      <vt:lpstr>System Security Planning</vt:lpstr>
      <vt:lpstr>NIST System Security Planning</vt:lpstr>
      <vt:lpstr>Operating Systems Hardening</vt:lpstr>
      <vt:lpstr>Initial Setup and Patching</vt:lpstr>
      <vt:lpstr>Remove Unnecessary Services, Applications, Protocols</vt:lpstr>
      <vt:lpstr>Configure Users, Groups, and Authentication</vt:lpstr>
      <vt:lpstr>Configure Resource Controls</vt:lpstr>
      <vt:lpstr>Install Additional  Security Controls</vt:lpstr>
      <vt:lpstr>Test the System Security</vt:lpstr>
      <vt:lpstr>Application Configuration</vt:lpstr>
      <vt:lpstr>Encryption Technology</vt:lpstr>
      <vt:lpstr>Security Maintenance</vt:lpstr>
      <vt:lpstr>Logging</vt:lpstr>
      <vt:lpstr>Data Backup and Archive</vt:lpstr>
      <vt:lpstr>Data Backup and Archive</vt:lpstr>
      <vt:lpstr>Virtualization</vt:lpstr>
      <vt:lpstr>Virtualization Alternatives</vt:lpstr>
      <vt:lpstr>Native Virtualization Security Layers</vt:lpstr>
      <vt:lpstr>Hosted Virtualization Security Layers</vt:lpstr>
      <vt:lpstr>Virtualization Security Issues</vt:lpstr>
      <vt:lpstr>Securing Virtualization Systems</vt:lpstr>
      <vt:lpstr>Hypervisor Security</vt:lpstr>
      <vt:lpstr>Hypervisor Security</vt:lpstr>
      <vt:lpstr>Virtualization Infrastructure Security</vt:lpstr>
      <vt:lpstr>Summary</vt:lpstr>
      <vt:lpstr>Linux/Unix Security</vt:lpstr>
      <vt:lpstr>Linux/Unix Security</vt:lpstr>
      <vt:lpstr>Linux/Unix Security</vt:lpstr>
      <vt:lpstr>Linux/Unix Security</vt:lpstr>
      <vt:lpstr>Windows Security</vt:lpstr>
      <vt:lpstr>Users Administration and Access Controls</vt:lpstr>
      <vt:lpstr>Windows Security</vt:lpstr>
      <vt:lpstr>Windows Security</vt:lpstr>
    </vt:vector>
  </TitlesOfParts>
  <Company>Computer Science, UNSW@ADFA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2 Lecture Overheads</dc:subject>
  <dc:creator>Dr Lawrie Brown;Mehmet Gunes</dc:creator>
  <cp:lastModifiedBy>Mehmet H Gunes</cp:lastModifiedBy>
  <cp:revision>379</cp:revision>
  <cp:lastPrinted>2012-04-11T17:55:13Z</cp:lastPrinted>
  <dcterms:created xsi:type="dcterms:W3CDTF">2011-10-15T19:00:50Z</dcterms:created>
  <dcterms:modified xsi:type="dcterms:W3CDTF">2014-10-30T07:21:44Z</dcterms:modified>
</cp:coreProperties>
</file>