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56"/>
  </p:notesMasterIdLst>
  <p:handoutMasterIdLst>
    <p:handoutMasterId r:id="rId57"/>
  </p:handoutMasterIdLst>
  <p:sldIdLst>
    <p:sldId id="383" r:id="rId2"/>
    <p:sldId id="426" r:id="rId3"/>
    <p:sldId id="427" r:id="rId4"/>
    <p:sldId id="425" r:id="rId5"/>
    <p:sldId id="424" r:id="rId6"/>
    <p:sldId id="432" r:id="rId7"/>
    <p:sldId id="428" r:id="rId8"/>
    <p:sldId id="429" r:id="rId9"/>
    <p:sldId id="400" r:id="rId10"/>
    <p:sldId id="401" r:id="rId11"/>
    <p:sldId id="402" r:id="rId12"/>
    <p:sldId id="365" r:id="rId13"/>
    <p:sldId id="433" r:id="rId14"/>
    <p:sldId id="366" r:id="rId15"/>
    <p:sldId id="367" r:id="rId16"/>
    <p:sldId id="440" r:id="rId17"/>
    <p:sldId id="441" r:id="rId18"/>
    <p:sldId id="403" r:id="rId19"/>
    <p:sldId id="404" r:id="rId20"/>
    <p:sldId id="406" r:id="rId21"/>
    <p:sldId id="405" r:id="rId22"/>
    <p:sldId id="369" r:id="rId23"/>
    <p:sldId id="384" r:id="rId24"/>
    <p:sldId id="370" r:id="rId25"/>
    <p:sldId id="410" r:id="rId26"/>
    <p:sldId id="411" r:id="rId27"/>
    <p:sldId id="412" r:id="rId28"/>
    <p:sldId id="413" r:id="rId29"/>
    <p:sldId id="414" r:id="rId30"/>
    <p:sldId id="415" r:id="rId31"/>
    <p:sldId id="421" r:id="rId32"/>
    <p:sldId id="416" r:id="rId33"/>
    <p:sldId id="434" r:id="rId34"/>
    <p:sldId id="435" r:id="rId35"/>
    <p:sldId id="436" r:id="rId36"/>
    <p:sldId id="418" r:id="rId37"/>
    <p:sldId id="417" r:id="rId38"/>
    <p:sldId id="431" r:id="rId39"/>
    <p:sldId id="437" r:id="rId40"/>
    <p:sldId id="419" r:id="rId41"/>
    <p:sldId id="439" r:id="rId42"/>
    <p:sldId id="420" r:id="rId43"/>
    <p:sldId id="422" r:id="rId44"/>
    <p:sldId id="442" r:id="rId45"/>
    <p:sldId id="443" r:id="rId46"/>
    <p:sldId id="444" r:id="rId47"/>
    <p:sldId id="445" r:id="rId48"/>
    <p:sldId id="446" r:id="rId49"/>
    <p:sldId id="447" r:id="rId50"/>
    <p:sldId id="448" r:id="rId51"/>
    <p:sldId id="449" r:id="rId52"/>
    <p:sldId id="450" r:id="rId53"/>
    <p:sldId id="451" r:id="rId54"/>
    <p:sldId id="452" r:id="rId55"/>
  </p:sldIdLst>
  <p:sldSz cx="9144000" cy="6858000" type="screen4x3"/>
  <p:notesSz cx="6881813" cy="92964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CC"/>
    <a:srgbClr val="CC9900"/>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77675" autoAdjust="0"/>
  </p:normalViewPr>
  <p:slideViewPr>
    <p:cSldViewPr>
      <p:cViewPr varScale="1">
        <p:scale>
          <a:sx n="87" d="100"/>
          <a:sy n="87" d="100"/>
        </p:scale>
        <p:origin x="1668" y="78"/>
      </p:cViewPr>
      <p:guideLst>
        <p:guide orient="horz" pos="2160"/>
        <p:guide pos="2880"/>
      </p:guideLst>
    </p:cSldViewPr>
  </p:slideViewPr>
  <p:outlineViewPr>
    <p:cViewPr>
      <p:scale>
        <a:sx n="33" d="100"/>
        <a:sy n="33" d="100"/>
      </p:scale>
      <p:origin x="0" y="-20466"/>
    </p:cViewPr>
  </p:outlineViewPr>
  <p:notesTextViewPr>
    <p:cViewPr>
      <p:scale>
        <a:sx n="3" d="2"/>
        <a:sy n="3" d="2"/>
      </p:scale>
      <p:origin x="0" y="0"/>
    </p:cViewPr>
  </p:notesTextViewPr>
  <p:sorterViewPr>
    <p:cViewPr varScale="1">
      <p:scale>
        <a:sx n="100" d="100"/>
        <a:sy n="100" d="100"/>
      </p:scale>
      <p:origin x="0" y="-7458"/>
    </p:cViewPr>
  </p:sorterViewPr>
  <p:notesViewPr>
    <p:cSldViewPr>
      <p:cViewPr varScale="1">
        <p:scale>
          <a:sx n="115" d="100"/>
          <a:sy n="115" d="100"/>
        </p:scale>
        <p:origin x="-1888" y="-120"/>
      </p:cViewPr>
      <p:guideLst>
        <p:guide orient="horz" pos="2928"/>
        <p:guide pos="216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97BC31-85AF-BA43-A31D-0D15FDFBC0B1}" type="doc">
      <dgm:prSet loTypeId="urn:microsoft.com/office/officeart/2005/8/layout/target3" loCatId="" qsTypeId="urn:microsoft.com/office/officeart/2005/8/quickstyle/simple1" qsCatId="simple" csTypeId="urn:microsoft.com/office/officeart/2005/8/colors/colorful4" csCatId="colorful"/>
      <dgm:spPr/>
      <dgm:t>
        <a:bodyPr/>
        <a:lstStyle/>
        <a:p>
          <a:endParaRPr lang="en-US"/>
        </a:p>
      </dgm:t>
    </dgm:pt>
    <dgm:pt modelId="{572709AF-FBB7-5A45-B7B5-06DC2842409D}">
      <dgm:prSet/>
      <dgm:spPr/>
      <dgm:t>
        <a:bodyPr/>
        <a:lstStyle/>
        <a:p>
          <a:pPr rtl="0"/>
          <a:r>
            <a:rPr lang="en-US" b="1" dirty="0" smtClean="0">
              <a:latin typeface="+mj-lt"/>
            </a:rPr>
            <a:t>Hardware</a:t>
          </a:r>
          <a:endParaRPr lang="en-US" dirty="0">
            <a:latin typeface="+mj-lt"/>
          </a:endParaRPr>
        </a:p>
      </dgm:t>
    </dgm:pt>
    <dgm:pt modelId="{91AA1A43-F863-1643-BA23-8E7C03BB01C4}" type="parTrans" cxnId="{37F64709-947C-5E49-A8B5-56FFCA8C77C0}">
      <dgm:prSet/>
      <dgm:spPr/>
      <dgm:t>
        <a:bodyPr/>
        <a:lstStyle/>
        <a:p>
          <a:endParaRPr lang="en-US"/>
        </a:p>
      </dgm:t>
    </dgm:pt>
    <dgm:pt modelId="{934F42DF-6D43-3648-99F4-A7D7591F8AF3}" type="sibTrans" cxnId="{37F64709-947C-5E49-A8B5-56FFCA8C77C0}">
      <dgm:prSet/>
      <dgm:spPr/>
      <dgm:t>
        <a:bodyPr/>
        <a:lstStyle/>
        <a:p>
          <a:endParaRPr lang="en-US"/>
        </a:p>
      </dgm:t>
    </dgm:pt>
    <dgm:pt modelId="{0C07AED5-0528-824B-92E9-70876C7B45EB}">
      <dgm:prSet/>
      <dgm:spPr/>
      <dgm:t>
        <a:bodyPr/>
        <a:lstStyle/>
        <a:p>
          <a:pPr rtl="0"/>
          <a:r>
            <a:rPr lang="en-US" b="1" dirty="0" smtClean="0">
              <a:latin typeface="+mj-lt"/>
            </a:rPr>
            <a:t>Software</a:t>
          </a:r>
          <a:endParaRPr lang="en-US" dirty="0">
            <a:latin typeface="+mj-lt"/>
          </a:endParaRPr>
        </a:p>
      </dgm:t>
    </dgm:pt>
    <dgm:pt modelId="{2BE5B43F-A780-3A49-B8CF-F374BC70E49B}" type="parTrans" cxnId="{17A29D19-CAAD-EB49-AE73-27436018B85D}">
      <dgm:prSet/>
      <dgm:spPr/>
      <dgm:t>
        <a:bodyPr/>
        <a:lstStyle/>
        <a:p>
          <a:endParaRPr lang="en-US"/>
        </a:p>
      </dgm:t>
    </dgm:pt>
    <dgm:pt modelId="{2FB552A4-4540-6C46-95F0-8E55F9E25BF6}" type="sibTrans" cxnId="{17A29D19-CAAD-EB49-AE73-27436018B85D}">
      <dgm:prSet/>
      <dgm:spPr/>
      <dgm:t>
        <a:bodyPr/>
        <a:lstStyle/>
        <a:p>
          <a:endParaRPr lang="en-US"/>
        </a:p>
      </dgm:t>
    </dgm:pt>
    <dgm:pt modelId="{FE2F7B69-513D-2148-9440-9AF8C071657F}">
      <dgm:prSet/>
      <dgm:spPr/>
      <dgm:t>
        <a:bodyPr/>
        <a:lstStyle/>
        <a:p>
          <a:pPr rtl="0"/>
          <a:r>
            <a:rPr lang="en-US" b="1" dirty="0" smtClean="0">
              <a:latin typeface="+mj-lt"/>
            </a:rPr>
            <a:t>Data</a:t>
          </a:r>
          <a:endParaRPr lang="en-US" dirty="0">
            <a:latin typeface="+mj-lt"/>
          </a:endParaRPr>
        </a:p>
      </dgm:t>
    </dgm:pt>
    <dgm:pt modelId="{F027CA4A-19F1-1A4A-A230-7ED4029CD8F0}" type="parTrans" cxnId="{5C8E6B58-66B5-8942-B4AB-A4DF11BAFD67}">
      <dgm:prSet/>
      <dgm:spPr/>
      <dgm:t>
        <a:bodyPr/>
        <a:lstStyle/>
        <a:p>
          <a:endParaRPr lang="en-US"/>
        </a:p>
      </dgm:t>
    </dgm:pt>
    <dgm:pt modelId="{8E46B7CF-F4EC-D148-BDAD-91107BF27916}" type="sibTrans" cxnId="{5C8E6B58-66B5-8942-B4AB-A4DF11BAFD67}">
      <dgm:prSet/>
      <dgm:spPr/>
      <dgm:t>
        <a:bodyPr/>
        <a:lstStyle/>
        <a:p>
          <a:endParaRPr lang="en-US"/>
        </a:p>
      </dgm:t>
    </dgm:pt>
    <dgm:pt modelId="{76DB9AEB-C055-F040-99A3-882717370FAF}">
      <dgm:prSet/>
      <dgm:spPr/>
      <dgm:t>
        <a:bodyPr/>
        <a:lstStyle/>
        <a:p>
          <a:pPr rtl="0"/>
          <a:r>
            <a:rPr lang="en-US" b="1" dirty="0" smtClean="0">
              <a:latin typeface="+mj-lt"/>
            </a:rPr>
            <a:t>Communication facilities and networks</a:t>
          </a:r>
          <a:endParaRPr lang="en-US" dirty="0">
            <a:latin typeface="+mj-lt"/>
          </a:endParaRPr>
        </a:p>
      </dgm:t>
    </dgm:pt>
    <dgm:pt modelId="{6C5B0CF0-056F-974C-B6A0-66A56BD29CB4}" type="parTrans" cxnId="{7FD62283-BC9E-274F-953F-943D443621EE}">
      <dgm:prSet/>
      <dgm:spPr/>
      <dgm:t>
        <a:bodyPr/>
        <a:lstStyle/>
        <a:p>
          <a:endParaRPr lang="en-US"/>
        </a:p>
      </dgm:t>
    </dgm:pt>
    <dgm:pt modelId="{A24544CD-59F0-4B44-A48B-34A6051B9A73}" type="sibTrans" cxnId="{7FD62283-BC9E-274F-953F-943D443621EE}">
      <dgm:prSet/>
      <dgm:spPr/>
      <dgm:t>
        <a:bodyPr/>
        <a:lstStyle/>
        <a:p>
          <a:endParaRPr lang="en-US"/>
        </a:p>
      </dgm:t>
    </dgm:pt>
    <dgm:pt modelId="{CEF40D25-25D4-C24B-8BA5-2D452AC9C9B4}" type="pres">
      <dgm:prSet presAssocID="{8797BC31-85AF-BA43-A31D-0D15FDFBC0B1}" presName="Name0" presStyleCnt="0">
        <dgm:presLayoutVars>
          <dgm:chMax val="7"/>
          <dgm:dir/>
          <dgm:animLvl val="lvl"/>
          <dgm:resizeHandles val="exact"/>
        </dgm:presLayoutVars>
      </dgm:prSet>
      <dgm:spPr/>
      <dgm:t>
        <a:bodyPr/>
        <a:lstStyle/>
        <a:p>
          <a:endParaRPr lang="en-US"/>
        </a:p>
      </dgm:t>
    </dgm:pt>
    <dgm:pt modelId="{28DB2028-2E50-AF4F-B519-F5340D5F204A}" type="pres">
      <dgm:prSet presAssocID="{572709AF-FBB7-5A45-B7B5-06DC2842409D}" presName="circle1" presStyleLbl="node1" presStyleIdx="0" presStyleCnt="4"/>
      <dgm:spPr/>
      <dgm:t>
        <a:bodyPr/>
        <a:lstStyle/>
        <a:p>
          <a:endParaRPr lang="en-US"/>
        </a:p>
      </dgm:t>
    </dgm:pt>
    <dgm:pt modelId="{8FB99E8C-C78A-6744-A14D-06E40C3A4C35}" type="pres">
      <dgm:prSet presAssocID="{572709AF-FBB7-5A45-B7B5-06DC2842409D}" presName="space" presStyleCnt="0"/>
      <dgm:spPr/>
      <dgm:t>
        <a:bodyPr/>
        <a:lstStyle/>
        <a:p>
          <a:endParaRPr lang="en-US"/>
        </a:p>
      </dgm:t>
    </dgm:pt>
    <dgm:pt modelId="{3CE3951B-72B7-544E-8146-DFDC0DC25423}" type="pres">
      <dgm:prSet presAssocID="{572709AF-FBB7-5A45-B7B5-06DC2842409D}" presName="rect1" presStyleLbl="alignAcc1" presStyleIdx="0" presStyleCnt="4"/>
      <dgm:spPr/>
      <dgm:t>
        <a:bodyPr/>
        <a:lstStyle/>
        <a:p>
          <a:endParaRPr lang="en-US"/>
        </a:p>
      </dgm:t>
    </dgm:pt>
    <dgm:pt modelId="{6CC0D818-948E-6948-8C42-0C175817569E}" type="pres">
      <dgm:prSet presAssocID="{0C07AED5-0528-824B-92E9-70876C7B45EB}" presName="vertSpace2" presStyleLbl="node1" presStyleIdx="0" presStyleCnt="4"/>
      <dgm:spPr/>
      <dgm:t>
        <a:bodyPr/>
        <a:lstStyle/>
        <a:p>
          <a:endParaRPr lang="en-US"/>
        </a:p>
      </dgm:t>
    </dgm:pt>
    <dgm:pt modelId="{6760201D-A316-0345-912B-1C05E887BD9E}" type="pres">
      <dgm:prSet presAssocID="{0C07AED5-0528-824B-92E9-70876C7B45EB}" presName="circle2" presStyleLbl="node1" presStyleIdx="1" presStyleCnt="4"/>
      <dgm:spPr/>
      <dgm:t>
        <a:bodyPr/>
        <a:lstStyle/>
        <a:p>
          <a:endParaRPr lang="en-US"/>
        </a:p>
      </dgm:t>
    </dgm:pt>
    <dgm:pt modelId="{52B88712-AF31-824B-AA64-BE8A21574F6A}" type="pres">
      <dgm:prSet presAssocID="{0C07AED5-0528-824B-92E9-70876C7B45EB}" presName="rect2" presStyleLbl="alignAcc1" presStyleIdx="1" presStyleCnt="4"/>
      <dgm:spPr/>
      <dgm:t>
        <a:bodyPr/>
        <a:lstStyle/>
        <a:p>
          <a:endParaRPr lang="en-US"/>
        </a:p>
      </dgm:t>
    </dgm:pt>
    <dgm:pt modelId="{65A25B27-2E24-924A-B322-4A515CF3B44C}" type="pres">
      <dgm:prSet presAssocID="{FE2F7B69-513D-2148-9440-9AF8C071657F}" presName="vertSpace3" presStyleLbl="node1" presStyleIdx="1" presStyleCnt="4"/>
      <dgm:spPr/>
      <dgm:t>
        <a:bodyPr/>
        <a:lstStyle/>
        <a:p>
          <a:endParaRPr lang="en-US"/>
        </a:p>
      </dgm:t>
    </dgm:pt>
    <dgm:pt modelId="{1CEBA3CC-D570-6D48-83C0-914D39E7A3D4}" type="pres">
      <dgm:prSet presAssocID="{FE2F7B69-513D-2148-9440-9AF8C071657F}" presName="circle3" presStyleLbl="node1" presStyleIdx="2" presStyleCnt="4"/>
      <dgm:spPr/>
      <dgm:t>
        <a:bodyPr/>
        <a:lstStyle/>
        <a:p>
          <a:endParaRPr lang="en-US"/>
        </a:p>
      </dgm:t>
    </dgm:pt>
    <dgm:pt modelId="{89EB32D3-675D-0A45-AD21-BCB152A507C4}" type="pres">
      <dgm:prSet presAssocID="{FE2F7B69-513D-2148-9440-9AF8C071657F}" presName="rect3" presStyleLbl="alignAcc1" presStyleIdx="2" presStyleCnt="4"/>
      <dgm:spPr/>
      <dgm:t>
        <a:bodyPr/>
        <a:lstStyle/>
        <a:p>
          <a:endParaRPr lang="en-US"/>
        </a:p>
      </dgm:t>
    </dgm:pt>
    <dgm:pt modelId="{80B50238-96AF-3142-B9CF-7E72FFC5AB0F}" type="pres">
      <dgm:prSet presAssocID="{76DB9AEB-C055-F040-99A3-882717370FAF}" presName="vertSpace4" presStyleLbl="node1" presStyleIdx="2" presStyleCnt="4"/>
      <dgm:spPr/>
      <dgm:t>
        <a:bodyPr/>
        <a:lstStyle/>
        <a:p>
          <a:endParaRPr lang="en-US"/>
        </a:p>
      </dgm:t>
    </dgm:pt>
    <dgm:pt modelId="{202D11B4-F3BA-8F41-9371-6356E59DEDC9}" type="pres">
      <dgm:prSet presAssocID="{76DB9AEB-C055-F040-99A3-882717370FAF}" presName="circle4" presStyleLbl="node1" presStyleIdx="3" presStyleCnt="4"/>
      <dgm:spPr/>
      <dgm:t>
        <a:bodyPr/>
        <a:lstStyle/>
        <a:p>
          <a:endParaRPr lang="en-US"/>
        </a:p>
      </dgm:t>
    </dgm:pt>
    <dgm:pt modelId="{DA712420-D463-7D47-A442-9CE0363E4628}" type="pres">
      <dgm:prSet presAssocID="{76DB9AEB-C055-F040-99A3-882717370FAF}" presName="rect4" presStyleLbl="alignAcc1" presStyleIdx="3" presStyleCnt="4"/>
      <dgm:spPr/>
      <dgm:t>
        <a:bodyPr/>
        <a:lstStyle/>
        <a:p>
          <a:endParaRPr lang="en-US"/>
        </a:p>
      </dgm:t>
    </dgm:pt>
    <dgm:pt modelId="{A729BE86-33AA-4841-9EAF-BEC6AE287EA7}" type="pres">
      <dgm:prSet presAssocID="{572709AF-FBB7-5A45-B7B5-06DC2842409D}" presName="rect1ParTxNoCh" presStyleLbl="alignAcc1" presStyleIdx="3" presStyleCnt="4">
        <dgm:presLayoutVars>
          <dgm:chMax val="1"/>
          <dgm:bulletEnabled val="1"/>
        </dgm:presLayoutVars>
      </dgm:prSet>
      <dgm:spPr/>
      <dgm:t>
        <a:bodyPr/>
        <a:lstStyle/>
        <a:p>
          <a:endParaRPr lang="en-US"/>
        </a:p>
      </dgm:t>
    </dgm:pt>
    <dgm:pt modelId="{E7473E44-BB72-CC47-8CC9-60A6CA06F5BC}" type="pres">
      <dgm:prSet presAssocID="{0C07AED5-0528-824B-92E9-70876C7B45EB}" presName="rect2ParTxNoCh" presStyleLbl="alignAcc1" presStyleIdx="3" presStyleCnt="4">
        <dgm:presLayoutVars>
          <dgm:chMax val="1"/>
          <dgm:bulletEnabled val="1"/>
        </dgm:presLayoutVars>
      </dgm:prSet>
      <dgm:spPr/>
      <dgm:t>
        <a:bodyPr/>
        <a:lstStyle/>
        <a:p>
          <a:endParaRPr lang="en-US"/>
        </a:p>
      </dgm:t>
    </dgm:pt>
    <dgm:pt modelId="{78D768B8-3345-A24A-AEC8-117D2433CC40}" type="pres">
      <dgm:prSet presAssocID="{FE2F7B69-513D-2148-9440-9AF8C071657F}" presName="rect3ParTxNoCh" presStyleLbl="alignAcc1" presStyleIdx="3" presStyleCnt="4">
        <dgm:presLayoutVars>
          <dgm:chMax val="1"/>
          <dgm:bulletEnabled val="1"/>
        </dgm:presLayoutVars>
      </dgm:prSet>
      <dgm:spPr/>
      <dgm:t>
        <a:bodyPr/>
        <a:lstStyle/>
        <a:p>
          <a:endParaRPr lang="en-US"/>
        </a:p>
      </dgm:t>
    </dgm:pt>
    <dgm:pt modelId="{33E5E0D6-269F-D64A-B84F-A5C37FDA9389}" type="pres">
      <dgm:prSet presAssocID="{76DB9AEB-C055-F040-99A3-882717370FAF}" presName="rect4ParTxNoCh" presStyleLbl="alignAcc1" presStyleIdx="3" presStyleCnt="4">
        <dgm:presLayoutVars>
          <dgm:chMax val="1"/>
          <dgm:bulletEnabled val="1"/>
        </dgm:presLayoutVars>
      </dgm:prSet>
      <dgm:spPr/>
      <dgm:t>
        <a:bodyPr/>
        <a:lstStyle/>
        <a:p>
          <a:endParaRPr lang="en-US"/>
        </a:p>
      </dgm:t>
    </dgm:pt>
  </dgm:ptLst>
  <dgm:cxnLst>
    <dgm:cxn modelId="{16F838CA-C95D-41FB-9976-D9CA7DB66EDC}" type="presOf" srcId="{FE2F7B69-513D-2148-9440-9AF8C071657F}" destId="{89EB32D3-675D-0A45-AD21-BCB152A507C4}" srcOrd="0" destOrd="0" presId="urn:microsoft.com/office/officeart/2005/8/layout/target3"/>
    <dgm:cxn modelId="{17A29D19-CAAD-EB49-AE73-27436018B85D}" srcId="{8797BC31-85AF-BA43-A31D-0D15FDFBC0B1}" destId="{0C07AED5-0528-824B-92E9-70876C7B45EB}" srcOrd="1" destOrd="0" parTransId="{2BE5B43F-A780-3A49-B8CF-F374BC70E49B}" sibTransId="{2FB552A4-4540-6C46-95F0-8E55F9E25BF6}"/>
    <dgm:cxn modelId="{98E9B0FD-756A-480A-AD17-124078D6321F}" type="presOf" srcId="{8797BC31-85AF-BA43-A31D-0D15FDFBC0B1}" destId="{CEF40D25-25D4-C24B-8BA5-2D452AC9C9B4}" srcOrd="0" destOrd="0" presId="urn:microsoft.com/office/officeart/2005/8/layout/target3"/>
    <dgm:cxn modelId="{9359371F-003C-4249-B2D7-4C2C5BAC6B6E}" type="presOf" srcId="{0C07AED5-0528-824B-92E9-70876C7B45EB}" destId="{52B88712-AF31-824B-AA64-BE8A21574F6A}" srcOrd="0" destOrd="0" presId="urn:microsoft.com/office/officeart/2005/8/layout/target3"/>
    <dgm:cxn modelId="{654AA21A-AB82-4C21-819B-DB7A69AE68DF}" type="presOf" srcId="{76DB9AEB-C055-F040-99A3-882717370FAF}" destId="{33E5E0D6-269F-D64A-B84F-A5C37FDA9389}" srcOrd="1" destOrd="0" presId="urn:microsoft.com/office/officeart/2005/8/layout/target3"/>
    <dgm:cxn modelId="{5C8E6B58-66B5-8942-B4AB-A4DF11BAFD67}" srcId="{8797BC31-85AF-BA43-A31D-0D15FDFBC0B1}" destId="{FE2F7B69-513D-2148-9440-9AF8C071657F}" srcOrd="2" destOrd="0" parTransId="{F027CA4A-19F1-1A4A-A230-7ED4029CD8F0}" sibTransId="{8E46B7CF-F4EC-D148-BDAD-91107BF27916}"/>
    <dgm:cxn modelId="{FD84A87F-6911-4FB9-8ED5-F8EE18E73D58}" type="presOf" srcId="{76DB9AEB-C055-F040-99A3-882717370FAF}" destId="{DA712420-D463-7D47-A442-9CE0363E4628}" srcOrd="0" destOrd="0" presId="urn:microsoft.com/office/officeart/2005/8/layout/target3"/>
    <dgm:cxn modelId="{1F27E561-A6C2-477B-9FAC-29143CEE283C}" type="presOf" srcId="{572709AF-FBB7-5A45-B7B5-06DC2842409D}" destId="{A729BE86-33AA-4841-9EAF-BEC6AE287EA7}" srcOrd="1" destOrd="0" presId="urn:microsoft.com/office/officeart/2005/8/layout/target3"/>
    <dgm:cxn modelId="{3831392C-003F-4EE7-A255-DE1214986A87}" type="presOf" srcId="{572709AF-FBB7-5A45-B7B5-06DC2842409D}" destId="{3CE3951B-72B7-544E-8146-DFDC0DC25423}" srcOrd="0" destOrd="0" presId="urn:microsoft.com/office/officeart/2005/8/layout/target3"/>
    <dgm:cxn modelId="{37F64709-947C-5E49-A8B5-56FFCA8C77C0}" srcId="{8797BC31-85AF-BA43-A31D-0D15FDFBC0B1}" destId="{572709AF-FBB7-5A45-B7B5-06DC2842409D}" srcOrd="0" destOrd="0" parTransId="{91AA1A43-F863-1643-BA23-8E7C03BB01C4}" sibTransId="{934F42DF-6D43-3648-99F4-A7D7591F8AF3}"/>
    <dgm:cxn modelId="{7FD62283-BC9E-274F-953F-943D443621EE}" srcId="{8797BC31-85AF-BA43-A31D-0D15FDFBC0B1}" destId="{76DB9AEB-C055-F040-99A3-882717370FAF}" srcOrd="3" destOrd="0" parTransId="{6C5B0CF0-056F-974C-B6A0-66A56BD29CB4}" sibTransId="{A24544CD-59F0-4B44-A48B-34A6051B9A73}"/>
    <dgm:cxn modelId="{3A88F915-21D2-49A9-B59C-42ECBF690E5D}" type="presOf" srcId="{0C07AED5-0528-824B-92E9-70876C7B45EB}" destId="{E7473E44-BB72-CC47-8CC9-60A6CA06F5BC}" srcOrd="1" destOrd="0" presId="urn:microsoft.com/office/officeart/2005/8/layout/target3"/>
    <dgm:cxn modelId="{70E63C89-6B00-443D-A9FD-D9C190C1C5DB}" type="presOf" srcId="{FE2F7B69-513D-2148-9440-9AF8C071657F}" destId="{78D768B8-3345-A24A-AEC8-117D2433CC40}" srcOrd="1" destOrd="0" presId="urn:microsoft.com/office/officeart/2005/8/layout/target3"/>
    <dgm:cxn modelId="{AF6BF59C-E814-4AD8-95B1-12BFBFC38342}" type="presParOf" srcId="{CEF40D25-25D4-C24B-8BA5-2D452AC9C9B4}" destId="{28DB2028-2E50-AF4F-B519-F5340D5F204A}" srcOrd="0" destOrd="0" presId="urn:microsoft.com/office/officeart/2005/8/layout/target3"/>
    <dgm:cxn modelId="{597D561C-5F8B-4649-89A2-81FFEDA27367}" type="presParOf" srcId="{CEF40D25-25D4-C24B-8BA5-2D452AC9C9B4}" destId="{8FB99E8C-C78A-6744-A14D-06E40C3A4C35}" srcOrd="1" destOrd="0" presId="urn:microsoft.com/office/officeart/2005/8/layout/target3"/>
    <dgm:cxn modelId="{2FC4BC74-906B-425A-85F7-8C8056ED4BDC}" type="presParOf" srcId="{CEF40D25-25D4-C24B-8BA5-2D452AC9C9B4}" destId="{3CE3951B-72B7-544E-8146-DFDC0DC25423}" srcOrd="2" destOrd="0" presId="urn:microsoft.com/office/officeart/2005/8/layout/target3"/>
    <dgm:cxn modelId="{57A47495-3A06-4F41-9FA8-171FD93BF280}" type="presParOf" srcId="{CEF40D25-25D4-C24B-8BA5-2D452AC9C9B4}" destId="{6CC0D818-948E-6948-8C42-0C175817569E}" srcOrd="3" destOrd="0" presId="urn:microsoft.com/office/officeart/2005/8/layout/target3"/>
    <dgm:cxn modelId="{394FDDE8-0D70-47CE-B319-B6FD10AD754A}" type="presParOf" srcId="{CEF40D25-25D4-C24B-8BA5-2D452AC9C9B4}" destId="{6760201D-A316-0345-912B-1C05E887BD9E}" srcOrd="4" destOrd="0" presId="urn:microsoft.com/office/officeart/2005/8/layout/target3"/>
    <dgm:cxn modelId="{8F09685A-DDC7-4139-8C3D-1405757C7988}" type="presParOf" srcId="{CEF40D25-25D4-C24B-8BA5-2D452AC9C9B4}" destId="{52B88712-AF31-824B-AA64-BE8A21574F6A}" srcOrd="5" destOrd="0" presId="urn:microsoft.com/office/officeart/2005/8/layout/target3"/>
    <dgm:cxn modelId="{8DE38B2C-D8BC-43E6-AF73-73AEEE1E477F}" type="presParOf" srcId="{CEF40D25-25D4-C24B-8BA5-2D452AC9C9B4}" destId="{65A25B27-2E24-924A-B322-4A515CF3B44C}" srcOrd="6" destOrd="0" presId="urn:microsoft.com/office/officeart/2005/8/layout/target3"/>
    <dgm:cxn modelId="{B1AF8CD9-583E-42A2-A20D-2C76478791A2}" type="presParOf" srcId="{CEF40D25-25D4-C24B-8BA5-2D452AC9C9B4}" destId="{1CEBA3CC-D570-6D48-83C0-914D39E7A3D4}" srcOrd="7" destOrd="0" presId="urn:microsoft.com/office/officeart/2005/8/layout/target3"/>
    <dgm:cxn modelId="{D048680C-0E15-442D-957A-6315353D839F}" type="presParOf" srcId="{CEF40D25-25D4-C24B-8BA5-2D452AC9C9B4}" destId="{89EB32D3-675D-0A45-AD21-BCB152A507C4}" srcOrd="8" destOrd="0" presId="urn:microsoft.com/office/officeart/2005/8/layout/target3"/>
    <dgm:cxn modelId="{40C0B6AD-3AC6-4EE5-899E-7103F841C747}" type="presParOf" srcId="{CEF40D25-25D4-C24B-8BA5-2D452AC9C9B4}" destId="{80B50238-96AF-3142-B9CF-7E72FFC5AB0F}" srcOrd="9" destOrd="0" presId="urn:microsoft.com/office/officeart/2005/8/layout/target3"/>
    <dgm:cxn modelId="{1059EB4B-3800-42CA-996B-5CC07E3F0415}" type="presParOf" srcId="{CEF40D25-25D4-C24B-8BA5-2D452AC9C9B4}" destId="{202D11B4-F3BA-8F41-9371-6356E59DEDC9}" srcOrd="10" destOrd="0" presId="urn:microsoft.com/office/officeart/2005/8/layout/target3"/>
    <dgm:cxn modelId="{8C20F60F-983E-4B3E-A4CC-64E2DD232386}" type="presParOf" srcId="{CEF40D25-25D4-C24B-8BA5-2D452AC9C9B4}" destId="{DA712420-D463-7D47-A442-9CE0363E4628}" srcOrd="11" destOrd="0" presId="urn:microsoft.com/office/officeart/2005/8/layout/target3"/>
    <dgm:cxn modelId="{148D2C40-1665-4BD8-A262-916E2981496B}" type="presParOf" srcId="{CEF40D25-25D4-C24B-8BA5-2D452AC9C9B4}" destId="{A729BE86-33AA-4841-9EAF-BEC6AE287EA7}" srcOrd="12" destOrd="0" presId="urn:microsoft.com/office/officeart/2005/8/layout/target3"/>
    <dgm:cxn modelId="{334991BE-E348-46FC-B513-2683CFD3BC41}" type="presParOf" srcId="{CEF40D25-25D4-C24B-8BA5-2D452AC9C9B4}" destId="{E7473E44-BB72-CC47-8CC9-60A6CA06F5BC}" srcOrd="13" destOrd="0" presId="urn:microsoft.com/office/officeart/2005/8/layout/target3"/>
    <dgm:cxn modelId="{A4DF559C-26B6-45F6-A38D-1A931F98986E}" type="presParOf" srcId="{CEF40D25-25D4-C24B-8BA5-2D452AC9C9B4}" destId="{78D768B8-3345-A24A-AEC8-117D2433CC40}" srcOrd="14" destOrd="0" presId="urn:microsoft.com/office/officeart/2005/8/layout/target3"/>
    <dgm:cxn modelId="{C9EEDB80-2FE7-4F16-A8BF-E96BC7A85375}" type="presParOf" srcId="{CEF40D25-25D4-C24B-8BA5-2D452AC9C9B4}" destId="{33E5E0D6-269F-D64A-B84F-A5C37FDA9389}"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B2028-2E50-AF4F-B519-F5340D5F204A}">
      <dsp:nvSpPr>
        <dsp:cNvPr id="0" name=""/>
        <dsp:cNvSpPr/>
      </dsp:nvSpPr>
      <dsp:spPr>
        <a:xfrm>
          <a:off x="0" y="0"/>
          <a:ext cx="4830763" cy="4830763"/>
        </a:xfrm>
        <a:prstGeom prst="pie">
          <a:avLst>
            <a:gd name="adj1" fmla="val 5400000"/>
            <a:gd name="adj2" fmla="val 162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3951B-72B7-544E-8146-DFDC0DC25423}">
      <dsp:nvSpPr>
        <dsp:cNvPr id="0" name=""/>
        <dsp:cNvSpPr/>
      </dsp:nvSpPr>
      <dsp:spPr>
        <a:xfrm>
          <a:off x="2415381" y="0"/>
          <a:ext cx="5814218" cy="4830763"/>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latin typeface="+mj-lt"/>
            </a:rPr>
            <a:t>Hardware</a:t>
          </a:r>
          <a:endParaRPr lang="en-US" sz="2800" kern="1200" dirty="0">
            <a:latin typeface="+mj-lt"/>
          </a:endParaRPr>
        </a:p>
      </dsp:txBody>
      <dsp:txXfrm>
        <a:off x="2415381" y="0"/>
        <a:ext cx="5814218" cy="1026537"/>
      </dsp:txXfrm>
    </dsp:sp>
    <dsp:sp modelId="{6760201D-A316-0345-912B-1C05E887BD9E}">
      <dsp:nvSpPr>
        <dsp:cNvPr id="0" name=""/>
        <dsp:cNvSpPr/>
      </dsp:nvSpPr>
      <dsp:spPr>
        <a:xfrm>
          <a:off x="634037" y="1026537"/>
          <a:ext cx="3562687" cy="3562687"/>
        </a:xfrm>
        <a:prstGeom prst="pie">
          <a:avLst>
            <a:gd name="adj1" fmla="val 5400000"/>
            <a:gd name="adj2" fmla="val 16200000"/>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88712-AF31-824B-AA64-BE8A21574F6A}">
      <dsp:nvSpPr>
        <dsp:cNvPr id="0" name=""/>
        <dsp:cNvSpPr/>
      </dsp:nvSpPr>
      <dsp:spPr>
        <a:xfrm>
          <a:off x="2415381" y="1026537"/>
          <a:ext cx="5814218" cy="3562687"/>
        </a:xfrm>
        <a:prstGeom prst="rect">
          <a:avLst/>
        </a:prstGeom>
        <a:solidFill>
          <a:schemeClr val="lt1">
            <a:alpha val="90000"/>
            <a:hueOff val="0"/>
            <a:satOff val="0"/>
            <a:lumOff val="0"/>
            <a:alphaOff val="0"/>
          </a:schemeClr>
        </a:solidFill>
        <a:ln w="25400" cap="flat" cmpd="sng" algn="ctr">
          <a:solidFill>
            <a:schemeClr val="accent4">
              <a:hueOff val="-1488257"/>
              <a:satOff val="8966"/>
              <a:lumOff val="7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latin typeface="+mj-lt"/>
            </a:rPr>
            <a:t>Software</a:t>
          </a:r>
          <a:endParaRPr lang="en-US" sz="2800" kern="1200" dirty="0">
            <a:latin typeface="+mj-lt"/>
          </a:endParaRPr>
        </a:p>
      </dsp:txBody>
      <dsp:txXfrm>
        <a:off x="2415381" y="1026537"/>
        <a:ext cx="5814218" cy="1026537"/>
      </dsp:txXfrm>
    </dsp:sp>
    <dsp:sp modelId="{1CEBA3CC-D570-6D48-83C0-914D39E7A3D4}">
      <dsp:nvSpPr>
        <dsp:cNvPr id="0" name=""/>
        <dsp:cNvSpPr/>
      </dsp:nvSpPr>
      <dsp:spPr>
        <a:xfrm>
          <a:off x="1268075" y="2053074"/>
          <a:ext cx="2294612" cy="2294612"/>
        </a:xfrm>
        <a:prstGeom prst="pie">
          <a:avLst>
            <a:gd name="adj1" fmla="val 5400000"/>
            <a:gd name="adj2" fmla="val 16200000"/>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EB32D3-675D-0A45-AD21-BCB152A507C4}">
      <dsp:nvSpPr>
        <dsp:cNvPr id="0" name=""/>
        <dsp:cNvSpPr/>
      </dsp:nvSpPr>
      <dsp:spPr>
        <a:xfrm>
          <a:off x="2415381" y="2053074"/>
          <a:ext cx="5814218" cy="2294612"/>
        </a:xfrm>
        <a:prstGeom prst="rect">
          <a:avLst/>
        </a:prstGeom>
        <a:solidFill>
          <a:schemeClr val="lt1">
            <a:alpha val="90000"/>
            <a:hueOff val="0"/>
            <a:satOff val="0"/>
            <a:lumOff val="0"/>
            <a:alphaOff val="0"/>
          </a:schemeClr>
        </a:solidFill>
        <a:ln w="25400" cap="flat" cmpd="sng" algn="ctr">
          <a:solidFill>
            <a:schemeClr val="accent4">
              <a:hueOff val="-2976513"/>
              <a:satOff val="17933"/>
              <a:lumOff val="14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latin typeface="+mj-lt"/>
            </a:rPr>
            <a:t>Data</a:t>
          </a:r>
          <a:endParaRPr lang="en-US" sz="2800" kern="1200" dirty="0">
            <a:latin typeface="+mj-lt"/>
          </a:endParaRPr>
        </a:p>
      </dsp:txBody>
      <dsp:txXfrm>
        <a:off x="2415381" y="2053074"/>
        <a:ext cx="5814218" cy="1026537"/>
      </dsp:txXfrm>
    </dsp:sp>
    <dsp:sp modelId="{202D11B4-F3BA-8F41-9371-6356E59DEDC9}">
      <dsp:nvSpPr>
        <dsp:cNvPr id="0" name=""/>
        <dsp:cNvSpPr/>
      </dsp:nvSpPr>
      <dsp:spPr>
        <a:xfrm>
          <a:off x="1902112" y="3079611"/>
          <a:ext cx="1026537" cy="1026537"/>
        </a:xfrm>
        <a:prstGeom prst="pie">
          <a:avLst>
            <a:gd name="adj1" fmla="val 5400000"/>
            <a:gd name="adj2" fmla="val 1620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712420-D463-7D47-A442-9CE0363E4628}">
      <dsp:nvSpPr>
        <dsp:cNvPr id="0" name=""/>
        <dsp:cNvSpPr/>
      </dsp:nvSpPr>
      <dsp:spPr>
        <a:xfrm>
          <a:off x="2415381" y="3079611"/>
          <a:ext cx="5814218" cy="1026537"/>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latin typeface="+mj-lt"/>
            </a:rPr>
            <a:t>Communication facilities and networks</a:t>
          </a:r>
          <a:endParaRPr lang="en-US" sz="2800" kern="1200" dirty="0">
            <a:latin typeface="+mj-lt"/>
          </a:endParaRPr>
        </a:p>
      </dsp:txBody>
      <dsp:txXfrm>
        <a:off x="2415381" y="3079611"/>
        <a:ext cx="5814218" cy="1026537"/>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a:defRPr sz="1200"/>
            </a:lvl1pPr>
          </a:lstStyle>
          <a:p>
            <a:fld id="{A2568792-8993-4B45-85B2-5D46248C2113}" type="datetimeFigureOut">
              <a:rPr lang="en-US" smtClean="0"/>
              <a:t>8/28/2014</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a:defRPr sz="1200"/>
            </a:lvl1pPr>
          </a:lstStyle>
          <a:p>
            <a:fld id="{673434A8-4FF5-49F4-9C58-D73D3B596A47}" type="slidenum">
              <a:rPr lang="en-US" smtClean="0"/>
              <a:t>‹#›</a:t>
            </a:fld>
            <a:endParaRPr lang="en-US"/>
          </a:p>
        </p:txBody>
      </p:sp>
    </p:spTree>
    <p:extLst>
      <p:ext uri="{BB962C8B-B14F-4D97-AF65-F5344CB8AC3E}">
        <p14:creationId xmlns:p14="http://schemas.microsoft.com/office/powerpoint/2010/main" val="357137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98102"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8182" y="4415790"/>
            <a:ext cx="5505450" cy="418338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829967"/>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98102" y="8829967"/>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14670121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chapter provides an overview of computer security. We begin with a discussion of what we mean by computer security. In essence, computer security deals with computer-related assets that are subject to a variety of threats and for which various measures are taken to protect those assets. Accordingly, the next section of this chapter provides a brief overview of the categories of computer-related assets that users and system managers wish to preserve and protect, and a look at the various threats and attacks that can be made on those assets. Then, we survey the measures that can be taken to deal with such threats and attacks. This we do from three different viewpoints, in Sections 1.3 through 1.5 . We then look at some recent trends in computer security and lay out in general terms a computer security strategy.</a:t>
            </a:r>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2080736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introduce some terminology that will be useful throughout the book, relying on RFC 2828, </a:t>
            </a:r>
            <a:r>
              <a:rPr lang="en-US" i="1" dirty="0"/>
              <a:t>Internet Security Glossary . 3 Table 1.1 defines terms.</a:t>
            </a:r>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4057743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introduce some terminology that will be useful throughout the book, relying on RFC 2828, </a:t>
            </a:r>
            <a:r>
              <a:rPr lang="en-US" i="1" dirty="0"/>
              <a:t>Internet Security Glossary . 3 Table 1.1 defines terms.</a:t>
            </a:r>
          </a:p>
        </p:txBody>
      </p:sp>
      <p:sp>
        <p:nvSpPr>
          <p:cNvPr id="4" name="Slide Number Placeholder 3"/>
          <p:cNvSpPr>
            <a:spLocks noGrp="1"/>
          </p:cNvSpPr>
          <p:nvPr>
            <p:ph type="sldNum" sz="quarter" idx="10"/>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4057743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BC7B0-2B08-E347-A0EA-F7E788F3AE61}" type="slidenum">
              <a:rPr lang="en-AU"/>
              <a:pPr/>
              <a:t>12</a:t>
            </a:fld>
            <a:endParaRPr lang="en-AU"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dirty="0">
                <a:latin typeface="Times New Roman" pitchFamily="-107" charset="0"/>
              </a:rPr>
              <a:t>Figure 1.2 [CCPS04a] shows the relationship among some terminology that will be useful throughout the book, drawn from RFC 2828, </a:t>
            </a:r>
            <a:r>
              <a:rPr lang="en-US" i="1" dirty="0">
                <a:latin typeface="Times New Roman" pitchFamily="-107" charset="0"/>
              </a:rPr>
              <a:t>Internet Security Glossary</a:t>
            </a:r>
            <a:r>
              <a:rPr lang="en-US" i="1" dirty="0" smtClean="0">
                <a:latin typeface="Times New Roman" pitchFamily="-107" charset="0"/>
              </a:rPr>
              <a:t>:</a:t>
            </a:r>
          </a:p>
          <a:p>
            <a:endParaRPr lang="en-US" i="1" dirty="0" smtClean="0">
              <a:latin typeface="Times New Roman" pitchFamily="-107" charset="0"/>
            </a:endParaRPr>
          </a:p>
        </p:txBody>
      </p:sp>
    </p:spTree>
    <p:extLst>
      <p:ext uri="{BB962C8B-B14F-4D97-AF65-F5344CB8AC3E}">
        <p14:creationId xmlns:p14="http://schemas.microsoft.com/office/powerpoint/2010/main" val="2135291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The assets of a computer system can be categorized as follows: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Hardware:  Including computer systems and other data processing, data storage,</a:t>
            </a:r>
          </a:p>
          <a:p>
            <a:r>
              <a:rPr lang="en-US" sz="1200" b="0" i="0" u="none" strike="noStrike" kern="1200" baseline="0" dirty="0" smtClean="0">
                <a:solidFill>
                  <a:schemeClr val="tx1"/>
                </a:solidFill>
                <a:latin typeface="Arial" pitchFamily="-107" charset="0"/>
                <a:ea typeface="+mn-ea"/>
                <a:cs typeface="+mn-cs"/>
              </a:rPr>
              <a:t>and data communications devices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Software:  Including the operating system, system utilities, and applications.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Data:  Including files and databases, as well as security-related data, such as</a:t>
            </a:r>
          </a:p>
          <a:p>
            <a:r>
              <a:rPr lang="en-US" sz="1200" b="0" i="0" u="none" strike="noStrike" kern="1200" baseline="0" dirty="0" smtClean="0">
                <a:solidFill>
                  <a:schemeClr val="tx1"/>
                </a:solidFill>
                <a:latin typeface="Arial" pitchFamily="-107" charset="0"/>
                <a:ea typeface="+mn-ea"/>
                <a:cs typeface="+mn-cs"/>
              </a:rPr>
              <a:t>password files.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Communication facilities and networks:  Local and wide area network</a:t>
            </a:r>
          </a:p>
          <a:p>
            <a:r>
              <a:rPr lang="en-US" sz="1200" b="0" i="0" u="none" strike="noStrike" kern="1200" baseline="0" dirty="0" smtClean="0">
                <a:solidFill>
                  <a:schemeClr val="tx1"/>
                </a:solidFill>
                <a:latin typeface="Arial" pitchFamily="-107" charset="0"/>
                <a:ea typeface="+mn-ea"/>
                <a:cs typeface="+mn-cs"/>
              </a:rPr>
              <a:t>communication links, bridges, routers, and so on.</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2670781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5B399-E414-264B-AC2B-BBCB3C6C6795}" type="slidenum">
              <a:rPr lang="en-AU"/>
              <a:pPr/>
              <a:t>14</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dirty="0"/>
              <a:t>In the context of security, our concern is with the </a:t>
            </a:r>
            <a:r>
              <a:rPr lang="en-US" b="1" dirty="0"/>
              <a:t>vulnerabilities of system </a:t>
            </a:r>
            <a:r>
              <a:rPr lang="en-US" dirty="0"/>
              <a:t>resources. [NRC02] lists the following general categories of vulnerabilities of a computer system or network asset:</a:t>
            </a:r>
          </a:p>
          <a:p>
            <a:endParaRPr lang="en-US" dirty="0"/>
          </a:p>
          <a:p>
            <a:r>
              <a:rPr lang="en-US" dirty="0"/>
              <a:t>• It can be </a:t>
            </a:r>
            <a:r>
              <a:rPr lang="en-US" b="1" dirty="0"/>
              <a:t>corrupted , so that it does the wrong thing or gives wrong answers. </a:t>
            </a:r>
          </a:p>
          <a:p>
            <a:r>
              <a:rPr lang="en-US" dirty="0"/>
              <a:t>For example, stored data values may differ from what they should be because they have been improperly modified.</a:t>
            </a:r>
          </a:p>
          <a:p>
            <a:endParaRPr lang="en-US" dirty="0"/>
          </a:p>
          <a:p>
            <a:r>
              <a:rPr lang="en-US" dirty="0"/>
              <a:t>• It can become </a:t>
            </a:r>
            <a:r>
              <a:rPr lang="en-US" b="1" dirty="0"/>
              <a:t>leaky . For example, someone who should not have access to </a:t>
            </a:r>
            <a:r>
              <a:rPr lang="en-US" dirty="0"/>
              <a:t>some or all of the information available through the network obtains such access.</a:t>
            </a:r>
          </a:p>
          <a:p>
            <a:endParaRPr lang="en-US" dirty="0"/>
          </a:p>
          <a:p>
            <a:r>
              <a:rPr lang="en-US" dirty="0"/>
              <a:t>• It can become </a:t>
            </a:r>
            <a:r>
              <a:rPr lang="en-US" b="1" dirty="0"/>
              <a:t>unavailable or very slow. That is, using the system or network </a:t>
            </a:r>
            <a:r>
              <a:rPr lang="en-US" dirty="0"/>
              <a:t>becomes impossible or impractical.</a:t>
            </a:r>
          </a:p>
          <a:p>
            <a:endParaRPr lang="en-US" dirty="0"/>
          </a:p>
          <a:p>
            <a:r>
              <a:rPr lang="en-US" dirty="0"/>
              <a:t>These three general types of vulnerability correspond to the concepts of integrity, confidentiality, and availability, enumerated earlier in this section.</a:t>
            </a:r>
          </a:p>
          <a:p>
            <a:endParaRPr lang="en-US" dirty="0"/>
          </a:p>
          <a:p>
            <a:r>
              <a:rPr lang="en-US" dirty="0"/>
              <a:t>Corresponding to the various types of vulnerabilities to a system resource are </a:t>
            </a:r>
            <a:r>
              <a:rPr lang="en-US" b="1" dirty="0"/>
              <a:t>threats that are capable of exploiting those vulnerabilities. A threat represents a </a:t>
            </a:r>
            <a:r>
              <a:rPr lang="en-US" dirty="0"/>
              <a:t>potential security harm to an asset. An </a:t>
            </a:r>
            <a:r>
              <a:rPr lang="en-US" b="1" dirty="0"/>
              <a:t>attack is a threat that is carried out (threat </a:t>
            </a:r>
            <a:r>
              <a:rPr lang="en-US" dirty="0"/>
              <a:t>action) and, if successful, leads to an undesirable violation of security, or threat consequence. The agent carrying out the attack is referred to as an attacker, or </a:t>
            </a:r>
            <a:r>
              <a:rPr lang="en-US" b="1" dirty="0"/>
              <a:t>threat agent . We can distinguish two types of attacks:</a:t>
            </a:r>
          </a:p>
          <a:p>
            <a:endParaRPr lang="en-US" dirty="0"/>
          </a:p>
          <a:p>
            <a:r>
              <a:rPr lang="en-US" dirty="0"/>
              <a:t>• </a:t>
            </a:r>
            <a:r>
              <a:rPr lang="en-US" b="1" dirty="0"/>
              <a:t>Active attack: An attempt to alter system resources or affect their operation. </a:t>
            </a:r>
            <a:endParaRPr lang="en-US" dirty="0"/>
          </a:p>
          <a:p>
            <a:r>
              <a:rPr lang="en-US" dirty="0"/>
              <a:t>• </a:t>
            </a:r>
            <a:r>
              <a:rPr lang="en-US" b="1" dirty="0"/>
              <a:t>Passive attack: An attempt to learn or make use of information from the </a:t>
            </a:r>
            <a:r>
              <a:rPr lang="en-US" dirty="0"/>
              <a:t>system that does not affect system resources.</a:t>
            </a:r>
          </a:p>
          <a:p>
            <a:endParaRPr lang="en-US" dirty="0"/>
          </a:p>
          <a:p>
            <a:r>
              <a:rPr lang="en-US" dirty="0"/>
              <a:t>We can also classify attacks based on the origin of the attack:</a:t>
            </a:r>
          </a:p>
          <a:p>
            <a:endParaRPr lang="en-US" dirty="0"/>
          </a:p>
          <a:p>
            <a:r>
              <a:rPr lang="en-US" dirty="0"/>
              <a:t>• </a:t>
            </a:r>
            <a:r>
              <a:rPr lang="en-US" b="1" dirty="0"/>
              <a:t>Inside attack: Initiated by an entity inside the security perimeter (an “insider”). </a:t>
            </a:r>
            <a:r>
              <a:rPr lang="en-US" dirty="0"/>
              <a:t>The insider is authorized to access system resources but uses them in a way not approved by those who granted the authorization.</a:t>
            </a:r>
          </a:p>
          <a:p>
            <a:r>
              <a:rPr lang="en-US" dirty="0"/>
              <a:t>• </a:t>
            </a:r>
            <a:r>
              <a:rPr lang="en-US" b="1" dirty="0"/>
              <a:t>Outside attack: Initiated from outside the perimeter, by an unauthorized or </a:t>
            </a:r>
            <a:r>
              <a:rPr lang="en-US" dirty="0"/>
              <a:t>illegitimate user of the system (an “outsider”). On the Internet, potential outside attackers range from amateur pranksters to organized criminals, international terrorists, and hostile governments.</a:t>
            </a:r>
            <a:endParaRPr lang="en-US" dirty="0">
              <a:latin typeface="Times New Roman" pitchFamily="-107" charset="0"/>
            </a:endParaRPr>
          </a:p>
        </p:txBody>
      </p:sp>
    </p:spTree>
    <p:extLst>
      <p:ext uri="{BB962C8B-B14F-4D97-AF65-F5344CB8AC3E}">
        <p14:creationId xmlns:p14="http://schemas.microsoft.com/office/powerpoint/2010/main" val="3670371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15</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dirty="0"/>
              <a:t>Finally, a </a:t>
            </a:r>
            <a:r>
              <a:rPr lang="en-US" b="1" dirty="0"/>
              <a:t>countermeasure is any means taken to deal with a security attack.</a:t>
            </a:r>
          </a:p>
          <a:p>
            <a:endParaRPr lang="en-US" dirty="0"/>
          </a:p>
          <a:p>
            <a:r>
              <a:rPr lang="en-US" dirty="0"/>
              <a:t>Ideally, a countermeasure can be devised to </a:t>
            </a:r>
            <a:r>
              <a:rPr lang="en-US" b="1" dirty="0"/>
              <a:t>prevent a particular type of attack from </a:t>
            </a:r>
            <a:r>
              <a:rPr lang="en-US" dirty="0"/>
              <a:t>succeeding. When prevention is not possible, or fails in some instance, the goal is to </a:t>
            </a:r>
            <a:r>
              <a:rPr lang="en-US" b="1" dirty="0"/>
              <a:t>detect the attack and then recover from the effects of the attack. </a:t>
            </a:r>
          </a:p>
          <a:p>
            <a:endParaRPr lang="en-US" b="1" dirty="0"/>
          </a:p>
          <a:p>
            <a:r>
              <a:rPr lang="en-US" b="1" dirty="0"/>
              <a:t>A countermeasure </a:t>
            </a:r>
            <a:r>
              <a:rPr lang="en-US" dirty="0"/>
              <a:t>may itself introduce new vulnerabilities. </a:t>
            </a:r>
          </a:p>
          <a:p>
            <a:endParaRPr lang="en-US" dirty="0"/>
          </a:p>
          <a:p>
            <a:r>
              <a:rPr lang="en-US" dirty="0"/>
              <a:t>In any case, residual vulnerabilities may remain after the imposition of countermeasures. Such vulnerabilities may be exploited by threat agents representing a residual level of </a:t>
            </a:r>
            <a:r>
              <a:rPr lang="en-US" b="1" dirty="0"/>
              <a:t>risk to the assets. </a:t>
            </a:r>
          </a:p>
          <a:p>
            <a:endParaRPr lang="en-US" b="1" dirty="0"/>
          </a:p>
          <a:p>
            <a:r>
              <a:rPr lang="en-US" b="1" dirty="0"/>
              <a:t>Owners </a:t>
            </a:r>
            <a:r>
              <a:rPr lang="en-US" dirty="0"/>
              <a:t>will seek to minimize that risk given other constraints.</a:t>
            </a:r>
            <a:endParaRPr lang="en-US" dirty="0">
              <a:latin typeface="Times New Roman" pitchFamily="-107" charset="0"/>
            </a:endParaRPr>
          </a:p>
        </p:txBody>
      </p:sp>
    </p:spTree>
    <p:extLst>
      <p:ext uri="{BB962C8B-B14F-4D97-AF65-F5344CB8AC3E}">
        <p14:creationId xmlns:p14="http://schemas.microsoft.com/office/powerpoint/2010/main" val="1801419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chapter provides an overview of computer security. We begin with a discussion of what we mean by computer security. In essence, computer security deals with computer-related assets that are subject to a variety of threats and for which various measures are taken to protect those assets. Accordingly, the next section of this chapter provides a brief overview of the categories of computer-related assets that users and system managers wish to preserve and protect, and a look at the various threats and attacks that can be made on those assets. Then, we survey the measures that can be taken to deal with such threats and attacks. This we do from three different viewpoints, in Sections 1.3 through 1.5 . We then look at some recent trends in computer security and lay out in general terms a computer security strategy.</a:t>
            </a:r>
          </a:p>
        </p:txBody>
      </p:sp>
      <p:sp>
        <p:nvSpPr>
          <p:cNvPr id="4" name="Slide Number Placeholder 3"/>
          <p:cNvSpPr>
            <a:spLocks noGrp="1"/>
          </p:cNvSpPr>
          <p:nvPr>
            <p:ph type="sldNum" sz="quarter" idx="10"/>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3323306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1.2 , based on RFC 2828, describes four kinds of threat consequences and lists the kinds of attacks that result in each consequence.</a:t>
            </a:r>
          </a:p>
          <a:p>
            <a:endParaRPr lang="en-US" b="1" dirty="0"/>
          </a:p>
          <a:p>
            <a:r>
              <a:rPr lang="en-US" b="1" dirty="0"/>
              <a:t>Unauthorized disclosure is a threat to confidentiality. The following types of </a:t>
            </a:r>
            <a:r>
              <a:rPr lang="en-US" dirty="0"/>
              <a:t>attacks can result in this threat consequence:</a:t>
            </a:r>
          </a:p>
          <a:p>
            <a:endParaRPr lang="en-US" dirty="0"/>
          </a:p>
          <a:p>
            <a:r>
              <a:rPr lang="en-US" dirty="0"/>
              <a:t>• </a:t>
            </a:r>
            <a:r>
              <a:rPr lang="en-US" b="1" dirty="0"/>
              <a:t>Exposure: This can be deliberate, as when an insider intentionally releases </a:t>
            </a:r>
            <a:r>
              <a:rPr lang="en-US" dirty="0"/>
              <a:t>sensitive information, such as credit card numbers, to an outsider. It can also be the result of a human, hardware, or software error, which results in an entity gaining unauthorized knowledge of sensitive data. There have been numerous instances of this, such as universities accidentally posting student confidential information on the Web.</a:t>
            </a:r>
          </a:p>
          <a:p>
            <a:endParaRPr lang="en-US" dirty="0"/>
          </a:p>
          <a:p>
            <a:r>
              <a:rPr lang="en-US" dirty="0"/>
              <a:t>• </a:t>
            </a:r>
            <a:r>
              <a:rPr lang="en-US" b="1" dirty="0"/>
              <a:t>Interception: Interception is a common attack in the context of communications. </a:t>
            </a:r>
            <a:r>
              <a:rPr lang="en-US" dirty="0"/>
              <a:t>On a shared local area network (LAN), such as a wireless LAN or a broadcast Ethernet, any device attached to the LAN can receive a copy </a:t>
            </a:r>
            <a:r>
              <a:rPr lang="en-US" dirty="0" smtClean="0"/>
              <a:t>of</a:t>
            </a:r>
            <a:r>
              <a:rPr lang="en-US" baseline="0" dirty="0" smtClean="0"/>
              <a:t> </a:t>
            </a:r>
            <a:r>
              <a:rPr lang="en-US" dirty="0" smtClean="0"/>
              <a:t>packets </a:t>
            </a:r>
            <a:r>
              <a:rPr lang="en-US" dirty="0"/>
              <a:t>intended for another device. On the Internet, a determined hacker can gain access to e-mail traffic and other data transfers. All of these situations create the potential for unauthorized access to data.</a:t>
            </a:r>
          </a:p>
          <a:p>
            <a:endParaRPr lang="en-US" dirty="0"/>
          </a:p>
          <a:p>
            <a:r>
              <a:rPr lang="en-US" dirty="0"/>
              <a:t>• </a:t>
            </a:r>
            <a:r>
              <a:rPr lang="en-US" b="1" dirty="0"/>
              <a:t>Inference: An example of inference is known as traffic analysis, in which an </a:t>
            </a:r>
            <a:r>
              <a:rPr lang="en-US" dirty="0"/>
              <a:t>adversary is able to gain information from observing the pattern of traffic on a network, such as the amount of traffic between particular pairs of hosts on the network. Another example is the inference of detailed information from a database by a user who has only limited access; this is accomplished by repeated queries whose combined results enable inference.</a:t>
            </a:r>
          </a:p>
          <a:p>
            <a:endParaRPr lang="en-US" dirty="0"/>
          </a:p>
          <a:p>
            <a:r>
              <a:rPr lang="en-US" dirty="0"/>
              <a:t>• </a:t>
            </a:r>
            <a:r>
              <a:rPr lang="en-US" b="1" dirty="0"/>
              <a:t>Intrusion: An example of intrusion is an adversary gaining unauthorized </a:t>
            </a:r>
            <a:r>
              <a:rPr lang="en-US" dirty="0"/>
              <a:t>access to sensitive data by overcoming the system’s access control protections.</a:t>
            </a:r>
          </a:p>
          <a:p>
            <a:endParaRPr lang="en-US" b="1"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2294773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Deception is a threat to either system integrity or data integrity. The following </a:t>
            </a:r>
            <a:r>
              <a:rPr lang="en-US" dirty="0"/>
              <a:t>types of attacks can result in this threat consequence:</a:t>
            </a:r>
          </a:p>
          <a:p>
            <a:endParaRPr lang="en-US" dirty="0"/>
          </a:p>
          <a:p>
            <a:r>
              <a:rPr lang="en-US" dirty="0"/>
              <a:t>• </a:t>
            </a:r>
            <a:r>
              <a:rPr lang="en-US" b="1" dirty="0"/>
              <a:t>Masquerade: One example of masquerade is an attempt by an unauthorized </a:t>
            </a:r>
            <a:r>
              <a:rPr lang="en-US" dirty="0"/>
              <a:t>user to gain access to a system by posing as an authorized user; this could happen if the unauthorized user has learned another user’s logon ID and password. Another example is malicious logic, such as a Trojan horse, that appears to perform a useful or desirable function but actually gains unauthorized access to system resources or tricks a user into executing other malicious logic.</a:t>
            </a:r>
          </a:p>
          <a:p>
            <a:endParaRPr lang="en-US" dirty="0"/>
          </a:p>
          <a:p>
            <a:r>
              <a:rPr lang="en-US" dirty="0"/>
              <a:t>• </a:t>
            </a:r>
            <a:r>
              <a:rPr lang="en-US" b="1" dirty="0"/>
              <a:t>Falsification: This refers to the altering or replacing of valid data or the introduction </a:t>
            </a:r>
            <a:r>
              <a:rPr lang="en-US" dirty="0"/>
              <a:t>of false data into a file or database. For example, a student may alter his or her grades on a school database.</a:t>
            </a:r>
          </a:p>
          <a:p>
            <a:endParaRPr lang="en-US" dirty="0"/>
          </a:p>
          <a:p>
            <a:r>
              <a:rPr lang="en-US" dirty="0"/>
              <a:t>• </a:t>
            </a:r>
            <a:r>
              <a:rPr lang="en-US" b="1" dirty="0"/>
              <a:t>Repudiation: In this case, a user either denies sending data or a user denies </a:t>
            </a:r>
            <a:r>
              <a:rPr lang="en-US" dirty="0"/>
              <a:t>receiving or possessing the data.</a:t>
            </a:r>
          </a:p>
        </p:txBody>
      </p:sp>
      <p:sp>
        <p:nvSpPr>
          <p:cNvPr id="4" name="Slide Number Placeholder 3"/>
          <p:cNvSpPr>
            <a:spLocks noGrp="1"/>
          </p:cNvSpPr>
          <p:nvPr>
            <p:ph type="sldNum" sz="quarter" idx="10"/>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2294773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Usurpation is a threat to system integrity. The following types of attacks can </a:t>
            </a:r>
            <a:r>
              <a:rPr lang="en-US" dirty="0"/>
              <a:t>result in this threat consequence:</a:t>
            </a:r>
          </a:p>
          <a:p>
            <a:endParaRPr lang="en-US" dirty="0"/>
          </a:p>
          <a:p>
            <a:r>
              <a:rPr lang="en-US" dirty="0"/>
              <a:t>• </a:t>
            </a:r>
            <a:r>
              <a:rPr lang="en-US" b="1" dirty="0"/>
              <a:t>Misappropriation: This can include theft of service. An example is a distributed </a:t>
            </a:r>
            <a:r>
              <a:rPr lang="en-US" dirty="0"/>
              <a:t>denial of service attack, when malicious software is installed on a number of hosts to be used as platforms to launch traffic at a target host. In this case, the malicious software makes unauthorized use of processor and operating system resources.</a:t>
            </a:r>
          </a:p>
          <a:p>
            <a:endParaRPr lang="en-US" dirty="0"/>
          </a:p>
          <a:p>
            <a:r>
              <a:rPr lang="en-US" dirty="0"/>
              <a:t>• </a:t>
            </a:r>
            <a:r>
              <a:rPr lang="en-US" b="1" dirty="0"/>
              <a:t>Misuse: Misuse can occur by means of either malicious logic or a hacker that </a:t>
            </a:r>
            <a:r>
              <a:rPr lang="en-US" dirty="0"/>
              <a:t>has gained unauthorized access to a system. In either case, security functions can be disabled or thwarted.</a:t>
            </a:r>
            <a:endParaRPr lang="en-US" dirty="0" smtClean="0">
              <a:latin typeface="Times New Roman" pitchFamily="-107" charset="0"/>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294773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focus of this chapter, and indeed this book, is on three fundamental questions:</a:t>
            </a:r>
          </a:p>
          <a:p>
            <a:endParaRPr lang="en-US" dirty="0"/>
          </a:p>
          <a:p>
            <a:r>
              <a:rPr lang="en-US" b="1" dirty="0"/>
              <a:t>1. What assets do we need to protect?</a:t>
            </a:r>
          </a:p>
          <a:p>
            <a:r>
              <a:rPr lang="en-US" b="1" dirty="0"/>
              <a:t>2. How are those assets threatened?</a:t>
            </a:r>
          </a:p>
          <a:p>
            <a:r>
              <a:rPr lang="en-US" b="1" dirty="0"/>
              <a:t>3. What can we do to counter those threats?</a:t>
            </a:r>
            <a:endParaRPr lang="en-US" dirty="0" smtClean="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00751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Disruption is a threat to availability or system integrity. The following types of </a:t>
            </a:r>
            <a:r>
              <a:rPr lang="en-US" dirty="0"/>
              <a:t>attacks can result in this threat consequence:</a:t>
            </a:r>
          </a:p>
          <a:p>
            <a:endParaRPr lang="en-US" dirty="0"/>
          </a:p>
          <a:p>
            <a:r>
              <a:rPr lang="en-US" dirty="0"/>
              <a:t>• </a:t>
            </a:r>
            <a:r>
              <a:rPr lang="en-US" b="1" dirty="0"/>
              <a:t>Incapacitation: This is an attack on system availability. This could occur as a </a:t>
            </a:r>
            <a:r>
              <a:rPr lang="en-US" dirty="0"/>
              <a:t>result of physical destruction of or damage to system hardware. More typically, malicious software, such as Trojan horses, viruses, or worms, could operate in such a way as to disable a system or some of its services.</a:t>
            </a:r>
          </a:p>
          <a:p>
            <a:endParaRPr lang="en-US" dirty="0"/>
          </a:p>
          <a:p>
            <a:r>
              <a:rPr lang="en-US" dirty="0"/>
              <a:t>• </a:t>
            </a:r>
            <a:r>
              <a:rPr lang="en-US" b="1" dirty="0"/>
              <a:t>Corruption: This is an attack on system integrity. Malicious software in this </a:t>
            </a:r>
            <a:r>
              <a:rPr lang="en-US" dirty="0"/>
              <a:t>context could operate in such a way that system resources or services function in an unintended manner. Or a user could gain unauthorized access to a system and modify some of its functions. An example of the latter is a user placing backdoor logic in the system to provide subsequent access to a system and its resources by other than the usual procedure.</a:t>
            </a:r>
          </a:p>
          <a:p>
            <a:endParaRPr lang="en-US" b="1" dirty="0"/>
          </a:p>
          <a:p>
            <a:r>
              <a:rPr lang="en-US" b="1" dirty="0"/>
              <a:t>Obstruction: One way to obstruct system operation is to interfere with communications </a:t>
            </a:r>
            <a:r>
              <a:rPr lang="en-US" dirty="0"/>
              <a:t>by disabling communication links or altering communication control information. Another way is to overload the system by placing excess burden on communication traffic or processing resources.</a:t>
            </a:r>
          </a:p>
        </p:txBody>
      </p:sp>
      <p:sp>
        <p:nvSpPr>
          <p:cNvPr id="4" name="Slide Number Placeholder 3"/>
          <p:cNvSpPr>
            <a:spLocks noGrp="1"/>
          </p:cNvSpPr>
          <p:nvPr>
            <p:ph type="sldNum" sz="quarter" idx="10"/>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2294773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436AE-FBEF-584F-A2E9-D4AAD9D18AFE}" type="slidenum">
              <a:rPr lang="en-AU"/>
              <a:pPr/>
              <a:t>22</a:t>
            </a:fld>
            <a:endParaRPr lang="en-AU" dirty="0"/>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dirty="0"/>
              <a:t>The assets of a computer system can be categorized as hardware, software, data, and communication lines and networks. In this subsection, we briefly describe these four categories and relate these to the concepts of integrity, confidentiality, and availability introduced in Section 1.1 (see Figure 1.3 and Table 1.3 ).</a:t>
            </a:r>
          </a:p>
          <a:p>
            <a:endParaRPr lang="en-US" dirty="0"/>
          </a:p>
          <a:p>
            <a:endParaRPr lang="en-US" dirty="0">
              <a:latin typeface="Times New Roman" pitchFamily="-107" charset="0"/>
            </a:endParaRPr>
          </a:p>
        </p:txBody>
      </p:sp>
    </p:spTree>
    <p:extLst>
      <p:ext uri="{BB962C8B-B14F-4D97-AF65-F5344CB8AC3E}">
        <p14:creationId xmlns:p14="http://schemas.microsoft.com/office/powerpoint/2010/main" val="3399631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i="1" dirty="0"/>
              <a:t>HARDWARE A major threat to computer system hardware is the threat to </a:t>
            </a:r>
            <a:r>
              <a:rPr lang="en-US" dirty="0"/>
              <a:t>availability. Hardware is the most vulnerable to attack and the least susceptible to automated controls. Threats include accidental and deliberate damage to equipment as well as theft. The proliferation of personal computers and workstations and the widespread use of LANs increase the potential for losses in this area. Theft of CD-ROMs and DVDs can lead to loss of confidentiality. Physical and administrative security measures are needed to deal with these threats.</a:t>
            </a:r>
          </a:p>
          <a:p>
            <a:endParaRPr lang="en-US" b="1" i="1" dirty="0"/>
          </a:p>
          <a:p>
            <a:r>
              <a:rPr lang="en-US" b="1" i="1" dirty="0"/>
              <a:t>SOFTWARE Software includes the operating system, utilities, and application </a:t>
            </a:r>
            <a:r>
              <a:rPr lang="en-US" dirty="0"/>
              <a:t>programs. A key threat to software is an attack on availability. Software, especially application software, is often easy to delete. Software can also be altered or damaged to render it useless. Careful software configuration management, which includes making backups of the most recent version of software, can maintain high availability. A more difficult problem to deal with is software modification that results in a program that still functions but that behaves differently than before, which is a threat to integrity/authenticity. Computer viruses and related attacks fall into this category. A final problem is protection against software piracy. Although certain countermeasures are available, by and large the problem of unauthorized copying of software has not been solved.</a:t>
            </a:r>
          </a:p>
          <a:p>
            <a:endParaRPr lang="en-US" b="1" i="1" dirty="0"/>
          </a:p>
          <a:p>
            <a:r>
              <a:rPr lang="en-US" b="1" i="1" dirty="0"/>
              <a:t>DATA Hardware and software security are typically concerns of computing center </a:t>
            </a:r>
            <a:r>
              <a:rPr lang="en-US" dirty="0"/>
              <a:t>professionals or individual concerns of personal computer users. A much more widespread problem is data security, which involves files and other forms of data controlled by individuals, groups, and business organizations. Security concerns with respect to data are broad, encompassing availability, secrecy, and integrity. In the case of availability, the concern is with the destruction of data files, which can occur either accidentally or maliciously.</a:t>
            </a:r>
          </a:p>
          <a:p>
            <a:endParaRPr lang="en-US" dirty="0"/>
          </a:p>
          <a:p>
            <a:r>
              <a:rPr lang="en-US" dirty="0"/>
              <a:t>The obvious concern with secrecy is the unauthorized reading of data files or databases, and this area has been the subject of perhaps more research and effort than any other area of computer security. A less obvious threat to secrecy involves the analysis of data and manifests itself in the use of so-called statistical databases, which provide summary or aggregate information. Presumably, the existence of aggregate information does not threaten the privacy of the individuals involved. However, as the use of statistical databases grows, there is an increasing potential for disclosure of personal information. In essence, characteristics of constituent individuals may be identified through careful analysis. For example, if one table records the aggregate of the incomes of respondents A, B, C, and D and another records the aggregate of the incomes of A, B, C, D, and E, the difference between the two aggregates would be the income of E. This problem is exacerbated by the increasing desire to combine data sets. In many cases, matching several sets of data or consistency at different levels of aggregation requires access to individual units. Thus, the individual units, which are the subject of privacy concerns, are available at various stages in the processing of data sets.</a:t>
            </a:r>
          </a:p>
          <a:p>
            <a:endParaRPr lang="en-US" dirty="0"/>
          </a:p>
          <a:p>
            <a:r>
              <a:rPr lang="en-US" dirty="0"/>
              <a:t>Finally, data integrity is a major concern in most installations. Modifications to data files can have consequences ranging from minor to disastrous. </a:t>
            </a:r>
          </a:p>
        </p:txBody>
      </p:sp>
      <p:sp>
        <p:nvSpPr>
          <p:cNvPr id="4" name="Slide Number Placeholder 3"/>
          <p:cNvSpPr>
            <a:spLocks noGrp="1"/>
          </p:cNvSpPr>
          <p:nvPr>
            <p:ph type="sldNum" sz="quarter" idx="10"/>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644978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D2DD98-C3D2-9845-827A-3B6506878082}" type="slidenum">
              <a:rPr lang="en-AU"/>
              <a:pPr/>
              <a:t>24</a:t>
            </a:fld>
            <a:endParaRPr lang="en-AU" dirty="0"/>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b="1" i="1" dirty="0"/>
              <a:t>COMMUNICATION LINES AND NETWORKS </a:t>
            </a:r>
          </a:p>
          <a:p>
            <a:endParaRPr lang="en-US" b="1" i="1" dirty="0"/>
          </a:p>
          <a:p>
            <a:r>
              <a:rPr lang="en-US" b="1" i="1" dirty="0"/>
              <a:t>Network security attacks can be classified </a:t>
            </a:r>
            <a:r>
              <a:rPr lang="en-US" dirty="0"/>
              <a:t>as </a:t>
            </a:r>
            <a:r>
              <a:rPr lang="en-US" i="1" dirty="0"/>
              <a:t>passive attacks and active attacks . A passive attack attempts to learn or make </a:t>
            </a:r>
            <a:r>
              <a:rPr lang="en-US" dirty="0"/>
              <a:t>use of information from the system but does not affect system resources. An active attack attempts to alter system resources or affect their operation.</a:t>
            </a:r>
          </a:p>
          <a:p>
            <a:endParaRPr lang="en-US" b="1" dirty="0"/>
          </a:p>
          <a:p>
            <a:r>
              <a:rPr lang="en-US" b="1" dirty="0"/>
              <a:t>Passive attacks are in the nature of eavesdropping on, or monitoring of, </a:t>
            </a:r>
            <a:r>
              <a:rPr lang="en-US" dirty="0"/>
              <a:t>transmissions. The goal of the attacker is to obtain information that is being transmitted. Two types of passive attacks are release of message contents and traffic analysis.</a:t>
            </a:r>
          </a:p>
          <a:p>
            <a:endParaRPr lang="en-US" dirty="0"/>
          </a:p>
          <a:p>
            <a:r>
              <a:rPr lang="en-US" dirty="0"/>
              <a:t>The </a:t>
            </a:r>
            <a:r>
              <a:rPr lang="en-US" b="1" dirty="0"/>
              <a:t>release of message contents is easily understood. A telephone conversation, </a:t>
            </a:r>
            <a:r>
              <a:rPr lang="en-US" dirty="0"/>
              <a:t>an electronic mail message, and a transferred file may contain sensitive or confidential information. We would like to prevent an opponent from learning the contents of these transmissions.</a:t>
            </a:r>
          </a:p>
          <a:p>
            <a:endParaRPr lang="en-US" dirty="0"/>
          </a:p>
          <a:p>
            <a:r>
              <a:rPr lang="en-US" dirty="0"/>
              <a:t>A second type of passive attack, </a:t>
            </a:r>
            <a:r>
              <a:rPr lang="en-US" b="1" dirty="0"/>
              <a:t>traffic analysis , is subtler. Suppose that we </a:t>
            </a:r>
            <a:r>
              <a:rPr lang="en-US" dirty="0"/>
              <a:t>had a way of masking the contents of messages or other information traffic so that opponents, even if they captured the message, could not extract the information from the message. The common technique for masking contents is encryption. If we had encryption protection in place, an opponent might still be able to observe the pattern of these messages. The opponent could determine the location and identity of communicating hosts and could observe the frequency and length of messages being exchanged. This information might be useful in guessing the nature of the communication that was taking place. </a:t>
            </a:r>
          </a:p>
          <a:p>
            <a:endParaRPr lang="en-US" dirty="0"/>
          </a:p>
          <a:p>
            <a:r>
              <a:rPr lang="en-US" dirty="0"/>
              <a:t>Passive attacks are very difficult to detect because they do not involve any alteration of the data. Typically, the message traffic is sent and received in an apparently normal fashion and neither the sender nor receiver is aware that a third party has read the messages or observed the traffic pattern. However, it is feasible to prevent the success of these attacks, usually by means of encryption.</a:t>
            </a:r>
          </a:p>
          <a:p>
            <a:r>
              <a:rPr lang="en-US" dirty="0"/>
              <a:t>Thus, the emphasis in dealing with passive attacks is on prevention rather than detection.</a:t>
            </a:r>
          </a:p>
          <a:p>
            <a:endParaRPr lang="en-US" dirty="0"/>
          </a:p>
          <a:p>
            <a:r>
              <a:rPr lang="en-US" b="1" dirty="0"/>
              <a:t>Active attacks involve some modification of the data stream or the creation </a:t>
            </a:r>
            <a:r>
              <a:rPr lang="en-US" dirty="0"/>
              <a:t>of a false stream and can be subdivided into four categories: replay, masquerade, modification of messages, and denial of service. </a:t>
            </a:r>
          </a:p>
          <a:p>
            <a:endParaRPr lang="en-US" b="1" dirty="0"/>
          </a:p>
          <a:p>
            <a:r>
              <a:rPr lang="en-US" b="1" dirty="0"/>
              <a:t>Replay involves the passive capture of a data unit and its subsequent retransmission </a:t>
            </a:r>
            <a:r>
              <a:rPr lang="en-US" dirty="0"/>
              <a:t>to produce an unauthorized effect.</a:t>
            </a:r>
          </a:p>
          <a:p>
            <a:endParaRPr lang="en-US" dirty="0"/>
          </a:p>
          <a:p>
            <a:r>
              <a:rPr lang="en-US" dirty="0"/>
              <a:t>A </a:t>
            </a:r>
            <a:r>
              <a:rPr lang="en-US" b="1" dirty="0"/>
              <a:t>masquerade takes place when one entity pretends to be a different entity. A </a:t>
            </a:r>
            <a:r>
              <a:rPr lang="en-US" dirty="0"/>
              <a:t>masquerade attack usually includes one of the other forms of active attack. For example, authentication sequences can be captured and replayed after a valid authentication sequence has taken place, thus enabling an authorized entity with few privileges to obtain extra privileges by impersonating an entity that has those privileges.</a:t>
            </a:r>
          </a:p>
          <a:p>
            <a:endParaRPr lang="en-US" b="1" dirty="0"/>
          </a:p>
          <a:p>
            <a:r>
              <a:rPr lang="en-US" b="1" dirty="0"/>
              <a:t>Modification of messages simply means that some portion of a legitimate </a:t>
            </a:r>
            <a:r>
              <a:rPr lang="en-US" dirty="0"/>
              <a:t>message is altered, or that messages are delayed or reordered, to produce an unauthorized effect. For example, a message stating, “Allow John Smith to read confidential file accounts” is modified to say, “Allow Fred Brown to read confidential file accounts.”</a:t>
            </a:r>
          </a:p>
          <a:p>
            <a:endParaRPr lang="en-US" dirty="0"/>
          </a:p>
          <a:p>
            <a:r>
              <a:rPr lang="en-US" dirty="0"/>
              <a:t>The </a:t>
            </a:r>
            <a:r>
              <a:rPr lang="en-US" b="1" dirty="0"/>
              <a:t>denial of service prevents or inhibits the normal use or management of </a:t>
            </a:r>
            <a:r>
              <a:rPr lang="en-US" dirty="0"/>
              <a:t>communications facilities. This attack may have a specific target; for example, an entity may suppress all messages directed to a particular destination (e.g., the security audit service). Another form of service denial is the disruption of an entire network, either by disabling the network or by overloading it with messages so as to degrade performance.</a:t>
            </a:r>
          </a:p>
          <a:p>
            <a:endParaRPr lang="en-US" dirty="0"/>
          </a:p>
          <a:p>
            <a:r>
              <a:rPr lang="en-US" dirty="0"/>
              <a:t>Active attacks present the opposite characteristics of passive attacks. Whereas passive attacks are difficult to detect, measures are available to prevent their success. On the other hand, it is quite difficult to prevent active attacks absolutely, because to do so would require physical protection of all communications facilities and paths at all times. Instead, the goal is to detect them and to recover from any disruption or delays caused by them. Because the detection has a deterrent effect, it may also contribute to prevention.</a:t>
            </a:r>
            <a:endParaRPr lang="en-US" dirty="0">
              <a:latin typeface="Times New Roman" pitchFamily="-107" charset="0"/>
            </a:endParaRPr>
          </a:p>
        </p:txBody>
      </p:sp>
    </p:spTree>
    <p:extLst>
      <p:ext uri="{BB962C8B-B14F-4D97-AF65-F5344CB8AC3E}">
        <p14:creationId xmlns:p14="http://schemas.microsoft.com/office/powerpoint/2010/main" val="4086815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F6A80F-D641-844F-9BB2-0B10B9A53E8B}" type="slidenum">
              <a:rPr lang="en-AU"/>
              <a:pPr/>
              <a:t>25</a:t>
            </a:fld>
            <a:endParaRPr lang="en-AU" dirty="0"/>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r>
              <a:rPr lang="en-US" sz="1200" kern="1200" baseline="0" dirty="0" smtClean="0">
                <a:solidFill>
                  <a:schemeClr val="tx1"/>
                </a:solidFill>
                <a:latin typeface="Arial" pitchFamily="-107" charset="0"/>
                <a:ea typeface="+mn-ea"/>
                <a:cs typeface="+mn-cs"/>
              </a:rPr>
              <a:t>There are a number of ways of classifying and characterizing the countermeasures that may be used to reduce vulnerabilities and deal with threats to system assets. It will be useful for the presentation in the remainder of the book to look at several approaches, which we do in this and the next two sections. In this section, we view countermeasures in terms of functional requirements, and we follow the classification defined in FIPS PUB 200 ( </a:t>
            </a:r>
            <a:r>
              <a:rPr lang="en-US" sz="1200" i="1" kern="1200" baseline="0" dirty="0" smtClean="0">
                <a:solidFill>
                  <a:schemeClr val="tx1"/>
                </a:solidFill>
                <a:latin typeface="Arial" pitchFamily="-107" charset="0"/>
                <a:ea typeface="+mn-ea"/>
                <a:cs typeface="+mn-cs"/>
              </a:rPr>
              <a:t>Minimum Security Requirements for Federal Information and Information Systems ). This standard enumerates 17 security-related areas with </a:t>
            </a:r>
            <a:r>
              <a:rPr lang="en-US" sz="1200" kern="1200" baseline="0" dirty="0" smtClean="0">
                <a:solidFill>
                  <a:schemeClr val="tx1"/>
                </a:solidFill>
                <a:latin typeface="Arial" pitchFamily="-107" charset="0"/>
                <a:ea typeface="+mn-ea"/>
                <a:cs typeface="+mn-cs"/>
              </a:rPr>
              <a:t>regard to protecting the confidentiality, integrity, and availability of information systems and the information processed, stored, and transmitted by those systems.</a:t>
            </a:r>
          </a:p>
          <a:p>
            <a:endParaRPr lang="en-US" sz="1200" kern="1200" baseline="0" dirty="0" smtClean="0">
              <a:solidFill>
                <a:schemeClr val="tx1"/>
              </a:solidFill>
              <a:latin typeface="Arial" pitchFamily="-107" charset="0"/>
              <a:ea typeface="+mn-ea"/>
              <a:cs typeface="+mn-cs"/>
            </a:endParaRPr>
          </a:p>
          <a:p>
            <a:r>
              <a:rPr lang="en-US" sz="1200" kern="1200" baseline="0" dirty="0" smtClean="0">
                <a:solidFill>
                  <a:schemeClr val="tx1"/>
                </a:solidFill>
                <a:latin typeface="Arial" pitchFamily="-107" charset="0"/>
                <a:ea typeface="+mn-ea"/>
                <a:cs typeface="+mn-cs"/>
              </a:rPr>
              <a:t>The requirements listed in FIP PUB 200 encompass a wide range of countermeasures to security vulnerabilities and threats. Roughly, we can divide these countermeasures into two categories: those that require computer security technical measures (covered in this book in Parts One and Two), either hardware or software, or both; and those that are fundamentally management issues (covered in Part Three).</a:t>
            </a:r>
          </a:p>
          <a:p>
            <a:endParaRPr lang="en-US" dirty="0" smtClean="0"/>
          </a:p>
          <a:p>
            <a:endParaRPr lang="en-US" dirty="0" smtClean="0"/>
          </a:p>
          <a:p>
            <a:r>
              <a:rPr lang="en-US" dirty="0" smtClean="0"/>
              <a:t>Each </a:t>
            </a:r>
            <a:r>
              <a:rPr lang="en-US" dirty="0"/>
              <a:t>of the functional areas may involve both computer security </a:t>
            </a:r>
            <a:r>
              <a:rPr lang="en-US" dirty="0" smtClean="0"/>
              <a:t>technical</a:t>
            </a:r>
            <a:r>
              <a:rPr lang="en-US" baseline="0" dirty="0" smtClean="0"/>
              <a:t> </a:t>
            </a:r>
            <a:r>
              <a:rPr lang="en-US" dirty="0" smtClean="0"/>
              <a:t>measures </a:t>
            </a:r>
            <a:r>
              <a:rPr lang="en-US" dirty="0"/>
              <a:t>and management measures. Functional areas that primarily </a:t>
            </a:r>
            <a:r>
              <a:rPr lang="en-US" dirty="0" smtClean="0"/>
              <a:t>require</a:t>
            </a:r>
            <a:r>
              <a:rPr lang="en-US" baseline="0" dirty="0" smtClean="0"/>
              <a:t> </a:t>
            </a:r>
            <a:r>
              <a:rPr lang="en-US" dirty="0" smtClean="0"/>
              <a:t>computer </a:t>
            </a:r>
            <a:r>
              <a:rPr lang="en-US" dirty="0"/>
              <a:t>security technical measures include access control, identification </a:t>
            </a:r>
            <a:r>
              <a:rPr lang="en-US" dirty="0" smtClean="0"/>
              <a:t>and</a:t>
            </a:r>
            <a:r>
              <a:rPr lang="en-US" baseline="0" dirty="0" smtClean="0"/>
              <a:t> </a:t>
            </a:r>
            <a:r>
              <a:rPr lang="en-US" dirty="0" smtClean="0"/>
              <a:t>authentication</a:t>
            </a:r>
            <a:r>
              <a:rPr lang="en-US" dirty="0"/>
              <a:t>, system and communication protection, and system and </a:t>
            </a:r>
            <a:r>
              <a:rPr lang="en-US" dirty="0" smtClean="0"/>
              <a:t>information</a:t>
            </a:r>
            <a:r>
              <a:rPr lang="en-US" baseline="0" dirty="0" smtClean="0"/>
              <a:t> </a:t>
            </a:r>
            <a:r>
              <a:rPr lang="en-US" dirty="0" smtClean="0"/>
              <a:t>integrity</a:t>
            </a:r>
            <a:r>
              <a:rPr lang="en-US" dirty="0"/>
              <a:t>. Functional areas that primarily involve management controls and </a:t>
            </a:r>
            <a:r>
              <a:rPr lang="en-US" dirty="0" smtClean="0"/>
              <a:t>procedures include </a:t>
            </a:r>
            <a:r>
              <a:rPr lang="en-US" dirty="0"/>
              <a:t>awareness and training; audit and accountability; certification, </a:t>
            </a:r>
            <a:r>
              <a:rPr lang="en-US" dirty="0" smtClean="0"/>
              <a:t>accreditation,</a:t>
            </a:r>
            <a:r>
              <a:rPr lang="en-US" baseline="0" dirty="0" smtClean="0"/>
              <a:t> </a:t>
            </a:r>
            <a:r>
              <a:rPr lang="en-US" dirty="0" smtClean="0"/>
              <a:t>and </a:t>
            </a:r>
            <a:r>
              <a:rPr lang="en-US" dirty="0"/>
              <a:t>security assessments; contingency planning; maintenance; physical </a:t>
            </a:r>
            <a:r>
              <a:rPr lang="en-US" dirty="0" smtClean="0"/>
              <a:t>and</a:t>
            </a:r>
            <a:r>
              <a:rPr lang="en-US" baseline="0" dirty="0" smtClean="0"/>
              <a:t> </a:t>
            </a:r>
            <a:r>
              <a:rPr lang="en-US" dirty="0" smtClean="0"/>
              <a:t>environmental </a:t>
            </a:r>
            <a:r>
              <a:rPr lang="en-US" dirty="0"/>
              <a:t>protection; planning; personnel security; risk assessment; and </a:t>
            </a:r>
            <a:r>
              <a:rPr lang="en-US" dirty="0" smtClean="0"/>
              <a:t>systems</a:t>
            </a:r>
            <a:r>
              <a:rPr lang="en-US" baseline="0" dirty="0" smtClean="0"/>
              <a:t> </a:t>
            </a:r>
            <a:r>
              <a:rPr lang="en-US" dirty="0" smtClean="0"/>
              <a:t>and </a:t>
            </a:r>
            <a:r>
              <a:rPr lang="en-US" dirty="0"/>
              <a:t>services acquisition. Functional areas that overlap computer security </a:t>
            </a:r>
            <a:r>
              <a:rPr lang="en-US" dirty="0" smtClean="0"/>
              <a:t>technical</a:t>
            </a:r>
            <a:r>
              <a:rPr lang="en-US" baseline="0" dirty="0" smtClean="0"/>
              <a:t> </a:t>
            </a:r>
            <a:r>
              <a:rPr lang="en-US" dirty="0" smtClean="0"/>
              <a:t>measures </a:t>
            </a:r>
            <a:r>
              <a:rPr lang="en-US" dirty="0"/>
              <a:t>and management controls include configuration management, </a:t>
            </a:r>
            <a:r>
              <a:rPr lang="en-US" dirty="0" smtClean="0"/>
              <a:t>incident</a:t>
            </a:r>
            <a:r>
              <a:rPr lang="en-US" baseline="0" dirty="0" smtClean="0"/>
              <a:t> </a:t>
            </a:r>
            <a:r>
              <a:rPr lang="en-US" dirty="0" smtClean="0"/>
              <a:t>response</a:t>
            </a:r>
            <a:r>
              <a:rPr lang="en-US" dirty="0"/>
              <a:t>, and media protection.</a:t>
            </a:r>
          </a:p>
          <a:p>
            <a:endParaRPr lang="en-US" dirty="0"/>
          </a:p>
          <a:p>
            <a:r>
              <a:rPr lang="en-US" dirty="0"/>
              <a:t>Note that the majority of the functional requirements areas in FIP PUB </a:t>
            </a:r>
            <a:r>
              <a:rPr lang="en-US" dirty="0" smtClean="0"/>
              <a:t>200</a:t>
            </a:r>
            <a:r>
              <a:rPr lang="en-US" baseline="0" dirty="0" smtClean="0"/>
              <a:t> </a:t>
            </a:r>
            <a:r>
              <a:rPr lang="en-US" dirty="0" smtClean="0"/>
              <a:t>are </a:t>
            </a:r>
            <a:r>
              <a:rPr lang="en-US" dirty="0"/>
              <a:t>either primarily issues of management or at least have a significant </a:t>
            </a:r>
            <a:r>
              <a:rPr lang="en-US" dirty="0" smtClean="0"/>
              <a:t>management</a:t>
            </a:r>
            <a:r>
              <a:rPr lang="en-US" baseline="0" dirty="0" smtClean="0"/>
              <a:t> </a:t>
            </a:r>
            <a:r>
              <a:rPr lang="en-US" dirty="0" smtClean="0"/>
              <a:t>component</a:t>
            </a:r>
            <a:r>
              <a:rPr lang="en-US" dirty="0"/>
              <a:t>, as opposed to purely software or hardware solutions. This may be </a:t>
            </a:r>
            <a:r>
              <a:rPr lang="en-US" dirty="0" smtClean="0"/>
              <a:t>ne</a:t>
            </a:r>
            <a:r>
              <a:rPr lang="en-US" baseline="0" dirty="0" smtClean="0"/>
              <a:t>w </a:t>
            </a:r>
            <a:r>
              <a:rPr lang="en-US" dirty="0" smtClean="0"/>
              <a:t>to </a:t>
            </a:r>
            <a:r>
              <a:rPr lang="en-US" dirty="0"/>
              <a:t>some readers and is not reflected in many of the books on computer and </a:t>
            </a:r>
            <a:r>
              <a:rPr lang="en-US" dirty="0" smtClean="0"/>
              <a:t>information</a:t>
            </a:r>
            <a:r>
              <a:rPr lang="en-US" baseline="0" dirty="0" smtClean="0"/>
              <a:t> </a:t>
            </a:r>
            <a:r>
              <a:rPr lang="en-US" dirty="0" smtClean="0"/>
              <a:t>security</a:t>
            </a:r>
            <a:r>
              <a:rPr lang="en-US" dirty="0"/>
              <a:t>. But as one computer security expert observed, “If you think </a:t>
            </a:r>
            <a:r>
              <a:rPr lang="en-US" dirty="0" smtClean="0"/>
              <a:t>technology</a:t>
            </a:r>
            <a:r>
              <a:rPr lang="en-US" baseline="0" dirty="0" smtClean="0"/>
              <a:t> </a:t>
            </a:r>
            <a:r>
              <a:rPr lang="en-US" dirty="0" smtClean="0"/>
              <a:t>can </a:t>
            </a:r>
            <a:r>
              <a:rPr lang="en-US" dirty="0"/>
              <a:t>solve your security problems, then you don’t understand the problems and </a:t>
            </a:r>
            <a:r>
              <a:rPr lang="en-US" dirty="0" smtClean="0"/>
              <a:t>you</a:t>
            </a:r>
            <a:r>
              <a:rPr lang="en-US" baseline="0" dirty="0" smtClean="0"/>
              <a:t> </a:t>
            </a:r>
            <a:r>
              <a:rPr lang="en-US" dirty="0" smtClean="0"/>
              <a:t>don’t </a:t>
            </a:r>
            <a:r>
              <a:rPr lang="en-US" dirty="0"/>
              <a:t>understand the technology” [SCHN00]. This book reflects the need to </a:t>
            </a:r>
            <a:r>
              <a:rPr lang="en-US" dirty="0" smtClean="0"/>
              <a:t>combine</a:t>
            </a:r>
            <a:r>
              <a:rPr lang="en-US" baseline="0" dirty="0" smtClean="0"/>
              <a:t> </a:t>
            </a:r>
            <a:r>
              <a:rPr lang="en-US" dirty="0" smtClean="0"/>
              <a:t>technical </a:t>
            </a:r>
            <a:r>
              <a:rPr lang="en-US" dirty="0"/>
              <a:t>and managerial approaches to achieve effective computer security.</a:t>
            </a:r>
          </a:p>
          <a:p>
            <a:endParaRPr lang="en-US" dirty="0"/>
          </a:p>
          <a:p>
            <a:r>
              <a:rPr lang="en-US" dirty="0"/>
              <a:t>FIPS PUB 200 provides a useful summary of the principal areas of </a:t>
            </a:r>
            <a:r>
              <a:rPr lang="en-US" dirty="0" smtClean="0"/>
              <a:t>concern,</a:t>
            </a:r>
            <a:r>
              <a:rPr lang="en-US" baseline="0" dirty="0" smtClean="0"/>
              <a:t> </a:t>
            </a:r>
            <a:r>
              <a:rPr lang="en-US" dirty="0" smtClean="0"/>
              <a:t>both </a:t>
            </a:r>
            <a:r>
              <a:rPr lang="en-US" dirty="0"/>
              <a:t>technical and managerial, with respect to computer security</a:t>
            </a:r>
            <a:r>
              <a:rPr lang="en-US" dirty="0" smtClean="0"/>
              <a:t>.</a:t>
            </a:r>
            <a:endParaRPr lang="en-US" dirty="0">
              <a:latin typeface="Times New Roman" pitchFamily="-107" charset="0"/>
            </a:endParaRPr>
          </a:p>
        </p:txBody>
      </p:sp>
    </p:spTree>
    <p:extLst>
      <p:ext uri="{BB962C8B-B14F-4D97-AF65-F5344CB8AC3E}">
        <p14:creationId xmlns:p14="http://schemas.microsoft.com/office/powerpoint/2010/main" val="1831179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US" b="1" i="1" dirty="0" smtClean="0"/>
          </a:p>
          <a:p>
            <a:r>
              <a:rPr lang="en-US" b="1" i="1" dirty="0" smtClean="0"/>
              <a:t>AUTHENTICATION </a:t>
            </a:r>
            <a:endParaRPr lang="en-US" b="1" i="1" dirty="0"/>
          </a:p>
          <a:p>
            <a:endParaRPr lang="en-US" b="1" i="1" dirty="0"/>
          </a:p>
          <a:p>
            <a:r>
              <a:rPr lang="en-US" b="1" i="1" dirty="0"/>
              <a:t>The authentication service is concerned with assuring that </a:t>
            </a:r>
            <a:r>
              <a:rPr lang="en-US" b="1" i="1" dirty="0" smtClean="0"/>
              <a:t>a</a:t>
            </a:r>
            <a:r>
              <a:rPr lang="en-US" b="1" i="1" baseline="0" dirty="0" smtClean="0"/>
              <a:t> </a:t>
            </a:r>
            <a:r>
              <a:rPr lang="en-US" dirty="0" smtClean="0"/>
              <a:t>communication </a:t>
            </a:r>
            <a:r>
              <a:rPr lang="en-US" dirty="0"/>
              <a:t>is authentic. In the case of a single message, such as a warning </a:t>
            </a:r>
            <a:r>
              <a:rPr lang="en-US" dirty="0" smtClean="0"/>
              <a:t>or</a:t>
            </a:r>
            <a:r>
              <a:rPr lang="en-US" baseline="0" dirty="0" smtClean="0"/>
              <a:t> </a:t>
            </a:r>
            <a:r>
              <a:rPr lang="en-US" dirty="0" smtClean="0"/>
              <a:t>alarm </a:t>
            </a:r>
            <a:r>
              <a:rPr lang="en-US" dirty="0"/>
              <a:t>signal, the function of the authentication service is to assure the recipient </a:t>
            </a:r>
            <a:r>
              <a:rPr lang="en-US" dirty="0" smtClean="0"/>
              <a:t>that</a:t>
            </a:r>
            <a:r>
              <a:rPr lang="en-US" baseline="0" dirty="0" smtClean="0"/>
              <a:t> </a:t>
            </a:r>
            <a:r>
              <a:rPr lang="en-US" dirty="0" smtClean="0"/>
              <a:t>the </a:t>
            </a:r>
            <a:r>
              <a:rPr lang="en-US" dirty="0"/>
              <a:t>message is from the source that it claims to be from. In the case of an </a:t>
            </a:r>
            <a:r>
              <a:rPr lang="en-US" dirty="0" smtClean="0"/>
              <a:t>ongoing</a:t>
            </a:r>
            <a:r>
              <a:rPr lang="en-US" baseline="0" dirty="0" smtClean="0"/>
              <a:t> </a:t>
            </a:r>
            <a:r>
              <a:rPr lang="en-US" dirty="0" smtClean="0"/>
              <a:t>interaction</a:t>
            </a:r>
            <a:r>
              <a:rPr lang="en-US" dirty="0"/>
              <a:t>, such as the connection of a terminal to a host, two aspects are </a:t>
            </a:r>
            <a:r>
              <a:rPr lang="en-US" dirty="0" smtClean="0"/>
              <a:t>involved.</a:t>
            </a:r>
            <a:r>
              <a:rPr lang="en-US" baseline="0" dirty="0" smtClean="0"/>
              <a:t> </a:t>
            </a:r>
            <a:r>
              <a:rPr lang="en-US" dirty="0" smtClean="0"/>
              <a:t>First</a:t>
            </a:r>
            <a:r>
              <a:rPr lang="en-US" dirty="0"/>
              <a:t>, at the time of connection initiation, the service assures that the two entities </a:t>
            </a:r>
            <a:r>
              <a:rPr lang="en-US" dirty="0" smtClean="0"/>
              <a:t>are</a:t>
            </a:r>
            <a:r>
              <a:rPr lang="en-US" baseline="0" dirty="0" smtClean="0"/>
              <a:t> </a:t>
            </a:r>
            <a:r>
              <a:rPr lang="en-US" dirty="0" smtClean="0"/>
              <a:t>authentic</a:t>
            </a:r>
            <a:r>
              <a:rPr lang="en-US" dirty="0"/>
              <a:t>, that is, that each is the entity that it claims to be. Second, the service </a:t>
            </a:r>
            <a:r>
              <a:rPr lang="en-US" dirty="0" smtClean="0"/>
              <a:t>mus</a:t>
            </a:r>
            <a:r>
              <a:rPr lang="en-US" baseline="0" dirty="0" smtClean="0"/>
              <a:t>t </a:t>
            </a:r>
            <a:r>
              <a:rPr lang="en-US" dirty="0" smtClean="0"/>
              <a:t>assure </a:t>
            </a:r>
            <a:r>
              <a:rPr lang="en-US" dirty="0"/>
              <a:t>that the connection is not interfered with in such a way that a third party </a:t>
            </a:r>
            <a:r>
              <a:rPr lang="en-US" dirty="0" smtClean="0"/>
              <a:t>can</a:t>
            </a:r>
            <a:r>
              <a:rPr lang="en-US" baseline="0" dirty="0" smtClean="0"/>
              <a:t> </a:t>
            </a:r>
            <a:r>
              <a:rPr lang="en-US" dirty="0" smtClean="0"/>
              <a:t>masquerade </a:t>
            </a:r>
            <a:r>
              <a:rPr lang="en-US" dirty="0"/>
              <a:t>as one of the two legitimate parties for the purposes of </a:t>
            </a:r>
            <a:r>
              <a:rPr lang="en-US" dirty="0" smtClean="0"/>
              <a:t>unauthorized</a:t>
            </a:r>
            <a:r>
              <a:rPr lang="en-US" baseline="0" dirty="0" smtClean="0"/>
              <a:t> </a:t>
            </a:r>
            <a:r>
              <a:rPr lang="en-US" dirty="0" smtClean="0"/>
              <a:t>transmission </a:t>
            </a:r>
            <a:r>
              <a:rPr lang="en-US" dirty="0"/>
              <a:t>or reception.</a:t>
            </a:r>
          </a:p>
          <a:p>
            <a:endParaRPr lang="en-US" dirty="0"/>
          </a:p>
          <a:p>
            <a:r>
              <a:rPr lang="en-US" dirty="0"/>
              <a:t>Two specific authentication services are defined in the standard:</a:t>
            </a:r>
          </a:p>
          <a:p>
            <a:endParaRPr lang="en-US" dirty="0"/>
          </a:p>
          <a:p>
            <a:r>
              <a:rPr lang="en-US" dirty="0"/>
              <a:t>• </a:t>
            </a:r>
            <a:r>
              <a:rPr lang="en-US" b="1" dirty="0"/>
              <a:t>Peer entity authentication: Provides for the corroboration of the </a:t>
            </a:r>
            <a:r>
              <a:rPr lang="en-US" b="1" dirty="0" smtClean="0"/>
              <a:t>identity</a:t>
            </a:r>
            <a:r>
              <a:rPr lang="en-US" b="1" baseline="0" dirty="0" smtClean="0"/>
              <a:t> </a:t>
            </a:r>
            <a:r>
              <a:rPr lang="en-US" dirty="0" smtClean="0"/>
              <a:t>of </a:t>
            </a:r>
            <a:r>
              <a:rPr lang="en-US" dirty="0"/>
              <a:t>a peer entity in an association. Two entities are considered peer if </a:t>
            </a:r>
            <a:r>
              <a:rPr lang="en-US" dirty="0" smtClean="0"/>
              <a:t>they</a:t>
            </a:r>
            <a:r>
              <a:rPr lang="en-US" baseline="0" dirty="0" smtClean="0"/>
              <a:t> </a:t>
            </a:r>
            <a:r>
              <a:rPr lang="en-US" dirty="0" smtClean="0"/>
              <a:t>implement </a:t>
            </a:r>
            <a:r>
              <a:rPr lang="en-US" dirty="0"/>
              <a:t>the same protocol in different systems (e.g., two TCP users in </a:t>
            </a:r>
            <a:r>
              <a:rPr lang="en-US" dirty="0" smtClean="0"/>
              <a:t>two</a:t>
            </a:r>
            <a:r>
              <a:rPr lang="en-US" baseline="0" dirty="0" smtClean="0"/>
              <a:t> </a:t>
            </a:r>
            <a:r>
              <a:rPr lang="en-US" dirty="0" smtClean="0"/>
              <a:t>communicating </a:t>
            </a:r>
            <a:r>
              <a:rPr lang="en-US" dirty="0"/>
              <a:t>systems). Peer entity authentication is provided for use at </a:t>
            </a:r>
            <a:r>
              <a:rPr lang="en-US" dirty="0" smtClean="0"/>
              <a:t>the</a:t>
            </a:r>
            <a:r>
              <a:rPr lang="en-US" baseline="0" dirty="0" smtClean="0"/>
              <a:t> </a:t>
            </a:r>
            <a:r>
              <a:rPr lang="en-US" dirty="0" smtClean="0"/>
              <a:t>establishment </a:t>
            </a:r>
            <a:r>
              <a:rPr lang="en-US" dirty="0"/>
              <a:t>of, or at times during the data transfer phase of, a connection. </a:t>
            </a:r>
            <a:r>
              <a:rPr lang="en-US" dirty="0" smtClean="0"/>
              <a:t>It</a:t>
            </a:r>
            <a:r>
              <a:rPr lang="en-US" baseline="0" dirty="0" smtClean="0"/>
              <a:t> </a:t>
            </a:r>
            <a:r>
              <a:rPr lang="en-US" dirty="0" smtClean="0"/>
              <a:t>attempts </a:t>
            </a:r>
            <a:r>
              <a:rPr lang="en-US" dirty="0"/>
              <a:t>to provide confidence that an entity is not performing either a </a:t>
            </a:r>
            <a:r>
              <a:rPr lang="en-US" dirty="0" smtClean="0"/>
              <a:t>masquerade</a:t>
            </a:r>
            <a:r>
              <a:rPr lang="en-US" baseline="0" dirty="0" smtClean="0"/>
              <a:t> </a:t>
            </a:r>
            <a:r>
              <a:rPr lang="en-US" dirty="0" smtClean="0"/>
              <a:t>or </a:t>
            </a:r>
            <a:r>
              <a:rPr lang="en-US" dirty="0"/>
              <a:t>an unauthorized replay of a previous connection.</a:t>
            </a:r>
          </a:p>
          <a:p>
            <a:endParaRPr lang="en-US" dirty="0"/>
          </a:p>
          <a:p>
            <a:r>
              <a:rPr lang="en-US" dirty="0"/>
              <a:t>• </a:t>
            </a:r>
            <a:r>
              <a:rPr lang="en-US" b="1" dirty="0"/>
              <a:t>Data origin authentication: Provides for the corroboration of the </a:t>
            </a:r>
            <a:r>
              <a:rPr lang="en-US" b="1" dirty="0" smtClean="0"/>
              <a:t>source</a:t>
            </a:r>
            <a:r>
              <a:rPr lang="en-US" b="1" baseline="0" dirty="0" smtClean="0"/>
              <a:t> </a:t>
            </a:r>
            <a:r>
              <a:rPr lang="en-US" dirty="0" smtClean="0"/>
              <a:t>of </a:t>
            </a:r>
            <a:r>
              <a:rPr lang="en-US" dirty="0"/>
              <a:t>a data unit. It does not provide protection against the duplication </a:t>
            </a:r>
            <a:r>
              <a:rPr lang="en-US" dirty="0" smtClean="0"/>
              <a:t>or</a:t>
            </a:r>
            <a:r>
              <a:rPr lang="en-US" baseline="0" dirty="0" smtClean="0"/>
              <a:t> </a:t>
            </a:r>
            <a:r>
              <a:rPr lang="en-US" dirty="0" smtClean="0"/>
              <a:t>modification </a:t>
            </a:r>
            <a:r>
              <a:rPr lang="en-US" dirty="0"/>
              <a:t>of data units. This type of service supports applications </a:t>
            </a:r>
            <a:r>
              <a:rPr lang="en-US" dirty="0" smtClean="0"/>
              <a:t>like</a:t>
            </a:r>
            <a:r>
              <a:rPr lang="en-US" baseline="0" dirty="0" smtClean="0"/>
              <a:t> </a:t>
            </a:r>
            <a:r>
              <a:rPr lang="en-US" dirty="0" smtClean="0"/>
              <a:t>electronic </a:t>
            </a:r>
            <a:r>
              <a:rPr lang="en-US" dirty="0"/>
              <a:t>mail where there are no prior interactions between the </a:t>
            </a:r>
            <a:r>
              <a:rPr lang="en-US" dirty="0" smtClean="0"/>
              <a:t>communicating</a:t>
            </a:r>
            <a:r>
              <a:rPr lang="en-US" baseline="0" dirty="0" smtClean="0"/>
              <a:t> </a:t>
            </a:r>
            <a:r>
              <a:rPr lang="en-US" dirty="0" smtClean="0"/>
              <a:t>entities</a:t>
            </a:r>
            <a:r>
              <a:rPr lang="en-US" dirty="0"/>
              <a:t>.</a:t>
            </a:r>
          </a:p>
        </p:txBody>
      </p:sp>
      <p:sp>
        <p:nvSpPr>
          <p:cNvPr id="4" name="Slide Number Placeholder 3"/>
          <p:cNvSpPr>
            <a:spLocks noGrp="1"/>
          </p:cNvSpPr>
          <p:nvPr>
            <p:ph type="sldNum" sz="quarter" idx="10"/>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36440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a:t>ACCESS CONTROL In the context of network security, access control is the ability</a:t>
            </a:r>
          </a:p>
          <a:p>
            <a:r>
              <a:rPr lang="en-US" dirty="0"/>
              <a:t>to limit and control the access to host systems and applications via communications</a:t>
            </a:r>
          </a:p>
          <a:p>
            <a:r>
              <a:rPr lang="en-US" dirty="0"/>
              <a:t>links. To achieve this, each entity trying to gain access must first be identified, or</a:t>
            </a:r>
          </a:p>
          <a:p>
            <a:r>
              <a:rPr lang="en-US" dirty="0"/>
              <a:t>authenticated, so that access rights can be tailored to the individual.</a:t>
            </a:r>
          </a:p>
          <a:p>
            <a:endParaRPr lang="en-US" dirty="0"/>
          </a:p>
          <a:p>
            <a:r>
              <a:rPr lang="en-US" b="1" i="1" dirty="0"/>
              <a:t>NONREPUDIATION prevents either sender or receiver from</a:t>
            </a:r>
          </a:p>
          <a:p>
            <a:r>
              <a:rPr lang="en-US" dirty="0"/>
              <a:t>denying a transmitted message. Thus, when a message is sent, the receiver can</a:t>
            </a:r>
          </a:p>
          <a:p>
            <a:r>
              <a:rPr lang="en-US" dirty="0"/>
              <a:t>prove that the alleged sender in fact sent the message. Similarly, when a message</a:t>
            </a:r>
          </a:p>
          <a:p>
            <a:r>
              <a:rPr lang="en-US" dirty="0"/>
              <a:t>is received, the sender can prove that the alleged receiver in fact received the</a:t>
            </a:r>
          </a:p>
          <a:p>
            <a:r>
              <a:rPr lang="en-US" dirty="0"/>
              <a:t>message.</a:t>
            </a:r>
          </a:p>
        </p:txBody>
      </p:sp>
      <p:sp>
        <p:nvSpPr>
          <p:cNvPr id="4" name="Slide Number Placeholder 3"/>
          <p:cNvSpPr>
            <a:spLocks noGrp="1"/>
          </p:cNvSpPr>
          <p:nvPr>
            <p:ph type="sldNum" sz="quarter" idx="10"/>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2714628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i="1" dirty="0"/>
              <a:t>DATA CONFIDENTIALITY</a:t>
            </a:r>
          </a:p>
          <a:p>
            <a:endParaRPr lang="en-US" b="1" i="1" dirty="0"/>
          </a:p>
          <a:p>
            <a:r>
              <a:rPr lang="en-US" b="1" i="1" dirty="0"/>
              <a:t> In the context of network security, confidentiality</a:t>
            </a:r>
          </a:p>
          <a:p>
            <a:r>
              <a:rPr lang="en-US" dirty="0"/>
              <a:t>is the protection of transmitted data from passive attacks. With respect to the</a:t>
            </a:r>
          </a:p>
          <a:p>
            <a:r>
              <a:rPr lang="en-US" dirty="0"/>
              <a:t>content of a data transmission, several levels of protection can be identified. The</a:t>
            </a:r>
          </a:p>
          <a:p>
            <a:r>
              <a:rPr lang="en-US" dirty="0"/>
              <a:t>broadest service protects all user data transmitted between two users over a period</a:t>
            </a:r>
          </a:p>
          <a:p>
            <a:r>
              <a:rPr lang="en-US" dirty="0"/>
              <a:t>of time. For example, when a TCP connection is set up between two systems,</a:t>
            </a:r>
          </a:p>
          <a:p>
            <a:r>
              <a:rPr lang="en-US" dirty="0"/>
              <a:t>this broad protection prevents the release of any user data transmitted over the</a:t>
            </a:r>
          </a:p>
          <a:p>
            <a:r>
              <a:rPr lang="en-US" dirty="0"/>
              <a:t>TCP connection. Narrower forms of this service can also be defined, including</a:t>
            </a:r>
          </a:p>
          <a:p>
            <a:r>
              <a:rPr lang="en-US" dirty="0"/>
              <a:t>the protection of a single message or even specific fields within a message. These</a:t>
            </a:r>
          </a:p>
          <a:p>
            <a:r>
              <a:rPr lang="en-US" dirty="0"/>
              <a:t>refinements are less useful than the broad approach and may even be more complex</a:t>
            </a:r>
          </a:p>
          <a:p>
            <a:r>
              <a:rPr lang="en-US" dirty="0"/>
              <a:t>and expensive to implement.</a:t>
            </a:r>
          </a:p>
          <a:p>
            <a:endParaRPr lang="en-US" dirty="0"/>
          </a:p>
          <a:p>
            <a:r>
              <a:rPr lang="en-US" dirty="0"/>
              <a:t>The other aspect of confidentiality is the protection of traffic flow from</a:t>
            </a:r>
          </a:p>
          <a:p>
            <a:r>
              <a:rPr lang="en-US" dirty="0"/>
              <a:t>analysis. This requires that an attacker not be able to observe the source and</a:t>
            </a:r>
          </a:p>
          <a:p>
            <a:r>
              <a:rPr lang="en-US" dirty="0"/>
              <a:t>destination, frequency, length, or other characteristics of the traffic on a communications</a:t>
            </a:r>
          </a:p>
          <a:p>
            <a:r>
              <a:rPr lang="en-US" dirty="0"/>
              <a:t>facility.</a:t>
            </a:r>
          </a:p>
        </p:txBody>
      </p:sp>
      <p:sp>
        <p:nvSpPr>
          <p:cNvPr id="4" name="Slide Number Placeholder 3"/>
          <p:cNvSpPr>
            <a:spLocks noGrp="1"/>
          </p:cNvSpPr>
          <p:nvPr>
            <p:ph type="sldNum" sz="quarter" idx="10"/>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374179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i="1" dirty="0"/>
              <a:t>DATA INTEGRITY </a:t>
            </a:r>
          </a:p>
          <a:p>
            <a:endParaRPr lang="en-US" b="1" i="1" dirty="0"/>
          </a:p>
          <a:p>
            <a:r>
              <a:rPr lang="en-US" b="1" i="1" dirty="0"/>
              <a:t>In the context of network security, as with data confidentiality,</a:t>
            </a:r>
          </a:p>
          <a:p>
            <a:r>
              <a:rPr lang="en-US" dirty="0"/>
              <a:t>data integrity can apply to a stream of messages, a single message, or selected fields</a:t>
            </a:r>
          </a:p>
          <a:p>
            <a:r>
              <a:rPr lang="en-US" dirty="0"/>
              <a:t>within a message. Again, the most useful and straightforward approach is total</a:t>
            </a:r>
          </a:p>
          <a:p>
            <a:r>
              <a:rPr lang="en-US" dirty="0"/>
              <a:t>stream protection.</a:t>
            </a:r>
          </a:p>
          <a:p>
            <a:endParaRPr lang="en-US" dirty="0"/>
          </a:p>
          <a:p>
            <a:r>
              <a:rPr lang="en-US" dirty="0"/>
              <a:t>A connection-oriented integrity service, one that deals with a stream</a:t>
            </a:r>
          </a:p>
          <a:p>
            <a:r>
              <a:rPr lang="en-US" dirty="0"/>
              <a:t>of messages, assures that messages are received as sent, with no duplication,</a:t>
            </a:r>
          </a:p>
          <a:p>
            <a:r>
              <a:rPr lang="en-US" dirty="0"/>
              <a:t>insertion, modification, reordering, or replays. The destruction of data is also covered</a:t>
            </a:r>
          </a:p>
          <a:p>
            <a:r>
              <a:rPr lang="en-US" dirty="0"/>
              <a:t>under this service. Thus, the connection-oriented integrity service addresses</a:t>
            </a:r>
          </a:p>
          <a:p>
            <a:r>
              <a:rPr lang="en-US" dirty="0"/>
              <a:t>both message stream modification and denial of service. On the other hand, a</a:t>
            </a:r>
          </a:p>
          <a:p>
            <a:r>
              <a:rPr lang="en-US" dirty="0"/>
              <a:t>connectionless integrity service, one that deals with individual messages without</a:t>
            </a:r>
          </a:p>
          <a:p>
            <a:r>
              <a:rPr lang="en-US" dirty="0"/>
              <a:t>regard to any larger context, generally provides protection against message modification</a:t>
            </a:r>
          </a:p>
          <a:p>
            <a:r>
              <a:rPr lang="en-US" dirty="0"/>
              <a:t>only.</a:t>
            </a:r>
          </a:p>
          <a:p>
            <a:endParaRPr lang="en-US" dirty="0"/>
          </a:p>
          <a:p>
            <a:r>
              <a:rPr lang="en-US" dirty="0"/>
              <a:t>We need to make a distinction between the service with and without recovery.</a:t>
            </a:r>
          </a:p>
          <a:p>
            <a:r>
              <a:rPr lang="en-US" dirty="0"/>
              <a:t>Because the integrity service relates to active attacks, we are concerned with</a:t>
            </a:r>
          </a:p>
          <a:p>
            <a:r>
              <a:rPr lang="en-US" dirty="0"/>
              <a:t>detection rather than prevention. If a violation of integrity is detected, then the</a:t>
            </a:r>
          </a:p>
          <a:p>
            <a:r>
              <a:rPr lang="en-US" dirty="0"/>
              <a:t>service may simply report this violation, and some other portion of software or</a:t>
            </a:r>
          </a:p>
          <a:p>
            <a:r>
              <a:rPr lang="en-US" dirty="0"/>
              <a:t>human intervention is required to recover from the violation. Alternatively, there</a:t>
            </a:r>
          </a:p>
          <a:p>
            <a:r>
              <a:rPr lang="en-US" dirty="0"/>
              <a:t>are mechanisms available to recover from the loss of integrity of data, as we will</a:t>
            </a:r>
          </a:p>
          <a:p>
            <a:r>
              <a:rPr lang="en-US" dirty="0"/>
              <a:t>review subsequently. The incorporation of automated recovery mechanisms is, in</a:t>
            </a:r>
          </a:p>
          <a:p>
            <a:r>
              <a:rPr lang="en-US" dirty="0"/>
              <a:t>general, the more attractive alternative.</a:t>
            </a:r>
          </a:p>
        </p:txBody>
      </p:sp>
      <p:sp>
        <p:nvSpPr>
          <p:cNvPr id="4" name="Slide Number Placeholder 3"/>
          <p:cNvSpPr>
            <a:spLocks noGrp="1"/>
          </p:cNvSpPr>
          <p:nvPr>
            <p:ph type="sldNum" sz="quarter" idx="10"/>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2394164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i="1" dirty="0"/>
              <a:t>AVAILABILITY </a:t>
            </a:r>
          </a:p>
          <a:p>
            <a:endParaRPr lang="en-US" b="1" i="1" dirty="0"/>
          </a:p>
          <a:p>
            <a:r>
              <a:rPr lang="en-US" b="1" i="1" dirty="0"/>
              <a:t>Both X.800 and RFC 2828 define availability to be the property</a:t>
            </a:r>
          </a:p>
          <a:p>
            <a:r>
              <a:rPr lang="en-US" dirty="0"/>
              <a:t>of a system or a system resource being accessible and usable upon demand by an</a:t>
            </a:r>
          </a:p>
          <a:p>
            <a:r>
              <a:rPr lang="en-US" dirty="0"/>
              <a:t>authorized system entity, according to performance specifications for the system (i.e.,</a:t>
            </a:r>
          </a:p>
          <a:p>
            <a:r>
              <a:rPr lang="en-US" dirty="0"/>
              <a:t>a system is available if it provides services according to the system design whenever</a:t>
            </a:r>
          </a:p>
          <a:p>
            <a:r>
              <a:rPr lang="en-US" dirty="0"/>
              <a:t>users request them). A variety of attacks can result in the loss of or reduction in</a:t>
            </a:r>
          </a:p>
          <a:p>
            <a:r>
              <a:rPr lang="en-US" dirty="0"/>
              <a:t>availability. Some of these attacks are amenable to automated countermeasures,</a:t>
            </a:r>
          </a:p>
          <a:p>
            <a:r>
              <a:rPr lang="en-US" dirty="0"/>
              <a:t>such as authentication and encryption, whereas others require a physical action to</a:t>
            </a:r>
          </a:p>
          <a:p>
            <a:r>
              <a:rPr lang="en-US" dirty="0"/>
              <a:t>prevent or recover from loss of availability.</a:t>
            </a:r>
          </a:p>
          <a:p>
            <a:endParaRPr lang="en-US" dirty="0"/>
          </a:p>
          <a:p>
            <a:r>
              <a:rPr lang="en-US" dirty="0"/>
              <a:t>X.800 treats availability as a property to be associated with various security</a:t>
            </a:r>
          </a:p>
          <a:p>
            <a:r>
              <a:rPr lang="en-US" dirty="0"/>
              <a:t>services. X.805, </a:t>
            </a:r>
            <a:r>
              <a:rPr lang="en-US" i="1" dirty="0"/>
              <a:t>Security Architecture for Systems Providing End-to-End</a:t>
            </a:r>
          </a:p>
          <a:p>
            <a:r>
              <a:rPr lang="en-US" i="1" dirty="0"/>
              <a:t>Communications , refers specifically to an availability service. An availability service</a:t>
            </a:r>
          </a:p>
          <a:p>
            <a:r>
              <a:rPr lang="en-US" dirty="0"/>
              <a:t>is one that protects a system to ensure its availability. This service addresses the</a:t>
            </a:r>
          </a:p>
          <a:p>
            <a:r>
              <a:rPr lang="en-US" dirty="0"/>
              <a:t>security concerns raised by denial-of-service attacks. It depends on proper management</a:t>
            </a:r>
          </a:p>
          <a:p>
            <a:r>
              <a:rPr lang="en-US" dirty="0"/>
              <a:t>and control of system resources and thus depends on access control service</a:t>
            </a:r>
          </a:p>
          <a:p>
            <a:r>
              <a:rPr lang="en-US" dirty="0"/>
              <a:t>and other security services.</a:t>
            </a:r>
          </a:p>
        </p:txBody>
      </p:sp>
      <p:sp>
        <p:nvSpPr>
          <p:cNvPr id="4" name="Slide Number Placeholder 3"/>
          <p:cNvSpPr>
            <a:spLocks noGrp="1"/>
          </p:cNvSpPr>
          <p:nvPr>
            <p:ph type="sldNum" sz="quarter" idx="10"/>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220809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39426-7662-CB4C-8824-EFF6FB89C05D}" type="slidenum">
              <a:rPr lang="en-AU"/>
              <a:pPr/>
              <a:t>3</a:t>
            </a:fld>
            <a:endParaRPr lang="en-AU" dirty="0"/>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dirty="0"/>
              <a:t>The NIST Computer Security Handbook [NIST95] defines the term </a:t>
            </a:r>
            <a:r>
              <a:rPr lang="en-US" i="1" dirty="0"/>
              <a:t>computer security </a:t>
            </a:r>
            <a:r>
              <a:rPr lang="en-US" dirty="0"/>
              <a:t>as follows:</a:t>
            </a:r>
          </a:p>
          <a:p>
            <a:endParaRPr lang="en-US" dirty="0"/>
          </a:p>
          <a:p>
            <a:r>
              <a:rPr lang="en-US" b="1" dirty="0"/>
              <a:t>Computer Security: The protection afforded to an automated information </a:t>
            </a:r>
            <a:r>
              <a:rPr lang="en-US" dirty="0"/>
              <a:t>system in order to attain the applicable objectives of preserving the integrity, availability, and confidentiality of information system resources (includes hardware, software, firmware, information/data, and telecommunications). </a:t>
            </a:r>
          </a:p>
          <a:p>
            <a:endParaRPr lang="en-US" dirty="0"/>
          </a:p>
          <a:p>
            <a:r>
              <a:rPr lang="en-US" dirty="0"/>
              <a:t>This definition introduces three key objectives that are at the heart of computer security:</a:t>
            </a:r>
          </a:p>
          <a:p>
            <a:endParaRPr lang="en-US" dirty="0"/>
          </a:p>
          <a:p>
            <a:r>
              <a:rPr lang="en-US" dirty="0"/>
              <a:t>• </a:t>
            </a:r>
            <a:r>
              <a:rPr lang="en-US" b="1" dirty="0"/>
              <a:t>Confidentiality: This term covers two related concepts:</a:t>
            </a:r>
          </a:p>
          <a:p>
            <a:endParaRPr lang="en-US" b="1" dirty="0"/>
          </a:p>
          <a:p>
            <a:r>
              <a:rPr lang="en-US" dirty="0"/>
              <a:t>— </a:t>
            </a:r>
            <a:r>
              <a:rPr lang="en-US" b="1" dirty="0"/>
              <a:t>Data confidentiality : 1 Assures that private or confidential information is</a:t>
            </a:r>
          </a:p>
          <a:p>
            <a:r>
              <a:rPr lang="en-US" dirty="0"/>
              <a:t>not made available or disclosed to unauthorized individuals.</a:t>
            </a:r>
          </a:p>
          <a:p>
            <a:endParaRPr lang="en-US" dirty="0"/>
          </a:p>
          <a:p>
            <a:r>
              <a:rPr lang="en-US" dirty="0"/>
              <a:t>— </a:t>
            </a:r>
            <a:r>
              <a:rPr lang="en-US" b="1" dirty="0"/>
              <a:t>Privacy : Assures that individuals control or influence what information</a:t>
            </a:r>
          </a:p>
          <a:p>
            <a:r>
              <a:rPr lang="en-US" dirty="0"/>
              <a:t>related to them may be collected and stored and by whom and to whom</a:t>
            </a:r>
          </a:p>
          <a:p>
            <a:r>
              <a:rPr lang="en-US" dirty="0"/>
              <a:t>that information may be disclosed.</a:t>
            </a:r>
          </a:p>
          <a:p>
            <a:endParaRPr lang="en-US" dirty="0"/>
          </a:p>
          <a:p>
            <a:r>
              <a:rPr lang="en-US" dirty="0"/>
              <a:t>• </a:t>
            </a:r>
            <a:r>
              <a:rPr lang="en-US" b="1" dirty="0"/>
              <a:t>Integrity: This term covers two related concepts:</a:t>
            </a:r>
          </a:p>
          <a:p>
            <a:endParaRPr lang="en-US" b="1" dirty="0"/>
          </a:p>
          <a:p>
            <a:r>
              <a:rPr lang="en-US" dirty="0"/>
              <a:t>— </a:t>
            </a:r>
            <a:r>
              <a:rPr lang="en-US" b="1" dirty="0"/>
              <a:t>Data integrity : Assures that information and programs are changed only</a:t>
            </a:r>
          </a:p>
          <a:p>
            <a:r>
              <a:rPr lang="en-US" dirty="0"/>
              <a:t>in a specified and authorized manner.</a:t>
            </a:r>
          </a:p>
          <a:p>
            <a:endParaRPr lang="en-US" dirty="0"/>
          </a:p>
          <a:p>
            <a:r>
              <a:rPr lang="en-US" dirty="0"/>
              <a:t>— </a:t>
            </a:r>
            <a:r>
              <a:rPr lang="en-US" b="1" dirty="0"/>
              <a:t>System integrity : Assures that a system performs its intended function in</a:t>
            </a:r>
          </a:p>
          <a:p>
            <a:r>
              <a:rPr lang="en-US" dirty="0"/>
              <a:t>an unimpaired manner, free from deliberate or inadvertent unauthorized</a:t>
            </a:r>
          </a:p>
          <a:p>
            <a:r>
              <a:rPr lang="en-US" dirty="0"/>
              <a:t>manipulation of the system.</a:t>
            </a:r>
          </a:p>
          <a:p>
            <a:endParaRPr lang="en-US" dirty="0"/>
          </a:p>
          <a:p>
            <a:r>
              <a:rPr lang="en-US" dirty="0"/>
              <a:t>• </a:t>
            </a:r>
            <a:r>
              <a:rPr lang="en-US" b="1" dirty="0"/>
              <a:t>Availability: Assures that systems work promptly and service is not denied to</a:t>
            </a:r>
          </a:p>
          <a:p>
            <a:r>
              <a:rPr lang="en-US" dirty="0"/>
              <a:t>authorized users.</a:t>
            </a:r>
            <a:endParaRPr lang="en-US" dirty="0">
              <a:latin typeface="Times New Roman" pitchFamily="-107" charset="0"/>
            </a:endParaRPr>
          </a:p>
        </p:txBody>
      </p:sp>
    </p:spTree>
    <p:extLst>
      <p:ext uri="{BB962C8B-B14F-4D97-AF65-F5344CB8AC3E}">
        <p14:creationId xmlns:p14="http://schemas.microsoft.com/office/powerpoint/2010/main" val="2755978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Security implementation involves four complementary courses of action:</a:t>
            </a:r>
          </a:p>
          <a:p>
            <a:endParaRPr lang="en-US" dirty="0"/>
          </a:p>
          <a:p>
            <a:r>
              <a:rPr lang="en-US" dirty="0"/>
              <a:t>• </a:t>
            </a:r>
            <a:r>
              <a:rPr lang="en-US" b="1" dirty="0"/>
              <a:t>Prevention: An ideal security scheme is one in which no attack is successful.</a:t>
            </a:r>
          </a:p>
          <a:p>
            <a:r>
              <a:rPr lang="en-US" dirty="0"/>
              <a:t>Although this is not practical in all cases, there is a wide range of threats in</a:t>
            </a:r>
          </a:p>
          <a:p>
            <a:r>
              <a:rPr lang="en-US" dirty="0"/>
              <a:t>which prevention is a reasonable goal. For example, consider the transmission</a:t>
            </a:r>
          </a:p>
          <a:p>
            <a:r>
              <a:rPr lang="en-US" dirty="0"/>
              <a:t>of encrypted data. If a secure encryption algorithm is used, and if measures</a:t>
            </a:r>
          </a:p>
          <a:p>
            <a:r>
              <a:rPr lang="en-US" dirty="0"/>
              <a:t>are in place to prevent unauthorized access to encryption keys, then attacks on</a:t>
            </a:r>
          </a:p>
          <a:p>
            <a:r>
              <a:rPr lang="en-US" dirty="0"/>
              <a:t>confidentiality of the transmitted data will be prevented.</a:t>
            </a:r>
          </a:p>
          <a:p>
            <a:endParaRPr lang="en-US" dirty="0"/>
          </a:p>
          <a:p>
            <a:r>
              <a:rPr lang="en-US" dirty="0"/>
              <a:t>• </a:t>
            </a:r>
            <a:r>
              <a:rPr lang="en-US" b="1" dirty="0"/>
              <a:t>Detection: In a number of cases, absolute protection is not feasible, but it is</a:t>
            </a:r>
          </a:p>
          <a:p>
            <a:r>
              <a:rPr lang="en-US" dirty="0"/>
              <a:t>practical to detect security attacks. For example, there are intrusion detection</a:t>
            </a:r>
          </a:p>
          <a:p>
            <a:r>
              <a:rPr lang="en-US" dirty="0"/>
              <a:t>systems designed to detect the presence of unauthorized individuals logged</a:t>
            </a:r>
          </a:p>
          <a:p>
            <a:r>
              <a:rPr lang="en-US" dirty="0"/>
              <a:t>onto a system. Another example is detection of a denial of service attack, in</a:t>
            </a:r>
          </a:p>
          <a:p>
            <a:r>
              <a:rPr lang="en-US" dirty="0"/>
              <a:t>which communications or processing resources are consumed so that they are</a:t>
            </a:r>
          </a:p>
          <a:p>
            <a:r>
              <a:rPr lang="en-US" dirty="0"/>
              <a:t>unavailable to legitimate users.</a:t>
            </a:r>
          </a:p>
          <a:p>
            <a:endParaRPr lang="en-US" dirty="0"/>
          </a:p>
          <a:p>
            <a:r>
              <a:rPr lang="en-US" dirty="0"/>
              <a:t>• </a:t>
            </a:r>
            <a:r>
              <a:rPr lang="en-US" b="1" dirty="0"/>
              <a:t>Response: If security mechanisms detect an ongoing attack, such as a denial of</a:t>
            </a:r>
          </a:p>
          <a:p>
            <a:r>
              <a:rPr lang="en-US" dirty="0"/>
              <a:t>service attack, the system may be able to respond in such a way as to halt the</a:t>
            </a:r>
          </a:p>
          <a:p>
            <a:r>
              <a:rPr lang="en-US" dirty="0"/>
              <a:t>attack and prevent further damage.</a:t>
            </a:r>
          </a:p>
          <a:p>
            <a:endParaRPr lang="en-US" dirty="0"/>
          </a:p>
          <a:p>
            <a:r>
              <a:rPr lang="en-US" dirty="0"/>
              <a:t>• </a:t>
            </a:r>
            <a:r>
              <a:rPr lang="en-US" b="1" dirty="0"/>
              <a:t>Recovery: An example of recovery is the use of backup systems, so that if data</a:t>
            </a:r>
          </a:p>
          <a:p>
            <a:r>
              <a:rPr lang="en-US" dirty="0"/>
              <a:t>integrity is compromised, a prior, correct copy of the data can be reloaded.</a:t>
            </a:r>
          </a:p>
        </p:txBody>
      </p:sp>
      <p:sp>
        <p:nvSpPr>
          <p:cNvPr id="4" name="Slide Number Placeholder 3"/>
          <p:cNvSpPr>
            <a:spLocks noGrp="1"/>
          </p:cNvSpPr>
          <p:nvPr>
            <p:ph type="sldNum" sz="quarter" idx="10"/>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41879133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1F247138-ECFB-4B99-9F99-4BD621A1B13B}" type="slidenum">
              <a:rPr lang="en-AU" sz="1300" smtClean="0">
                <a:ea typeface="msgothic"/>
                <a:cs typeface="msgothic"/>
              </a:rPr>
              <a:pPr/>
              <a:t>32</a:t>
            </a:fld>
            <a:endParaRPr lang="en-AU" sz="1300" smtClean="0">
              <a:ea typeface="msgothic"/>
              <a:cs typeface="msgothic"/>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kern="1200" baseline="0" dirty="0" smtClean="0">
                <a:solidFill>
                  <a:schemeClr val="tx1"/>
                </a:solidFill>
                <a:latin typeface="Arial" pitchFamily="-107" charset="0"/>
                <a:ea typeface="+mn-ea"/>
                <a:cs typeface="+mn-cs"/>
              </a:rPr>
              <a:t>Security Mechanisms</a:t>
            </a:r>
          </a:p>
          <a:p>
            <a:endParaRPr lang="en-US" sz="1200" kern="1200" baseline="0" dirty="0" smtClean="0">
              <a:solidFill>
                <a:schemeClr val="tx1"/>
              </a:solidFill>
              <a:latin typeface="Arial" pitchFamily="-107" charset="0"/>
              <a:ea typeface="+mn-ea"/>
              <a:cs typeface="+mn-cs"/>
            </a:endParaRPr>
          </a:p>
          <a:p>
            <a:r>
              <a:rPr lang="en-US" sz="1200" kern="1200" baseline="0" dirty="0" smtClean="0">
                <a:solidFill>
                  <a:schemeClr val="tx1"/>
                </a:solidFill>
                <a:latin typeface="Arial" pitchFamily="-107" charset="0"/>
                <a:ea typeface="+mn-ea"/>
                <a:cs typeface="+mn-cs"/>
              </a:rPr>
              <a:t>Table 1.6 lists the security mechanisms defined in X.800. The mechanisms are</a:t>
            </a:r>
          </a:p>
          <a:p>
            <a:r>
              <a:rPr lang="en-US" sz="1200" kern="1200" baseline="0" dirty="0" smtClean="0">
                <a:solidFill>
                  <a:schemeClr val="tx1"/>
                </a:solidFill>
                <a:latin typeface="Arial" pitchFamily="-107" charset="0"/>
                <a:ea typeface="+mn-ea"/>
                <a:cs typeface="+mn-cs"/>
              </a:rPr>
              <a:t>divided into those that are implemented in a specific protocol layer, such as TCP</a:t>
            </a:r>
          </a:p>
          <a:p>
            <a:r>
              <a:rPr lang="en-US" sz="1200" kern="1200" baseline="0" dirty="0" smtClean="0">
                <a:solidFill>
                  <a:schemeClr val="tx1"/>
                </a:solidFill>
                <a:latin typeface="Arial" pitchFamily="-107" charset="0"/>
                <a:ea typeface="+mn-ea"/>
                <a:cs typeface="+mn-cs"/>
              </a:rPr>
              <a:t>or an application-layer protocol, and those that are not specific to any particular</a:t>
            </a:r>
          </a:p>
          <a:p>
            <a:r>
              <a:rPr lang="en-US" sz="1200" kern="1200" baseline="0" dirty="0" smtClean="0">
                <a:solidFill>
                  <a:schemeClr val="tx1"/>
                </a:solidFill>
                <a:latin typeface="Arial" pitchFamily="-107" charset="0"/>
                <a:ea typeface="+mn-ea"/>
                <a:cs typeface="+mn-cs"/>
              </a:rPr>
              <a:t>protocol layer or security service. These mechanisms will be covered in the appropriate</a:t>
            </a:r>
          </a:p>
          <a:p>
            <a:r>
              <a:rPr lang="en-US" sz="1200" kern="1200" baseline="0" dirty="0" smtClean="0">
                <a:solidFill>
                  <a:schemeClr val="tx1"/>
                </a:solidFill>
                <a:latin typeface="Arial" pitchFamily="-107" charset="0"/>
                <a:ea typeface="+mn-ea"/>
                <a:cs typeface="+mn-cs"/>
              </a:rPr>
              <a:t>places in the book and so we do not elaborate now, except to comment on the</a:t>
            </a:r>
          </a:p>
          <a:p>
            <a:r>
              <a:rPr lang="en-US" sz="1200" kern="1200" baseline="0" dirty="0" smtClean="0">
                <a:solidFill>
                  <a:schemeClr val="tx1"/>
                </a:solidFill>
                <a:latin typeface="Arial" pitchFamily="-107" charset="0"/>
                <a:ea typeface="+mn-ea"/>
                <a:cs typeface="+mn-cs"/>
              </a:rPr>
              <a:t>definition of </a:t>
            </a:r>
            <a:r>
              <a:rPr lang="en-US" sz="1200" kern="1200" baseline="0" dirty="0" err="1" smtClean="0">
                <a:solidFill>
                  <a:schemeClr val="tx1"/>
                </a:solidFill>
                <a:latin typeface="Arial" pitchFamily="-107" charset="0"/>
                <a:ea typeface="+mn-ea"/>
                <a:cs typeface="+mn-cs"/>
              </a:rPr>
              <a:t>encipherment</a:t>
            </a:r>
            <a:r>
              <a:rPr lang="en-US" sz="1200" kern="1200" baseline="0" dirty="0" smtClean="0">
                <a:solidFill>
                  <a:schemeClr val="tx1"/>
                </a:solidFill>
                <a:latin typeface="Arial" pitchFamily="-107" charset="0"/>
                <a:ea typeface="+mn-ea"/>
                <a:cs typeface="+mn-cs"/>
              </a:rPr>
              <a:t>. X.800 distinguishes between reversible </a:t>
            </a:r>
            <a:r>
              <a:rPr lang="en-US" sz="1200" kern="1200" baseline="0" dirty="0" err="1" smtClean="0">
                <a:solidFill>
                  <a:schemeClr val="tx1"/>
                </a:solidFill>
                <a:latin typeface="Arial" pitchFamily="-107" charset="0"/>
                <a:ea typeface="+mn-ea"/>
                <a:cs typeface="+mn-cs"/>
              </a:rPr>
              <a:t>encipherment</a:t>
            </a:r>
            <a:endParaRPr lang="en-US" sz="1200" kern="1200" baseline="0" dirty="0" smtClean="0">
              <a:solidFill>
                <a:schemeClr val="tx1"/>
              </a:solidFill>
              <a:latin typeface="Arial" pitchFamily="-107" charset="0"/>
              <a:ea typeface="+mn-ea"/>
              <a:cs typeface="+mn-cs"/>
            </a:endParaRPr>
          </a:p>
          <a:p>
            <a:r>
              <a:rPr lang="en-US" sz="1200" kern="1200" baseline="0" dirty="0" smtClean="0">
                <a:solidFill>
                  <a:schemeClr val="tx1"/>
                </a:solidFill>
                <a:latin typeface="Arial" pitchFamily="-107" charset="0"/>
                <a:ea typeface="+mn-ea"/>
                <a:cs typeface="+mn-cs"/>
              </a:rPr>
              <a:t>mechanisms and irreversible </a:t>
            </a:r>
            <a:r>
              <a:rPr lang="en-US" sz="1200" kern="1200" baseline="0" dirty="0" err="1" smtClean="0">
                <a:solidFill>
                  <a:schemeClr val="tx1"/>
                </a:solidFill>
                <a:latin typeface="Arial" pitchFamily="-107" charset="0"/>
                <a:ea typeface="+mn-ea"/>
                <a:cs typeface="+mn-cs"/>
              </a:rPr>
              <a:t>encipherment</a:t>
            </a:r>
            <a:r>
              <a:rPr lang="en-US" sz="1200" kern="1200" baseline="0" dirty="0" smtClean="0">
                <a:solidFill>
                  <a:schemeClr val="tx1"/>
                </a:solidFill>
                <a:latin typeface="Arial" pitchFamily="-107" charset="0"/>
                <a:ea typeface="+mn-ea"/>
                <a:cs typeface="+mn-cs"/>
              </a:rPr>
              <a:t> mechanisms. A reversible </a:t>
            </a:r>
            <a:r>
              <a:rPr lang="en-US" sz="1200" kern="1200" baseline="0" dirty="0" err="1" smtClean="0">
                <a:solidFill>
                  <a:schemeClr val="tx1"/>
                </a:solidFill>
                <a:latin typeface="Arial" pitchFamily="-107" charset="0"/>
                <a:ea typeface="+mn-ea"/>
                <a:cs typeface="+mn-cs"/>
              </a:rPr>
              <a:t>encipherment</a:t>
            </a:r>
            <a:endParaRPr lang="en-US" sz="1200" kern="1200" baseline="0" dirty="0" smtClean="0">
              <a:solidFill>
                <a:schemeClr val="tx1"/>
              </a:solidFill>
              <a:latin typeface="Arial" pitchFamily="-107" charset="0"/>
              <a:ea typeface="+mn-ea"/>
              <a:cs typeface="+mn-cs"/>
            </a:endParaRPr>
          </a:p>
          <a:p>
            <a:r>
              <a:rPr lang="en-US" sz="1200" kern="1200" baseline="0" dirty="0" smtClean="0">
                <a:solidFill>
                  <a:schemeClr val="tx1"/>
                </a:solidFill>
                <a:latin typeface="Arial" pitchFamily="-107" charset="0"/>
                <a:ea typeface="+mn-ea"/>
                <a:cs typeface="+mn-cs"/>
              </a:rPr>
              <a:t>mechanism is an encryption algorithm that allows data to be encrypted and subsequently</a:t>
            </a:r>
          </a:p>
          <a:p>
            <a:r>
              <a:rPr lang="en-US" sz="1200" kern="1200" baseline="0" dirty="0" smtClean="0">
                <a:solidFill>
                  <a:schemeClr val="tx1"/>
                </a:solidFill>
                <a:latin typeface="Arial" pitchFamily="-107" charset="0"/>
                <a:ea typeface="+mn-ea"/>
                <a:cs typeface="+mn-cs"/>
              </a:rPr>
              <a:t>decrypted. Irreversible </a:t>
            </a:r>
            <a:r>
              <a:rPr lang="en-US" sz="1200" kern="1200" baseline="0" dirty="0" err="1" smtClean="0">
                <a:solidFill>
                  <a:schemeClr val="tx1"/>
                </a:solidFill>
                <a:latin typeface="Arial" pitchFamily="-107" charset="0"/>
                <a:ea typeface="+mn-ea"/>
                <a:cs typeface="+mn-cs"/>
              </a:rPr>
              <a:t>encipherment</a:t>
            </a:r>
            <a:r>
              <a:rPr lang="en-US" sz="1200" kern="1200" baseline="0" dirty="0" smtClean="0">
                <a:solidFill>
                  <a:schemeClr val="tx1"/>
                </a:solidFill>
                <a:latin typeface="Arial" pitchFamily="-107" charset="0"/>
                <a:ea typeface="+mn-ea"/>
                <a:cs typeface="+mn-cs"/>
              </a:rPr>
              <a:t> mechanisms include hash algorithms</a:t>
            </a:r>
          </a:p>
          <a:p>
            <a:r>
              <a:rPr lang="en-US" sz="1200" kern="1200" baseline="0" dirty="0" smtClean="0">
                <a:solidFill>
                  <a:schemeClr val="tx1"/>
                </a:solidFill>
                <a:latin typeface="Arial" pitchFamily="-107" charset="0"/>
                <a:ea typeface="+mn-ea"/>
                <a:cs typeface="+mn-cs"/>
              </a:rPr>
              <a:t>and message authentication codes, which are used in digital signature and message</a:t>
            </a:r>
          </a:p>
          <a:p>
            <a:r>
              <a:rPr lang="en-US" sz="1200" kern="1200" baseline="0" dirty="0" smtClean="0">
                <a:solidFill>
                  <a:schemeClr val="tx1"/>
                </a:solidFill>
                <a:latin typeface="Arial" pitchFamily="-107" charset="0"/>
                <a:ea typeface="+mn-ea"/>
                <a:cs typeface="+mn-cs"/>
              </a:rPr>
              <a:t>authentication applications.</a:t>
            </a:r>
            <a:endParaRPr lang="en-US" dirty="0"/>
          </a:p>
        </p:txBody>
      </p:sp>
    </p:spTree>
    <p:extLst>
      <p:ext uri="{BB962C8B-B14F-4D97-AF65-F5344CB8AC3E}">
        <p14:creationId xmlns:p14="http://schemas.microsoft.com/office/powerpoint/2010/main" val="30417485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Despite years of research and development, it has not been possible to develop</a:t>
            </a:r>
          </a:p>
          <a:p>
            <a:r>
              <a:rPr lang="en-US" sz="1200" b="0" i="0" u="none" strike="noStrike" kern="1200" baseline="0" dirty="0" smtClean="0">
                <a:solidFill>
                  <a:schemeClr val="tx1"/>
                </a:solidFill>
                <a:latin typeface="Arial" pitchFamily="-107" charset="0"/>
                <a:ea typeface="+mn-ea"/>
                <a:cs typeface="+mn-cs"/>
              </a:rPr>
              <a:t>security design and implementation techniques that systematically exclude security</a:t>
            </a:r>
          </a:p>
          <a:p>
            <a:r>
              <a:rPr lang="en-US" sz="1200" b="0" i="0" u="none" strike="noStrike" kern="1200" baseline="0" dirty="0" smtClean="0">
                <a:solidFill>
                  <a:schemeClr val="tx1"/>
                </a:solidFill>
                <a:latin typeface="Arial" pitchFamily="-107" charset="0"/>
                <a:ea typeface="+mn-ea"/>
                <a:cs typeface="+mn-cs"/>
              </a:rPr>
              <a:t>flaws and prevent all unauthorized actions. In the absence of such foolproof techniques,</a:t>
            </a:r>
          </a:p>
          <a:p>
            <a:r>
              <a:rPr lang="en-US" sz="1200" b="0" i="0" u="none" strike="noStrike" kern="1200" baseline="0" dirty="0" smtClean="0">
                <a:solidFill>
                  <a:schemeClr val="tx1"/>
                </a:solidFill>
                <a:latin typeface="Arial" pitchFamily="-107" charset="0"/>
                <a:ea typeface="+mn-ea"/>
                <a:cs typeface="+mn-cs"/>
              </a:rPr>
              <a:t>it is useful to have a set of widely agreed design principles that can guide</a:t>
            </a:r>
          </a:p>
          <a:p>
            <a:r>
              <a:rPr lang="en-US" sz="1200" b="0" i="0" u="none" strike="noStrike" kern="1200" baseline="0" dirty="0" smtClean="0">
                <a:solidFill>
                  <a:schemeClr val="tx1"/>
                </a:solidFill>
                <a:latin typeface="Arial" pitchFamily="-107" charset="0"/>
                <a:ea typeface="+mn-ea"/>
                <a:cs typeface="+mn-cs"/>
              </a:rPr>
              <a:t>the development of protection mechanisms. The National Centers of Academic</a:t>
            </a:r>
          </a:p>
          <a:p>
            <a:r>
              <a:rPr lang="en-US" sz="1200" b="0" i="0" u="none" strike="noStrike" kern="1200" baseline="0" dirty="0" smtClean="0">
                <a:solidFill>
                  <a:schemeClr val="tx1"/>
                </a:solidFill>
                <a:latin typeface="Arial" pitchFamily="-107" charset="0"/>
                <a:ea typeface="+mn-ea"/>
                <a:cs typeface="+mn-cs"/>
              </a:rPr>
              <a:t>Excellence in Information Assurance/Cyber Defense, which is jointly sponsored by</a:t>
            </a:r>
          </a:p>
          <a:p>
            <a:r>
              <a:rPr lang="en-US" sz="1200" b="0" i="0" u="none" strike="noStrike" kern="1200" baseline="0" dirty="0" smtClean="0">
                <a:solidFill>
                  <a:schemeClr val="tx1"/>
                </a:solidFill>
                <a:latin typeface="Arial" pitchFamily="-107" charset="0"/>
                <a:ea typeface="+mn-ea"/>
                <a:cs typeface="+mn-cs"/>
              </a:rPr>
              <a:t>the U.S. National Security Agency and the U. S. Department of Homeland Security,</a:t>
            </a:r>
          </a:p>
          <a:p>
            <a:r>
              <a:rPr lang="en-US" sz="1200" b="0" i="0" u="none" strike="noStrike" kern="1200" baseline="0" dirty="0" smtClean="0">
                <a:solidFill>
                  <a:schemeClr val="tx1"/>
                </a:solidFill>
                <a:latin typeface="Arial" pitchFamily="-107" charset="0"/>
                <a:ea typeface="+mn-ea"/>
                <a:cs typeface="+mn-cs"/>
              </a:rPr>
              <a:t>list the following as fundamental security design principles [NCAE13]:</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Economy of mechanism</a:t>
            </a:r>
          </a:p>
          <a:p>
            <a:r>
              <a:rPr lang="en-US" sz="1200" b="0" i="0" u="none" strike="noStrike" kern="1200" baseline="0" dirty="0" smtClean="0">
                <a:solidFill>
                  <a:schemeClr val="tx1"/>
                </a:solidFill>
                <a:latin typeface="Arial" pitchFamily="-107" charset="0"/>
                <a:ea typeface="+mn-ea"/>
                <a:cs typeface="+mn-cs"/>
              </a:rPr>
              <a:t>• Fail-safe defaults</a:t>
            </a:r>
          </a:p>
          <a:p>
            <a:r>
              <a:rPr lang="en-US" sz="1200" b="0" i="0" u="none" strike="noStrike" kern="1200" baseline="0" dirty="0" smtClean="0">
                <a:solidFill>
                  <a:schemeClr val="tx1"/>
                </a:solidFill>
                <a:latin typeface="Arial" pitchFamily="-107" charset="0"/>
                <a:ea typeface="+mn-ea"/>
                <a:cs typeface="+mn-cs"/>
              </a:rPr>
              <a:t>• Complete mediation</a:t>
            </a:r>
          </a:p>
          <a:p>
            <a:r>
              <a:rPr lang="en-US" sz="1200" b="0" i="0" u="none" strike="noStrike" kern="1200" baseline="0" dirty="0" smtClean="0">
                <a:solidFill>
                  <a:schemeClr val="tx1"/>
                </a:solidFill>
                <a:latin typeface="Arial" pitchFamily="-107" charset="0"/>
                <a:ea typeface="+mn-ea"/>
                <a:cs typeface="+mn-cs"/>
              </a:rPr>
              <a:t>• Open design</a:t>
            </a:r>
          </a:p>
          <a:p>
            <a:r>
              <a:rPr lang="en-US" sz="1200" b="0" i="0" u="none" strike="noStrike" kern="1200" baseline="0" dirty="0" smtClean="0">
                <a:solidFill>
                  <a:schemeClr val="tx1"/>
                </a:solidFill>
                <a:latin typeface="Arial" pitchFamily="-107" charset="0"/>
                <a:ea typeface="+mn-ea"/>
                <a:cs typeface="+mn-cs"/>
              </a:rPr>
              <a:t>• Separation of privilege</a:t>
            </a:r>
          </a:p>
          <a:p>
            <a:r>
              <a:rPr lang="en-US" sz="1200" b="0" i="0" u="none" strike="noStrike" kern="1200" baseline="0" dirty="0" smtClean="0">
                <a:solidFill>
                  <a:schemeClr val="tx1"/>
                </a:solidFill>
                <a:latin typeface="Arial" pitchFamily="-107" charset="0"/>
                <a:ea typeface="+mn-ea"/>
                <a:cs typeface="+mn-cs"/>
              </a:rPr>
              <a:t>• Least privilege</a:t>
            </a:r>
          </a:p>
          <a:p>
            <a:r>
              <a:rPr lang="en-US" sz="1200" b="0" i="0" u="none" strike="noStrike" kern="1200" baseline="0" dirty="0" smtClean="0">
                <a:solidFill>
                  <a:schemeClr val="tx1"/>
                </a:solidFill>
                <a:latin typeface="Arial" pitchFamily="-107" charset="0"/>
                <a:ea typeface="+mn-ea"/>
                <a:cs typeface="+mn-cs"/>
              </a:rPr>
              <a:t>• Least common mechanism</a:t>
            </a:r>
          </a:p>
          <a:p>
            <a:r>
              <a:rPr lang="en-US" sz="1200" b="0" i="0" u="none" strike="noStrike" kern="1200" baseline="0" dirty="0" smtClean="0">
                <a:solidFill>
                  <a:schemeClr val="tx1"/>
                </a:solidFill>
                <a:latin typeface="Arial" pitchFamily="-107" charset="0"/>
                <a:ea typeface="+mn-ea"/>
                <a:cs typeface="+mn-cs"/>
              </a:rPr>
              <a:t>• Psychological acceptability</a:t>
            </a:r>
          </a:p>
          <a:p>
            <a:r>
              <a:rPr lang="en-US" sz="1200" b="0" i="0" u="none" strike="noStrike" kern="1200" baseline="0" dirty="0" smtClean="0">
                <a:solidFill>
                  <a:schemeClr val="tx1"/>
                </a:solidFill>
                <a:latin typeface="Arial" pitchFamily="-107" charset="0"/>
                <a:ea typeface="+mn-ea"/>
                <a:cs typeface="+mn-cs"/>
              </a:rPr>
              <a:t>• Isolation</a:t>
            </a:r>
          </a:p>
          <a:p>
            <a:r>
              <a:rPr lang="en-US" sz="1200" b="0" i="0" u="none" strike="noStrike" kern="1200" baseline="0" dirty="0" smtClean="0">
                <a:solidFill>
                  <a:schemeClr val="tx1"/>
                </a:solidFill>
                <a:latin typeface="Arial" pitchFamily="-107" charset="0"/>
                <a:ea typeface="+mn-ea"/>
                <a:cs typeface="+mn-cs"/>
              </a:rPr>
              <a:t>• Encapsulation</a:t>
            </a:r>
          </a:p>
          <a:p>
            <a:r>
              <a:rPr lang="en-US" sz="1200" b="0" i="0" u="none" strike="noStrike" kern="1200" baseline="0" dirty="0" smtClean="0">
                <a:solidFill>
                  <a:schemeClr val="tx1"/>
                </a:solidFill>
                <a:latin typeface="Arial" pitchFamily="-107" charset="0"/>
                <a:ea typeface="+mn-ea"/>
                <a:cs typeface="+mn-cs"/>
              </a:rPr>
              <a:t>• Modularity</a:t>
            </a:r>
          </a:p>
          <a:p>
            <a:r>
              <a:rPr lang="en-US" sz="1200" b="0" i="0" u="none" strike="noStrike" kern="1200" baseline="0" dirty="0" smtClean="0">
                <a:solidFill>
                  <a:schemeClr val="tx1"/>
                </a:solidFill>
                <a:latin typeface="Arial" pitchFamily="-107" charset="0"/>
                <a:ea typeface="+mn-ea"/>
                <a:cs typeface="+mn-cs"/>
              </a:rPr>
              <a:t>• Layering</a:t>
            </a:r>
          </a:p>
          <a:p>
            <a:r>
              <a:rPr lang="en-US" sz="1200" b="0" i="0" u="none" strike="noStrike" kern="1200" baseline="0" dirty="0" smtClean="0">
                <a:solidFill>
                  <a:schemeClr val="tx1"/>
                </a:solidFill>
                <a:latin typeface="Arial" pitchFamily="-107" charset="0"/>
                <a:ea typeface="+mn-ea"/>
                <a:cs typeface="+mn-cs"/>
              </a:rPr>
              <a:t>• Least astonishment</a:t>
            </a:r>
          </a:p>
          <a:p>
            <a:endParaRPr lang="en-US" sz="1200" b="0" i="0" u="none" strike="noStrike" kern="1200" baseline="0" dirty="0" smtClean="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578973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An attack surface consists of the reachable and exploitable vulnerabilities in a system</a:t>
            </a:r>
          </a:p>
          <a:p>
            <a:r>
              <a:rPr lang="en-US" sz="1200" b="0" i="0" u="none" strike="noStrike" kern="1200" baseline="0" dirty="0" smtClean="0">
                <a:solidFill>
                  <a:schemeClr val="tx1"/>
                </a:solidFill>
                <a:latin typeface="Arial" pitchFamily="-107" charset="0"/>
                <a:ea typeface="+mn-ea"/>
                <a:cs typeface="+mn-cs"/>
              </a:rPr>
              <a:t>[MANA11, HOWA03]. Examples of attack surfaces are the following:</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Open ports on outward facing Web and other servers, and code listening on</a:t>
            </a:r>
          </a:p>
          <a:p>
            <a:r>
              <a:rPr lang="en-US" sz="1200" b="0" i="0" u="none" strike="noStrike" kern="1200" baseline="0" dirty="0" smtClean="0">
                <a:solidFill>
                  <a:schemeClr val="tx1"/>
                </a:solidFill>
                <a:latin typeface="Arial" pitchFamily="-107" charset="0"/>
                <a:ea typeface="+mn-ea"/>
                <a:cs typeface="+mn-cs"/>
              </a:rPr>
              <a:t>those ports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Services available on the inside of a firewall</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Code that processes incoming data, email, XML, office documents, and industry-specific</a:t>
            </a:r>
          </a:p>
          <a:p>
            <a:r>
              <a:rPr lang="en-US" sz="1200" b="0" i="0" u="none" strike="noStrike" kern="1200" baseline="0" dirty="0" smtClean="0">
                <a:solidFill>
                  <a:schemeClr val="tx1"/>
                </a:solidFill>
                <a:latin typeface="Arial" pitchFamily="-107" charset="0"/>
                <a:ea typeface="+mn-ea"/>
                <a:cs typeface="+mn-cs"/>
              </a:rPr>
              <a:t>custom data exchange formats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Interfaces, SQL, and Web forms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An employee with access to sensitive information vulnerable to a social engineering</a:t>
            </a:r>
          </a:p>
          <a:p>
            <a:r>
              <a:rPr lang="en-US" sz="1200" b="0" i="0" u="none" strike="noStrike" kern="1200" baseline="0" dirty="0" smtClean="0">
                <a:solidFill>
                  <a:schemeClr val="tx1"/>
                </a:solidFill>
                <a:latin typeface="Arial" pitchFamily="-107" charset="0"/>
                <a:ea typeface="+mn-ea"/>
                <a:cs typeface="+mn-cs"/>
              </a:rPr>
              <a:t>attack</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2456957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Attack surfaces can be categorized in the following way:</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Network attack surface:  This category refers to vulnerabilities over an enterprise</a:t>
            </a:r>
          </a:p>
          <a:p>
            <a:r>
              <a:rPr lang="en-US" sz="1200" b="0" i="0" u="none" strike="noStrike" kern="1200" baseline="0" dirty="0" smtClean="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smtClean="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smtClean="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Software attack surface:  This refers to vulnerabilities in application, utility,</a:t>
            </a:r>
          </a:p>
          <a:p>
            <a:r>
              <a:rPr lang="en-US" sz="1200" b="0" i="0" u="none" strike="noStrike" kern="1200" baseline="0" dirty="0" smtClean="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smtClean="0">
                <a:solidFill>
                  <a:schemeClr val="tx1"/>
                </a:solidFill>
                <a:latin typeface="Arial" pitchFamily="-107" charset="0"/>
                <a:ea typeface="+mn-ea"/>
                <a:cs typeface="+mn-cs"/>
              </a:rPr>
              <a:t>software.</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Human attack surface:  This category refers to vulnerabilities created by personnel</a:t>
            </a:r>
          </a:p>
          <a:p>
            <a:r>
              <a:rPr lang="en-US" sz="1200" b="0" i="0" u="none" strike="noStrike" kern="1200" baseline="0" dirty="0" smtClean="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smtClean="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smtClean="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smtClean="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smtClean="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smtClean="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smtClean="0">
                <a:solidFill>
                  <a:schemeClr val="tx1"/>
                </a:solidFill>
                <a:latin typeface="Arial" pitchFamily="-107" charset="0"/>
                <a:ea typeface="+mn-ea"/>
                <a:cs typeface="+mn-cs"/>
              </a:rPr>
              <a:t>security measures, or modifying the service or application.</a:t>
            </a:r>
          </a:p>
          <a:p>
            <a:endParaRPr lang="en-US" sz="1200" b="0" i="0" u="none" strike="noStrike" kern="1200" baseline="0" dirty="0" smtClean="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3492384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A2C08-BA84-7646-8606-9970A9BCF8CF}" type="slidenum">
              <a:rPr lang="en-AU"/>
              <a:pPr/>
              <a:t>36</a:t>
            </a:fld>
            <a:endParaRPr lang="en-AU" dirty="0"/>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r>
              <a:rPr lang="en-US" dirty="0"/>
              <a:t>Figure 1.5 indicates the types of security technology used by organizations to</a:t>
            </a:r>
          </a:p>
          <a:p>
            <a:r>
              <a:rPr lang="en-US" dirty="0"/>
              <a:t>counter threats. Both firewalls and antivirus software are used almost universally.</a:t>
            </a:r>
          </a:p>
          <a:p>
            <a:endParaRPr lang="en-US" dirty="0"/>
          </a:p>
          <a:p>
            <a:r>
              <a:rPr lang="en-US" dirty="0"/>
              <a:t>This popularity reflects a number of factors:</a:t>
            </a:r>
          </a:p>
          <a:p>
            <a:endParaRPr lang="en-US" dirty="0"/>
          </a:p>
          <a:p>
            <a:r>
              <a:rPr lang="en-US" dirty="0"/>
              <a:t>• The maturity of these technologies means that security administrators are</a:t>
            </a:r>
          </a:p>
          <a:p>
            <a:r>
              <a:rPr lang="en-US" dirty="0"/>
              <a:t>very familiar with the products and are confident of their effectiveness.</a:t>
            </a:r>
          </a:p>
          <a:p>
            <a:endParaRPr lang="en-US" dirty="0"/>
          </a:p>
          <a:p>
            <a:r>
              <a:rPr lang="en-US" dirty="0"/>
              <a:t>• Because these technologies are mature and there are a number of vendors, costs</a:t>
            </a:r>
          </a:p>
          <a:p>
            <a:r>
              <a:rPr lang="en-US" dirty="0"/>
              <a:t>tend to be quite reasonable and user-friendly interfaces are available.</a:t>
            </a:r>
          </a:p>
          <a:p>
            <a:endParaRPr lang="en-US" dirty="0"/>
          </a:p>
          <a:p>
            <a:r>
              <a:rPr lang="en-US" dirty="0"/>
              <a:t>• The threats countered by these technologies are among the most significant</a:t>
            </a:r>
          </a:p>
          <a:p>
            <a:r>
              <a:rPr lang="en-US" dirty="0"/>
              <a:t>facing security administrators.</a:t>
            </a:r>
            <a:endParaRPr lang="en-US" dirty="0">
              <a:latin typeface="Times New Roman" pitchFamily="-107" charset="0"/>
            </a:endParaRPr>
          </a:p>
        </p:txBody>
      </p:sp>
    </p:spTree>
    <p:extLst>
      <p:ext uri="{BB962C8B-B14F-4D97-AF65-F5344CB8AC3E}">
        <p14:creationId xmlns:p14="http://schemas.microsoft.com/office/powerpoint/2010/main" val="877511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order to assess the relative severity of various threats and the relative importance</a:t>
            </a:r>
          </a:p>
          <a:p>
            <a:r>
              <a:rPr lang="en-US" dirty="0"/>
              <a:t>of various approaches to computer security, it is useful to look at the experience of</a:t>
            </a:r>
          </a:p>
          <a:p>
            <a:r>
              <a:rPr lang="en-US" dirty="0"/>
              <a:t>organizations. A useful view is provided by the CSI Computer Crime and Security</a:t>
            </a:r>
          </a:p>
          <a:p>
            <a:r>
              <a:rPr lang="en-US" dirty="0"/>
              <a:t>Survey for 2010/2011, conducted by the Computer Security Institute. The respondents</a:t>
            </a:r>
          </a:p>
          <a:p>
            <a:r>
              <a:rPr lang="en-US" dirty="0"/>
              <a:t>consisted of over 350 U.S.-based companies, nonprofit organizations, and</a:t>
            </a:r>
          </a:p>
          <a:p>
            <a:r>
              <a:rPr lang="en-US" dirty="0"/>
              <a:t>public sector organizations.</a:t>
            </a:r>
          </a:p>
          <a:p>
            <a:endParaRPr lang="en-US" dirty="0"/>
          </a:p>
          <a:p>
            <a:r>
              <a:rPr lang="en-US" dirty="0"/>
              <a:t>Figure 1.4 shows the types of attacks experienced by respondents in nine</a:t>
            </a:r>
          </a:p>
          <a:p>
            <a:r>
              <a:rPr lang="en-US" dirty="0"/>
              <a:t>major categories. 6 Most noteworthy is the large and growing prevalence of malicious</a:t>
            </a:r>
          </a:p>
          <a:p>
            <a:r>
              <a:rPr lang="en-US" dirty="0"/>
              <a:t>software (malware) attacks. It is also worth noting that most categories of</a:t>
            </a:r>
          </a:p>
          <a:p>
            <a:r>
              <a:rPr lang="en-US" dirty="0"/>
              <a:t>attack exhibit a somewhat downward trend. The CSI report speculates that this is</a:t>
            </a:r>
          </a:p>
          <a:p>
            <a:r>
              <a:rPr lang="en-US" dirty="0"/>
              <a:t>due in large part to improved security techniques by organizations.</a:t>
            </a:r>
          </a:p>
        </p:txBody>
      </p:sp>
      <p:sp>
        <p:nvSpPr>
          <p:cNvPr id="4" name="Slide Number Placeholder 3"/>
          <p:cNvSpPr>
            <a:spLocks noGrp="1"/>
          </p:cNvSpPr>
          <p:nvPr>
            <p:ph type="sldNum" sz="quarter" idx="10"/>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6425912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As illustrated in Figure 1.3, the use of layering, or defense in depth, and attack</a:t>
            </a:r>
          </a:p>
          <a:p>
            <a:r>
              <a:rPr lang="en-US" sz="1200" b="0" i="0" u="none" strike="noStrike" kern="1200" baseline="0" dirty="0" smtClean="0">
                <a:solidFill>
                  <a:schemeClr val="tx1"/>
                </a:solidFill>
                <a:latin typeface="Arial" pitchFamily="-107" charset="0"/>
                <a:ea typeface="+mn-ea"/>
                <a:cs typeface="+mn-cs"/>
              </a:rPr>
              <a:t>surface reduction complement each other in mitigating security risk.</a:t>
            </a:r>
            <a:endParaRPr lang="en-US" dirty="0" smtClean="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39</a:t>
            </a:fld>
            <a:endParaRPr lang="en-AU" dirty="0"/>
          </a:p>
        </p:txBody>
      </p:sp>
    </p:spTree>
    <p:extLst>
      <p:ext uri="{BB962C8B-B14F-4D97-AF65-F5344CB8AC3E}">
        <p14:creationId xmlns:p14="http://schemas.microsoft.com/office/powerpoint/2010/main" val="22811582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F03F43-D403-924F-BB99-EA3810F4F4F5}" type="slidenum">
              <a:rPr lang="en-AU"/>
              <a:pPr/>
              <a:t>40</a:t>
            </a:fld>
            <a:endParaRPr lang="en-AU" dirty="0"/>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r>
              <a:rPr lang="en-US" dirty="0"/>
              <a:t>We conclude this chapter with a brief look at the overall strategy for providing</a:t>
            </a:r>
          </a:p>
          <a:p>
            <a:r>
              <a:rPr lang="en-US" dirty="0"/>
              <a:t>computer security. [LAMP04] suggests that a comprehensive security strategy</a:t>
            </a:r>
          </a:p>
          <a:p>
            <a:r>
              <a:rPr lang="en-US" dirty="0"/>
              <a:t>involves three aspects:</a:t>
            </a:r>
          </a:p>
          <a:p>
            <a:endParaRPr lang="en-US" dirty="0"/>
          </a:p>
          <a:p>
            <a:r>
              <a:rPr lang="en-US" dirty="0"/>
              <a:t>• </a:t>
            </a:r>
            <a:r>
              <a:rPr lang="en-US" b="1" dirty="0"/>
              <a:t>Specification/policy: What is the security scheme supposed to do?</a:t>
            </a:r>
          </a:p>
          <a:p>
            <a:endParaRPr lang="en-US" b="1" dirty="0"/>
          </a:p>
          <a:p>
            <a:r>
              <a:rPr lang="en-US" dirty="0"/>
              <a:t>• </a:t>
            </a:r>
            <a:r>
              <a:rPr lang="en-US" b="1" dirty="0"/>
              <a:t>Implementation/mechanisms: How does it do it?</a:t>
            </a:r>
          </a:p>
          <a:p>
            <a:endParaRPr lang="en-US" b="1" dirty="0"/>
          </a:p>
          <a:p>
            <a:r>
              <a:rPr lang="en-US" dirty="0"/>
              <a:t>• </a:t>
            </a:r>
            <a:r>
              <a:rPr lang="en-US" b="1" dirty="0"/>
              <a:t>Correctness/assurance: Does it really work?</a:t>
            </a:r>
            <a:endParaRPr lang="en-US" dirty="0">
              <a:latin typeface="Times New Roman" pitchFamily="-107" charset="0"/>
            </a:endParaRPr>
          </a:p>
        </p:txBody>
      </p:sp>
    </p:spTree>
    <p:extLst>
      <p:ext uri="{BB962C8B-B14F-4D97-AF65-F5344CB8AC3E}">
        <p14:creationId xmlns:p14="http://schemas.microsoft.com/office/powerpoint/2010/main" val="8597125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The first step in devising security services and mechanisms is to develop a security</a:t>
            </a:r>
          </a:p>
          <a:p>
            <a:r>
              <a:rPr lang="en-US" sz="1200" b="0" i="0" u="none" strike="noStrike" kern="1200" baseline="0" dirty="0" smtClean="0">
                <a:solidFill>
                  <a:schemeClr val="tx1"/>
                </a:solidFill>
                <a:latin typeface="Arial" pitchFamily="-107" charset="0"/>
                <a:ea typeface="+mn-ea"/>
                <a:cs typeface="+mn-cs"/>
              </a:rPr>
              <a:t>policy. Those involved with computer security use the term security policy  in</a:t>
            </a:r>
          </a:p>
          <a:p>
            <a:r>
              <a:rPr lang="en-US" sz="1200" b="0" i="0" u="none" strike="noStrike" kern="1200" baseline="0" dirty="0" smtClean="0">
                <a:solidFill>
                  <a:schemeClr val="tx1"/>
                </a:solidFill>
                <a:latin typeface="Arial" pitchFamily="-107" charset="0"/>
                <a:ea typeface="+mn-ea"/>
                <a:cs typeface="+mn-cs"/>
              </a:rPr>
              <a:t> various ways. At the least, a security policy is an informal description of desired</a:t>
            </a:r>
          </a:p>
          <a:p>
            <a:r>
              <a:rPr lang="en-US" sz="1200" b="0" i="0" u="none" strike="noStrike" kern="1200" baseline="0" dirty="0" smtClean="0">
                <a:solidFill>
                  <a:schemeClr val="tx1"/>
                </a:solidFill>
                <a:latin typeface="Arial" pitchFamily="-107" charset="0"/>
                <a:ea typeface="+mn-ea"/>
                <a:cs typeface="+mn-cs"/>
              </a:rPr>
              <a:t>system behavior [NRC91]. Such informal policies may reference requirements for</a:t>
            </a:r>
          </a:p>
          <a:p>
            <a:r>
              <a:rPr lang="en-US" sz="1200" b="0" i="0" u="none" strike="noStrike" kern="1200" baseline="0" dirty="0" smtClean="0">
                <a:solidFill>
                  <a:schemeClr val="tx1"/>
                </a:solidFill>
                <a:latin typeface="Arial" pitchFamily="-107" charset="0"/>
                <a:ea typeface="+mn-ea"/>
                <a:cs typeface="+mn-cs"/>
              </a:rPr>
              <a:t>security, integrity, and availability. More usefully, a security policy is a formal statement</a:t>
            </a:r>
          </a:p>
          <a:p>
            <a:r>
              <a:rPr lang="en-US" sz="1200" b="0" i="0" u="none" strike="noStrike" kern="1200" baseline="0" dirty="0" smtClean="0">
                <a:solidFill>
                  <a:schemeClr val="tx1"/>
                </a:solidFill>
                <a:latin typeface="Arial" pitchFamily="-107" charset="0"/>
                <a:ea typeface="+mn-ea"/>
                <a:cs typeface="+mn-cs"/>
              </a:rPr>
              <a:t>of rules and practices that specify or regulate how a system or organization</a:t>
            </a:r>
          </a:p>
          <a:p>
            <a:r>
              <a:rPr lang="en-US" sz="1200" b="0" i="0" u="none" strike="noStrike" kern="1200" baseline="0" dirty="0" smtClean="0">
                <a:solidFill>
                  <a:schemeClr val="tx1"/>
                </a:solidFill>
                <a:latin typeface="Arial" pitchFamily="-107" charset="0"/>
                <a:ea typeface="+mn-ea"/>
                <a:cs typeface="+mn-cs"/>
              </a:rPr>
              <a:t>provides security services to protect sensitive and critical system resources (RFC</a:t>
            </a:r>
          </a:p>
          <a:p>
            <a:r>
              <a:rPr lang="en-US" sz="1200" b="0" i="0" u="none" strike="noStrike" kern="1200" baseline="0" dirty="0" smtClean="0">
                <a:solidFill>
                  <a:schemeClr val="tx1"/>
                </a:solidFill>
                <a:latin typeface="Arial" pitchFamily="-107" charset="0"/>
                <a:ea typeface="+mn-ea"/>
                <a:cs typeface="+mn-cs"/>
              </a:rPr>
              <a:t>4949). Such a formal security policy lends itself to being enforced by the system’s</a:t>
            </a:r>
          </a:p>
          <a:p>
            <a:r>
              <a:rPr lang="en-US" sz="1200" b="0" i="0" u="none" strike="noStrike" kern="1200" baseline="0" dirty="0" smtClean="0">
                <a:solidFill>
                  <a:schemeClr val="tx1"/>
                </a:solidFill>
                <a:latin typeface="Arial" pitchFamily="-107" charset="0"/>
                <a:ea typeface="+mn-ea"/>
                <a:cs typeface="+mn-cs"/>
              </a:rPr>
              <a:t>technical controls as well as its management and operational controls.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In developing a security policy, a security manager needs to consider the</a:t>
            </a:r>
          </a:p>
          <a:p>
            <a:r>
              <a:rPr lang="en-US" sz="1200" b="0" i="0" u="none" strike="noStrike" kern="1200" baseline="0" dirty="0" smtClean="0">
                <a:solidFill>
                  <a:schemeClr val="tx1"/>
                </a:solidFill>
                <a:latin typeface="Arial" pitchFamily="-107" charset="0"/>
                <a:ea typeface="+mn-ea"/>
                <a:cs typeface="+mn-cs"/>
              </a:rPr>
              <a:t>following factors: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The value of the assets being protected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The vulnerabilities of the system</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Potential threats and the likelihood of attacks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Security implementation involves four complementary courses of action:</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Prevention:  An ideal security scheme is one in which no attack is successful.</a:t>
            </a:r>
          </a:p>
          <a:p>
            <a:r>
              <a:rPr lang="en-US" sz="1200" b="0" i="0" u="none" strike="noStrike" kern="1200" baseline="0" dirty="0" smtClean="0">
                <a:solidFill>
                  <a:schemeClr val="tx1"/>
                </a:solidFill>
                <a:latin typeface="Arial" pitchFamily="-107" charset="0"/>
                <a:ea typeface="+mn-ea"/>
                <a:cs typeface="+mn-cs"/>
              </a:rPr>
              <a:t>Although this is not practical in all cases, there is a wide range of threats in</a:t>
            </a:r>
          </a:p>
          <a:p>
            <a:r>
              <a:rPr lang="en-US" sz="1200" b="0" i="0" u="none" strike="noStrike" kern="1200" baseline="0" dirty="0" smtClean="0">
                <a:solidFill>
                  <a:schemeClr val="tx1"/>
                </a:solidFill>
                <a:latin typeface="Arial" pitchFamily="-107" charset="0"/>
                <a:ea typeface="+mn-ea"/>
                <a:cs typeface="+mn-cs"/>
              </a:rPr>
              <a:t>which prevention is a reasonable goal. For example, consider the transmission</a:t>
            </a:r>
          </a:p>
          <a:p>
            <a:r>
              <a:rPr lang="en-US" sz="1200" b="0" i="0" u="none" strike="noStrike" kern="1200" baseline="0" dirty="0" smtClean="0">
                <a:solidFill>
                  <a:schemeClr val="tx1"/>
                </a:solidFill>
                <a:latin typeface="Arial" pitchFamily="-107" charset="0"/>
                <a:ea typeface="+mn-ea"/>
                <a:cs typeface="+mn-cs"/>
              </a:rPr>
              <a:t>of encrypted data. If a secure encryption algorithm is used, and if measures</a:t>
            </a:r>
          </a:p>
          <a:p>
            <a:r>
              <a:rPr lang="en-US" sz="1200" b="0" i="0" u="none" strike="noStrike" kern="1200" baseline="0" dirty="0" smtClean="0">
                <a:solidFill>
                  <a:schemeClr val="tx1"/>
                </a:solidFill>
                <a:latin typeface="Arial" pitchFamily="-107" charset="0"/>
                <a:ea typeface="+mn-ea"/>
                <a:cs typeface="+mn-cs"/>
              </a:rPr>
              <a:t>are in place to prevent unauthorized access to encryption keys, then attacks on</a:t>
            </a:r>
          </a:p>
          <a:p>
            <a:r>
              <a:rPr lang="en-US" sz="1200" b="0" i="0" u="none" strike="noStrike" kern="1200" baseline="0" dirty="0" smtClean="0">
                <a:solidFill>
                  <a:schemeClr val="tx1"/>
                </a:solidFill>
                <a:latin typeface="Arial" pitchFamily="-107" charset="0"/>
                <a:ea typeface="+mn-ea"/>
                <a:cs typeface="+mn-cs"/>
              </a:rPr>
              <a:t>confidentiality of the transmitted data will be prevented.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Detection:  In a number of cases, absolute protection is not feasible, but it is</a:t>
            </a:r>
          </a:p>
          <a:p>
            <a:r>
              <a:rPr lang="en-US" sz="1200" b="0" i="0" u="none" strike="noStrike" kern="1200" baseline="0" dirty="0" smtClean="0">
                <a:solidFill>
                  <a:schemeClr val="tx1"/>
                </a:solidFill>
                <a:latin typeface="Arial" pitchFamily="-107" charset="0"/>
                <a:ea typeface="+mn-ea"/>
                <a:cs typeface="+mn-cs"/>
              </a:rPr>
              <a:t>practical to detect security attacks. For example, there are intrusion detection</a:t>
            </a:r>
          </a:p>
          <a:p>
            <a:r>
              <a:rPr lang="en-US" sz="1200" b="0" i="0" u="none" strike="noStrike" kern="1200" baseline="0" dirty="0" smtClean="0">
                <a:solidFill>
                  <a:schemeClr val="tx1"/>
                </a:solidFill>
                <a:latin typeface="Arial" pitchFamily="-107" charset="0"/>
                <a:ea typeface="+mn-ea"/>
                <a:cs typeface="+mn-cs"/>
              </a:rPr>
              <a:t>systems designed to detect the presence of unauthorized individuals logged</a:t>
            </a:r>
          </a:p>
          <a:p>
            <a:r>
              <a:rPr lang="en-US" sz="1200" b="0" i="0" u="none" strike="noStrike" kern="1200" baseline="0" dirty="0" smtClean="0">
                <a:solidFill>
                  <a:schemeClr val="tx1"/>
                </a:solidFill>
                <a:latin typeface="Arial" pitchFamily="-107" charset="0"/>
                <a:ea typeface="+mn-ea"/>
                <a:cs typeface="+mn-cs"/>
              </a:rPr>
              <a:t>onto a system. Another example is detection of a denial of service attack, in</a:t>
            </a:r>
          </a:p>
          <a:p>
            <a:r>
              <a:rPr lang="en-US" sz="1200" b="0" i="0" u="none" strike="noStrike" kern="1200" baseline="0" dirty="0" smtClean="0">
                <a:solidFill>
                  <a:schemeClr val="tx1"/>
                </a:solidFill>
                <a:latin typeface="Arial" pitchFamily="-107" charset="0"/>
                <a:ea typeface="+mn-ea"/>
                <a:cs typeface="+mn-cs"/>
              </a:rPr>
              <a:t> which communications or processing resources are consumed so that they are</a:t>
            </a:r>
          </a:p>
          <a:p>
            <a:r>
              <a:rPr lang="en-US" sz="1200" b="0" i="0" u="none" strike="noStrike" kern="1200" baseline="0" dirty="0" smtClean="0">
                <a:solidFill>
                  <a:schemeClr val="tx1"/>
                </a:solidFill>
                <a:latin typeface="Arial" pitchFamily="-107" charset="0"/>
                <a:ea typeface="+mn-ea"/>
                <a:cs typeface="+mn-cs"/>
              </a:rPr>
              <a:t>unavailable to legitimate users.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Response:  If security mechanisms detect an ongoing attack, such as a denial of</a:t>
            </a:r>
          </a:p>
          <a:p>
            <a:r>
              <a:rPr lang="en-US" sz="1200" b="0" i="0" u="none" strike="noStrike" kern="1200" baseline="0" dirty="0" smtClean="0">
                <a:solidFill>
                  <a:schemeClr val="tx1"/>
                </a:solidFill>
                <a:latin typeface="Arial" pitchFamily="-107" charset="0"/>
                <a:ea typeface="+mn-ea"/>
                <a:cs typeface="+mn-cs"/>
              </a:rPr>
              <a:t>service attack, the system may be able to respond in such a way as to halt the</a:t>
            </a:r>
          </a:p>
          <a:p>
            <a:r>
              <a:rPr lang="en-US" sz="1200" b="0" i="0" u="none" strike="noStrike" kern="1200" baseline="0" dirty="0" smtClean="0">
                <a:solidFill>
                  <a:schemeClr val="tx1"/>
                </a:solidFill>
                <a:latin typeface="Arial" pitchFamily="-107" charset="0"/>
                <a:ea typeface="+mn-ea"/>
                <a:cs typeface="+mn-cs"/>
              </a:rPr>
              <a:t>attack and prevent further damage.</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Recovery:  An example of recovery is the use of backup systems, so that if data</a:t>
            </a:r>
          </a:p>
          <a:p>
            <a:r>
              <a:rPr lang="en-US" sz="1200" b="0" i="0" u="none" strike="noStrike" kern="1200" baseline="0" dirty="0" smtClean="0">
                <a:solidFill>
                  <a:schemeClr val="tx1"/>
                </a:solidFill>
                <a:latin typeface="Arial" pitchFamily="-107" charset="0"/>
                <a:ea typeface="+mn-ea"/>
                <a:cs typeface="+mn-cs"/>
              </a:rPr>
              <a:t>integrity is compromised, a prior, correct copy of the data can be reloaded.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The NIST Computer Security Handbook [NIST95] defines assurance  as the</a:t>
            </a:r>
          </a:p>
          <a:p>
            <a:r>
              <a:rPr lang="en-US" sz="1200" b="0" i="0" u="none" strike="noStrike" kern="1200" baseline="0" dirty="0" smtClean="0">
                <a:solidFill>
                  <a:schemeClr val="tx1"/>
                </a:solidFill>
                <a:latin typeface="Arial" pitchFamily="-107" charset="0"/>
                <a:ea typeface="+mn-ea"/>
                <a:cs typeface="+mn-cs"/>
              </a:rPr>
              <a:t>degree of confidence one has that the security measures, both technical and operational,</a:t>
            </a:r>
          </a:p>
          <a:p>
            <a:r>
              <a:rPr lang="en-US" sz="1200" b="0" i="0" u="none" strike="noStrike" kern="1200" baseline="0" dirty="0" smtClean="0">
                <a:solidFill>
                  <a:schemeClr val="tx1"/>
                </a:solidFill>
                <a:latin typeface="Arial" pitchFamily="-107" charset="0"/>
                <a:ea typeface="+mn-ea"/>
                <a:cs typeface="+mn-cs"/>
              </a:rPr>
              <a:t>work as intended to protect the system and the information it processes. This</a:t>
            </a:r>
          </a:p>
          <a:p>
            <a:r>
              <a:rPr lang="en-US" sz="1200" b="0" i="0" u="none" strike="noStrike" kern="1200" baseline="0" dirty="0" smtClean="0">
                <a:solidFill>
                  <a:schemeClr val="tx1"/>
                </a:solidFill>
                <a:latin typeface="Arial" pitchFamily="-107" charset="0"/>
                <a:ea typeface="+mn-ea"/>
                <a:cs typeface="+mn-cs"/>
              </a:rPr>
              <a:t>encompasses both system design and system implementation. Thus, assurance deals</a:t>
            </a:r>
          </a:p>
          <a:p>
            <a:r>
              <a:rPr lang="en-US" sz="1200" b="0" i="0" u="none" strike="noStrike" kern="1200" baseline="0" dirty="0" smtClean="0">
                <a:solidFill>
                  <a:schemeClr val="tx1"/>
                </a:solidFill>
                <a:latin typeface="Arial" pitchFamily="-107" charset="0"/>
                <a:ea typeface="+mn-ea"/>
                <a:cs typeface="+mn-cs"/>
              </a:rPr>
              <a:t>with the questions, “Does the security system design meet its requirements?” and</a:t>
            </a:r>
          </a:p>
          <a:p>
            <a:r>
              <a:rPr lang="en-US" sz="1200" b="0" i="0" u="none" strike="noStrike" kern="1200" baseline="0" dirty="0" smtClean="0">
                <a:solidFill>
                  <a:schemeClr val="tx1"/>
                </a:solidFill>
                <a:latin typeface="Arial" pitchFamily="-107" charset="0"/>
                <a:ea typeface="+mn-ea"/>
                <a:cs typeface="+mn-cs"/>
              </a:rPr>
              <a:t>“Does the security system implementation meet its specifications?”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Note that assurance is expressed as a degree of confidence, not in terms of a formal</a:t>
            </a:r>
          </a:p>
          <a:p>
            <a:r>
              <a:rPr lang="en-US" sz="1200" b="0" i="0" u="none" strike="noStrike" kern="1200" baseline="0" dirty="0" smtClean="0">
                <a:solidFill>
                  <a:schemeClr val="tx1"/>
                </a:solidFill>
                <a:latin typeface="Arial" pitchFamily="-107" charset="0"/>
                <a:ea typeface="+mn-ea"/>
                <a:cs typeface="+mn-cs"/>
              </a:rPr>
              <a:t>proof that a design or implementation is correct. The state of the art in proving</a:t>
            </a:r>
          </a:p>
          <a:p>
            <a:r>
              <a:rPr lang="en-US" sz="1200" b="0" i="0" u="none" strike="noStrike" kern="1200" baseline="0" dirty="0" smtClean="0">
                <a:solidFill>
                  <a:schemeClr val="tx1"/>
                </a:solidFill>
                <a:latin typeface="Arial" pitchFamily="-107" charset="0"/>
                <a:ea typeface="+mn-ea"/>
                <a:cs typeface="+mn-cs"/>
              </a:rPr>
              <a:t>designs and implementations is such that it is not possible to provide absolute proof.</a:t>
            </a:r>
          </a:p>
          <a:p>
            <a:r>
              <a:rPr lang="en-US" sz="1200" b="0" i="0" u="none" strike="noStrike" kern="1200" baseline="0" dirty="0" smtClean="0">
                <a:solidFill>
                  <a:schemeClr val="tx1"/>
                </a:solidFill>
                <a:latin typeface="Arial" pitchFamily="-107" charset="0"/>
                <a:ea typeface="+mn-ea"/>
                <a:cs typeface="+mn-cs"/>
              </a:rPr>
              <a:t>Much work has been done in developing formal models that define requirements and</a:t>
            </a:r>
          </a:p>
          <a:p>
            <a:r>
              <a:rPr lang="en-US" sz="1200" b="0" i="0" u="none" strike="noStrike" kern="1200" baseline="0" dirty="0" smtClean="0">
                <a:solidFill>
                  <a:schemeClr val="tx1"/>
                </a:solidFill>
                <a:latin typeface="Arial" pitchFamily="-107" charset="0"/>
                <a:ea typeface="+mn-ea"/>
                <a:cs typeface="+mn-cs"/>
              </a:rPr>
              <a:t>characterize designs and implementations, together with logical and mathematical</a:t>
            </a:r>
          </a:p>
          <a:p>
            <a:r>
              <a:rPr lang="en-US" sz="1200" b="0" i="0" u="none" strike="noStrike" kern="1200" baseline="0" dirty="0" smtClean="0">
                <a:solidFill>
                  <a:schemeClr val="tx1"/>
                </a:solidFill>
                <a:latin typeface="Arial" pitchFamily="-107" charset="0"/>
                <a:ea typeface="+mn-ea"/>
                <a:cs typeface="+mn-cs"/>
              </a:rPr>
              <a:t>techniques for addressing these issues. But assurance is still a matter of degree.</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Evaluation  is the process of examining a computer product or system with</a:t>
            </a:r>
          </a:p>
          <a:p>
            <a:r>
              <a:rPr lang="en-US" sz="1200" b="0" i="0" u="none" strike="noStrike" kern="1200" baseline="0" dirty="0" smtClean="0">
                <a:solidFill>
                  <a:schemeClr val="tx1"/>
                </a:solidFill>
                <a:latin typeface="Arial" pitchFamily="-107" charset="0"/>
                <a:ea typeface="+mn-ea"/>
                <a:cs typeface="+mn-cs"/>
              </a:rPr>
              <a:t>respect to certain criteria. Evaluation involves testing and may also involve formal</a:t>
            </a:r>
          </a:p>
          <a:p>
            <a:r>
              <a:rPr lang="en-US" sz="1200" b="0" i="0" u="none" strike="noStrike" kern="1200" baseline="0" dirty="0" smtClean="0">
                <a:solidFill>
                  <a:schemeClr val="tx1"/>
                </a:solidFill>
                <a:latin typeface="Arial" pitchFamily="-107" charset="0"/>
                <a:ea typeface="+mn-ea"/>
                <a:cs typeface="+mn-cs"/>
              </a:rPr>
              <a:t>analytic or mathematical techniques. The central thrust of work in this area is</a:t>
            </a:r>
          </a:p>
          <a:p>
            <a:r>
              <a:rPr lang="en-US" sz="1200" b="0" i="0" u="none" strike="noStrike" kern="1200" baseline="0" dirty="0" smtClean="0">
                <a:solidFill>
                  <a:schemeClr val="tx1"/>
                </a:solidFill>
                <a:latin typeface="Arial" pitchFamily="-107" charset="0"/>
                <a:ea typeface="+mn-ea"/>
                <a:cs typeface="+mn-cs"/>
              </a:rPr>
              <a:t>the development of evaluation criteria that can be applied to any security system</a:t>
            </a:r>
          </a:p>
          <a:p>
            <a:r>
              <a:rPr lang="en-US" sz="1200" b="0" i="0" u="none" strike="noStrike" kern="1200" baseline="0" dirty="0" smtClean="0">
                <a:solidFill>
                  <a:schemeClr val="tx1"/>
                </a:solidFill>
                <a:latin typeface="Arial" pitchFamily="-107" charset="0"/>
                <a:ea typeface="+mn-ea"/>
                <a:cs typeface="+mn-cs"/>
              </a:rPr>
              <a:t>(encompassing security services and mechanisms) and that are broadly supported</a:t>
            </a:r>
          </a:p>
          <a:p>
            <a:r>
              <a:rPr lang="en-US" sz="1200" b="0" i="0" u="none" strike="noStrike" kern="1200" baseline="0" dirty="0" smtClean="0">
                <a:solidFill>
                  <a:schemeClr val="tx1"/>
                </a:solidFill>
                <a:latin typeface="Arial" pitchFamily="-107" charset="0"/>
                <a:ea typeface="+mn-ea"/>
                <a:cs typeface="+mn-cs"/>
              </a:rPr>
              <a:t>for making product comparisons.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41</a:t>
            </a:fld>
            <a:endParaRPr lang="en-AU" dirty="0"/>
          </a:p>
        </p:txBody>
      </p:sp>
    </p:spTree>
    <p:extLst>
      <p:ext uri="{BB962C8B-B14F-4D97-AF65-F5344CB8AC3E}">
        <p14:creationId xmlns:p14="http://schemas.microsoft.com/office/powerpoint/2010/main" val="4175424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BA7E3-9315-504F-ADB4-77D054D71CB3}" type="slidenum">
              <a:rPr lang="en-AU"/>
              <a:pPr/>
              <a:t>4</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This definition introduces three key objectives that are at the heart of computer</a:t>
            </a:r>
          </a:p>
          <a:p>
            <a:r>
              <a:rPr lang="en-US" sz="1200" b="0" i="0" u="none" strike="noStrike" kern="1200" baseline="0" dirty="0" smtClean="0">
                <a:solidFill>
                  <a:schemeClr val="tx1"/>
                </a:solidFill>
                <a:latin typeface="Arial" pitchFamily="-107" charset="0"/>
                <a:ea typeface="+mn-ea"/>
                <a:cs typeface="+mn-cs"/>
              </a:rPr>
              <a:t>security:</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Confidentiality:  This term covers two related concepts: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Data confidentiality:  Assures that private or confidential information is</a:t>
            </a:r>
          </a:p>
          <a:p>
            <a:r>
              <a:rPr lang="en-US" sz="1200" b="0" i="0" u="none" strike="noStrike" kern="1200" baseline="0" dirty="0" smtClean="0">
                <a:solidFill>
                  <a:schemeClr val="tx1"/>
                </a:solidFill>
                <a:latin typeface="Arial" pitchFamily="-107" charset="0"/>
                <a:ea typeface="+mn-ea"/>
                <a:cs typeface="+mn-cs"/>
              </a:rPr>
              <a:t>not made available or disclosed to unauthorized individuals.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Privacy:  Assures that individuals control or influence what information</a:t>
            </a:r>
          </a:p>
          <a:p>
            <a:r>
              <a:rPr lang="en-US" sz="1200" b="0" i="0" u="none" strike="noStrike" kern="1200" baseline="0" dirty="0" smtClean="0">
                <a:solidFill>
                  <a:schemeClr val="tx1"/>
                </a:solidFill>
                <a:latin typeface="Arial" pitchFamily="-107" charset="0"/>
                <a:ea typeface="+mn-ea"/>
                <a:cs typeface="+mn-cs"/>
              </a:rPr>
              <a:t>related to them may be collected and stored and by whom and to whom</a:t>
            </a:r>
          </a:p>
          <a:p>
            <a:r>
              <a:rPr lang="en-US" sz="1200" b="0" i="0" u="none" strike="noStrike" kern="1200" baseline="0" dirty="0" smtClean="0">
                <a:solidFill>
                  <a:schemeClr val="tx1"/>
                </a:solidFill>
                <a:latin typeface="Arial" pitchFamily="-107" charset="0"/>
                <a:ea typeface="+mn-ea"/>
                <a:cs typeface="+mn-cs"/>
              </a:rPr>
              <a:t>that information may be disclosed.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Integrity:  This term covers two related concepts: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Data integrity:  Assures that information and programs are changed only</a:t>
            </a:r>
          </a:p>
          <a:p>
            <a:r>
              <a:rPr lang="en-US" sz="1200" b="0" i="0" u="none" strike="noStrike" kern="1200" baseline="0" dirty="0" smtClean="0">
                <a:solidFill>
                  <a:schemeClr val="tx1"/>
                </a:solidFill>
                <a:latin typeface="Arial" pitchFamily="-107" charset="0"/>
                <a:ea typeface="+mn-ea"/>
                <a:cs typeface="+mn-cs"/>
              </a:rPr>
              <a:t>in a specified and authorized manner.</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System integrity:  Assures that a system performs its intended function in</a:t>
            </a:r>
          </a:p>
          <a:p>
            <a:r>
              <a:rPr lang="en-US" sz="1200" b="0" i="0" u="none" strike="noStrike" kern="1200" baseline="0" dirty="0" smtClean="0">
                <a:solidFill>
                  <a:schemeClr val="tx1"/>
                </a:solidFill>
                <a:latin typeface="Arial" pitchFamily="-107" charset="0"/>
                <a:ea typeface="+mn-ea"/>
                <a:cs typeface="+mn-cs"/>
              </a:rPr>
              <a:t>an unimpaired manner, free from deliberate or inadvertent unauthorized</a:t>
            </a:r>
          </a:p>
          <a:p>
            <a:r>
              <a:rPr lang="en-US" sz="1200" b="0" i="0" u="none" strike="noStrike" kern="1200" baseline="0" dirty="0" smtClean="0">
                <a:solidFill>
                  <a:schemeClr val="tx1"/>
                </a:solidFill>
                <a:latin typeface="Arial" pitchFamily="-107" charset="0"/>
                <a:ea typeface="+mn-ea"/>
                <a:cs typeface="+mn-cs"/>
              </a:rPr>
              <a:t>manipulation of the system.</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Availability:  Assures that systems work promptly and service is not denied to</a:t>
            </a:r>
          </a:p>
          <a:p>
            <a:r>
              <a:rPr lang="en-US" sz="1200" b="0" i="0" u="none" strike="noStrike" kern="1200" baseline="0" dirty="0" smtClean="0">
                <a:solidFill>
                  <a:schemeClr val="tx1"/>
                </a:solidFill>
                <a:latin typeface="Arial" pitchFamily="-107" charset="0"/>
                <a:ea typeface="+mn-ea"/>
                <a:cs typeface="+mn-cs"/>
              </a:rPr>
              <a:t>authorized users.</a:t>
            </a:r>
            <a:endParaRPr lang="en-US" dirty="0" smtClean="0"/>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These three concepts form what is often referred to as the CIA triad. </a:t>
            </a:r>
          </a:p>
          <a:p>
            <a:r>
              <a:rPr lang="en-US" sz="1200" b="0" kern="1200" baseline="0" dirty="0" smtClean="0">
                <a:solidFill>
                  <a:schemeClr val="tx1"/>
                </a:solidFill>
                <a:latin typeface="Arial" pitchFamily="-107" charset="0"/>
                <a:ea typeface="+mn-ea"/>
                <a:cs typeface="+mn-cs"/>
              </a:rPr>
              <a:t>The three concepts embody the fundamental security objectives for</a:t>
            </a:r>
          </a:p>
          <a:p>
            <a:r>
              <a:rPr lang="en-US" sz="1200" b="0" kern="1200" baseline="0" dirty="0" smtClean="0">
                <a:solidFill>
                  <a:schemeClr val="tx1"/>
                </a:solidFill>
                <a:latin typeface="Arial" pitchFamily="-107" charset="0"/>
                <a:ea typeface="+mn-ea"/>
                <a:cs typeface="+mn-cs"/>
              </a:rPr>
              <a:t>both data and for information and computing services. For example, the NIST standard </a:t>
            </a:r>
          </a:p>
          <a:p>
            <a:r>
              <a:rPr lang="en-US" sz="1200" b="0" kern="1200" baseline="0" dirty="0" smtClean="0">
                <a:solidFill>
                  <a:schemeClr val="tx1"/>
                </a:solidFill>
                <a:latin typeface="Arial" pitchFamily="-107" charset="0"/>
                <a:ea typeface="+mn-ea"/>
                <a:cs typeface="+mn-cs"/>
              </a:rPr>
              <a:t>FIPS 199 ( </a:t>
            </a:r>
            <a:r>
              <a:rPr lang="en-US" sz="1200" b="0" i="1" kern="1200" baseline="0" dirty="0" smtClean="0">
                <a:solidFill>
                  <a:schemeClr val="tx1"/>
                </a:solidFill>
                <a:latin typeface="Arial" pitchFamily="-107" charset="0"/>
                <a:ea typeface="+mn-ea"/>
                <a:cs typeface="+mn-cs"/>
              </a:rPr>
              <a:t>Standards for Security Categorization of Federal Information</a:t>
            </a:r>
          </a:p>
          <a:p>
            <a:r>
              <a:rPr lang="en-US" sz="1200" b="0" i="1" kern="1200" baseline="0" dirty="0" smtClean="0">
                <a:solidFill>
                  <a:schemeClr val="tx1"/>
                </a:solidFill>
                <a:latin typeface="Arial" pitchFamily="-107" charset="0"/>
                <a:ea typeface="+mn-ea"/>
                <a:cs typeface="+mn-cs"/>
              </a:rPr>
              <a:t>and Information Systems ) lists confidentiality, integrity, and availability as the three</a:t>
            </a:r>
          </a:p>
          <a:p>
            <a:r>
              <a:rPr lang="en-US" sz="1200" b="0" kern="1200" baseline="0" dirty="0" smtClean="0">
                <a:solidFill>
                  <a:schemeClr val="tx1"/>
                </a:solidFill>
                <a:latin typeface="Arial" pitchFamily="-107" charset="0"/>
                <a:ea typeface="+mn-ea"/>
                <a:cs typeface="+mn-cs"/>
              </a:rPr>
              <a:t>security objectives for information and for information systems. </a:t>
            </a:r>
          </a:p>
        </p:txBody>
      </p:sp>
    </p:spTree>
    <p:extLst>
      <p:ext uri="{BB962C8B-B14F-4D97-AF65-F5344CB8AC3E}">
        <p14:creationId xmlns:p14="http://schemas.microsoft.com/office/powerpoint/2010/main" val="13031976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a:t>The first step in devising security services and mechanisms is to develop a security</a:t>
            </a:r>
          </a:p>
          <a:p>
            <a:r>
              <a:rPr lang="en-US" dirty="0"/>
              <a:t>policy. Those involved with computer security use the term </a:t>
            </a:r>
            <a:r>
              <a:rPr lang="en-US" i="1" dirty="0"/>
              <a:t>security policy in</a:t>
            </a:r>
          </a:p>
          <a:p>
            <a:r>
              <a:rPr lang="en-US" dirty="0"/>
              <a:t>various ways. At the least, a security policy is an informal description of desired</a:t>
            </a:r>
          </a:p>
          <a:p>
            <a:r>
              <a:rPr lang="en-US" dirty="0"/>
              <a:t>system behavior [NRC91]. Such informal policies may reference requirements for</a:t>
            </a:r>
          </a:p>
          <a:p>
            <a:r>
              <a:rPr lang="en-US" dirty="0"/>
              <a:t>security, integrity, and availability. More usefully, a security policy is a formal statement</a:t>
            </a:r>
          </a:p>
          <a:p>
            <a:r>
              <a:rPr lang="en-US" dirty="0"/>
              <a:t>of rules and practices that specify or regulate how a system or organization</a:t>
            </a:r>
          </a:p>
          <a:p>
            <a:r>
              <a:rPr lang="en-US" dirty="0"/>
              <a:t>provides security services to protect sensitive and critical system resources (RFC</a:t>
            </a:r>
          </a:p>
          <a:p>
            <a:r>
              <a:rPr lang="en-US" dirty="0"/>
              <a:t>2828). Such a formal security policy lends itself to being enforced by the system’s</a:t>
            </a:r>
          </a:p>
          <a:p>
            <a:r>
              <a:rPr lang="en-US" dirty="0"/>
              <a:t>technical controls as well as its management and operational controls.</a:t>
            </a:r>
          </a:p>
          <a:p>
            <a:r>
              <a:rPr lang="en-US" dirty="0"/>
              <a:t>In developing a security policy, a security manager needs to consider the</a:t>
            </a:r>
          </a:p>
          <a:p>
            <a:r>
              <a:rPr lang="en-US" dirty="0"/>
              <a:t>following factors:</a:t>
            </a:r>
          </a:p>
          <a:p>
            <a:endParaRPr lang="en-US" dirty="0"/>
          </a:p>
          <a:p>
            <a:r>
              <a:rPr lang="en-US" dirty="0"/>
              <a:t>• The value of the assets being protected</a:t>
            </a:r>
          </a:p>
          <a:p>
            <a:endParaRPr lang="en-US" dirty="0"/>
          </a:p>
          <a:p>
            <a:r>
              <a:rPr lang="en-US" dirty="0"/>
              <a:t>• The vulnerabilities of the system</a:t>
            </a:r>
          </a:p>
          <a:p>
            <a:endParaRPr lang="en-US" dirty="0"/>
          </a:p>
          <a:p>
            <a:r>
              <a:rPr lang="en-US" dirty="0"/>
              <a:t>• Potential threats and the likelihood of attacks</a:t>
            </a:r>
          </a:p>
          <a:p>
            <a:endParaRPr lang="en-US" dirty="0"/>
          </a:p>
          <a:p>
            <a:r>
              <a:rPr lang="en-US" dirty="0"/>
              <a:t>Further, the manager must consider the following trade-offs:</a:t>
            </a:r>
          </a:p>
          <a:p>
            <a:endParaRPr lang="en-US" dirty="0"/>
          </a:p>
          <a:p>
            <a:r>
              <a:rPr lang="en-US" dirty="0"/>
              <a:t>• </a:t>
            </a:r>
            <a:r>
              <a:rPr lang="en-US" b="1" dirty="0"/>
              <a:t>Ease of use versus security: Virtually all security measures involve some penalty</a:t>
            </a:r>
          </a:p>
          <a:p>
            <a:r>
              <a:rPr lang="en-US" dirty="0"/>
              <a:t>in the area of ease of use. The following are some examples. Access control</a:t>
            </a:r>
          </a:p>
          <a:p>
            <a:r>
              <a:rPr lang="en-US" dirty="0"/>
              <a:t>mechanisms require users to remember passwords and perhaps perform other</a:t>
            </a:r>
          </a:p>
          <a:p>
            <a:r>
              <a:rPr lang="en-US" dirty="0"/>
              <a:t>access control actions. Firewalls and other network security measures may</a:t>
            </a:r>
          </a:p>
          <a:p>
            <a:r>
              <a:rPr lang="en-US" dirty="0"/>
              <a:t>reduce available transmission capacity or slow response time. Virus-checking</a:t>
            </a:r>
          </a:p>
          <a:p>
            <a:r>
              <a:rPr lang="en-US" dirty="0"/>
              <a:t>software reduces available processing power and introduces the possibility of</a:t>
            </a:r>
          </a:p>
          <a:p>
            <a:r>
              <a:rPr lang="en-US" dirty="0"/>
              <a:t>system crashes or malfunctions due to improper interaction between the security</a:t>
            </a:r>
          </a:p>
          <a:p>
            <a:r>
              <a:rPr lang="en-US" dirty="0"/>
              <a:t>software and the operating system.</a:t>
            </a:r>
          </a:p>
          <a:p>
            <a:endParaRPr lang="en-US" dirty="0"/>
          </a:p>
          <a:p>
            <a:r>
              <a:rPr lang="en-US" dirty="0"/>
              <a:t>• </a:t>
            </a:r>
            <a:r>
              <a:rPr lang="en-US" b="1" dirty="0"/>
              <a:t>Cost of security versus cost of failure and recovery: In addition to ease of use</a:t>
            </a:r>
          </a:p>
          <a:p>
            <a:r>
              <a:rPr lang="en-US" dirty="0"/>
              <a:t>and performance costs, there are direct monetary costs in implementing and</a:t>
            </a:r>
          </a:p>
          <a:p>
            <a:r>
              <a:rPr lang="en-US" dirty="0"/>
              <a:t>maintaining security measures. All of these costs must be balanced against the</a:t>
            </a:r>
          </a:p>
          <a:p>
            <a:r>
              <a:rPr lang="en-US" dirty="0"/>
              <a:t>cost of security failure and recovery if certain security measures are lacking.</a:t>
            </a:r>
          </a:p>
          <a:p>
            <a:r>
              <a:rPr lang="en-US" dirty="0"/>
              <a:t>The cost of security failure and recovery must take into account not only the</a:t>
            </a:r>
          </a:p>
          <a:p>
            <a:r>
              <a:rPr lang="en-US" dirty="0"/>
              <a:t>value of the assets being protected and the damages resulting from a security</a:t>
            </a:r>
          </a:p>
          <a:p>
            <a:r>
              <a:rPr lang="en-US" dirty="0"/>
              <a:t>violation, but also the risk, which is the probability that a particular threat will</a:t>
            </a:r>
          </a:p>
          <a:p>
            <a:r>
              <a:rPr lang="en-US" dirty="0"/>
              <a:t>exploit a particular vulnerability with a particular harmful result.</a:t>
            </a:r>
          </a:p>
          <a:p>
            <a:endParaRPr lang="en-US" dirty="0"/>
          </a:p>
          <a:p>
            <a:r>
              <a:rPr lang="en-US" dirty="0"/>
              <a:t>Security policy is thus a business decision, possibly influenced by legal requirements.</a:t>
            </a:r>
          </a:p>
        </p:txBody>
      </p:sp>
      <p:sp>
        <p:nvSpPr>
          <p:cNvPr id="4" name="Slide Number Placeholder 3"/>
          <p:cNvSpPr>
            <a:spLocks noGrp="1"/>
          </p:cNvSpPr>
          <p:nvPr>
            <p:ph type="sldNum" sz="quarter" idx="10"/>
          </p:nvPr>
        </p:nvSpPr>
        <p:spPr/>
        <p:txBody>
          <a:bodyPr/>
          <a:lstStyle/>
          <a:p>
            <a:fld id="{F8560DBF-F109-8946-ADF0-EE66B221E988}" type="slidenum">
              <a:rPr lang="en-AU" smtClean="0"/>
              <a:pPr/>
              <a:t>42</a:t>
            </a:fld>
            <a:endParaRPr lang="en-AU" dirty="0"/>
          </a:p>
        </p:txBody>
      </p:sp>
    </p:spTree>
    <p:extLst>
      <p:ext uri="{BB962C8B-B14F-4D97-AF65-F5344CB8AC3E}">
        <p14:creationId xmlns:p14="http://schemas.microsoft.com/office/powerpoint/2010/main" val="6826351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Those who are “consumers” of computer security services and mechanisms (e.g.,</a:t>
            </a:r>
          </a:p>
          <a:p>
            <a:r>
              <a:rPr lang="en-US" dirty="0"/>
              <a:t>system managers, vendors, customers, and end users) desire a belief that the security</a:t>
            </a:r>
          </a:p>
          <a:p>
            <a:r>
              <a:rPr lang="en-US" dirty="0"/>
              <a:t>measures in place work as intended. That is, security consumers want to feel that the</a:t>
            </a:r>
          </a:p>
          <a:p>
            <a:r>
              <a:rPr lang="en-US" dirty="0"/>
              <a:t>security infrastructure of their systems meet security requirements and enforce security</a:t>
            </a:r>
          </a:p>
          <a:p>
            <a:r>
              <a:rPr lang="en-US" dirty="0"/>
              <a:t>policies. These considerations bring us to the concepts of assurance and evaluation.</a:t>
            </a:r>
          </a:p>
          <a:p>
            <a:endParaRPr lang="en-US" dirty="0"/>
          </a:p>
          <a:p>
            <a:r>
              <a:rPr lang="en-US" dirty="0"/>
              <a:t>The NIST Computer Security Handbook [NIST95] defines </a:t>
            </a:r>
            <a:r>
              <a:rPr lang="en-US" b="1" dirty="0"/>
              <a:t>assurance as the</a:t>
            </a:r>
          </a:p>
          <a:p>
            <a:r>
              <a:rPr lang="en-US" dirty="0"/>
              <a:t>degree of confidence one has that the security measures, both technical and operational,</a:t>
            </a:r>
          </a:p>
          <a:p>
            <a:r>
              <a:rPr lang="en-US" dirty="0"/>
              <a:t>work as intended to protect the system and the information it processes. This</a:t>
            </a:r>
          </a:p>
          <a:p>
            <a:r>
              <a:rPr lang="en-US" dirty="0"/>
              <a:t>encompasses both system design and system implementation. Thus, assurance deals</a:t>
            </a:r>
          </a:p>
          <a:p>
            <a:r>
              <a:rPr lang="en-US" dirty="0"/>
              <a:t>with the questions, “Does the security system design meet its requirements?” and</a:t>
            </a:r>
          </a:p>
          <a:p>
            <a:r>
              <a:rPr lang="en-US" dirty="0"/>
              <a:t>“Does the security system implementation meet its specifications?”</a:t>
            </a:r>
          </a:p>
          <a:p>
            <a:endParaRPr lang="en-US" dirty="0"/>
          </a:p>
          <a:p>
            <a:r>
              <a:rPr lang="en-US" dirty="0"/>
              <a:t>Note that assurance is expressed as a degree of confidence, not in terms of a formal</a:t>
            </a:r>
          </a:p>
          <a:p>
            <a:r>
              <a:rPr lang="en-US" dirty="0"/>
              <a:t>proof that a design or implementation is correct. With the present state of the art,</a:t>
            </a:r>
          </a:p>
          <a:p>
            <a:r>
              <a:rPr lang="en-US" dirty="0"/>
              <a:t>it is very difficult if not impossible to move beyond a degree of confidence to absolute</a:t>
            </a:r>
          </a:p>
          <a:p>
            <a:r>
              <a:rPr lang="en-US" dirty="0"/>
              <a:t>proof. Much work has been done in developing formal models that define requirements</a:t>
            </a:r>
          </a:p>
          <a:p>
            <a:r>
              <a:rPr lang="en-US" dirty="0"/>
              <a:t>and characterize designs and implementations, together with logical and mathematical</a:t>
            </a:r>
          </a:p>
          <a:p>
            <a:r>
              <a:rPr lang="en-US" dirty="0"/>
              <a:t>techniques for addressing these issues. But assurance is still a matter of degree.</a:t>
            </a:r>
          </a:p>
          <a:p>
            <a:endParaRPr lang="en-US" b="1" dirty="0"/>
          </a:p>
          <a:p>
            <a:r>
              <a:rPr lang="en-US" b="1" dirty="0"/>
              <a:t>Evaluation is the process of examining a computer product or system with</a:t>
            </a:r>
          </a:p>
          <a:p>
            <a:r>
              <a:rPr lang="en-US" dirty="0"/>
              <a:t>respect to certain criteria. Evaluation involves testing and may also involve formal</a:t>
            </a:r>
          </a:p>
          <a:p>
            <a:r>
              <a:rPr lang="en-US" dirty="0"/>
              <a:t>analytic or mathematical techniques. The central thrust of work in this area is</a:t>
            </a:r>
          </a:p>
          <a:p>
            <a:r>
              <a:rPr lang="en-US" dirty="0"/>
              <a:t>the development of evaluation criteria that can be applied to any security system</a:t>
            </a:r>
          </a:p>
          <a:p>
            <a:r>
              <a:rPr lang="en-US" dirty="0"/>
              <a:t>(encompassing security services and mechanisms) and that are broadly supported</a:t>
            </a:r>
          </a:p>
          <a:p>
            <a:r>
              <a:rPr lang="en-US" dirty="0"/>
              <a:t>for making product comparisons.</a:t>
            </a:r>
          </a:p>
        </p:txBody>
      </p:sp>
      <p:sp>
        <p:nvSpPr>
          <p:cNvPr id="4" name="Slide Number Placeholder 3"/>
          <p:cNvSpPr>
            <a:spLocks noGrp="1"/>
          </p:cNvSpPr>
          <p:nvPr>
            <p:ph type="sldNum" sz="quarter" idx="10"/>
          </p:nvPr>
        </p:nvSpPr>
        <p:spPr/>
        <p:txBody>
          <a:bodyPr/>
          <a:lstStyle/>
          <a:p>
            <a:fld id="{F8560DBF-F109-8946-ADF0-EE66B221E988}" type="slidenum">
              <a:rPr lang="en-AU" smtClean="0"/>
              <a:pPr/>
              <a:t>43</a:t>
            </a:fld>
            <a:endParaRPr lang="en-AU" dirty="0"/>
          </a:p>
        </p:txBody>
      </p:sp>
    </p:spTree>
    <p:extLst>
      <p:ext uri="{BB962C8B-B14F-4D97-AF65-F5344CB8AC3E}">
        <p14:creationId xmlns:p14="http://schemas.microsoft.com/office/powerpoint/2010/main" val="30596984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7D4FDD37-3480-4CB7-B649-068FC883A88A}" type="slidenum">
              <a:rPr lang="en-AU" altLang="en-US" sz="1300">
                <a:ea typeface="msgothic"/>
                <a:cs typeface="msgothic"/>
              </a:rPr>
              <a:pPr/>
              <a:t>44</a:t>
            </a:fld>
            <a:endParaRPr lang="en-AU" altLang="en-US" sz="1300">
              <a:ea typeface="msgothic"/>
              <a:cs typeface="msgothic"/>
            </a:endParaRPr>
          </a:p>
        </p:txBody>
      </p:sp>
      <p:sp>
        <p:nvSpPr>
          <p:cNvPr id="49155" name="Rectangle 2"/>
          <p:cNvSpPr>
            <a:spLocks noChangeArrowheads="1" noTextEdit="1"/>
          </p:cNvSpPr>
          <p:nvPr>
            <p:ph type="sldImg"/>
          </p:nvPr>
        </p:nvSpPr>
        <p:spPr>
          <a:solidFill>
            <a:srgbClr val="FFFFFF"/>
          </a:solidFill>
          <a:ln/>
        </p:spPr>
      </p:sp>
      <p:sp>
        <p:nvSpPr>
          <p:cNvPr id="49156" name="Rectangle 3"/>
          <p:cNvSpPr>
            <a:spLocks noChangeArrowheads="1"/>
          </p:cNvSpPr>
          <p:nvPr>
            <p:ph type="body" idx="1"/>
          </p:nvPr>
        </p:nvSpPr>
        <p:spPr>
          <a:solidFill>
            <a:srgbClr val="FFFFFF"/>
          </a:solidFill>
          <a:ln>
            <a:solidFill>
              <a:srgbClr val="000000"/>
            </a:solidFill>
          </a:ln>
        </p:spPr>
        <p:txBody>
          <a:bodyPr/>
          <a:lstStyle/>
          <a:p>
            <a:pPr eaLnBrk="1" hangingPunct="1"/>
            <a:r>
              <a:rPr lang="en-US" altLang="en-US" smtClean="0"/>
              <a:t>Discuss observed security trends, noting growth in sophistication of attacks contrasting with decrease in skill &amp; knowledge needed to mount an attack.</a:t>
            </a:r>
          </a:p>
          <a:p>
            <a:pPr eaLnBrk="1" hangingPunct="1"/>
            <a:r>
              <a:rPr lang="en-US" altLang="en-US" smtClean="0"/>
              <a:t>Computer Emergency Readiness Team</a:t>
            </a:r>
          </a:p>
          <a:p>
            <a:pPr eaLnBrk="1" hangingPunct="1"/>
            <a:endParaRPr lang="en-US" altLang="en-US" smtClean="0"/>
          </a:p>
        </p:txBody>
      </p:sp>
    </p:spTree>
    <p:extLst>
      <p:ext uri="{BB962C8B-B14F-4D97-AF65-F5344CB8AC3E}">
        <p14:creationId xmlns:p14="http://schemas.microsoft.com/office/powerpoint/2010/main" val="5947512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F88BBC00-47DC-4A28-BE2D-E3F17FF3DF9E}" type="slidenum">
              <a:rPr lang="en-GB" altLang="en-US" sz="1300">
                <a:ea typeface="msgothic"/>
                <a:cs typeface="msgothic"/>
              </a:rPr>
              <a:pPr/>
              <a:t>45</a:t>
            </a:fld>
            <a:endParaRPr lang="en-GB" altLang="en-US" sz="1300">
              <a:ea typeface="msgothic"/>
              <a:cs typeface="msgothic"/>
            </a:endParaRPr>
          </a:p>
        </p:txBody>
      </p:sp>
      <p:sp>
        <p:nvSpPr>
          <p:cNvPr id="43011" name="Rectangle 1"/>
          <p:cNvSpPr>
            <a:spLocks noChangeArrowheads="1" noTextEdit="1"/>
          </p:cNvSpPr>
          <p:nvPr>
            <p:ph type="sldImg"/>
          </p:nvPr>
        </p:nvSpPr>
        <p:spPr>
          <a:xfrm>
            <a:off x="1181100" y="696913"/>
            <a:ext cx="4648200" cy="3486150"/>
          </a:xfrm>
          <a:solidFill>
            <a:srgbClr val="FFFFFF"/>
          </a:solidFill>
          <a:ln/>
        </p:spPr>
      </p:sp>
      <p:sp>
        <p:nvSpPr>
          <p:cNvPr id="43012" name="Rectangle 2"/>
          <p:cNvSpPr>
            <a:spLocks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2008684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DA3CDEF3-5E24-48F0-91F8-2FC429E778E4}" type="slidenum">
              <a:rPr lang="en-GB" altLang="en-US" sz="1300">
                <a:ea typeface="msgothic"/>
                <a:cs typeface="msgothic"/>
              </a:rPr>
              <a:pPr/>
              <a:t>46</a:t>
            </a:fld>
            <a:endParaRPr lang="en-GB" altLang="en-US" sz="1300">
              <a:ea typeface="msgothic"/>
              <a:cs typeface="msgothic"/>
            </a:endParaRPr>
          </a:p>
        </p:txBody>
      </p:sp>
      <p:sp>
        <p:nvSpPr>
          <p:cNvPr id="44035" name="Rectangle 1"/>
          <p:cNvSpPr>
            <a:spLocks noChangeArrowheads="1" noTextEdit="1"/>
          </p:cNvSpPr>
          <p:nvPr>
            <p:ph type="sldImg"/>
          </p:nvPr>
        </p:nvSpPr>
        <p:spPr>
          <a:xfrm>
            <a:off x="1181100" y="696913"/>
            <a:ext cx="4648200" cy="3486150"/>
          </a:xfrm>
          <a:solidFill>
            <a:srgbClr val="FFFFFF"/>
          </a:solidFill>
          <a:ln/>
        </p:spPr>
      </p:sp>
      <p:sp>
        <p:nvSpPr>
          <p:cNvPr id="44036" name="Rectangle 2"/>
          <p:cNvSpPr>
            <a:spLocks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0362574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B12DE725-A022-4D57-8C9D-037CABFB9F22}" type="slidenum">
              <a:rPr lang="en-GB" altLang="en-US" sz="1300">
                <a:ea typeface="msgothic"/>
                <a:cs typeface="msgothic"/>
              </a:rPr>
              <a:pPr/>
              <a:t>47</a:t>
            </a:fld>
            <a:endParaRPr lang="en-GB" altLang="en-US" sz="1300">
              <a:ea typeface="msgothic"/>
              <a:cs typeface="msgothic"/>
            </a:endParaRPr>
          </a:p>
        </p:txBody>
      </p:sp>
      <p:sp>
        <p:nvSpPr>
          <p:cNvPr id="45059" name="Rectangle 1"/>
          <p:cNvSpPr>
            <a:spLocks noChangeArrowheads="1" noTextEdit="1"/>
          </p:cNvSpPr>
          <p:nvPr>
            <p:ph type="sldImg"/>
          </p:nvPr>
        </p:nvSpPr>
        <p:spPr>
          <a:xfrm>
            <a:off x="1181100" y="696913"/>
            <a:ext cx="4648200" cy="3486150"/>
          </a:xfrm>
          <a:solidFill>
            <a:srgbClr val="FFFFFF"/>
          </a:solidFill>
          <a:ln/>
        </p:spPr>
      </p:sp>
      <p:sp>
        <p:nvSpPr>
          <p:cNvPr id="45060" name="Rectangle 2"/>
          <p:cNvSpPr>
            <a:spLocks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98642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63B2BF90-B903-4847-A9BF-2F2FD817B992}" type="slidenum">
              <a:rPr lang="en-GB" altLang="en-US" sz="1300">
                <a:ea typeface="msgothic"/>
                <a:cs typeface="msgothic"/>
              </a:rPr>
              <a:pPr/>
              <a:t>48</a:t>
            </a:fld>
            <a:endParaRPr lang="en-GB" altLang="en-US" sz="1300">
              <a:ea typeface="msgothic"/>
              <a:cs typeface="msgothic"/>
            </a:endParaRPr>
          </a:p>
        </p:txBody>
      </p:sp>
      <p:sp>
        <p:nvSpPr>
          <p:cNvPr id="46083" name="Rectangle 1"/>
          <p:cNvSpPr>
            <a:spLocks noChangeArrowheads="1" noTextEdit="1"/>
          </p:cNvSpPr>
          <p:nvPr>
            <p:ph type="sldImg"/>
          </p:nvPr>
        </p:nvSpPr>
        <p:spPr>
          <a:xfrm>
            <a:off x="1181100" y="696913"/>
            <a:ext cx="4648200" cy="3486150"/>
          </a:xfrm>
          <a:solidFill>
            <a:srgbClr val="FFFFFF"/>
          </a:solidFill>
          <a:ln/>
        </p:spPr>
      </p:sp>
      <p:sp>
        <p:nvSpPr>
          <p:cNvPr id="46084" name="Rectangle 2"/>
          <p:cNvSpPr>
            <a:spLocks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7387906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3F0CB2EA-01C0-459C-BFF6-FE29D635274A}" type="slidenum">
              <a:rPr lang="en-GB" altLang="en-US" sz="1300">
                <a:ea typeface="msgothic"/>
                <a:cs typeface="msgothic"/>
              </a:rPr>
              <a:pPr/>
              <a:t>51</a:t>
            </a:fld>
            <a:endParaRPr lang="en-GB" altLang="en-US" sz="1300">
              <a:ea typeface="msgothic"/>
              <a:cs typeface="msgothic"/>
            </a:endParaRPr>
          </a:p>
        </p:txBody>
      </p:sp>
      <p:sp>
        <p:nvSpPr>
          <p:cNvPr id="47107" name="Rectangle 1"/>
          <p:cNvSpPr>
            <a:spLocks noChangeArrowheads="1" noTextEdit="1"/>
          </p:cNvSpPr>
          <p:nvPr>
            <p:ph type="sldImg"/>
          </p:nvPr>
        </p:nvSpPr>
        <p:spPr>
          <a:xfrm>
            <a:off x="1181100" y="696913"/>
            <a:ext cx="4648200" cy="3486150"/>
          </a:xfrm>
          <a:solidFill>
            <a:srgbClr val="FFFFFF"/>
          </a:solidFill>
          <a:ln/>
        </p:spPr>
      </p:sp>
      <p:sp>
        <p:nvSpPr>
          <p:cNvPr id="47108" name="Rectangle 2"/>
          <p:cNvSpPr>
            <a:spLocks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mtClean="0"/>
              <a:t>CAIDA</a:t>
            </a:r>
          </a:p>
        </p:txBody>
      </p:sp>
    </p:spTree>
    <p:extLst>
      <p:ext uri="{BB962C8B-B14F-4D97-AF65-F5344CB8AC3E}">
        <p14:creationId xmlns:p14="http://schemas.microsoft.com/office/powerpoint/2010/main" val="34823454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7669322F-1463-4C0A-9846-3AB7C93AAD01}" type="slidenum">
              <a:rPr lang="en-US" altLang="en-US" sz="1300">
                <a:latin typeface="Arial" panose="020B0604020202020204" pitchFamily="34" charset="0"/>
              </a:rPr>
              <a:pPr/>
              <a:t>53</a:t>
            </a:fld>
            <a:endParaRPr lang="en-US" altLang="en-US" sz="1300">
              <a:latin typeface="Arial" panose="020B0604020202020204" pitchFamily="34" charset="0"/>
            </a:endParaRPr>
          </a:p>
        </p:txBody>
      </p:sp>
    </p:spTree>
    <p:extLst>
      <p:ext uri="{BB962C8B-B14F-4D97-AF65-F5344CB8AC3E}">
        <p14:creationId xmlns:p14="http://schemas.microsoft.com/office/powerpoint/2010/main" val="24714179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7669322F-1463-4C0A-9846-3AB7C93AAD01}" type="slidenum">
              <a:rPr lang="en-US" altLang="en-US" sz="1300">
                <a:latin typeface="Arial" panose="020B0604020202020204" pitchFamily="34" charset="0"/>
              </a:rPr>
              <a:pPr/>
              <a:t>54</a:t>
            </a:fld>
            <a:endParaRPr lang="en-US" altLang="en-US" sz="1300">
              <a:latin typeface="Arial" panose="020B0604020202020204" pitchFamily="34" charset="0"/>
            </a:endParaRPr>
          </a:p>
        </p:txBody>
      </p:sp>
    </p:spTree>
    <p:extLst>
      <p:ext uri="{BB962C8B-B14F-4D97-AF65-F5344CB8AC3E}">
        <p14:creationId xmlns:p14="http://schemas.microsoft.com/office/powerpoint/2010/main" val="3444886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a:t>FIPS PUB 199</a:t>
            </a:r>
          </a:p>
          <a:p>
            <a:r>
              <a:rPr lang="en-US" dirty="0"/>
              <a:t>provides a useful characterization of these three objectives in terms of requirements and the definition of a loss of security in each category:</a:t>
            </a:r>
          </a:p>
          <a:p>
            <a:endParaRPr lang="en-US" dirty="0"/>
          </a:p>
          <a:p>
            <a:r>
              <a:rPr lang="en-US" dirty="0"/>
              <a:t>• </a:t>
            </a:r>
            <a:r>
              <a:rPr lang="en-US" b="1" dirty="0"/>
              <a:t>Confidentiality: Preserving authorized restrictions on information access </a:t>
            </a:r>
            <a:r>
              <a:rPr lang="en-US" dirty="0"/>
              <a:t>and disclosure, including means for protecting personal privacy and proprietary information. A loss of confidentiality is the unauthorized disclosure of</a:t>
            </a:r>
          </a:p>
          <a:p>
            <a:r>
              <a:rPr lang="en-US" dirty="0"/>
              <a:t>information.</a:t>
            </a:r>
          </a:p>
          <a:p>
            <a:endParaRPr lang="en-US" dirty="0"/>
          </a:p>
          <a:p>
            <a:r>
              <a:rPr lang="en-US" dirty="0"/>
              <a:t>• </a:t>
            </a:r>
            <a:r>
              <a:rPr lang="en-US" b="1" dirty="0"/>
              <a:t>Integrity: Guarding against improper information modification or destruction, </a:t>
            </a:r>
            <a:r>
              <a:rPr lang="en-US" dirty="0"/>
              <a:t>including ensuring information non-repudiation and authenticity. A loss of integrity is the unauthorized modification or destruction of information.</a:t>
            </a:r>
          </a:p>
          <a:p>
            <a:endParaRPr lang="en-US" dirty="0"/>
          </a:p>
          <a:p>
            <a:r>
              <a:rPr lang="en-US" dirty="0"/>
              <a:t>• </a:t>
            </a:r>
            <a:r>
              <a:rPr lang="en-US" b="1" dirty="0"/>
              <a:t>Availability: Ensuring timely and reliable access to and use of information. </a:t>
            </a:r>
            <a:r>
              <a:rPr lang="en-US" dirty="0"/>
              <a:t>A loss of availability is the disruption of access to or use of information or an information system.</a:t>
            </a:r>
          </a:p>
          <a:p>
            <a:endParaRPr lang="en-US" dirty="0" smtClean="0">
              <a:latin typeface="Times New Roman" pitchFamily="-107" charset="0"/>
            </a:endParaRPr>
          </a:p>
          <a:p>
            <a:r>
              <a:rPr lang="en-US" dirty="0"/>
              <a:t>Although the use of the CIA triad to define security objectives is well established, some in the security field feel that additional concepts are needed to present a complete picture. Two of the most commonly mentioned are as follows:</a:t>
            </a:r>
          </a:p>
          <a:p>
            <a:endParaRPr lang="en-US" dirty="0"/>
          </a:p>
          <a:p>
            <a:r>
              <a:rPr lang="en-US" dirty="0"/>
              <a:t>• </a:t>
            </a:r>
            <a:r>
              <a:rPr lang="en-US" b="1" dirty="0"/>
              <a:t>Authenticity: The property of being genuine and being able to be verified and </a:t>
            </a:r>
            <a:r>
              <a:rPr lang="en-US" dirty="0"/>
              <a:t>trusted; confidence in the validity of a transmission, a message, or message originator. This means verifying that users are who they say they are and that each input arriving at the system came from a trusted source.</a:t>
            </a:r>
          </a:p>
          <a:p>
            <a:endParaRPr lang="en-US" dirty="0"/>
          </a:p>
          <a:p>
            <a:r>
              <a:rPr lang="en-US" dirty="0"/>
              <a:t>• </a:t>
            </a:r>
            <a:r>
              <a:rPr lang="en-US" b="1" dirty="0"/>
              <a:t>Accountability: The security goal that generates the requirement for actions </a:t>
            </a:r>
            <a:r>
              <a:rPr lang="en-US" dirty="0"/>
              <a:t>of an entity to be traced uniquely to that entity. This supports nonrepudiation, deterrence, fault isolation, intrusion detection and prevention, and after-action recovery and legal action. Because truly secure systems aren’t yet an achievable goal, we must be able to trace a security breach to a responsible party. Systems must keep records of their activities to permit later forensic analysis to trace security breaches or to aid in transaction disputes.</a:t>
            </a:r>
          </a:p>
          <a:p>
            <a:endParaRPr lang="en-US" dirty="0"/>
          </a:p>
          <a:p>
            <a:r>
              <a:rPr lang="en-US" dirty="0"/>
              <a:t>Note that FIPS PUB 199 includes authenticity under integrity.</a:t>
            </a:r>
            <a:endParaRPr lang="en-US" dirty="0" smtClean="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3574641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We use three levels of impact on organizations or</a:t>
            </a:r>
          </a:p>
          <a:p>
            <a:r>
              <a:rPr lang="en-US" sz="1200" b="0" i="0" u="none" strike="noStrike" kern="1200" baseline="0" dirty="0" smtClean="0">
                <a:solidFill>
                  <a:schemeClr val="tx1"/>
                </a:solidFill>
                <a:latin typeface="Arial" pitchFamily="-107" charset="0"/>
                <a:ea typeface="+mn-ea"/>
                <a:cs typeface="+mn-cs"/>
              </a:rPr>
              <a:t>individuals should there be a breach of security (i.e., a loss of confidentiality, integrity,</a:t>
            </a:r>
          </a:p>
          <a:p>
            <a:r>
              <a:rPr lang="en-US" sz="1200" b="0" i="0" u="none" strike="noStrike" kern="1200" baseline="0" dirty="0" smtClean="0">
                <a:solidFill>
                  <a:schemeClr val="tx1"/>
                </a:solidFill>
                <a:latin typeface="Arial" pitchFamily="-107" charset="0"/>
                <a:ea typeface="+mn-ea"/>
                <a:cs typeface="+mn-cs"/>
              </a:rPr>
              <a:t>or availability). These levels are defined in FIPS 199:</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Low:  The loss could be expected to have a limited adverse effect on organizational</a:t>
            </a:r>
          </a:p>
          <a:p>
            <a:r>
              <a:rPr lang="en-US" sz="1200" b="0" i="0" u="none" strike="noStrike" kern="1200" baseline="0" dirty="0" smtClean="0">
                <a:solidFill>
                  <a:schemeClr val="tx1"/>
                </a:solidFill>
                <a:latin typeface="Arial" pitchFamily="-107" charset="0"/>
                <a:ea typeface="+mn-ea"/>
                <a:cs typeface="+mn-cs"/>
              </a:rPr>
              <a:t>operations, organizational assets, or individuals. A limited adverse effect</a:t>
            </a:r>
          </a:p>
          <a:p>
            <a:r>
              <a:rPr lang="en-US" sz="1200" b="0" i="0" u="none" strike="noStrike" kern="1200" baseline="0" dirty="0" smtClean="0">
                <a:solidFill>
                  <a:schemeClr val="tx1"/>
                </a:solidFill>
                <a:latin typeface="Arial" pitchFamily="-107" charset="0"/>
                <a:ea typeface="+mn-ea"/>
                <a:cs typeface="+mn-cs"/>
              </a:rPr>
              <a:t>means that, for example, the loss of confidentiality, integrity, or availability</a:t>
            </a:r>
          </a:p>
          <a:p>
            <a:r>
              <a:rPr lang="en-US" sz="1200" b="0" i="0" u="none" strike="noStrike" kern="1200" baseline="0" dirty="0" smtClean="0">
                <a:solidFill>
                  <a:schemeClr val="tx1"/>
                </a:solidFill>
                <a:latin typeface="Arial" pitchFamily="-107" charset="0"/>
                <a:ea typeface="+mn-ea"/>
                <a:cs typeface="+mn-cs"/>
              </a:rPr>
              <a:t>might (</a:t>
            </a:r>
            <a:r>
              <a:rPr lang="en-US" sz="1200" b="0" i="0" u="none" strike="noStrike" kern="1200" baseline="0" dirty="0" err="1" smtClean="0">
                <a:solidFill>
                  <a:schemeClr val="tx1"/>
                </a:solidFill>
                <a:latin typeface="Arial" pitchFamily="-107" charset="0"/>
                <a:ea typeface="+mn-ea"/>
                <a:cs typeface="+mn-cs"/>
              </a:rPr>
              <a:t>i</a:t>
            </a:r>
            <a:r>
              <a:rPr lang="en-US" sz="1200" b="0" i="0" u="none" strike="noStrike" kern="1200" baseline="0" dirty="0" smtClean="0">
                <a:solidFill>
                  <a:schemeClr val="tx1"/>
                </a:solidFill>
                <a:latin typeface="Arial" pitchFamily="-107" charset="0"/>
                <a:ea typeface="+mn-ea"/>
                <a:cs typeface="+mn-cs"/>
              </a:rPr>
              <a:t>) cause a degradation in mission capability to an extent and duration</a:t>
            </a:r>
          </a:p>
          <a:p>
            <a:r>
              <a:rPr lang="en-US" sz="1200" b="0" i="0" u="none" strike="noStrike" kern="1200" baseline="0" dirty="0" smtClean="0">
                <a:solidFill>
                  <a:schemeClr val="tx1"/>
                </a:solidFill>
                <a:latin typeface="Arial" pitchFamily="-107" charset="0"/>
                <a:ea typeface="+mn-ea"/>
                <a:cs typeface="+mn-cs"/>
              </a:rPr>
              <a:t>that the organization is able to perform its primary functions, but the effectiveness</a:t>
            </a:r>
          </a:p>
          <a:p>
            <a:r>
              <a:rPr lang="en-US" sz="1200" b="0" i="0" u="none" strike="noStrike" kern="1200" baseline="0" dirty="0" smtClean="0">
                <a:solidFill>
                  <a:schemeClr val="tx1"/>
                </a:solidFill>
                <a:latin typeface="Arial" pitchFamily="-107" charset="0"/>
                <a:ea typeface="+mn-ea"/>
                <a:cs typeface="+mn-cs"/>
              </a:rPr>
              <a:t>of the functions is noticeably reduced; (ii) result in minor damage to</a:t>
            </a:r>
          </a:p>
          <a:p>
            <a:r>
              <a:rPr lang="en-US" sz="1200" b="0" i="0" u="none" strike="noStrike" kern="1200" baseline="0" dirty="0" smtClean="0">
                <a:solidFill>
                  <a:schemeClr val="tx1"/>
                </a:solidFill>
                <a:latin typeface="Arial" pitchFamily="-107" charset="0"/>
                <a:ea typeface="+mn-ea"/>
                <a:cs typeface="+mn-cs"/>
              </a:rPr>
              <a:t>organizational assets; (iii) result in minor financial loss; or (iv) result in minor</a:t>
            </a:r>
          </a:p>
          <a:p>
            <a:r>
              <a:rPr lang="en-US" sz="1200" b="0" i="0" u="none" strike="noStrike" kern="1200" baseline="0" dirty="0" smtClean="0">
                <a:solidFill>
                  <a:schemeClr val="tx1"/>
                </a:solidFill>
                <a:latin typeface="Arial" pitchFamily="-107" charset="0"/>
                <a:ea typeface="+mn-ea"/>
                <a:cs typeface="+mn-cs"/>
              </a:rPr>
              <a:t>harm to individuals.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Moderate:  The loss could be expected to have a serious adverse effect on</a:t>
            </a:r>
          </a:p>
          <a:p>
            <a:r>
              <a:rPr lang="en-US" sz="1200" b="0" i="0" u="none" strike="noStrike" kern="1200" baseline="0" dirty="0" smtClean="0">
                <a:solidFill>
                  <a:schemeClr val="tx1"/>
                </a:solidFill>
                <a:latin typeface="Arial" pitchFamily="-107" charset="0"/>
                <a:ea typeface="+mn-ea"/>
                <a:cs typeface="+mn-cs"/>
              </a:rPr>
              <a:t>organizational operations, organizational assets, or individuals. A serious</a:t>
            </a:r>
          </a:p>
          <a:p>
            <a:r>
              <a:rPr lang="en-US" sz="1200" b="0" i="0" u="none" strike="noStrike" kern="1200" baseline="0" dirty="0" smtClean="0">
                <a:solidFill>
                  <a:schemeClr val="tx1"/>
                </a:solidFill>
                <a:latin typeface="Arial" pitchFamily="-107" charset="0"/>
                <a:ea typeface="+mn-ea"/>
                <a:cs typeface="+mn-cs"/>
              </a:rPr>
              <a:t>adverse effect means that, for example, the loss might (</a:t>
            </a:r>
            <a:r>
              <a:rPr lang="en-US" sz="1200" b="0" i="0" u="none" strike="noStrike" kern="1200" baseline="0" dirty="0" err="1" smtClean="0">
                <a:solidFill>
                  <a:schemeClr val="tx1"/>
                </a:solidFill>
                <a:latin typeface="Arial" pitchFamily="-107" charset="0"/>
                <a:ea typeface="+mn-ea"/>
                <a:cs typeface="+mn-cs"/>
              </a:rPr>
              <a:t>i</a:t>
            </a:r>
            <a:r>
              <a:rPr lang="en-US" sz="1200" b="0" i="0" u="none" strike="noStrike" kern="1200" baseline="0" dirty="0" smtClean="0">
                <a:solidFill>
                  <a:schemeClr val="tx1"/>
                </a:solidFill>
                <a:latin typeface="Arial" pitchFamily="-107" charset="0"/>
                <a:ea typeface="+mn-ea"/>
                <a:cs typeface="+mn-cs"/>
              </a:rPr>
              <a:t>) cause a significant</a:t>
            </a:r>
          </a:p>
          <a:p>
            <a:r>
              <a:rPr lang="en-US" sz="1200" b="0" i="0" u="none" strike="noStrike" kern="1200" baseline="0" dirty="0" smtClean="0">
                <a:solidFill>
                  <a:schemeClr val="tx1"/>
                </a:solidFill>
                <a:latin typeface="Arial" pitchFamily="-107" charset="0"/>
                <a:ea typeface="+mn-ea"/>
                <a:cs typeface="+mn-cs"/>
              </a:rPr>
              <a:t>degradation in mission capability to an extent and duration that the organization</a:t>
            </a:r>
          </a:p>
          <a:p>
            <a:r>
              <a:rPr lang="en-US" sz="1200" b="0" i="0" u="none" strike="noStrike" kern="1200" baseline="0" dirty="0" smtClean="0">
                <a:solidFill>
                  <a:schemeClr val="tx1"/>
                </a:solidFill>
                <a:latin typeface="Arial" pitchFamily="-107" charset="0"/>
                <a:ea typeface="+mn-ea"/>
                <a:cs typeface="+mn-cs"/>
              </a:rPr>
              <a:t>is able to perform its primary functions, but the effectiveness of the functions</a:t>
            </a:r>
          </a:p>
          <a:p>
            <a:r>
              <a:rPr lang="en-US" sz="1200" b="0" i="0" u="none" strike="noStrike" kern="1200" baseline="0" dirty="0" smtClean="0">
                <a:solidFill>
                  <a:schemeClr val="tx1"/>
                </a:solidFill>
                <a:latin typeface="Arial" pitchFamily="-107" charset="0"/>
                <a:ea typeface="+mn-ea"/>
                <a:cs typeface="+mn-cs"/>
              </a:rPr>
              <a:t>is significantly reduced; (ii) result in significant damage to organizational</a:t>
            </a:r>
          </a:p>
          <a:p>
            <a:r>
              <a:rPr lang="en-US" sz="1200" b="0" i="0" u="none" strike="noStrike" kern="1200" baseline="0" dirty="0" smtClean="0">
                <a:solidFill>
                  <a:schemeClr val="tx1"/>
                </a:solidFill>
                <a:latin typeface="Arial" pitchFamily="-107" charset="0"/>
                <a:ea typeface="+mn-ea"/>
                <a:cs typeface="+mn-cs"/>
              </a:rPr>
              <a:t>assets; (iii) result in significant financial loss; or (iv) result in significant harm</a:t>
            </a:r>
          </a:p>
          <a:p>
            <a:r>
              <a:rPr lang="en-US" sz="1200" b="0" i="0" u="none" strike="noStrike" kern="1200" baseline="0" dirty="0" smtClean="0">
                <a:solidFill>
                  <a:schemeClr val="tx1"/>
                </a:solidFill>
                <a:latin typeface="Arial" pitchFamily="-107" charset="0"/>
                <a:ea typeface="+mn-ea"/>
                <a:cs typeface="+mn-cs"/>
              </a:rPr>
              <a:t>to individuals that does not involve loss of life or serious, life-threatening</a:t>
            </a:r>
          </a:p>
          <a:p>
            <a:r>
              <a:rPr lang="en-US" sz="1200" b="0" i="0" u="none" strike="noStrike" kern="1200" baseline="0" dirty="0" smtClean="0">
                <a:solidFill>
                  <a:schemeClr val="tx1"/>
                </a:solidFill>
                <a:latin typeface="Arial" pitchFamily="-107" charset="0"/>
                <a:ea typeface="+mn-ea"/>
                <a:cs typeface="+mn-cs"/>
              </a:rPr>
              <a:t>injuries.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High:  The loss could be expected to have a severe or catastrophic adverse</a:t>
            </a:r>
          </a:p>
          <a:p>
            <a:r>
              <a:rPr lang="en-US" sz="1200" b="0" i="0" u="none" strike="noStrike" kern="1200" baseline="0" dirty="0" smtClean="0">
                <a:solidFill>
                  <a:schemeClr val="tx1"/>
                </a:solidFill>
                <a:latin typeface="Arial" pitchFamily="-107" charset="0"/>
                <a:ea typeface="+mn-ea"/>
                <a:cs typeface="+mn-cs"/>
              </a:rPr>
              <a:t>effect on organizational operations, organizational assets, or individuals. A</a:t>
            </a:r>
          </a:p>
          <a:p>
            <a:r>
              <a:rPr lang="en-US" sz="1200" b="0" i="0" u="none" strike="noStrike" kern="1200" baseline="0" dirty="0" smtClean="0">
                <a:solidFill>
                  <a:schemeClr val="tx1"/>
                </a:solidFill>
                <a:latin typeface="Arial" pitchFamily="-107" charset="0"/>
                <a:ea typeface="+mn-ea"/>
                <a:cs typeface="+mn-cs"/>
              </a:rPr>
              <a:t>severe or catastrophic adverse effect means that, for example, the loss might</a:t>
            </a:r>
          </a:p>
          <a:p>
            <a:r>
              <a:rPr lang="en-US" sz="1200" b="0" i="0" u="none" strike="noStrike" kern="1200" baseline="0" dirty="0" smtClean="0">
                <a:solidFill>
                  <a:schemeClr val="tx1"/>
                </a:solidFill>
                <a:latin typeface="Arial" pitchFamily="-107" charset="0"/>
                <a:ea typeface="+mn-ea"/>
                <a:cs typeface="+mn-cs"/>
              </a:rPr>
              <a:t>(</a:t>
            </a:r>
            <a:r>
              <a:rPr lang="en-US" sz="1200" b="0" i="0" u="none" strike="noStrike" kern="1200" baseline="0" dirty="0" err="1" smtClean="0">
                <a:solidFill>
                  <a:schemeClr val="tx1"/>
                </a:solidFill>
                <a:latin typeface="Arial" pitchFamily="-107" charset="0"/>
                <a:ea typeface="+mn-ea"/>
                <a:cs typeface="+mn-cs"/>
              </a:rPr>
              <a:t>i</a:t>
            </a:r>
            <a:r>
              <a:rPr lang="en-US" sz="1200" b="0" i="0" u="none" strike="noStrike" kern="1200" baseline="0" dirty="0" smtClean="0">
                <a:solidFill>
                  <a:schemeClr val="tx1"/>
                </a:solidFill>
                <a:latin typeface="Arial" pitchFamily="-107" charset="0"/>
                <a:ea typeface="+mn-ea"/>
                <a:cs typeface="+mn-cs"/>
              </a:rPr>
              <a:t>) cause a severe degradation in or loss of mission capability to an extent</a:t>
            </a:r>
          </a:p>
          <a:p>
            <a:r>
              <a:rPr lang="en-US" sz="1200" b="0" i="0" u="none" strike="noStrike" kern="1200" baseline="0" dirty="0" smtClean="0">
                <a:solidFill>
                  <a:schemeClr val="tx1"/>
                </a:solidFill>
                <a:latin typeface="Arial" pitchFamily="-107" charset="0"/>
                <a:ea typeface="+mn-ea"/>
                <a:cs typeface="+mn-cs"/>
              </a:rPr>
              <a:t>and duration that the organization is not able to perform one or more of its</a:t>
            </a:r>
          </a:p>
          <a:p>
            <a:r>
              <a:rPr lang="en-US" sz="1200" b="0" i="0" u="none" strike="noStrike" kern="1200" baseline="0" dirty="0" smtClean="0">
                <a:solidFill>
                  <a:schemeClr val="tx1"/>
                </a:solidFill>
                <a:latin typeface="Arial" pitchFamily="-107" charset="0"/>
                <a:ea typeface="+mn-ea"/>
                <a:cs typeface="+mn-cs"/>
              </a:rPr>
              <a:t>primary functions; (ii) result in major damage to organizational assets; (iii)</a:t>
            </a:r>
          </a:p>
          <a:p>
            <a:r>
              <a:rPr lang="en-US" sz="1200" b="0" i="0" u="none" strike="noStrike" kern="1200" baseline="0" dirty="0" smtClean="0">
                <a:solidFill>
                  <a:schemeClr val="tx1"/>
                </a:solidFill>
                <a:latin typeface="Arial" pitchFamily="-107" charset="0"/>
                <a:ea typeface="+mn-ea"/>
                <a:cs typeface="+mn-cs"/>
              </a:rPr>
              <a:t>result in major financial loss; or (iv) result in severe or catastrophic harm to</a:t>
            </a:r>
          </a:p>
          <a:p>
            <a:r>
              <a:rPr lang="en-US" sz="1200" b="0" i="0" u="none" strike="noStrike" kern="1200" baseline="0" dirty="0" smtClean="0">
                <a:solidFill>
                  <a:schemeClr val="tx1"/>
                </a:solidFill>
                <a:latin typeface="Arial" pitchFamily="-107" charset="0"/>
                <a:ea typeface="+mn-ea"/>
                <a:cs typeface="+mn-cs"/>
              </a:rPr>
              <a:t>individuals involving loss of life or serious life-threatening injuries.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532131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4E433-BC61-AE48-A59F-1186134F32BC}" type="slidenum">
              <a:rPr lang="en-AU"/>
              <a:pPr/>
              <a:t>7</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dirty="0">
                <a:latin typeface="Times New Roman" pitchFamily="-107" charset="0"/>
              </a:rPr>
              <a:t>Computer security is both fascinating and complex. Some of the reasons follow</a:t>
            </a:r>
            <a:r>
              <a:rPr lang="en-US" dirty="0" smtClean="0">
                <a:latin typeface="Times New Roman" pitchFamily="-107" charset="0"/>
              </a:rPr>
              <a:t>:</a:t>
            </a:r>
          </a:p>
          <a:p>
            <a:endParaRPr lang="en-US" dirty="0" smtClean="0">
              <a:latin typeface="Times New Roman" pitchFamily="-107" charset="0"/>
            </a:endParaRPr>
          </a:p>
          <a:p>
            <a:r>
              <a:rPr lang="en-US" b="1" dirty="0">
                <a:latin typeface="Times New Roman" pitchFamily="-107" charset="0"/>
              </a:rPr>
              <a:t>1.</a:t>
            </a:r>
            <a:r>
              <a:rPr lang="en-US" dirty="0">
                <a:latin typeface="Times New Roman" pitchFamily="-107" charset="0"/>
              </a:rPr>
              <a:t> Computer security is not as simple as it might first appear to the novice. The requirements seem to be straightforward, but the mechanisms used to meet those requirements can be quite complex and subtle.</a:t>
            </a:r>
          </a:p>
          <a:p>
            <a:r>
              <a:rPr lang="en-US" b="1" dirty="0">
                <a:latin typeface="Times New Roman" pitchFamily="-107" charset="0"/>
              </a:rPr>
              <a:t>2.</a:t>
            </a:r>
            <a:r>
              <a:rPr lang="en-US" dirty="0">
                <a:latin typeface="Times New Roman" pitchFamily="-107" charset="0"/>
              </a:rPr>
              <a:t> In developing a particular security mechanism or algorithm, one must always consider potential attacks (often unexpected) on those security features. </a:t>
            </a:r>
          </a:p>
          <a:p>
            <a:r>
              <a:rPr lang="en-US" b="1" dirty="0">
                <a:latin typeface="Times New Roman" pitchFamily="-107" charset="0"/>
              </a:rPr>
              <a:t>3.</a:t>
            </a:r>
            <a:r>
              <a:rPr lang="en-US" dirty="0">
                <a:latin typeface="Times New Roman" pitchFamily="-107" charset="0"/>
              </a:rPr>
              <a:t> Hence procedures used to provide particular services are often counterintuitive. </a:t>
            </a:r>
          </a:p>
          <a:p>
            <a:r>
              <a:rPr lang="en-US" b="1" dirty="0">
                <a:latin typeface="Times New Roman" pitchFamily="-107" charset="0"/>
              </a:rPr>
              <a:t>4. </a:t>
            </a:r>
            <a:r>
              <a:rPr lang="en-US" dirty="0">
                <a:latin typeface="Times New Roman" pitchFamily="-107" charset="0"/>
              </a:rPr>
              <a:t>Having designed various security mechanisms, it is necessary to decide where to use them.</a:t>
            </a:r>
          </a:p>
          <a:p>
            <a:r>
              <a:rPr lang="en-US" b="1" dirty="0">
                <a:latin typeface="Times New Roman" pitchFamily="-107" charset="0"/>
              </a:rPr>
              <a:t>5.</a:t>
            </a:r>
            <a:r>
              <a:rPr lang="en-US" dirty="0">
                <a:latin typeface="Times New Roman" pitchFamily="-107" charset="0"/>
              </a:rPr>
              <a:t> Security mechanisms typically involve more than a particular algorithm or protocol, but also require participants to have secret information, leading to issues of creation, distribution, and protection of that secret information. </a:t>
            </a:r>
          </a:p>
          <a:p>
            <a:r>
              <a:rPr lang="en-US" b="1" dirty="0">
                <a:latin typeface="Times New Roman" pitchFamily="-107" charset="0"/>
              </a:rPr>
              <a:t>6. </a:t>
            </a:r>
            <a:r>
              <a:rPr lang="en-US" dirty="0">
                <a:latin typeface="Times New Roman" pitchFamily="-107" charset="0"/>
              </a:rPr>
              <a:t>Computer security is essentially a battle of wits between a perpetrator who tries to find holes and the designer or administrator who tries to close them. </a:t>
            </a:r>
          </a:p>
          <a:p>
            <a:r>
              <a:rPr lang="en-US" b="1" dirty="0">
                <a:latin typeface="Times New Roman" pitchFamily="-107" charset="0"/>
              </a:rPr>
              <a:t>7. </a:t>
            </a:r>
            <a:r>
              <a:rPr lang="en-US" dirty="0">
                <a:latin typeface="Times New Roman" pitchFamily="-107" charset="0"/>
              </a:rPr>
              <a:t>There is a natural tendency on the part of users and system managers to perceive little benefit from security investment until a security failure occurs.</a:t>
            </a:r>
          </a:p>
          <a:p>
            <a:r>
              <a:rPr lang="en-US" b="1" dirty="0">
                <a:latin typeface="Times New Roman" pitchFamily="-107" charset="0"/>
              </a:rPr>
              <a:t>8. </a:t>
            </a:r>
            <a:r>
              <a:rPr lang="en-US" dirty="0">
                <a:latin typeface="Times New Roman" pitchFamily="-107" charset="0"/>
              </a:rPr>
              <a:t>Security requires regular monitoring, difficult in today's short-term environment.</a:t>
            </a:r>
          </a:p>
          <a:p>
            <a:r>
              <a:rPr lang="en-US" b="1" dirty="0">
                <a:latin typeface="Times New Roman" pitchFamily="-107" charset="0"/>
              </a:rPr>
              <a:t>9. </a:t>
            </a:r>
            <a:r>
              <a:rPr lang="en-US" dirty="0">
                <a:latin typeface="Times New Roman" pitchFamily="-107" charset="0"/>
              </a:rPr>
              <a:t>Security is still too often an afterthought - incorporated after the design is complete.</a:t>
            </a:r>
          </a:p>
          <a:p>
            <a:r>
              <a:rPr lang="en-US" b="1" dirty="0">
                <a:latin typeface="Times New Roman" pitchFamily="-107" charset="0"/>
              </a:rPr>
              <a:t>10. </a:t>
            </a:r>
            <a:r>
              <a:rPr lang="en-US" dirty="0">
                <a:latin typeface="Times New Roman" pitchFamily="-107" charset="0"/>
              </a:rPr>
              <a:t>Many users / security administrators view strong security as an impediment to efficient and user-friendly operation of an information system or use of information.</a:t>
            </a:r>
          </a:p>
        </p:txBody>
      </p:sp>
    </p:spTree>
    <p:extLst>
      <p:ext uri="{BB962C8B-B14F-4D97-AF65-F5344CB8AC3E}">
        <p14:creationId xmlns:p14="http://schemas.microsoft.com/office/powerpoint/2010/main" val="3116438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4E433-BC61-AE48-A59F-1186134F32BC}" type="slidenum">
              <a:rPr lang="en-AU"/>
              <a:pPr/>
              <a:t>8</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dirty="0">
                <a:latin typeface="Times New Roman" pitchFamily="-107" charset="0"/>
              </a:rPr>
              <a:t>Computer security is both fascinating and complex. Some of the reasons follow</a:t>
            </a:r>
            <a:r>
              <a:rPr lang="en-US" dirty="0" smtClean="0">
                <a:latin typeface="Times New Roman" pitchFamily="-107" charset="0"/>
              </a:rPr>
              <a:t>:</a:t>
            </a:r>
          </a:p>
          <a:p>
            <a:endParaRPr lang="en-US" dirty="0" smtClean="0">
              <a:latin typeface="Times New Roman" pitchFamily="-107" charset="0"/>
            </a:endParaRPr>
          </a:p>
          <a:p>
            <a:r>
              <a:rPr lang="en-US" b="1" dirty="0">
                <a:latin typeface="Times New Roman" pitchFamily="-107" charset="0"/>
              </a:rPr>
              <a:t>1.</a:t>
            </a:r>
            <a:r>
              <a:rPr lang="en-US" dirty="0">
                <a:latin typeface="Times New Roman" pitchFamily="-107" charset="0"/>
              </a:rPr>
              <a:t> Computer security is not as simple as it might first appear to the novice. The requirements seem to be straightforward, but the mechanisms used to meet those requirements can be quite complex and subtle.</a:t>
            </a:r>
          </a:p>
          <a:p>
            <a:r>
              <a:rPr lang="en-US" b="1" dirty="0">
                <a:latin typeface="Times New Roman" pitchFamily="-107" charset="0"/>
              </a:rPr>
              <a:t>2.</a:t>
            </a:r>
            <a:r>
              <a:rPr lang="en-US" dirty="0">
                <a:latin typeface="Times New Roman" pitchFamily="-107" charset="0"/>
              </a:rPr>
              <a:t> In developing a particular security mechanism or algorithm, one must always consider potential attacks (often unexpected) on those security features. </a:t>
            </a:r>
          </a:p>
          <a:p>
            <a:r>
              <a:rPr lang="en-US" b="1" dirty="0">
                <a:latin typeface="Times New Roman" pitchFamily="-107" charset="0"/>
              </a:rPr>
              <a:t>3.</a:t>
            </a:r>
            <a:r>
              <a:rPr lang="en-US" dirty="0">
                <a:latin typeface="Times New Roman" pitchFamily="-107" charset="0"/>
              </a:rPr>
              <a:t> Hence procedures used to provide particular services are often counterintuitive. </a:t>
            </a:r>
          </a:p>
          <a:p>
            <a:r>
              <a:rPr lang="en-US" b="1" dirty="0">
                <a:latin typeface="Times New Roman" pitchFamily="-107" charset="0"/>
              </a:rPr>
              <a:t>4. </a:t>
            </a:r>
            <a:r>
              <a:rPr lang="en-US" dirty="0">
                <a:latin typeface="Times New Roman" pitchFamily="-107" charset="0"/>
              </a:rPr>
              <a:t>Having designed various security mechanisms, it is necessary to decide where to use them.</a:t>
            </a:r>
          </a:p>
          <a:p>
            <a:r>
              <a:rPr lang="en-US" b="1" dirty="0">
                <a:latin typeface="Times New Roman" pitchFamily="-107" charset="0"/>
              </a:rPr>
              <a:t>5.</a:t>
            </a:r>
            <a:r>
              <a:rPr lang="en-US" dirty="0">
                <a:latin typeface="Times New Roman" pitchFamily="-107" charset="0"/>
              </a:rPr>
              <a:t> Security mechanisms typically involve more than a particular algorithm or protocol, but also require participants to have secret information, leading to issues of creation, distribution, and protection of that secret information. </a:t>
            </a:r>
          </a:p>
          <a:p>
            <a:r>
              <a:rPr lang="en-US" b="1" dirty="0">
                <a:latin typeface="Times New Roman" pitchFamily="-107" charset="0"/>
              </a:rPr>
              <a:t>6. </a:t>
            </a:r>
            <a:r>
              <a:rPr lang="en-US" dirty="0">
                <a:latin typeface="Times New Roman" pitchFamily="-107" charset="0"/>
              </a:rPr>
              <a:t>Computer security is essentially a battle of wits between a perpetrator who tries to find holes and the designer or administrator who tries to close them. </a:t>
            </a:r>
          </a:p>
          <a:p>
            <a:r>
              <a:rPr lang="en-US" b="1" dirty="0">
                <a:latin typeface="Times New Roman" pitchFamily="-107" charset="0"/>
              </a:rPr>
              <a:t>7. </a:t>
            </a:r>
            <a:r>
              <a:rPr lang="en-US" dirty="0">
                <a:latin typeface="Times New Roman" pitchFamily="-107" charset="0"/>
              </a:rPr>
              <a:t>There is a natural tendency on the part of users and system managers to perceive little benefit from security investment until a security failure occurs.</a:t>
            </a:r>
          </a:p>
          <a:p>
            <a:r>
              <a:rPr lang="en-US" b="1" dirty="0">
                <a:latin typeface="Times New Roman" pitchFamily="-107" charset="0"/>
              </a:rPr>
              <a:t>8. </a:t>
            </a:r>
            <a:r>
              <a:rPr lang="en-US" dirty="0">
                <a:latin typeface="Times New Roman" pitchFamily="-107" charset="0"/>
              </a:rPr>
              <a:t>Security requires regular monitoring, difficult in today's short-term environment.</a:t>
            </a:r>
          </a:p>
          <a:p>
            <a:r>
              <a:rPr lang="en-US" b="1" dirty="0">
                <a:latin typeface="Times New Roman" pitchFamily="-107" charset="0"/>
              </a:rPr>
              <a:t>9. </a:t>
            </a:r>
            <a:r>
              <a:rPr lang="en-US" dirty="0">
                <a:latin typeface="Times New Roman" pitchFamily="-107" charset="0"/>
              </a:rPr>
              <a:t>Security is still too often an afterthought - incorporated after the design is complete.</a:t>
            </a:r>
          </a:p>
          <a:p>
            <a:r>
              <a:rPr lang="en-US" b="1" dirty="0">
                <a:latin typeface="Times New Roman" pitchFamily="-107" charset="0"/>
              </a:rPr>
              <a:t>10. </a:t>
            </a:r>
            <a:r>
              <a:rPr lang="en-US" dirty="0">
                <a:latin typeface="Times New Roman" pitchFamily="-107" charset="0"/>
              </a:rPr>
              <a:t>Many users / security administrators view strong security as an impediment to efficient and user-friendly operation of an information system or use of information.</a:t>
            </a:r>
          </a:p>
        </p:txBody>
      </p:sp>
    </p:spTree>
    <p:extLst>
      <p:ext uri="{BB962C8B-B14F-4D97-AF65-F5344CB8AC3E}">
        <p14:creationId xmlns:p14="http://schemas.microsoft.com/office/powerpoint/2010/main" val="3224606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introduce some terminology that will be useful throughout the book, relying on RFC 2828, </a:t>
            </a:r>
            <a:r>
              <a:rPr lang="en-US" i="1" dirty="0"/>
              <a:t>Internet Security Glossary . 3 Table 1.1 defines terms.</a:t>
            </a:r>
          </a:p>
          <a:p>
            <a:endParaRPr lang="en-US" i="1" dirty="0"/>
          </a:p>
          <a:p>
            <a:r>
              <a:rPr lang="en-US" b="1" dirty="0" smtClean="0">
                <a:latin typeface="Times New Roman" pitchFamily="-107" charset="0"/>
              </a:rPr>
              <a:t>Adversary (threat agent)</a:t>
            </a:r>
            <a:r>
              <a:rPr lang="en-US" dirty="0" smtClean="0">
                <a:latin typeface="Times New Roman" pitchFamily="-107" charset="0"/>
              </a:rPr>
              <a:t> - An entity that attacks, or is a threat to, a system.</a:t>
            </a:r>
          </a:p>
          <a:p>
            <a:endParaRPr lang="en-US" dirty="0" smtClean="0">
              <a:latin typeface="Times New Roman" pitchFamily="-107" charset="0"/>
            </a:endParaRPr>
          </a:p>
          <a:p>
            <a:r>
              <a:rPr lang="en-US" b="1" dirty="0" smtClean="0">
                <a:latin typeface="Times New Roman" pitchFamily="-107" charset="0"/>
              </a:rPr>
              <a:t>Attack</a:t>
            </a:r>
            <a:r>
              <a:rPr lang="en-US" dirty="0" smtClean="0">
                <a:latin typeface="Times New Roman" pitchFamily="-107" charset="0"/>
              </a:rPr>
              <a:t> -An assault on system security that derives from an intelligent threat; a deliberate attempt to evade security services and violate security policy of a system.</a:t>
            </a:r>
          </a:p>
          <a:p>
            <a:endParaRPr lang="en-US" dirty="0" smtClean="0">
              <a:latin typeface="Times New Roman" pitchFamily="-107" charset="0"/>
            </a:endParaRPr>
          </a:p>
          <a:p>
            <a:r>
              <a:rPr lang="en-US" b="1" dirty="0" smtClean="0">
                <a:latin typeface="Times New Roman" pitchFamily="-107" charset="0"/>
              </a:rPr>
              <a:t>Countermeasure</a:t>
            </a:r>
            <a:r>
              <a:rPr lang="en-US" dirty="0" smtClean="0">
                <a:latin typeface="Times New Roman" pitchFamily="-107" charset="0"/>
              </a:rPr>
              <a:t> - An action, device, procedure, or technique that reduces a threat, a vulnerability, or an attack by eliminating or preventing it, by minimizing the harm it can cause, or by discovering and reporting it so that corrective action can be taken.</a:t>
            </a:r>
          </a:p>
          <a:p>
            <a:endParaRPr lang="en-US" b="1" dirty="0" smtClean="0">
              <a:latin typeface="Times New Roman" pitchFamily="-107" charset="0"/>
            </a:endParaRPr>
          </a:p>
          <a:p>
            <a:r>
              <a:rPr lang="en-US" b="1" dirty="0" smtClean="0">
                <a:latin typeface="Times New Roman" pitchFamily="-107" charset="0"/>
              </a:rPr>
              <a:t>Risk</a:t>
            </a:r>
            <a:r>
              <a:rPr lang="en-US" dirty="0" smtClean="0">
                <a:latin typeface="Times New Roman" pitchFamily="-107" charset="0"/>
              </a:rPr>
              <a:t> - An expectation of loss expressed as the probability that a particular threat will exploit a particular vulnerability with a particular harmful result.</a:t>
            </a:r>
          </a:p>
          <a:p>
            <a:endParaRPr lang="en-US" b="1" dirty="0" smtClean="0">
              <a:latin typeface="Times New Roman" pitchFamily="-107" charset="0"/>
            </a:endParaRPr>
          </a:p>
          <a:p>
            <a:r>
              <a:rPr lang="en-US" b="1" dirty="0" smtClean="0">
                <a:latin typeface="Times New Roman" pitchFamily="-107" charset="0"/>
              </a:rPr>
              <a:t>Security Policy</a:t>
            </a:r>
            <a:r>
              <a:rPr lang="en-US" dirty="0" smtClean="0">
                <a:latin typeface="Times New Roman" pitchFamily="-107" charset="0"/>
              </a:rPr>
              <a:t> - A set of rules and practices that specify how a system or org provides security services to protect sensitive and critical system resources.</a:t>
            </a:r>
          </a:p>
          <a:p>
            <a:endParaRPr lang="en-US" b="1" dirty="0" smtClean="0">
              <a:latin typeface="Times New Roman" pitchFamily="-107" charset="0"/>
            </a:endParaRPr>
          </a:p>
          <a:p>
            <a:r>
              <a:rPr lang="en-US" b="1" dirty="0" smtClean="0">
                <a:latin typeface="Times New Roman" pitchFamily="-107" charset="0"/>
              </a:rPr>
              <a:t>System Resource (Asset)</a:t>
            </a:r>
            <a:r>
              <a:rPr lang="en-US" dirty="0" smtClean="0">
                <a:latin typeface="Times New Roman" pitchFamily="-107" charset="0"/>
              </a:rPr>
              <a:t> - Data; a service provided by a system; a system capability; an item of system equipment; a facility that houses system operations and equipment.</a:t>
            </a:r>
          </a:p>
          <a:p>
            <a:endParaRPr lang="en-US" b="1" dirty="0" smtClean="0">
              <a:latin typeface="Times New Roman" pitchFamily="-107" charset="0"/>
            </a:endParaRPr>
          </a:p>
          <a:p>
            <a:r>
              <a:rPr lang="en-US" b="1" dirty="0" smtClean="0">
                <a:latin typeface="Times New Roman" pitchFamily="-107" charset="0"/>
              </a:rPr>
              <a:t>Threat</a:t>
            </a:r>
            <a:r>
              <a:rPr lang="en-US" dirty="0" smtClean="0">
                <a:latin typeface="Times New Roman" pitchFamily="-107" charset="0"/>
              </a:rPr>
              <a:t> - A potential for violation of security, which exists when there is a circumstance, capability, action, or event that could breach security and cause harm.</a:t>
            </a:r>
          </a:p>
          <a:p>
            <a:endParaRPr lang="en-US" b="1" dirty="0" smtClean="0">
              <a:latin typeface="Times New Roman" pitchFamily="-107" charset="0"/>
            </a:endParaRPr>
          </a:p>
          <a:p>
            <a:r>
              <a:rPr lang="en-US" b="1" dirty="0" smtClean="0">
                <a:latin typeface="Times New Roman" pitchFamily="-107" charset="0"/>
              </a:rPr>
              <a:t>Vulnerability</a:t>
            </a:r>
            <a:r>
              <a:rPr lang="en-US" dirty="0" smtClean="0">
                <a:latin typeface="Times New Roman" pitchFamily="-107" charset="0"/>
              </a:rPr>
              <a:t> - Flaw or weakness in a system's design, implementation, or operation and management that could be exploited to violate the system's security policy.</a:t>
            </a:r>
            <a:endParaRPr lang="en-US" i="1" dirty="0" smtClean="0">
              <a:latin typeface="Times New Roman" pitchFamily="-107"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40577437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4724400" y="2133600"/>
            <a:ext cx="4419600" cy="47244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5" name="Rectangle 4"/>
          <p:cNvSpPr/>
          <p:nvPr/>
        </p:nvSpPr>
        <p:spPr>
          <a:xfrm>
            <a:off x="0" y="2133600"/>
            <a:ext cx="4724400" cy="4724400"/>
          </a:xfrm>
          <a:prstGeom prst="rect">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6" name="Rectangle 5"/>
          <p:cNvSpPr/>
          <p:nvPr/>
        </p:nvSpPr>
        <p:spPr>
          <a:xfrm>
            <a:off x="0" y="0"/>
            <a:ext cx="9144000" cy="21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7" name="Rectangle 6"/>
          <p:cNvSpPr/>
          <p:nvPr/>
        </p:nvSpPr>
        <p:spPr>
          <a:xfrm>
            <a:off x="0" y="0"/>
            <a:ext cx="9144000" cy="8382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8" name="Rectangle 7"/>
          <p:cNvSpPr/>
          <p:nvPr/>
        </p:nvSpPr>
        <p:spPr>
          <a:xfrm>
            <a:off x="228600" y="2743200"/>
            <a:ext cx="4343400" cy="3810000"/>
          </a:xfrm>
          <a:prstGeom prst="rect">
            <a:avLst/>
          </a:prstGeom>
          <a:solidFill>
            <a:srgbClr val="002E62">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ctrTitle"/>
          </p:nvPr>
        </p:nvSpPr>
        <p:spPr>
          <a:xfrm>
            <a:off x="304800" y="685801"/>
            <a:ext cx="8610600" cy="1470025"/>
          </a:xfrm>
        </p:spPr>
        <p:txBody>
          <a:bodyPr/>
          <a:lstStyle>
            <a:lvl1pPr>
              <a:defRPr>
                <a:solidFill>
                  <a:srgbClr val="002E6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343400" y="3276601"/>
            <a:ext cx="4724400" cy="2590800"/>
          </a:xfrm>
        </p:spPr>
        <p:txBody>
          <a:bodyPr>
            <a:normAutofit/>
          </a:bodyPr>
          <a:lstStyle>
            <a:lvl1pPr marL="0" indent="0" algn="ctr">
              <a:buNone/>
              <a:defRPr sz="2800">
                <a:solidFill>
                  <a:schemeClr val="bg1"/>
                </a:solidFill>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1102885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solidFill>
                <a:schemeClr val="bg1"/>
              </a:solidFill>
            </a:endParaRPr>
          </a:p>
        </p:txBody>
      </p:sp>
      <p:sp>
        <p:nvSpPr>
          <p:cNvPr id="5" name="Rectangle 4"/>
          <p:cNvSpPr/>
          <p:nvPr/>
        </p:nvSpPr>
        <p:spPr>
          <a:xfrm>
            <a:off x="0" y="334964"/>
            <a:ext cx="9144000" cy="6096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pic>
        <p:nvPicPr>
          <p:cNvPr id="6" name="Picture 8" descr="Nevada_N_RG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563"/>
            <a:ext cx="914400" cy="914400"/>
          </a:xfrm>
          <a:prstGeom prst="rect">
            <a:avLst/>
          </a:prstGeom>
          <a:noFill/>
          <a:ln w="158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2" name="Title 1"/>
          <p:cNvSpPr>
            <a:spLocks noGrp="1"/>
          </p:cNvSpPr>
          <p:nvPr>
            <p:ph type="title"/>
          </p:nvPr>
        </p:nvSpPr>
        <p:spPr>
          <a:xfrm>
            <a:off x="1752601" y="76200"/>
            <a:ext cx="7239000" cy="1143000"/>
          </a:xfrm>
        </p:spPr>
        <p:txBody>
          <a:bodyPr/>
          <a:lstStyle>
            <a:lvl1pPr algn="l">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1"/>
            <a:ext cx="8229600"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0"/>
          </p:nvPr>
        </p:nvSpPr>
        <p:spPr/>
        <p:txBody>
          <a:bodyPr/>
          <a:lstStyle>
            <a:lvl1pPr>
              <a:defRPr sz="1200">
                <a:solidFill>
                  <a:schemeClr val="bg1"/>
                </a:solidFill>
              </a:defRPr>
            </a:lvl1pPr>
          </a:lstStyle>
          <a:p>
            <a:endParaRPr lang="en-US" dirty="0"/>
          </a:p>
        </p:txBody>
      </p:sp>
      <p:sp>
        <p:nvSpPr>
          <p:cNvPr id="9" name="Slide Number Placeholder 5"/>
          <p:cNvSpPr>
            <a:spLocks noGrp="1"/>
          </p:cNvSpPr>
          <p:nvPr>
            <p:ph type="sldNum" sz="quarter" idx="11"/>
          </p:nvPr>
        </p:nvSpPr>
        <p:spPr/>
        <p:txBody>
          <a:bodyPr/>
          <a:lstStyle>
            <a:lvl1pPr algn="r" eaLnBrk="0" hangingPunct="0">
              <a:defRPr>
                <a:solidFill>
                  <a:schemeClr val="bg1"/>
                </a:solidFill>
              </a:defRPr>
            </a:lvl1pPr>
          </a:lstStyle>
          <a:p>
            <a:fld id="{5F36C9FC-DA22-1F47-8722-58727A1D436E}" type="slidenum">
              <a:rPr lang="en-US" smtClean="0"/>
              <a:pPr/>
              <a:t>‹#›</a:t>
            </a:fld>
            <a:endParaRPr lang="en-US" dirty="0"/>
          </a:p>
        </p:txBody>
      </p:sp>
    </p:spTree>
    <p:extLst>
      <p:ext uri="{BB962C8B-B14F-4D97-AF65-F5344CB8AC3E}">
        <p14:creationId xmlns:p14="http://schemas.microsoft.com/office/powerpoint/2010/main" val="3875774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19812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5" name="Rectangle 4"/>
          <p:cNvSpPr/>
          <p:nvPr/>
        </p:nvSpPr>
        <p:spPr>
          <a:xfrm>
            <a:off x="0" y="1981201"/>
            <a:ext cx="9144000" cy="1295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6" name="Rectangle 5"/>
          <p:cNvSpPr/>
          <p:nvPr/>
        </p:nvSpPr>
        <p:spPr>
          <a:xfrm>
            <a:off x="0" y="3276600"/>
            <a:ext cx="9144000" cy="35814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title"/>
          </p:nvPr>
        </p:nvSpPr>
        <p:spPr>
          <a:xfrm>
            <a:off x="722313" y="2338388"/>
            <a:ext cx="7772400" cy="1362075"/>
          </a:xfrm>
        </p:spPr>
        <p:txBody>
          <a:bodyPr anchor="t"/>
          <a:lstStyle>
            <a:lvl1pPr algn="l">
              <a:defRPr sz="4000" b="1" cap="none">
                <a:solidFill>
                  <a:srgbClr val="002E6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838201"/>
            <a:ext cx="7772400" cy="1500187"/>
          </a:xfrm>
        </p:spPr>
        <p:txBody>
          <a:bodyPr anchor="b"/>
          <a:lstStyle>
            <a:lvl1pPr marL="0" indent="0">
              <a:buNone/>
              <a:defRPr sz="2000">
                <a:solidFill>
                  <a:schemeClr val="tx2">
                    <a:lumMod val="75000"/>
                  </a:schemeClr>
                </a:solidFill>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2741989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Rectangle 1"/>
          <p:cNvSpPr/>
          <p:nvPr/>
        </p:nvSpPr>
        <p:spPr>
          <a:xfrm>
            <a:off x="0" y="334964"/>
            <a:ext cx="9144000" cy="6096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3" name="Title 1"/>
          <p:cNvSpPr txBox="1">
            <a:spLocks/>
          </p:cNvSpPr>
          <p:nvPr/>
        </p:nvSpPr>
        <p:spPr>
          <a:xfrm>
            <a:off x="1752601" y="76200"/>
            <a:ext cx="7239000" cy="1143000"/>
          </a:xfrm>
          <a:prstGeom prst="rect">
            <a:avLst/>
          </a:prstGeom>
        </p:spPr>
        <p:txBody>
          <a:bodyPr lIns="91435" tIns="45718" rIns="91435" bIns="45718" anchor="ctr">
            <a:normAutofit/>
          </a:bodyPr>
          <a:lstStyle>
            <a:lvl1pPr algn="l">
              <a:defRPr>
                <a:solidFill>
                  <a:schemeClr val="bg1"/>
                </a:solidFill>
              </a:defRPr>
            </a:lvl1pPr>
          </a:lstStyle>
          <a:p>
            <a:pPr eaLnBrk="1" fontAlgn="auto" hangingPunct="1">
              <a:spcBef>
                <a:spcPct val="0"/>
              </a:spcBef>
              <a:spcAft>
                <a:spcPts val="0"/>
              </a:spcAft>
              <a:buFontTx/>
              <a:buNone/>
              <a:defRPr/>
            </a:pPr>
            <a:r>
              <a:rPr kumimoji="0" lang="en-US" sz="4400" smtClean="0">
                <a:latin typeface="+mj-lt"/>
                <a:ea typeface="+mj-ea"/>
                <a:cs typeface="+mj-cs"/>
              </a:rPr>
              <a:t>Click to edit Master title style</a:t>
            </a:r>
            <a:endParaRPr kumimoji="0" lang="en-US" sz="4400" dirty="0">
              <a:latin typeface="+mj-lt"/>
              <a:ea typeface="+mj-ea"/>
              <a:cs typeface="+mj-cs"/>
            </a:endParaRPr>
          </a:p>
        </p:txBody>
      </p:sp>
      <p:pic>
        <p:nvPicPr>
          <p:cNvPr id="4" name="Picture 8" descr="Nevada_N_RG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563"/>
            <a:ext cx="914400" cy="914400"/>
          </a:xfrm>
          <a:prstGeom prst="rect">
            <a:avLst/>
          </a:prstGeom>
          <a:noFill/>
          <a:ln w="158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buFontTx/>
              <a:buNone/>
              <a:defRPr/>
            </a:pPr>
            <a:endParaRPr lang="en-US" dirty="0">
              <a:solidFill>
                <a:schemeClr val="bg1"/>
              </a:solidFill>
            </a:endParaRPr>
          </a:p>
        </p:txBody>
      </p:sp>
      <p:sp>
        <p:nvSpPr>
          <p:cNvPr id="6" name="Rectangle 5"/>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7" name="Footer Placeholder 4"/>
          <p:cNvSpPr>
            <a:spLocks noGrp="1"/>
          </p:cNvSpPr>
          <p:nvPr>
            <p:ph type="ftr" sz="quarter" idx="10"/>
          </p:nvPr>
        </p:nvSpPr>
        <p:spPr>
          <a:xfrm>
            <a:off x="457200" y="6340476"/>
            <a:ext cx="5638800" cy="365125"/>
          </a:xfrm>
        </p:spPr>
        <p:txBody>
          <a:bodyPr/>
          <a:lstStyle>
            <a:lvl1pPr>
              <a:defRPr sz="1200">
                <a:solidFill>
                  <a:schemeClr val="bg1"/>
                </a:solidFill>
              </a:defRPr>
            </a:lvl1pPr>
          </a:lstStyle>
          <a:p>
            <a:endParaRPr lang="en-US" dirty="0"/>
          </a:p>
        </p:txBody>
      </p:sp>
      <p:sp>
        <p:nvSpPr>
          <p:cNvPr id="8" name="Slide Number Placeholder 5"/>
          <p:cNvSpPr>
            <a:spLocks noGrp="1"/>
          </p:cNvSpPr>
          <p:nvPr>
            <p:ph type="sldNum" sz="quarter" idx="11"/>
          </p:nvPr>
        </p:nvSpPr>
        <p:spPr/>
        <p:txBody>
          <a:bodyPr/>
          <a:lstStyle>
            <a:lvl1pPr algn="r" eaLnBrk="0" hangingPunct="0">
              <a:defRPr>
                <a:solidFill>
                  <a:schemeClr val="bg1"/>
                </a:solidFill>
              </a:defRPr>
            </a:lvl1pPr>
          </a:lstStyle>
          <a:p>
            <a:fld id="{A855AEC4-77F9-F44E-AF10-D517C4B655CE}" type="slidenum">
              <a:rPr lang="en-US" smtClean="0"/>
              <a:pPr/>
              <a:t>‹#›</a:t>
            </a:fld>
            <a:endParaRPr lang="en-US" dirty="0"/>
          </a:p>
        </p:txBody>
      </p:sp>
    </p:spTree>
    <p:extLst>
      <p:ext uri="{BB962C8B-B14F-4D97-AF65-F5344CB8AC3E}">
        <p14:creationId xmlns:p14="http://schemas.microsoft.com/office/powerpoint/2010/main" val="21460481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with Picture">
    <p:bg>
      <p:bgRef idx="1002">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5365376" y="1573306"/>
            <a:ext cx="3653117" cy="2133600"/>
          </a:xfrm>
        </p:spPr>
        <p:txBody>
          <a:bodyPr anchor="b" anchorCtr="0"/>
          <a:lstStyle>
            <a:lvl1pPr algn="r">
              <a:defRPr/>
            </a:lvl1pPr>
          </a:lstStyle>
          <a:p>
            <a:r>
              <a:rPr lang="en-US" smtClean="0"/>
              <a:t>Click to edit Master title style</a:t>
            </a:r>
            <a:endParaRPr/>
          </a:p>
        </p:txBody>
      </p:sp>
      <p:sp>
        <p:nvSpPr>
          <p:cNvPr id="3" name="Subtitle 2"/>
          <p:cNvSpPr>
            <a:spLocks noGrp="1"/>
          </p:cNvSpPr>
          <p:nvPr>
            <p:ph type="subTitle" idx="1"/>
          </p:nvPr>
        </p:nvSpPr>
        <p:spPr>
          <a:xfrm>
            <a:off x="5365376" y="3998259"/>
            <a:ext cx="3653117" cy="883024"/>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71129"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p:spPr>
        <p:txBody>
          <a:bodyPr/>
          <a:lstStyle>
            <a:lvl1pPr algn="ctr">
              <a:defRPr/>
            </a:lvl1pPr>
          </a:lstStyle>
          <a:p>
            <a:endParaRPr lang="en-US" dirty="0"/>
          </a:p>
        </p:txBody>
      </p:sp>
      <p:sp>
        <p:nvSpPr>
          <p:cNvPr id="18" name="Picture Placeholder 24"/>
          <p:cNvSpPr>
            <a:spLocks noGrp="1"/>
          </p:cNvSpPr>
          <p:nvPr>
            <p:ph type="pic" sz="quarter" idx="13"/>
          </p:nvPr>
        </p:nvSpPr>
        <p:spPr>
          <a:xfrm>
            <a:off x="241232" y="716992"/>
            <a:ext cx="4906459" cy="4852935"/>
          </a:xfrm>
          <a:prstGeom prst="ellipse">
            <a:avLst/>
          </a:prstGeom>
          <a:effectLst>
            <a:innerShdw blurRad="63500" dist="50800" dir="16200000">
              <a:prstClr val="black">
                <a:alpha val="30000"/>
              </a:prstClr>
            </a:innerShdw>
          </a:effectLst>
        </p:spPr>
        <p:txBody>
          <a:bodyPr>
            <a:normAutofit/>
          </a:bodyPr>
          <a:lstStyle>
            <a:lvl1pPr algn="r">
              <a:buNone/>
              <a:defRPr sz="1800"/>
            </a:lvl1pPr>
          </a:lstStyle>
          <a:p>
            <a:r>
              <a:rPr lang="en-US" dirty="0" smtClean="0"/>
              <a:t>Click icon to add picture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6571129"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57200" y="2057401"/>
            <a:ext cx="3931920" cy="398032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4880" y="2057401"/>
            <a:ext cx="3931920" cy="398032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6571129"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5DF91A-7C92-3743-8A2E-356816C55239}" type="slidenum">
              <a:rPr lang="en-US" smtClean="0"/>
              <a:pPr/>
              <a:t>‹#›</a:t>
            </a:fld>
            <a:endParaRPr lang="en-US" dirty="0"/>
          </a:p>
        </p:txBody>
      </p:sp>
    </p:spTree>
    <p:extLst>
      <p:ext uri="{BB962C8B-B14F-4D97-AF65-F5344CB8AC3E}">
        <p14:creationId xmlns:p14="http://schemas.microsoft.com/office/powerpoint/2010/main" val="2711162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71129"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11BA6F-B221-4442-B3E0-4DE91DDD2916}" type="slidenum">
              <a:rPr lang="en-US" smtClean="0"/>
              <a:pPr/>
              <a:t>‹#›</a:t>
            </a:fld>
            <a:endParaRPr lang="en-US" dirty="0"/>
          </a:p>
        </p:txBody>
      </p:sp>
    </p:spTree>
    <p:extLst>
      <p:ext uri="{BB962C8B-B14F-4D97-AF65-F5344CB8AC3E}">
        <p14:creationId xmlns:p14="http://schemas.microsoft.com/office/powerpoint/2010/main" val="2314545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457200" y="6356351"/>
            <a:ext cx="5562600" cy="365125"/>
          </a:xfrm>
          <a:prstGeom prst="rect">
            <a:avLst/>
          </a:prstGeom>
        </p:spPr>
        <p:txBody>
          <a:bodyPr vert="horz" lIns="91435" tIns="45718" rIns="91435" bIns="45718" rtlCol="0" anchor="ctr"/>
          <a:lstStyle>
            <a:lvl1pPr algn="l">
              <a:buNone/>
              <a:defRPr kumimoji="0" sz="14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40476"/>
            <a:ext cx="2133600" cy="365125"/>
          </a:xfrm>
          <a:prstGeom prst="rect">
            <a:avLst/>
          </a:prstGeom>
        </p:spPr>
        <p:txBody>
          <a:bodyPr vert="horz" lIns="91435" tIns="45718" rIns="91435" bIns="45718" rtlCol="0" anchor="ctr"/>
          <a:lstStyle>
            <a:lvl1pPr algn="ctr" eaLnBrk="1" hangingPunct="1">
              <a:buNone/>
              <a:defRPr kumimoji="0" sz="1200">
                <a:solidFill>
                  <a:schemeClr val="tx1">
                    <a:tint val="75000"/>
                  </a:schemeClr>
                </a:solidFill>
              </a:defRPr>
            </a:lvl1pPr>
          </a:lstStyle>
          <a:p>
            <a:fld id="{A855AEC4-77F9-F44E-AF10-D517C4B655C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3" r:id="rId5"/>
    <p:sldLayoutId id="2147483695" r:id="rId6"/>
    <p:sldLayoutId id="2147483696" r:id="rId7"/>
    <p:sldLayoutId id="2147483697" r:id="rId8"/>
  </p:sldLayoutIdLst>
  <p:timing>
    <p:tnLst>
      <p:par>
        <p:cTn id="1" dur="indefinite" restart="never" nodeType="tmRoot"/>
      </p:par>
    </p:tnLst>
  </p:timing>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p:titleStyle>
    <p:bodyStyle>
      <a:lvl1pPr marL="342882" indent="-342882"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12" indent="-285736"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2942" indent="-228588"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118"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295"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tp://www.cert.org/"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jpeg"/></Relationships>
</file>

<file path=ppt/slides/_rels/slide4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hyperlink" Target="http://en.wikipedia.org/wiki/Image:Blue_Box_in_museum.jpg"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www.caida.org/research/security/code-red/newframes-small-log.gi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www.caida.org/research/security/witty/animations/usa_big-witty_2h.gif" TargetMode="Externa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3" Type="http://schemas.openxmlformats.org/officeDocument/2006/relationships/hyperlink" Target="http://www.caida.org/research/security/blackworm/animations/nyxem-hosts-both-O2.gif"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caida.org/publications/papers/2014/coordinated_view_internet_events/supplemental/sipscan.composite.mp4"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3657600" y="685801"/>
            <a:ext cx="5486400" cy="1470025"/>
          </a:xfrm>
        </p:spPr>
        <p:txBody>
          <a:bodyPr/>
          <a:lstStyle/>
          <a:p>
            <a:pPr algn="l"/>
            <a:r>
              <a:rPr lang="en-US" dirty="0" smtClean="0"/>
              <a:t>Lecture 1: </a:t>
            </a:r>
            <a:br>
              <a:rPr lang="en-US" dirty="0" smtClean="0"/>
            </a:br>
            <a:r>
              <a:rPr lang="en-US" dirty="0" smtClean="0"/>
              <a:t>Overview</a:t>
            </a:r>
            <a:endParaRPr lang="en-US" dirty="0"/>
          </a:p>
        </p:txBody>
      </p:sp>
      <p:sp>
        <p:nvSpPr>
          <p:cNvPr id="13" name="Subtitle 12"/>
          <p:cNvSpPr>
            <a:spLocks noGrp="1"/>
          </p:cNvSpPr>
          <p:nvPr>
            <p:ph type="subTitle" idx="1"/>
          </p:nvPr>
        </p:nvSpPr>
        <p:spPr>
          <a:xfrm>
            <a:off x="0" y="6453336"/>
            <a:ext cx="9144000" cy="392124"/>
          </a:xfrm>
        </p:spPr>
        <p:txBody>
          <a:bodyPr>
            <a:normAutofit lnSpcReduction="10000"/>
          </a:bodyPr>
          <a:lstStyle/>
          <a:p>
            <a:r>
              <a:rPr lang="en-US" sz="2000" dirty="0" smtClean="0"/>
              <a:t>modified from slides of </a:t>
            </a:r>
            <a:r>
              <a:rPr lang="en-US" sz="2000" dirty="0" err="1"/>
              <a:t>Lawrie</a:t>
            </a:r>
            <a:r>
              <a:rPr lang="en-US" sz="2000" dirty="0"/>
              <a:t> Brown</a:t>
            </a:r>
            <a:endParaRPr lang="en-AU" sz="2000" dirty="0"/>
          </a:p>
        </p:txBody>
      </p:sp>
      <p:pic>
        <p:nvPicPr>
          <p:cNvPr id="11" name="Picture 10"/>
          <p:cNvPicPr>
            <a:picLocks noChangeAspect="1"/>
          </p:cNvPicPr>
          <p:nvPr/>
        </p:nvPicPr>
        <p:blipFill>
          <a:blip r:embed="rId3"/>
          <a:stretch>
            <a:fillRect/>
          </a:stretch>
        </p:blipFill>
        <p:spPr>
          <a:xfrm>
            <a:off x="838200" y="1143000"/>
            <a:ext cx="2819400" cy="2109537"/>
          </a:xfrm>
          <a:prstGeom prst="rect">
            <a:avLst/>
          </a:prstGeom>
          <a:effectLst>
            <a:softEdge rad="254000"/>
          </a:effectLst>
        </p:spPr>
      </p:pic>
      <p:pic>
        <p:nvPicPr>
          <p:cNvPr id="6" name="Picture 5"/>
          <p:cNvPicPr>
            <a:picLocks noChangeAspect="1"/>
          </p:cNvPicPr>
          <p:nvPr/>
        </p:nvPicPr>
        <p:blipFill>
          <a:blip r:embed="rId4">
            <a:alphaModFix/>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4860032" y="2348880"/>
            <a:ext cx="3063164" cy="398092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Computer Security Terminology</a:t>
            </a:r>
            <a:endParaRPr lang="en-US" sz="4000" dirty="0"/>
          </a:p>
        </p:txBody>
      </p:sp>
      <p:sp>
        <p:nvSpPr>
          <p:cNvPr id="3" name="Content Placeholder 2"/>
          <p:cNvSpPr>
            <a:spLocks noGrp="1"/>
          </p:cNvSpPr>
          <p:nvPr>
            <p:ph idx="1"/>
          </p:nvPr>
        </p:nvSpPr>
        <p:spPr>
          <a:xfrm>
            <a:off x="457200" y="1295401"/>
            <a:ext cx="8507288" cy="4830763"/>
          </a:xfrm>
        </p:spPr>
        <p:txBody>
          <a:bodyPr/>
          <a:lstStyle/>
          <a:p>
            <a:r>
              <a:rPr lang="en-US" sz="2800" b="1" dirty="0" smtClean="0"/>
              <a:t>Risk</a:t>
            </a:r>
          </a:p>
          <a:p>
            <a:pPr lvl="1"/>
            <a:r>
              <a:rPr lang="en-US" sz="2400" dirty="0" smtClean="0"/>
              <a:t>An expectation of loss expressed as the probability that a particular threat will exploit a particular vulnerability with a particular harmful result.</a:t>
            </a:r>
          </a:p>
          <a:p>
            <a:r>
              <a:rPr lang="en-US" sz="2800" b="1" dirty="0" smtClean="0"/>
              <a:t>Security Policy</a:t>
            </a:r>
          </a:p>
          <a:p>
            <a:pPr lvl="1"/>
            <a:r>
              <a:rPr lang="en-US" sz="2400" dirty="0" smtClean="0"/>
              <a:t>A set of rules and practices that specify how a system or org provides security services to protect sensitive and critical system resources.</a:t>
            </a:r>
          </a:p>
          <a:p>
            <a:r>
              <a:rPr lang="en-US" sz="2800" b="1" dirty="0" smtClean="0"/>
              <a:t>System Resource (Asset)</a:t>
            </a:r>
            <a:endParaRPr lang="en-US" sz="2800" dirty="0"/>
          </a:p>
          <a:p>
            <a:pPr lvl="1"/>
            <a:r>
              <a:rPr lang="en-US" sz="2400" dirty="0" smtClean="0"/>
              <a:t>Data; a service provided by a system; a system         capability; an item of system equipment; a facility              that houses system operations and equipment.</a:t>
            </a:r>
          </a:p>
        </p:txBody>
      </p:sp>
      <p:pic>
        <p:nvPicPr>
          <p:cNvPr id="4" name="Picture 3"/>
          <p:cNvPicPr>
            <a:picLocks noChangeAspect="1"/>
          </p:cNvPicPr>
          <p:nvPr/>
        </p:nvPicPr>
        <p:blipFill>
          <a:blip r:embed="rId3"/>
          <a:stretch>
            <a:fillRect/>
          </a:stretch>
        </p:blipFill>
        <p:spPr>
          <a:xfrm>
            <a:off x="7308304" y="4482731"/>
            <a:ext cx="2008698" cy="2209800"/>
          </a:xfrm>
          <a:prstGeom prst="rect">
            <a:avLst/>
          </a:prstGeom>
        </p:spPr>
      </p:pic>
      <p:sp>
        <p:nvSpPr>
          <p:cNvPr id="5" name="Slide Number Placeholder 4"/>
          <p:cNvSpPr>
            <a:spLocks noGrp="1"/>
          </p:cNvSpPr>
          <p:nvPr>
            <p:ph type="sldNum" sz="quarter" idx="11"/>
          </p:nvPr>
        </p:nvSpPr>
        <p:spPr/>
        <p:txBody>
          <a:bodyPr/>
          <a:lstStyle/>
          <a:p>
            <a:fld id="{5F36C9FC-DA22-1F47-8722-58727A1D436E}" type="slidenum">
              <a:rPr lang="en-US" smtClean="0"/>
              <a:pPr/>
              <a:t>10</a:t>
            </a:fld>
            <a:endParaRPr lang="en-US" dirty="0"/>
          </a:p>
        </p:txBody>
      </p:sp>
    </p:spTree>
    <p:extLst>
      <p:ext uri="{BB962C8B-B14F-4D97-AF65-F5344CB8AC3E}">
        <p14:creationId xmlns:p14="http://schemas.microsoft.com/office/powerpoint/2010/main" val="285048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Computer Security Terminology</a:t>
            </a:r>
            <a:endParaRPr lang="en-US" sz="4000" dirty="0"/>
          </a:p>
        </p:txBody>
      </p:sp>
      <p:sp>
        <p:nvSpPr>
          <p:cNvPr id="3" name="Content Placeholder 2"/>
          <p:cNvSpPr>
            <a:spLocks noGrp="1"/>
          </p:cNvSpPr>
          <p:nvPr>
            <p:ph idx="1"/>
          </p:nvPr>
        </p:nvSpPr>
        <p:spPr/>
        <p:txBody>
          <a:bodyPr/>
          <a:lstStyle/>
          <a:p>
            <a:r>
              <a:rPr lang="en-US" sz="2800" b="1" dirty="0" smtClean="0"/>
              <a:t>Threat</a:t>
            </a:r>
          </a:p>
          <a:p>
            <a:pPr lvl="1"/>
            <a:r>
              <a:rPr lang="en-US" sz="2400" dirty="0" smtClean="0"/>
              <a:t>A potential for violation of security, which exists when there is a circumstance, capability, action, or event that could breach security and cause harm.</a:t>
            </a:r>
          </a:p>
          <a:p>
            <a:endParaRPr lang="en-US" sz="2800" dirty="0" smtClean="0"/>
          </a:p>
          <a:p>
            <a:r>
              <a:rPr lang="en-US" sz="2800" b="1" dirty="0" smtClean="0"/>
              <a:t>Vulnerability</a:t>
            </a:r>
            <a:endParaRPr lang="en-US" sz="2800" dirty="0"/>
          </a:p>
          <a:p>
            <a:pPr lvl="1"/>
            <a:r>
              <a:rPr lang="en-US" sz="2400" dirty="0" smtClean="0"/>
              <a:t>Flaw or weakness in a system's design, implementation,   or operation and management that could be          exploited to violate the system's security policy.</a:t>
            </a:r>
            <a:endParaRPr lang="en-US" sz="2400" dirty="0"/>
          </a:p>
        </p:txBody>
      </p:sp>
      <p:pic>
        <p:nvPicPr>
          <p:cNvPr id="4" name="Picture 3"/>
          <p:cNvPicPr>
            <a:picLocks noChangeAspect="1"/>
          </p:cNvPicPr>
          <p:nvPr/>
        </p:nvPicPr>
        <p:blipFill>
          <a:blip r:embed="rId3"/>
          <a:stretch>
            <a:fillRect/>
          </a:stretch>
        </p:blipFill>
        <p:spPr>
          <a:xfrm>
            <a:off x="7171814" y="4509120"/>
            <a:ext cx="2008698" cy="2209800"/>
          </a:xfrm>
          <a:prstGeom prst="rect">
            <a:avLst/>
          </a:prstGeom>
        </p:spPr>
      </p:pic>
      <p:sp>
        <p:nvSpPr>
          <p:cNvPr id="5" name="Slide Number Placeholder 4"/>
          <p:cNvSpPr>
            <a:spLocks noGrp="1"/>
          </p:cNvSpPr>
          <p:nvPr>
            <p:ph type="sldNum" sz="quarter" idx="11"/>
          </p:nvPr>
        </p:nvSpPr>
        <p:spPr/>
        <p:txBody>
          <a:bodyPr/>
          <a:lstStyle/>
          <a:p>
            <a:fld id="{5F36C9FC-DA22-1F47-8722-58727A1D436E}" type="slidenum">
              <a:rPr lang="en-US" smtClean="0"/>
              <a:pPr/>
              <a:t>11</a:t>
            </a:fld>
            <a:endParaRPr lang="en-US" dirty="0"/>
          </a:p>
        </p:txBody>
      </p:sp>
    </p:spTree>
    <p:extLst>
      <p:ext uri="{BB962C8B-B14F-4D97-AF65-F5344CB8AC3E}">
        <p14:creationId xmlns:p14="http://schemas.microsoft.com/office/powerpoint/2010/main" val="153664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315200" y="4276725"/>
            <a:ext cx="2581275" cy="2581275"/>
          </a:xfrm>
          <a:prstGeom prst="rect">
            <a:avLst/>
          </a:prstGeom>
        </p:spPr>
      </p:pic>
      <p:sp>
        <p:nvSpPr>
          <p:cNvPr id="2" name="Title 1"/>
          <p:cNvSpPr>
            <a:spLocks noGrp="1"/>
          </p:cNvSpPr>
          <p:nvPr>
            <p:ph type="title"/>
          </p:nvPr>
        </p:nvSpPr>
        <p:spPr/>
        <p:txBody>
          <a:bodyPr/>
          <a:lstStyle/>
          <a:p>
            <a:r>
              <a:rPr lang="en-US" sz="3600" dirty="0" smtClean="0"/>
              <a:t>Security Concepts and Relationships</a:t>
            </a:r>
            <a:endParaRPr lang="en-US" sz="3600" dirty="0"/>
          </a:p>
        </p:txBody>
      </p:sp>
      <p:sp>
        <p:nvSpPr>
          <p:cNvPr id="3" name="Slide Number Placeholder 2"/>
          <p:cNvSpPr>
            <a:spLocks noGrp="1"/>
          </p:cNvSpPr>
          <p:nvPr>
            <p:ph type="sldNum" sz="quarter" idx="11"/>
          </p:nvPr>
        </p:nvSpPr>
        <p:spPr/>
        <p:txBody>
          <a:bodyPr/>
          <a:lstStyle/>
          <a:p>
            <a:fld id="{5F36C9FC-DA22-1F47-8722-58727A1D436E}" type="slidenum">
              <a:rPr lang="en-US" smtClean="0"/>
              <a:pPr/>
              <a:t>12</a:t>
            </a:fld>
            <a:endParaRPr lang="en-US" dirty="0"/>
          </a:p>
        </p:txBody>
      </p:sp>
      <p:pic>
        <p:nvPicPr>
          <p:cNvPr id="4" name="Picture 3"/>
          <p:cNvPicPr>
            <a:picLocks noChangeAspect="1"/>
          </p:cNvPicPr>
          <p:nvPr/>
        </p:nvPicPr>
        <p:blipFill rotWithShape="1">
          <a:blip r:embed="rId4"/>
          <a:srcRect t="1318" b="3350"/>
          <a:stretch/>
        </p:blipFill>
        <p:spPr>
          <a:xfrm>
            <a:off x="971600" y="1120798"/>
            <a:ext cx="6561001" cy="5250887"/>
          </a:xfrm>
          <a:prstGeom prst="rect">
            <a:avLst/>
          </a:prstGeom>
        </p:spPr>
      </p:pic>
    </p:spTree>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Assets of a Computer System</a:t>
            </a:r>
            <a:endParaRPr lang="en-US" dirty="0"/>
          </a:p>
        </p:txBody>
      </p:sp>
      <p:graphicFrame>
        <p:nvGraphicFramePr>
          <p:cNvPr id="4" name="Content Placeholder 3"/>
          <p:cNvGraphicFramePr>
            <a:graphicFrameLocks noGrp="1"/>
          </p:cNvGraphicFramePr>
          <p:nvPr>
            <p:ph idx="1"/>
            <p:extLst/>
          </p:nvPr>
        </p:nvGraphicFramePr>
        <p:xfrm>
          <a:off x="457200" y="1295400"/>
          <a:ext cx="8229600" cy="4830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8980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sz="3600" dirty="0" smtClean="0"/>
              <a:t>Vulnerabilities, Threats and Attacks</a:t>
            </a:r>
            <a:endParaRPr lang="en-US" sz="3600" dirty="0"/>
          </a:p>
        </p:txBody>
      </p:sp>
      <p:sp>
        <p:nvSpPr>
          <p:cNvPr id="215043" name="Rectangle 3"/>
          <p:cNvSpPr>
            <a:spLocks noGrp="1" noChangeArrowheads="1"/>
          </p:cNvSpPr>
          <p:nvPr>
            <p:ph idx="1"/>
          </p:nvPr>
        </p:nvSpPr>
        <p:spPr/>
        <p:txBody>
          <a:bodyPr/>
          <a:lstStyle/>
          <a:p>
            <a:r>
              <a:rPr lang="en-US" sz="2800" dirty="0" smtClean="0"/>
              <a:t>vulnerabilities</a:t>
            </a:r>
            <a:endParaRPr lang="en-US" sz="2400" dirty="0" smtClean="0"/>
          </a:p>
          <a:p>
            <a:pPr lvl="1"/>
            <a:r>
              <a:rPr lang="en-US" sz="2400" dirty="0" smtClean="0"/>
              <a:t>leaky (loss of confidentiality)</a:t>
            </a:r>
          </a:p>
          <a:p>
            <a:pPr lvl="1"/>
            <a:r>
              <a:rPr lang="en-US" sz="2400" dirty="0"/>
              <a:t>corrupted (loss of integrity)</a:t>
            </a:r>
          </a:p>
          <a:p>
            <a:pPr lvl="1"/>
            <a:r>
              <a:rPr lang="en-US" sz="2400" dirty="0" smtClean="0"/>
              <a:t>unavailable or very slow (loss of availability)</a:t>
            </a:r>
          </a:p>
          <a:p>
            <a:r>
              <a:rPr lang="en-US" sz="2800" dirty="0" smtClean="0"/>
              <a:t>threats</a:t>
            </a:r>
          </a:p>
          <a:p>
            <a:pPr lvl="1"/>
            <a:r>
              <a:rPr lang="en-US" sz="2400" dirty="0" smtClean="0"/>
              <a:t>capable of exploiting vulnerabilities</a:t>
            </a:r>
          </a:p>
          <a:p>
            <a:pPr lvl="1"/>
            <a:r>
              <a:rPr lang="en-US" sz="2400" dirty="0" smtClean="0"/>
              <a:t>represent potential security harm</a:t>
            </a:r>
          </a:p>
          <a:p>
            <a:r>
              <a:rPr lang="en-US" sz="2800" dirty="0" smtClean="0"/>
              <a:t>attacks </a:t>
            </a:r>
            <a:r>
              <a:rPr lang="en-US" sz="2400" dirty="0" smtClean="0"/>
              <a:t>(threats carried out)</a:t>
            </a:r>
          </a:p>
          <a:p>
            <a:pPr lvl="1"/>
            <a:r>
              <a:rPr lang="en-US" sz="2400" dirty="0" smtClean="0"/>
              <a:t>passive  or active  attempt to alter/affect system resources</a:t>
            </a:r>
          </a:p>
          <a:p>
            <a:pPr lvl="1"/>
            <a:r>
              <a:rPr lang="en-US" sz="2400" dirty="0" smtClean="0"/>
              <a:t>insider or outsider</a:t>
            </a:r>
            <a:endParaRPr lang="en-US" sz="2400" dirty="0"/>
          </a:p>
        </p:txBody>
      </p:sp>
      <p:sp>
        <p:nvSpPr>
          <p:cNvPr id="2" name="Slide Number Placeholder 1"/>
          <p:cNvSpPr>
            <a:spLocks noGrp="1"/>
          </p:cNvSpPr>
          <p:nvPr>
            <p:ph type="sldNum" sz="quarter" idx="11"/>
          </p:nvPr>
        </p:nvSpPr>
        <p:spPr/>
        <p:txBody>
          <a:bodyPr/>
          <a:lstStyle/>
          <a:p>
            <a:fld id="{5F36C9FC-DA22-1F47-8722-58727A1D436E}" type="slidenum">
              <a:rPr lang="en-US" smtClean="0"/>
              <a:pPr/>
              <a:t>14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animEffect transition="in" filter="randombar(horizontal)">
                                      <p:cBhvr>
                                        <p:cTn id="7" dur="500"/>
                                        <p:tgtEl>
                                          <p:spTgt spid="21504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15043">
                                            <p:txEl>
                                              <p:pRg st="3" end="3"/>
                                            </p:txEl>
                                          </p:spTgt>
                                        </p:tgtEl>
                                        <p:attrNameLst>
                                          <p:attrName>style.visibility</p:attrName>
                                        </p:attrNameLst>
                                      </p:cBhvr>
                                      <p:to>
                                        <p:strVal val="visible"/>
                                      </p:to>
                                    </p:set>
                                    <p:animEffect transition="in" filter="randombar(horizontal)">
                                      <p:cBhvr>
                                        <p:cTn id="10" dur="500"/>
                                        <p:tgtEl>
                                          <p:spTgt spid="215043">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15043">
                                            <p:txEl>
                                              <p:pRg st="2" end="2"/>
                                            </p:txEl>
                                          </p:spTgt>
                                        </p:tgtEl>
                                        <p:attrNameLst>
                                          <p:attrName>style.visibility</p:attrName>
                                        </p:attrNameLst>
                                      </p:cBhvr>
                                      <p:to>
                                        <p:strVal val="visible"/>
                                      </p:to>
                                    </p:set>
                                    <p:animEffect transition="in" filter="randombar(horizontal)">
                                      <p:cBhvr>
                                        <p:cTn id="13" dur="500"/>
                                        <p:tgtEl>
                                          <p:spTgt spid="2150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15043">
                                            <p:txEl>
                                              <p:pRg st="4" end="4"/>
                                            </p:txEl>
                                          </p:spTgt>
                                        </p:tgtEl>
                                        <p:attrNameLst>
                                          <p:attrName>style.visibility</p:attrName>
                                        </p:attrNameLst>
                                      </p:cBhvr>
                                      <p:to>
                                        <p:strVal val="visible"/>
                                      </p:to>
                                    </p:set>
                                    <p:animEffect transition="in" filter="randombar(horizontal)">
                                      <p:cBhvr>
                                        <p:cTn id="18" dur="500"/>
                                        <p:tgtEl>
                                          <p:spTgt spid="215043">
                                            <p:txEl>
                                              <p:pRg st="4" end="4"/>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15043">
                                            <p:txEl>
                                              <p:pRg st="5" end="5"/>
                                            </p:txEl>
                                          </p:spTgt>
                                        </p:tgtEl>
                                        <p:attrNameLst>
                                          <p:attrName>style.visibility</p:attrName>
                                        </p:attrNameLst>
                                      </p:cBhvr>
                                      <p:to>
                                        <p:strVal val="visible"/>
                                      </p:to>
                                    </p:set>
                                    <p:animEffect transition="in" filter="randombar(horizontal)">
                                      <p:cBhvr>
                                        <p:cTn id="21" dur="500"/>
                                        <p:tgtEl>
                                          <p:spTgt spid="215043">
                                            <p:txEl>
                                              <p:pRg st="5" end="5"/>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15043">
                                            <p:txEl>
                                              <p:pRg st="6" end="6"/>
                                            </p:txEl>
                                          </p:spTgt>
                                        </p:tgtEl>
                                        <p:attrNameLst>
                                          <p:attrName>style.visibility</p:attrName>
                                        </p:attrNameLst>
                                      </p:cBhvr>
                                      <p:to>
                                        <p:strVal val="visible"/>
                                      </p:to>
                                    </p:set>
                                    <p:animEffect transition="in" filter="randombar(horizontal)">
                                      <p:cBhvr>
                                        <p:cTn id="24" dur="500"/>
                                        <p:tgtEl>
                                          <p:spTgt spid="21504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15043">
                                            <p:txEl>
                                              <p:pRg st="7" end="7"/>
                                            </p:txEl>
                                          </p:spTgt>
                                        </p:tgtEl>
                                        <p:attrNameLst>
                                          <p:attrName>style.visibility</p:attrName>
                                        </p:attrNameLst>
                                      </p:cBhvr>
                                      <p:to>
                                        <p:strVal val="visible"/>
                                      </p:to>
                                    </p:set>
                                    <p:animEffect transition="in" filter="randombar(horizontal)">
                                      <p:cBhvr>
                                        <p:cTn id="29" dur="500"/>
                                        <p:tgtEl>
                                          <p:spTgt spid="215043">
                                            <p:txEl>
                                              <p:pRg st="7" end="7"/>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15043">
                                            <p:txEl>
                                              <p:pRg st="8" end="8"/>
                                            </p:txEl>
                                          </p:spTgt>
                                        </p:tgtEl>
                                        <p:attrNameLst>
                                          <p:attrName>style.visibility</p:attrName>
                                        </p:attrNameLst>
                                      </p:cBhvr>
                                      <p:to>
                                        <p:strVal val="visible"/>
                                      </p:to>
                                    </p:set>
                                    <p:animEffect transition="in" filter="randombar(horizontal)">
                                      <p:cBhvr>
                                        <p:cTn id="32" dur="500"/>
                                        <p:tgtEl>
                                          <p:spTgt spid="21504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15043">
                                            <p:txEl>
                                              <p:pRg st="9" end="9"/>
                                            </p:txEl>
                                          </p:spTgt>
                                        </p:tgtEl>
                                        <p:attrNameLst>
                                          <p:attrName>style.visibility</p:attrName>
                                        </p:attrNameLst>
                                      </p:cBhvr>
                                      <p:to>
                                        <p:strVal val="visible"/>
                                      </p:to>
                                    </p:set>
                                    <p:animEffect transition="in" filter="randombar(horizontal)">
                                      <p:cBhvr>
                                        <p:cTn id="37" dur="500"/>
                                        <p:tgtEl>
                                          <p:spTgt spid="2150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dirty="0">
                <a:effectLst/>
              </a:rPr>
              <a:t>Countermeasures</a:t>
            </a:r>
            <a:endParaRPr lang="en-US" dirty="0">
              <a:ln w="11430" cmpd="sng">
                <a:solidFill>
                  <a:srgbClr val="CC9900"/>
                </a:solidFill>
                <a:prstDash val="solid"/>
                <a:miter lim="800000"/>
              </a:ln>
              <a:effectLst>
                <a:outerShdw blurRad="38100" dist="38100" dir="2700000" algn="tl">
                  <a:srgbClr val="000000">
                    <a:alpha val="43137"/>
                  </a:srgbClr>
                </a:outerShdw>
              </a:effectLst>
            </a:endParaRPr>
          </a:p>
        </p:txBody>
      </p:sp>
      <p:sp>
        <p:nvSpPr>
          <p:cNvPr id="3" name="Pie 2"/>
          <p:cNvSpPr/>
          <p:nvPr/>
        </p:nvSpPr>
        <p:spPr>
          <a:xfrm>
            <a:off x="457200" y="1295400"/>
            <a:ext cx="4830763" cy="4830763"/>
          </a:xfrm>
          <a:prstGeom prst="pie">
            <a:avLst>
              <a:gd name="adj1" fmla="val 5400000"/>
              <a:gd name="adj2" fmla="val 16200000"/>
            </a:avLst>
          </a:prstGeom>
          <a:solidFill>
            <a:schemeClr val="accent1"/>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5" name="Freeform 4"/>
          <p:cNvSpPr/>
          <p:nvPr/>
        </p:nvSpPr>
        <p:spPr>
          <a:xfrm>
            <a:off x="2872581" y="1295400"/>
            <a:ext cx="5814218" cy="4830763"/>
          </a:xfrm>
          <a:custGeom>
            <a:avLst/>
            <a:gdLst>
              <a:gd name="connsiteX0" fmla="*/ 0 w 5814218"/>
              <a:gd name="connsiteY0" fmla="*/ 0 h 4830763"/>
              <a:gd name="connsiteX1" fmla="*/ 5814218 w 5814218"/>
              <a:gd name="connsiteY1" fmla="*/ 0 h 4830763"/>
              <a:gd name="connsiteX2" fmla="*/ 5814218 w 5814218"/>
              <a:gd name="connsiteY2" fmla="*/ 4830763 h 4830763"/>
              <a:gd name="connsiteX3" fmla="*/ 0 w 5814218"/>
              <a:gd name="connsiteY3" fmla="*/ 4830763 h 4830763"/>
              <a:gd name="connsiteX4" fmla="*/ 0 w 5814218"/>
              <a:gd name="connsiteY4" fmla="*/ 0 h 4830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4218" h="4830763">
                <a:moveTo>
                  <a:pt x="0" y="0"/>
                </a:moveTo>
                <a:lnTo>
                  <a:pt x="5814218" y="0"/>
                </a:lnTo>
                <a:lnTo>
                  <a:pt x="5814218" y="4830763"/>
                </a:lnTo>
                <a:lnTo>
                  <a:pt x="0" y="4830763"/>
                </a:lnTo>
                <a:lnTo>
                  <a:pt x="0" y="0"/>
                </a:lnTo>
                <a:close/>
              </a:path>
            </a:pathLst>
          </a:custGeom>
          <a:noFill/>
          <a:ln>
            <a:no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6200" tIns="76200" rIns="2983309" bIns="3880426" numCol="1" spcCol="1270" anchor="ctr" anchorCtr="0">
            <a:noAutofit/>
          </a:bodyPr>
          <a:lstStyle/>
          <a:p>
            <a:pPr lvl="0" algn="ctr" defTabSz="889000" rtl="0">
              <a:lnSpc>
                <a:spcPct val="90000"/>
              </a:lnSpc>
              <a:spcBef>
                <a:spcPct val="0"/>
              </a:spcBef>
              <a:spcAft>
                <a:spcPct val="35000"/>
              </a:spcAft>
            </a:pPr>
            <a:r>
              <a:rPr lang="en-US" sz="2400" b="1" kern="1200" dirty="0" smtClean="0">
                <a:solidFill>
                  <a:sysClr val="windowText" lastClr="000000"/>
                </a:solidFill>
              </a:rPr>
              <a:t>means used to deal with security attacks</a:t>
            </a:r>
            <a:endParaRPr lang="en-US" sz="2400" kern="1200" dirty="0">
              <a:solidFill>
                <a:sysClr val="windowText" lastClr="000000"/>
              </a:solidFill>
            </a:endParaRPr>
          </a:p>
        </p:txBody>
      </p:sp>
      <p:sp>
        <p:nvSpPr>
          <p:cNvPr id="6" name="Pie 5"/>
          <p:cNvSpPr/>
          <p:nvPr/>
        </p:nvSpPr>
        <p:spPr>
          <a:xfrm>
            <a:off x="1091237" y="2321937"/>
            <a:ext cx="3562687" cy="3562687"/>
          </a:xfrm>
          <a:prstGeom prst="pie">
            <a:avLst>
              <a:gd name="adj1" fmla="val 5400000"/>
              <a:gd name="adj2" fmla="val 16200000"/>
            </a:avLst>
          </a:prstGeom>
          <a:solidFill>
            <a:schemeClr val="accent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7" name="Freeform 6"/>
          <p:cNvSpPr/>
          <p:nvPr/>
        </p:nvSpPr>
        <p:spPr>
          <a:xfrm>
            <a:off x="2872581" y="2321937"/>
            <a:ext cx="5814218" cy="3562687"/>
          </a:xfrm>
          <a:custGeom>
            <a:avLst/>
            <a:gdLst>
              <a:gd name="connsiteX0" fmla="*/ 0 w 5814218"/>
              <a:gd name="connsiteY0" fmla="*/ 0 h 3562687"/>
              <a:gd name="connsiteX1" fmla="*/ 5814218 w 5814218"/>
              <a:gd name="connsiteY1" fmla="*/ 0 h 3562687"/>
              <a:gd name="connsiteX2" fmla="*/ 5814218 w 5814218"/>
              <a:gd name="connsiteY2" fmla="*/ 3562687 h 3562687"/>
              <a:gd name="connsiteX3" fmla="*/ 0 w 5814218"/>
              <a:gd name="connsiteY3" fmla="*/ 3562687 h 3562687"/>
              <a:gd name="connsiteX4" fmla="*/ 0 w 5814218"/>
              <a:gd name="connsiteY4" fmla="*/ 0 h 3562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4218" h="3562687">
                <a:moveTo>
                  <a:pt x="0" y="0"/>
                </a:moveTo>
                <a:lnTo>
                  <a:pt x="5814218" y="0"/>
                </a:lnTo>
                <a:lnTo>
                  <a:pt x="5814218" y="3562687"/>
                </a:lnTo>
                <a:lnTo>
                  <a:pt x="0" y="3562687"/>
                </a:lnTo>
                <a:lnTo>
                  <a:pt x="0" y="0"/>
                </a:lnTo>
                <a:close/>
              </a:path>
            </a:pathLst>
          </a:custGeom>
          <a:noFill/>
          <a:ln>
            <a:no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6200" tIns="76200" rIns="2983309" bIns="2612350" numCol="1" spcCol="1270" anchor="ctr" anchorCtr="0">
            <a:noAutofit/>
          </a:bodyPr>
          <a:lstStyle/>
          <a:p>
            <a:pPr lvl="0" algn="ctr" defTabSz="889000" rtl="0">
              <a:lnSpc>
                <a:spcPct val="90000"/>
              </a:lnSpc>
              <a:spcBef>
                <a:spcPct val="0"/>
              </a:spcBef>
              <a:spcAft>
                <a:spcPct val="35000"/>
              </a:spcAft>
            </a:pPr>
            <a:r>
              <a:rPr lang="en-US" sz="2400" b="1" kern="1200" dirty="0" smtClean="0">
                <a:solidFill>
                  <a:sysClr val="windowText" lastClr="000000"/>
                </a:solidFill>
              </a:rPr>
              <a:t>may introduce new vulnerabilities</a:t>
            </a:r>
            <a:endParaRPr lang="en-US" sz="2400" b="1" kern="1200" dirty="0">
              <a:solidFill>
                <a:sysClr val="windowText" lastClr="000000"/>
              </a:solidFill>
            </a:endParaRPr>
          </a:p>
        </p:txBody>
      </p:sp>
      <p:sp>
        <p:nvSpPr>
          <p:cNvPr id="8" name="Pie 7"/>
          <p:cNvSpPr/>
          <p:nvPr/>
        </p:nvSpPr>
        <p:spPr>
          <a:xfrm>
            <a:off x="1725275" y="3348474"/>
            <a:ext cx="2294612" cy="2294612"/>
          </a:xfrm>
          <a:prstGeom prst="pie">
            <a:avLst>
              <a:gd name="adj1" fmla="val 5400000"/>
              <a:gd name="adj2" fmla="val 16200000"/>
            </a:avLst>
          </a:prstGeom>
          <a:solidFill>
            <a:srgbClr val="CC9900"/>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9" name="Freeform 8"/>
          <p:cNvSpPr/>
          <p:nvPr/>
        </p:nvSpPr>
        <p:spPr>
          <a:xfrm>
            <a:off x="2872581" y="3348474"/>
            <a:ext cx="5814218" cy="2294612"/>
          </a:xfrm>
          <a:custGeom>
            <a:avLst/>
            <a:gdLst>
              <a:gd name="connsiteX0" fmla="*/ 0 w 5814218"/>
              <a:gd name="connsiteY0" fmla="*/ 0 h 2294612"/>
              <a:gd name="connsiteX1" fmla="*/ 5814218 w 5814218"/>
              <a:gd name="connsiteY1" fmla="*/ 0 h 2294612"/>
              <a:gd name="connsiteX2" fmla="*/ 5814218 w 5814218"/>
              <a:gd name="connsiteY2" fmla="*/ 2294612 h 2294612"/>
              <a:gd name="connsiteX3" fmla="*/ 0 w 5814218"/>
              <a:gd name="connsiteY3" fmla="*/ 2294612 h 2294612"/>
              <a:gd name="connsiteX4" fmla="*/ 0 w 5814218"/>
              <a:gd name="connsiteY4" fmla="*/ 0 h 2294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4218" h="2294612">
                <a:moveTo>
                  <a:pt x="0" y="0"/>
                </a:moveTo>
                <a:lnTo>
                  <a:pt x="5814218" y="0"/>
                </a:lnTo>
                <a:lnTo>
                  <a:pt x="5814218" y="2294612"/>
                </a:lnTo>
                <a:lnTo>
                  <a:pt x="0" y="2294612"/>
                </a:lnTo>
                <a:lnTo>
                  <a:pt x="0" y="0"/>
                </a:lnTo>
                <a:close/>
              </a:path>
            </a:pathLst>
          </a:custGeom>
          <a:noFill/>
          <a:ln>
            <a:no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6200" tIns="76200" rIns="2983309" bIns="1344275" numCol="1" spcCol="1270" anchor="ctr" anchorCtr="0">
            <a:noAutofit/>
          </a:bodyPr>
          <a:lstStyle/>
          <a:p>
            <a:pPr lvl="0" algn="ctr" defTabSz="889000" rtl="0">
              <a:lnSpc>
                <a:spcPct val="90000"/>
              </a:lnSpc>
              <a:spcBef>
                <a:spcPct val="0"/>
              </a:spcBef>
              <a:spcAft>
                <a:spcPct val="35000"/>
              </a:spcAft>
            </a:pPr>
            <a:r>
              <a:rPr lang="en-US" sz="2400" b="1" kern="1200" dirty="0" smtClean="0">
                <a:solidFill>
                  <a:sysClr val="windowText" lastClr="000000"/>
                </a:solidFill>
              </a:rPr>
              <a:t>Residual vulnerabilities may remain</a:t>
            </a:r>
            <a:endParaRPr lang="en-US" sz="2400" kern="1200" dirty="0">
              <a:solidFill>
                <a:sysClr val="windowText" lastClr="000000"/>
              </a:solidFill>
            </a:endParaRPr>
          </a:p>
        </p:txBody>
      </p:sp>
      <p:sp>
        <p:nvSpPr>
          <p:cNvPr id="10" name="Pie 9"/>
          <p:cNvSpPr/>
          <p:nvPr/>
        </p:nvSpPr>
        <p:spPr>
          <a:xfrm>
            <a:off x="2359312" y="4375011"/>
            <a:ext cx="1026537" cy="1026537"/>
          </a:xfrm>
          <a:prstGeom prst="pie">
            <a:avLst>
              <a:gd name="adj1" fmla="val 5400000"/>
              <a:gd name="adj2" fmla="val 16200000"/>
            </a:avLst>
          </a:prstGeom>
          <a:solidFill>
            <a:srgbClr val="FF6600"/>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1" name="Freeform 10"/>
          <p:cNvSpPr/>
          <p:nvPr/>
        </p:nvSpPr>
        <p:spPr>
          <a:xfrm>
            <a:off x="2872581" y="4437112"/>
            <a:ext cx="5814218" cy="1026537"/>
          </a:xfrm>
          <a:custGeom>
            <a:avLst/>
            <a:gdLst>
              <a:gd name="connsiteX0" fmla="*/ 0 w 5814218"/>
              <a:gd name="connsiteY0" fmla="*/ 0 h 1026537"/>
              <a:gd name="connsiteX1" fmla="*/ 5814218 w 5814218"/>
              <a:gd name="connsiteY1" fmla="*/ 0 h 1026537"/>
              <a:gd name="connsiteX2" fmla="*/ 5814218 w 5814218"/>
              <a:gd name="connsiteY2" fmla="*/ 1026537 h 1026537"/>
              <a:gd name="connsiteX3" fmla="*/ 0 w 5814218"/>
              <a:gd name="connsiteY3" fmla="*/ 1026537 h 1026537"/>
              <a:gd name="connsiteX4" fmla="*/ 0 w 5814218"/>
              <a:gd name="connsiteY4" fmla="*/ 0 h 1026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4218" h="1026537">
                <a:moveTo>
                  <a:pt x="0" y="0"/>
                </a:moveTo>
                <a:lnTo>
                  <a:pt x="5814218" y="0"/>
                </a:lnTo>
                <a:lnTo>
                  <a:pt x="5814218" y="1026537"/>
                </a:lnTo>
                <a:lnTo>
                  <a:pt x="0" y="1026537"/>
                </a:lnTo>
                <a:lnTo>
                  <a:pt x="0" y="0"/>
                </a:lnTo>
                <a:close/>
              </a:path>
            </a:pathLst>
          </a:custGeom>
          <a:noFill/>
          <a:ln>
            <a:no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6200" tIns="76200" rIns="2983309" bIns="76200" numCol="1" spcCol="1270" anchor="ctr" anchorCtr="0">
            <a:noAutofit/>
          </a:bodyPr>
          <a:lstStyle/>
          <a:p>
            <a:pPr lvl="0" algn="ctr" defTabSz="889000" rtl="0">
              <a:lnSpc>
                <a:spcPct val="90000"/>
              </a:lnSpc>
              <a:spcBef>
                <a:spcPct val="0"/>
              </a:spcBef>
              <a:spcAft>
                <a:spcPct val="35000"/>
              </a:spcAft>
            </a:pPr>
            <a:r>
              <a:rPr lang="en-US" sz="2400" b="1" kern="1200" dirty="0" smtClean="0">
                <a:solidFill>
                  <a:sysClr val="windowText" lastClr="000000"/>
                </a:solidFill>
              </a:rPr>
              <a:t>goal is to minimize residual level of risk to the assets</a:t>
            </a:r>
            <a:endParaRPr lang="en-US" sz="2400" b="1" kern="1200" dirty="0">
              <a:solidFill>
                <a:sysClr val="windowText" lastClr="000000"/>
              </a:solidFill>
            </a:endParaRPr>
          </a:p>
        </p:txBody>
      </p:sp>
      <p:sp>
        <p:nvSpPr>
          <p:cNvPr id="12" name="Freeform 11"/>
          <p:cNvSpPr/>
          <p:nvPr/>
        </p:nvSpPr>
        <p:spPr>
          <a:xfrm>
            <a:off x="6156176" y="1295399"/>
            <a:ext cx="1453554" cy="1026537"/>
          </a:xfrm>
          <a:custGeom>
            <a:avLst/>
            <a:gdLst>
              <a:gd name="connsiteX0" fmla="*/ 0 w 2907109"/>
              <a:gd name="connsiteY0" fmla="*/ 0 h 1026537"/>
              <a:gd name="connsiteX1" fmla="*/ 2907109 w 2907109"/>
              <a:gd name="connsiteY1" fmla="*/ 0 h 1026537"/>
              <a:gd name="connsiteX2" fmla="*/ 2907109 w 2907109"/>
              <a:gd name="connsiteY2" fmla="*/ 1026537 h 1026537"/>
              <a:gd name="connsiteX3" fmla="*/ 0 w 2907109"/>
              <a:gd name="connsiteY3" fmla="*/ 1026537 h 1026537"/>
              <a:gd name="connsiteX4" fmla="*/ 0 w 2907109"/>
              <a:gd name="connsiteY4" fmla="*/ 0 h 1026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7109" h="1026537">
                <a:moveTo>
                  <a:pt x="0" y="0"/>
                </a:moveTo>
                <a:lnTo>
                  <a:pt x="2907109" y="0"/>
                </a:lnTo>
                <a:lnTo>
                  <a:pt x="2907109" y="1026537"/>
                </a:lnTo>
                <a:lnTo>
                  <a:pt x="0" y="1026537"/>
                </a:lnTo>
                <a:lnTo>
                  <a:pt x="0" y="0"/>
                </a:lnTo>
                <a:close/>
              </a:path>
            </a:pathLst>
          </a:custGeom>
          <a:noFill/>
          <a:ln>
            <a:noFill/>
          </a:ln>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2000" b="1" kern="1200" dirty="0" smtClean="0">
                <a:solidFill>
                  <a:sysClr val="windowText" lastClr="000000"/>
                </a:solidFill>
              </a:rPr>
              <a:t>prevent</a:t>
            </a:r>
            <a:endParaRPr lang="en-US" sz="2000" kern="1200" dirty="0">
              <a:solidFill>
                <a:sysClr val="windowText" lastClr="000000"/>
              </a:solidFill>
            </a:endParaRPr>
          </a:p>
          <a:p>
            <a:pPr marL="171450" lvl="1" indent="-171450" algn="l" defTabSz="800100" rtl="0">
              <a:lnSpc>
                <a:spcPct val="90000"/>
              </a:lnSpc>
              <a:spcBef>
                <a:spcPct val="0"/>
              </a:spcBef>
              <a:spcAft>
                <a:spcPct val="15000"/>
              </a:spcAft>
              <a:buChar char="••"/>
            </a:pPr>
            <a:r>
              <a:rPr lang="en-US" sz="2000" b="1" kern="1200" dirty="0" smtClean="0">
                <a:solidFill>
                  <a:sysClr val="windowText" lastClr="000000"/>
                </a:solidFill>
              </a:rPr>
              <a:t>detect</a:t>
            </a:r>
            <a:endParaRPr lang="en-US" sz="2000" kern="1200" dirty="0">
              <a:solidFill>
                <a:sysClr val="windowText" lastClr="000000"/>
              </a:solidFill>
            </a:endParaRPr>
          </a:p>
          <a:p>
            <a:pPr marL="171450" lvl="1" indent="-171450" algn="l" defTabSz="800100" rtl="0">
              <a:lnSpc>
                <a:spcPct val="90000"/>
              </a:lnSpc>
              <a:spcBef>
                <a:spcPct val="0"/>
              </a:spcBef>
              <a:spcAft>
                <a:spcPct val="15000"/>
              </a:spcAft>
              <a:buChar char="••"/>
            </a:pPr>
            <a:r>
              <a:rPr lang="en-US" sz="2000" b="1" kern="1200" dirty="0" smtClean="0">
                <a:solidFill>
                  <a:sysClr val="windowText" lastClr="000000"/>
                </a:solidFill>
              </a:rPr>
              <a:t>recover</a:t>
            </a:r>
            <a:endParaRPr lang="en-US" sz="2000" kern="1200" dirty="0">
              <a:solidFill>
                <a:sysClr val="windowText" lastClr="000000"/>
              </a:solidFill>
            </a:endParaRPr>
          </a:p>
        </p:txBody>
      </p:sp>
      <p:sp>
        <p:nvSpPr>
          <p:cNvPr id="2" name="Slide Number Placeholder 1"/>
          <p:cNvSpPr>
            <a:spLocks noGrp="1"/>
          </p:cNvSpPr>
          <p:nvPr>
            <p:ph type="sldNum" sz="quarter" idx="11"/>
          </p:nvPr>
        </p:nvSpPr>
        <p:spPr/>
        <p:txBody>
          <a:bodyPr/>
          <a:lstStyle/>
          <a:p>
            <a:fld id="{5F36C9FC-DA22-1F47-8722-58727A1D436E}" type="slidenum">
              <a:rPr lang="en-US" smtClean="0"/>
              <a:pPr/>
              <a:t>15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4" dur="500"/>
                                        <p:tgtEl>
                                          <p:spTgt spid="7">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4" dur="500"/>
                                        <p:tgtEl>
                                          <p:spTgt spid="9">
                                            <p:txEl>
                                              <p:pRg st="0" end="0"/>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34" dur="500"/>
                                        <p:tgtEl>
                                          <p:spTgt spid="11">
                                            <p:txEl>
                                              <p:pRg st="0" end="0"/>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3657600" y="685801"/>
            <a:ext cx="5486400" cy="1470025"/>
          </a:xfrm>
        </p:spPr>
        <p:txBody>
          <a:bodyPr/>
          <a:lstStyle/>
          <a:p>
            <a:pPr algn="l"/>
            <a:r>
              <a:rPr lang="en-US" dirty="0" smtClean="0"/>
              <a:t>Lecture </a:t>
            </a:r>
            <a:r>
              <a:rPr lang="en-US" dirty="0" smtClean="0"/>
              <a:t>2: </a:t>
            </a:r>
            <a:r>
              <a:rPr lang="en-US" dirty="0" smtClean="0"/>
              <a:t/>
            </a:r>
            <a:br>
              <a:rPr lang="en-US" dirty="0" smtClean="0"/>
            </a:br>
            <a:r>
              <a:rPr lang="en-US" dirty="0" smtClean="0"/>
              <a:t>Overview (</a:t>
            </a:r>
            <a:r>
              <a:rPr lang="en-US" dirty="0" err="1" smtClean="0"/>
              <a:t>cont</a:t>
            </a:r>
            <a:r>
              <a:rPr lang="en-US" dirty="0" smtClean="0"/>
              <a:t>)</a:t>
            </a:r>
            <a:endParaRPr lang="en-US" dirty="0"/>
          </a:p>
        </p:txBody>
      </p:sp>
      <p:sp>
        <p:nvSpPr>
          <p:cNvPr id="13" name="Subtitle 12"/>
          <p:cNvSpPr>
            <a:spLocks noGrp="1"/>
          </p:cNvSpPr>
          <p:nvPr>
            <p:ph type="subTitle" idx="1"/>
          </p:nvPr>
        </p:nvSpPr>
        <p:spPr>
          <a:xfrm>
            <a:off x="0" y="6453336"/>
            <a:ext cx="9144000" cy="392124"/>
          </a:xfrm>
        </p:spPr>
        <p:txBody>
          <a:bodyPr>
            <a:normAutofit lnSpcReduction="10000"/>
          </a:bodyPr>
          <a:lstStyle/>
          <a:p>
            <a:r>
              <a:rPr lang="en-US" sz="2000" dirty="0" smtClean="0"/>
              <a:t>modified from slides of </a:t>
            </a:r>
            <a:r>
              <a:rPr lang="en-US" sz="2000" dirty="0" err="1"/>
              <a:t>Lawrie</a:t>
            </a:r>
            <a:r>
              <a:rPr lang="en-US" sz="2000" dirty="0"/>
              <a:t> Brown</a:t>
            </a:r>
            <a:endParaRPr lang="en-AU" sz="2000" dirty="0"/>
          </a:p>
        </p:txBody>
      </p:sp>
      <p:pic>
        <p:nvPicPr>
          <p:cNvPr id="11" name="Picture 10"/>
          <p:cNvPicPr>
            <a:picLocks noChangeAspect="1"/>
          </p:cNvPicPr>
          <p:nvPr/>
        </p:nvPicPr>
        <p:blipFill>
          <a:blip r:embed="rId3"/>
          <a:stretch>
            <a:fillRect/>
          </a:stretch>
        </p:blipFill>
        <p:spPr>
          <a:xfrm>
            <a:off x="838200" y="1143000"/>
            <a:ext cx="2819400" cy="2109537"/>
          </a:xfrm>
          <a:prstGeom prst="rect">
            <a:avLst/>
          </a:prstGeom>
          <a:effectLst>
            <a:softEdge rad="254000"/>
          </a:effectLst>
        </p:spPr>
      </p:pic>
      <p:pic>
        <p:nvPicPr>
          <p:cNvPr id="6" name="Picture 5"/>
          <p:cNvPicPr>
            <a:picLocks noChangeAspect="1"/>
          </p:cNvPicPr>
          <p:nvPr/>
        </p:nvPicPr>
        <p:blipFill>
          <a:blip r:embed="rId4">
            <a:alphaModFix/>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4860032" y="2348880"/>
            <a:ext cx="3063164" cy="398092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109332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2" descr="http://www-db.stanford.edu/pub/gio/CS99I/figures/DogInternet_07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957263"/>
            <a:ext cx="4811712"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4"/>
          <p:cNvSpPr txBox="1">
            <a:spLocks noChangeArrowheads="1"/>
          </p:cNvSpPr>
          <p:nvPr/>
        </p:nvSpPr>
        <p:spPr bwMode="auto">
          <a:xfrm>
            <a:off x="268288" y="3849688"/>
            <a:ext cx="243840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101000"/>
              </a:lnSpc>
            </a:pPr>
            <a:r>
              <a:rPr lang="en-GB" altLang="en-US" sz="1600">
                <a:solidFill>
                  <a:srgbClr val="000000"/>
                </a:solidFill>
                <a:latin typeface="Tahoma" panose="020B0604030504040204" pitchFamily="34" charset="0"/>
              </a:rPr>
              <a:t>by Peter Steiner, </a:t>
            </a:r>
          </a:p>
          <a:p>
            <a:pPr>
              <a:lnSpc>
                <a:spcPct val="101000"/>
              </a:lnSpc>
            </a:pPr>
            <a:r>
              <a:rPr lang="en-GB" altLang="en-US" sz="1600">
                <a:solidFill>
                  <a:srgbClr val="000000"/>
                </a:solidFill>
                <a:latin typeface="Tahoma" panose="020B0604030504040204" pitchFamily="34" charset="0"/>
              </a:rPr>
              <a:t>New York, July 5, 1993</a:t>
            </a:r>
          </a:p>
        </p:txBody>
      </p:sp>
    </p:spTree>
    <p:extLst>
      <p:ext uri="{BB962C8B-B14F-4D97-AF65-F5344CB8AC3E}">
        <p14:creationId xmlns:p14="http://schemas.microsoft.com/office/powerpoint/2010/main" val="820940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Threat  Consequences</a:t>
            </a:r>
            <a:endParaRPr lang="en-US" dirty="0"/>
          </a:p>
        </p:txBody>
      </p:sp>
      <p:sp>
        <p:nvSpPr>
          <p:cNvPr id="3" name="Content Placeholder 2"/>
          <p:cNvSpPr>
            <a:spLocks noGrp="1"/>
          </p:cNvSpPr>
          <p:nvPr>
            <p:ph idx="1"/>
          </p:nvPr>
        </p:nvSpPr>
        <p:spPr/>
        <p:txBody>
          <a:bodyPr/>
          <a:lstStyle/>
          <a:p>
            <a:pPr marL="0" indent="0">
              <a:buNone/>
            </a:pPr>
            <a:r>
              <a:rPr lang="en-US" sz="2800" b="1" dirty="0" smtClean="0"/>
              <a:t>Unauthorized disclosure </a:t>
            </a:r>
            <a:r>
              <a:rPr lang="en-US" sz="2800" dirty="0" smtClean="0"/>
              <a:t>is a threat to </a:t>
            </a:r>
            <a:r>
              <a:rPr lang="en-US" sz="2800" i="1" dirty="0" smtClean="0"/>
              <a:t>confidentiality </a:t>
            </a:r>
          </a:p>
          <a:p>
            <a:pPr lvl="2"/>
            <a:endParaRPr lang="en-US" sz="2000" b="1" dirty="0" smtClean="0"/>
          </a:p>
          <a:p>
            <a:r>
              <a:rPr lang="en-US" sz="2800" b="1" i="1" dirty="0" smtClean="0"/>
              <a:t>Exposure</a:t>
            </a:r>
            <a:r>
              <a:rPr lang="en-US" sz="2800" dirty="0" smtClean="0"/>
              <a:t>: This can be deliberate or be the result of a human, hardware, or software error</a:t>
            </a:r>
          </a:p>
          <a:p>
            <a:pPr lvl="2"/>
            <a:endParaRPr lang="en-US" sz="2000" b="1" dirty="0" smtClean="0"/>
          </a:p>
          <a:p>
            <a:r>
              <a:rPr lang="en-US" sz="2800" b="1" i="1" dirty="0" smtClean="0"/>
              <a:t>Interception</a:t>
            </a:r>
            <a:r>
              <a:rPr lang="en-US" sz="2800" dirty="0" smtClean="0"/>
              <a:t>: unauthorized access to data</a:t>
            </a:r>
          </a:p>
          <a:p>
            <a:pPr lvl="2"/>
            <a:endParaRPr lang="en-US" sz="2000" b="1" dirty="0" smtClean="0"/>
          </a:p>
          <a:p>
            <a:r>
              <a:rPr lang="en-US" sz="2800" b="1" i="1" dirty="0" smtClean="0"/>
              <a:t>Inference</a:t>
            </a:r>
            <a:r>
              <a:rPr lang="en-US" sz="2800" dirty="0" smtClean="0"/>
              <a:t>: e.g., traffic analysis or use of </a:t>
            </a:r>
            <a:r>
              <a:rPr lang="en-US" sz="2800" dirty="0"/>
              <a:t>limited </a:t>
            </a:r>
            <a:r>
              <a:rPr lang="en-US" sz="2800" dirty="0" smtClean="0"/>
              <a:t>access to get detailed information</a:t>
            </a:r>
          </a:p>
          <a:p>
            <a:pPr lvl="2"/>
            <a:endParaRPr lang="en-US" sz="2000" b="1" dirty="0" smtClean="0"/>
          </a:p>
          <a:p>
            <a:r>
              <a:rPr lang="en-US" sz="2800" b="1" i="1" dirty="0" smtClean="0"/>
              <a:t>Intrusion</a:t>
            </a:r>
            <a:r>
              <a:rPr lang="en-US" sz="2800" dirty="0" smtClean="0"/>
              <a:t>: unauthorized access to sensitive data</a:t>
            </a:r>
            <a:endParaRPr lang="en-US" sz="2800" dirty="0"/>
          </a:p>
        </p:txBody>
      </p:sp>
      <p:pic>
        <p:nvPicPr>
          <p:cNvPr id="4" name="Picture 3"/>
          <p:cNvPicPr>
            <a:picLocks noChangeAspect="1"/>
          </p:cNvPicPr>
          <p:nvPr/>
        </p:nvPicPr>
        <p:blipFill>
          <a:blip r:embed="rId3"/>
          <a:stretch>
            <a:fillRect/>
          </a:stretch>
        </p:blipFill>
        <p:spPr>
          <a:xfrm>
            <a:off x="8038964" y="4725144"/>
            <a:ext cx="1141548" cy="2060847"/>
          </a:xfrm>
          <a:prstGeom prst="rect">
            <a:avLst/>
          </a:prstGeom>
        </p:spPr>
      </p:pic>
      <p:sp>
        <p:nvSpPr>
          <p:cNvPr id="5" name="Slide Number Placeholder 4"/>
          <p:cNvSpPr>
            <a:spLocks noGrp="1"/>
          </p:cNvSpPr>
          <p:nvPr>
            <p:ph type="sldNum" sz="quarter" idx="11"/>
          </p:nvPr>
        </p:nvSpPr>
        <p:spPr/>
        <p:txBody>
          <a:bodyPr/>
          <a:lstStyle/>
          <a:p>
            <a:fld id="{5F36C9FC-DA22-1F47-8722-58727A1D436E}" type="slidenum">
              <a:rPr lang="en-US" smtClean="0"/>
              <a:pPr/>
              <a:t>18</a:t>
            </a:fld>
            <a:endParaRPr lang="en-US" dirty="0"/>
          </a:p>
        </p:txBody>
      </p:sp>
    </p:spTree>
    <p:extLst>
      <p:ext uri="{BB962C8B-B14F-4D97-AF65-F5344CB8AC3E}">
        <p14:creationId xmlns:p14="http://schemas.microsoft.com/office/powerpoint/2010/main" val="79733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Threat  Consequences</a:t>
            </a:r>
            <a:endParaRPr lang="en-US" dirty="0"/>
          </a:p>
        </p:txBody>
      </p:sp>
      <p:sp>
        <p:nvSpPr>
          <p:cNvPr id="3" name="Content Placeholder 2"/>
          <p:cNvSpPr>
            <a:spLocks noGrp="1"/>
          </p:cNvSpPr>
          <p:nvPr>
            <p:ph idx="1"/>
          </p:nvPr>
        </p:nvSpPr>
        <p:spPr/>
        <p:txBody>
          <a:bodyPr/>
          <a:lstStyle/>
          <a:p>
            <a:pPr marL="0" indent="0">
              <a:buNone/>
            </a:pPr>
            <a:r>
              <a:rPr lang="en-US" b="1" dirty="0" smtClean="0"/>
              <a:t>Deception</a:t>
            </a:r>
            <a:r>
              <a:rPr lang="en-US" dirty="0" smtClean="0"/>
              <a:t> is a threat to either system or data </a:t>
            </a:r>
            <a:r>
              <a:rPr lang="en-US" i="1" dirty="0" smtClean="0"/>
              <a:t>integrity</a:t>
            </a:r>
          </a:p>
          <a:p>
            <a:r>
              <a:rPr lang="en-US" b="1" i="1" dirty="0" smtClean="0"/>
              <a:t>Masquerade</a:t>
            </a:r>
            <a:r>
              <a:rPr lang="en-US" dirty="0" smtClean="0"/>
              <a:t>: </a:t>
            </a:r>
            <a:r>
              <a:rPr lang="en-US" dirty="0" smtClean="0"/>
              <a:t>an </a:t>
            </a:r>
            <a:r>
              <a:rPr lang="en-US" dirty="0" smtClean="0"/>
              <a:t>attempt by an unauthorized</a:t>
            </a:r>
            <a:r>
              <a:rPr lang="en-US" dirty="0"/>
              <a:t> </a:t>
            </a:r>
            <a:r>
              <a:rPr lang="en-US" dirty="0" smtClean="0"/>
              <a:t>user to gain access to a system by posing as an authorized user</a:t>
            </a:r>
          </a:p>
          <a:p>
            <a:r>
              <a:rPr lang="en-US" b="1" i="1" dirty="0" smtClean="0"/>
              <a:t>Falsification</a:t>
            </a:r>
            <a:r>
              <a:rPr lang="en-US" dirty="0" smtClean="0"/>
              <a:t>: altering or replacing of valid data or the introduction of false data</a:t>
            </a:r>
          </a:p>
          <a:p>
            <a:r>
              <a:rPr lang="en-US" b="1" i="1" dirty="0" smtClean="0"/>
              <a:t>Repudiation</a:t>
            </a:r>
            <a:r>
              <a:rPr lang="en-US" dirty="0" smtClean="0"/>
              <a:t>: denial of sending, receiving or possessing the data.</a:t>
            </a:r>
          </a:p>
        </p:txBody>
      </p:sp>
      <p:pic>
        <p:nvPicPr>
          <p:cNvPr id="4" name="Picture 3"/>
          <p:cNvPicPr>
            <a:picLocks noChangeAspect="1"/>
          </p:cNvPicPr>
          <p:nvPr/>
        </p:nvPicPr>
        <p:blipFill>
          <a:blip r:embed="rId3"/>
          <a:stretch>
            <a:fillRect/>
          </a:stretch>
        </p:blipFill>
        <p:spPr>
          <a:xfrm>
            <a:off x="8038964" y="4725144"/>
            <a:ext cx="1141548" cy="2060847"/>
          </a:xfrm>
          <a:prstGeom prst="rect">
            <a:avLst/>
          </a:prstGeom>
        </p:spPr>
      </p:pic>
      <p:sp>
        <p:nvSpPr>
          <p:cNvPr id="5" name="Slide Number Placeholder 4"/>
          <p:cNvSpPr>
            <a:spLocks noGrp="1"/>
          </p:cNvSpPr>
          <p:nvPr>
            <p:ph type="sldNum" sz="quarter" idx="11"/>
          </p:nvPr>
        </p:nvSpPr>
        <p:spPr/>
        <p:txBody>
          <a:bodyPr/>
          <a:lstStyle/>
          <a:p>
            <a:fld id="{5F36C9FC-DA22-1F47-8722-58727A1D436E}" type="slidenum">
              <a:rPr lang="en-US" smtClean="0"/>
              <a:pPr/>
              <a:t>19</a:t>
            </a:fld>
            <a:endParaRPr lang="en-US" dirty="0"/>
          </a:p>
        </p:txBody>
      </p:sp>
    </p:spTree>
    <p:extLst>
      <p:ext uri="{BB962C8B-B14F-4D97-AF65-F5344CB8AC3E}">
        <p14:creationId xmlns:p14="http://schemas.microsoft.com/office/powerpoint/2010/main" val="384549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dirty="0"/>
          </a:p>
        </p:txBody>
      </p:sp>
      <p:sp>
        <p:nvSpPr>
          <p:cNvPr id="3" name="Content Placeholder 2"/>
          <p:cNvSpPr>
            <a:spLocks noGrp="1"/>
          </p:cNvSpPr>
          <p:nvPr>
            <p:ph idx="1"/>
          </p:nvPr>
        </p:nvSpPr>
        <p:spPr/>
        <p:txBody>
          <a:bodyPr/>
          <a:lstStyle/>
          <a:p>
            <a:pPr marL="0" indent="0">
              <a:buNone/>
            </a:pPr>
            <a:r>
              <a:rPr lang="en-US" sz="2800" dirty="0">
                <a:latin typeface="Arial" pitchFamily="-107" charset="0"/>
              </a:rPr>
              <a:t>The focus of this </a:t>
            </a:r>
            <a:r>
              <a:rPr lang="en-US" sz="2800" dirty="0" smtClean="0">
                <a:latin typeface="Arial" pitchFamily="-107" charset="0"/>
              </a:rPr>
              <a:t>chapter is </a:t>
            </a:r>
            <a:r>
              <a:rPr lang="en-US" sz="2800" dirty="0">
                <a:latin typeface="Arial" pitchFamily="-107" charset="0"/>
              </a:rPr>
              <a:t>on three fundamental questions:</a:t>
            </a:r>
          </a:p>
          <a:p>
            <a:endParaRPr lang="en-US" dirty="0" smtClean="0"/>
          </a:p>
          <a:p>
            <a:r>
              <a:rPr lang="en-US" dirty="0" smtClean="0"/>
              <a:t>What assets do we need to protect?</a:t>
            </a:r>
          </a:p>
          <a:p>
            <a:endParaRPr lang="en-US" dirty="0" smtClean="0"/>
          </a:p>
          <a:p>
            <a:r>
              <a:rPr lang="en-US" dirty="0" smtClean="0"/>
              <a:t>How are those assets threatened?</a:t>
            </a:r>
          </a:p>
          <a:p>
            <a:endParaRPr lang="en-US" dirty="0" smtClean="0"/>
          </a:p>
          <a:p>
            <a:r>
              <a:rPr lang="en-US" dirty="0" smtClean="0"/>
              <a:t>What can we do to counter those threats?</a:t>
            </a:r>
            <a:endParaRPr lang="en-US" dirty="0"/>
          </a:p>
        </p:txBody>
      </p:sp>
    </p:spTree>
    <p:extLst>
      <p:ext uri="{BB962C8B-B14F-4D97-AF65-F5344CB8AC3E}">
        <p14:creationId xmlns:p14="http://schemas.microsoft.com/office/powerpoint/2010/main" val="36345984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Threat  Consequences</a:t>
            </a:r>
            <a:endParaRPr lang="en-US" dirty="0"/>
          </a:p>
        </p:txBody>
      </p:sp>
      <p:sp>
        <p:nvSpPr>
          <p:cNvPr id="3" name="Content Placeholder 2"/>
          <p:cNvSpPr>
            <a:spLocks noGrp="1"/>
          </p:cNvSpPr>
          <p:nvPr>
            <p:ph idx="1"/>
          </p:nvPr>
        </p:nvSpPr>
        <p:spPr/>
        <p:txBody>
          <a:bodyPr/>
          <a:lstStyle/>
          <a:p>
            <a:pPr marL="0" indent="0">
              <a:buNone/>
            </a:pPr>
            <a:r>
              <a:rPr lang="en-US" b="1" dirty="0" smtClean="0"/>
              <a:t>Usurpation</a:t>
            </a:r>
            <a:r>
              <a:rPr lang="en-US" dirty="0" smtClean="0"/>
              <a:t> is a threat to system </a:t>
            </a:r>
            <a:r>
              <a:rPr lang="en-US" i="1" dirty="0" smtClean="0"/>
              <a:t>integrity</a:t>
            </a:r>
            <a:r>
              <a:rPr lang="en-US" dirty="0" smtClean="0"/>
              <a:t>. </a:t>
            </a:r>
          </a:p>
          <a:p>
            <a:endParaRPr lang="en-US" b="1" dirty="0" smtClean="0"/>
          </a:p>
          <a:p>
            <a:r>
              <a:rPr lang="en-US" b="1" i="1" dirty="0" smtClean="0"/>
              <a:t>Misappropriation</a:t>
            </a:r>
            <a:r>
              <a:rPr lang="en-US" dirty="0" smtClean="0"/>
              <a:t>: e.g., theft of service, distributed denial of service attack</a:t>
            </a:r>
          </a:p>
          <a:p>
            <a:endParaRPr lang="en-US" dirty="0" smtClean="0"/>
          </a:p>
          <a:p>
            <a:r>
              <a:rPr lang="en-US" b="1" i="1" dirty="0" smtClean="0"/>
              <a:t>Misuse</a:t>
            </a:r>
            <a:r>
              <a:rPr lang="en-US" dirty="0" smtClean="0"/>
              <a:t>: security functions can be disabled or thwarted</a:t>
            </a:r>
            <a:endParaRPr lang="en-US" dirty="0"/>
          </a:p>
        </p:txBody>
      </p:sp>
      <p:pic>
        <p:nvPicPr>
          <p:cNvPr id="4" name="Picture 3"/>
          <p:cNvPicPr>
            <a:picLocks noChangeAspect="1"/>
          </p:cNvPicPr>
          <p:nvPr/>
        </p:nvPicPr>
        <p:blipFill>
          <a:blip r:embed="rId3"/>
          <a:stretch>
            <a:fillRect/>
          </a:stretch>
        </p:blipFill>
        <p:spPr>
          <a:xfrm>
            <a:off x="8038964" y="4725144"/>
            <a:ext cx="1141548" cy="2060847"/>
          </a:xfrm>
          <a:prstGeom prst="rect">
            <a:avLst/>
          </a:prstGeom>
        </p:spPr>
      </p:pic>
      <p:sp>
        <p:nvSpPr>
          <p:cNvPr id="5" name="Slide Number Placeholder 4"/>
          <p:cNvSpPr>
            <a:spLocks noGrp="1"/>
          </p:cNvSpPr>
          <p:nvPr>
            <p:ph type="sldNum" sz="quarter" idx="11"/>
          </p:nvPr>
        </p:nvSpPr>
        <p:spPr/>
        <p:txBody>
          <a:bodyPr/>
          <a:lstStyle/>
          <a:p>
            <a:fld id="{5F36C9FC-DA22-1F47-8722-58727A1D436E}" type="slidenum">
              <a:rPr lang="en-US" smtClean="0"/>
              <a:pPr/>
              <a:t>20</a:t>
            </a:fld>
            <a:endParaRPr lang="en-US" dirty="0"/>
          </a:p>
        </p:txBody>
      </p:sp>
    </p:spTree>
    <p:extLst>
      <p:ext uri="{BB962C8B-B14F-4D97-AF65-F5344CB8AC3E}">
        <p14:creationId xmlns:p14="http://schemas.microsoft.com/office/powerpoint/2010/main" val="128459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Threat  Consequences</a:t>
            </a:r>
            <a:endParaRPr lang="en-US" dirty="0"/>
          </a:p>
        </p:txBody>
      </p:sp>
      <p:sp>
        <p:nvSpPr>
          <p:cNvPr id="3" name="Content Placeholder 2"/>
          <p:cNvSpPr>
            <a:spLocks noGrp="1"/>
          </p:cNvSpPr>
          <p:nvPr>
            <p:ph idx="1"/>
          </p:nvPr>
        </p:nvSpPr>
        <p:spPr/>
        <p:txBody>
          <a:bodyPr/>
          <a:lstStyle/>
          <a:p>
            <a:pPr marL="0" indent="0">
              <a:buNone/>
            </a:pPr>
            <a:r>
              <a:rPr lang="en-US" b="1" dirty="0" smtClean="0"/>
              <a:t>Disruption</a:t>
            </a:r>
            <a:r>
              <a:rPr lang="en-US" dirty="0" smtClean="0"/>
              <a:t> is a threat to </a:t>
            </a:r>
            <a:r>
              <a:rPr lang="en-US" i="1" dirty="0" smtClean="0"/>
              <a:t>availability</a:t>
            </a:r>
            <a:r>
              <a:rPr lang="en-US" dirty="0" smtClean="0"/>
              <a:t> or system </a:t>
            </a:r>
            <a:r>
              <a:rPr lang="en-US" i="1" dirty="0" smtClean="0"/>
              <a:t>integrity</a:t>
            </a:r>
          </a:p>
          <a:p>
            <a:r>
              <a:rPr lang="en-US" b="1" i="1" dirty="0" smtClean="0"/>
              <a:t>Incapacitation</a:t>
            </a:r>
            <a:r>
              <a:rPr lang="en-US" dirty="0" smtClean="0"/>
              <a:t>: a result of physical destruction of or damage to system hardware</a:t>
            </a:r>
          </a:p>
          <a:p>
            <a:r>
              <a:rPr lang="en-US" b="1" i="1" dirty="0" smtClean="0"/>
              <a:t>Corruption</a:t>
            </a:r>
            <a:r>
              <a:rPr lang="en-US" dirty="0" smtClean="0"/>
              <a:t>: system resources or services function in an unintended manner; unauthorized modification</a:t>
            </a:r>
          </a:p>
          <a:p>
            <a:r>
              <a:rPr lang="en-US" b="1" i="1" dirty="0" smtClean="0"/>
              <a:t>Obstruction</a:t>
            </a:r>
            <a:r>
              <a:rPr lang="en-US" dirty="0" smtClean="0"/>
              <a:t>: e.g. </a:t>
            </a:r>
            <a:r>
              <a:rPr lang="en-US" dirty="0"/>
              <a:t>overload the system </a:t>
            </a:r>
            <a:r>
              <a:rPr lang="en-US" dirty="0" smtClean="0"/>
              <a:t>or interfere with communications</a:t>
            </a:r>
            <a:endParaRPr lang="en-US" dirty="0"/>
          </a:p>
        </p:txBody>
      </p:sp>
      <p:pic>
        <p:nvPicPr>
          <p:cNvPr id="4" name="Picture 3"/>
          <p:cNvPicPr>
            <a:picLocks noChangeAspect="1"/>
          </p:cNvPicPr>
          <p:nvPr/>
        </p:nvPicPr>
        <p:blipFill>
          <a:blip r:embed="rId3"/>
          <a:stretch>
            <a:fillRect/>
          </a:stretch>
        </p:blipFill>
        <p:spPr>
          <a:xfrm>
            <a:off x="8038964" y="4725144"/>
            <a:ext cx="1141548" cy="2060847"/>
          </a:xfrm>
          <a:prstGeom prst="rect">
            <a:avLst/>
          </a:prstGeom>
        </p:spPr>
      </p:pic>
      <p:sp>
        <p:nvSpPr>
          <p:cNvPr id="5" name="Slide Number Placeholder 4"/>
          <p:cNvSpPr>
            <a:spLocks noGrp="1"/>
          </p:cNvSpPr>
          <p:nvPr>
            <p:ph type="sldNum" sz="quarter" idx="11"/>
          </p:nvPr>
        </p:nvSpPr>
        <p:spPr/>
        <p:txBody>
          <a:bodyPr/>
          <a:lstStyle/>
          <a:p>
            <a:fld id="{5F36C9FC-DA22-1F47-8722-58727A1D436E}" type="slidenum">
              <a:rPr lang="en-US" smtClean="0"/>
              <a:pPr/>
              <a:t>21</a:t>
            </a:fld>
            <a:endParaRPr lang="en-US" dirty="0"/>
          </a:p>
        </p:txBody>
      </p:sp>
    </p:spTree>
    <p:extLst>
      <p:ext uri="{BB962C8B-B14F-4D97-AF65-F5344CB8AC3E}">
        <p14:creationId xmlns:p14="http://schemas.microsoft.com/office/powerpoint/2010/main" val="9218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7504" y="1020837"/>
            <a:ext cx="8579296" cy="5377556"/>
          </a:xfrm>
          <a:prstGeom prst="rect">
            <a:avLst/>
          </a:prstGeom>
        </p:spPr>
      </p:pic>
      <p:pic>
        <p:nvPicPr>
          <p:cNvPr id="6" name="Picture 5"/>
          <p:cNvPicPr>
            <a:picLocks noChangeAspect="1"/>
          </p:cNvPicPr>
          <p:nvPr/>
        </p:nvPicPr>
        <p:blipFill>
          <a:blip r:embed="rId4"/>
          <a:stretch>
            <a:fillRect/>
          </a:stretch>
        </p:blipFill>
        <p:spPr>
          <a:xfrm>
            <a:off x="7524017" y="4800600"/>
            <a:ext cx="1619983" cy="1736888"/>
          </a:xfrm>
          <a:prstGeom prst="rect">
            <a:avLst/>
          </a:prstGeom>
          <a:scene3d>
            <a:camera prst="orthographicFront">
              <a:rot lat="0" lon="12899976" rev="0"/>
            </a:camera>
            <a:lightRig rig="threePt" dir="t"/>
          </a:scene3d>
        </p:spPr>
      </p:pic>
      <p:sp>
        <p:nvSpPr>
          <p:cNvPr id="4" name="Title 3"/>
          <p:cNvSpPr>
            <a:spLocks noGrp="1"/>
          </p:cNvSpPr>
          <p:nvPr>
            <p:ph type="title"/>
          </p:nvPr>
        </p:nvSpPr>
        <p:spPr/>
        <p:txBody>
          <a:bodyPr/>
          <a:lstStyle/>
          <a:p>
            <a:r>
              <a:rPr lang="en-US" smtClean="0"/>
              <a:t>Scope of Computer Security</a:t>
            </a:r>
            <a:endParaRPr lang="en-US" dirty="0"/>
          </a:p>
        </p:txBody>
      </p:sp>
      <p:sp>
        <p:nvSpPr>
          <p:cNvPr id="2" name="Slide Number Placeholder 1"/>
          <p:cNvSpPr>
            <a:spLocks noGrp="1"/>
          </p:cNvSpPr>
          <p:nvPr>
            <p:ph type="sldNum" sz="quarter" idx="11"/>
          </p:nvPr>
        </p:nvSpPr>
        <p:spPr/>
        <p:txBody>
          <a:bodyPr/>
          <a:lstStyle/>
          <a:p>
            <a:fld id="{5F36C9FC-DA22-1F47-8722-58727A1D436E}" type="slidenum">
              <a:rPr lang="en-US" smtClean="0"/>
              <a:pPr/>
              <a:t>22</a:t>
            </a:fld>
            <a:endParaRPr lang="en-US" dirty="0"/>
          </a:p>
        </p:txBody>
      </p:sp>
    </p:spTree>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rot="548377">
            <a:off x="8199281" y="157155"/>
            <a:ext cx="975038" cy="1053901"/>
          </a:xfrm>
          <a:prstGeom prst="rect">
            <a:avLst/>
          </a:prstGeom>
        </p:spPr>
      </p:pic>
      <p:sp>
        <p:nvSpPr>
          <p:cNvPr id="3" name="Title 2"/>
          <p:cNvSpPr>
            <a:spLocks noGrp="1"/>
          </p:cNvSpPr>
          <p:nvPr>
            <p:ph type="title"/>
          </p:nvPr>
        </p:nvSpPr>
        <p:spPr/>
        <p:txBody>
          <a:bodyPr/>
          <a:lstStyle/>
          <a:p>
            <a:r>
              <a:rPr lang="en-US" sz="4000" dirty="0" smtClean="0"/>
              <a:t>Computer and Network Assets </a:t>
            </a:r>
            <a:endParaRPr lang="en-US" sz="4000" dirty="0"/>
          </a:p>
        </p:txBody>
      </p:sp>
      <p:sp>
        <p:nvSpPr>
          <p:cNvPr id="2" name="Slide Number Placeholder 1"/>
          <p:cNvSpPr>
            <a:spLocks noGrp="1"/>
          </p:cNvSpPr>
          <p:nvPr>
            <p:ph type="sldNum" sz="quarter" idx="11"/>
          </p:nvPr>
        </p:nvSpPr>
        <p:spPr/>
        <p:txBody>
          <a:bodyPr/>
          <a:lstStyle/>
          <a:p>
            <a:fld id="{5F36C9FC-DA22-1F47-8722-58727A1D436E}" type="slidenum">
              <a:rPr lang="en-US" smtClean="0"/>
              <a:pPr/>
              <a:t>23</a:t>
            </a:fld>
            <a:endParaRPr lang="en-US" dirty="0"/>
          </a:p>
        </p:txBody>
      </p:sp>
      <p:pic>
        <p:nvPicPr>
          <p:cNvPr id="6" name="Picture 5"/>
          <p:cNvPicPr>
            <a:picLocks noChangeAspect="1"/>
          </p:cNvPicPr>
          <p:nvPr/>
        </p:nvPicPr>
        <p:blipFill>
          <a:blip r:embed="rId4"/>
          <a:stretch>
            <a:fillRect/>
          </a:stretch>
        </p:blipFill>
        <p:spPr>
          <a:xfrm>
            <a:off x="285796" y="984977"/>
            <a:ext cx="8318652" cy="5632421"/>
          </a:xfrm>
          <a:prstGeom prst="rect">
            <a:avLst/>
          </a:prstGeom>
        </p:spPr>
      </p:pic>
      <p:sp>
        <p:nvSpPr>
          <p:cNvPr id="4" name="TextBox 3"/>
          <p:cNvSpPr txBox="1"/>
          <p:nvPr/>
        </p:nvSpPr>
        <p:spPr>
          <a:xfrm>
            <a:off x="6444208" y="1556792"/>
            <a:ext cx="939681"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Jamming</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smtClean="0"/>
              <a:t>Passive and Active Attacks</a:t>
            </a:r>
            <a:endParaRPr lang="en-US" dirty="0"/>
          </a:p>
        </p:txBody>
      </p:sp>
      <p:sp>
        <p:nvSpPr>
          <p:cNvPr id="223235" name="Rectangle 3"/>
          <p:cNvSpPr>
            <a:spLocks noGrp="1" noChangeArrowheads="1"/>
          </p:cNvSpPr>
          <p:nvPr>
            <p:ph idx="1"/>
          </p:nvPr>
        </p:nvSpPr>
        <p:spPr/>
        <p:txBody>
          <a:bodyPr/>
          <a:lstStyle/>
          <a:p>
            <a:r>
              <a:rPr lang="en-US" sz="2400" b="1" dirty="0" smtClean="0"/>
              <a:t>Passive attacks </a:t>
            </a:r>
            <a:r>
              <a:rPr lang="en-US" sz="2400" dirty="0" smtClean="0"/>
              <a:t>attempt to learn or make use of information from the system but does not affect system resources</a:t>
            </a:r>
          </a:p>
          <a:p>
            <a:pPr lvl="2"/>
            <a:r>
              <a:rPr lang="en-US" sz="1800" dirty="0" smtClean="0"/>
              <a:t>eavesdropping/monitoring transmissions</a:t>
            </a:r>
          </a:p>
          <a:p>
            <a:pPr lvl="2"/>
            <a:r>
              <a:rPr lang="en-US" sz="1800" dirty="0" smtClean="0"/>
              <a:t>difficult to detect</a:t>
            </a:r>
          </a:p>
          <a:p>
            <a:pPr lvl="2"/>
            <a:r>
              <a:rPr lang="en-US" sz="1800" dirty="0" smtClean="0"/>
              <a:t>emphasis is on prevention rather than detection</a:t>
            </a:r>
          </a:p>
          <a:p>
            <a:pPr lvl="2"/>
            <a:r>
              <a:rPr lang="en-US" sz="1800" dirty="0" smtClean="0"/>
              <a:t>two types:</a:t>
            </a:r>
          </a:p>
          <a:p>
            <a:pPr lvl="3"/>
            <a:r>
              <a:rPr lang="en-US" sz="1600" dirty="0" smtClean="0"/>
              <a:t>message contents</a:t>
            </a:r>
          </a:p>
          <a:p>
            <a:pPr lvl="3"/>
            <a:r>
              <a:rPr lang="en-US" sz="1600" dirty="0" smtClean="0"/>
              <a:t>traffic analysis</a:t>
            </a:r>
          </a:p>
          <a:p>
            <a:r>
              <a:rPr lang="en-US" sz="2400" b="1" dirty="0" smtClean="0"/>
              <a:t>Active attacks </a:t>
            </a:r>
            <a:r>
              <a:rPr lang="en-US" sz="2400" dirty="0" smtClean="0"/>
              <a:t>involve modification of the data stream</a:t>
            </a:r>
          </a:p>
          <a:p>
            <a:pPr lvl="2"/>
            <a:r>
              <a:rPr lang="en-US" sz="1800" dirty="0" smtClean="0"/>
              <a:t>goal is to detect them and then recover</a:t>
            </a:r>
          </a:p>
          <a:p>
            <a:pPr lvl="2"/>
            <a:r>
              <a:rPr lang="en-US" sz="1800" dirty="0" smtClean="0"/>
              <a:t>categories</a:t>
            </a:r>
            <a:r>
              <a:rPr lang="en-US" sz="1800" dirty="0" smtClean="0"/>
              <a:t>:</a:t>
            </a:r>
          </a:p>
          <a:p>
            <a:pPr lvl="3"/>
            <a:r>
              <a:rPr lang="en-US" sz="1600" dirty="0" smtClean="0"/>
              <a:t>masquerade</a:t>
            </a:r>
          </a:p>
          <a:p>
            <a:pPr lvl="3"/>
            <a:r>
              <a:rPr lang="en-US" sz="1600" dirty="0" smtClean="0"/>
              <a:t>replay</a:t>
            </a:r>
          </a:p>
          <a:p>
            <a:pPr lvl="3"/>
            <a:r>
              <a:rPr lang="en-US" sz="1600" dirty="0" smtClean="0"/>
              <a:t>modification of messages</a:t>
            </a:r>
          </a:p>
          <a:p>
            <a:pPr lvl="3"/>
            <a:r>
              <a:rPr lang="en-US" sz="1600" dirty="0" smtClean="0"/>
              <a:t>denial of service</a:t>
            </a:r>
            <a:endParaRPr lang="en-US" sz="1600" dirty="0"/>
          </a:p>
        </p:txBody>
      </p:sp>
      <p:pic>
        <p:nvPicPr>
          <p:cNvPr id="37" name="Picture 36"/>
          <p:cNvPicPr>
            <a:picLocks noChangeAspect="1"/>
          </p:cNvPicPr>
          <p:nvPr/>
        </p:nvPicPr>
        <p:blipFill>
          <a:blip r:embed="rId3"/>
          <a:stretch>
            <a:fillRect/>
          </a:stretch>
        </p:blipFill>
        <p:spPr>
          <a:xfrm>
            <a:off x="35496" y="4704928"/>
            <a:ext cx="1563566" cy="1676400"/>
          </a:xfrm>
          <a:prstGeom prst="rect">
            <a:avLst/>
          </a:prstGeom>
        </p:spPr>
      </p:pic>
      <p:pic>
        <p:nvPicPr>
          <p:cNvPr id="8" name="Picture 7"/>
          <p:cNvPicPr>
            <a:picLocks noChangeAspect="1"/>
          </p:cNvPicPr>
          <p:nvPr/>
        </p:nvPicPr>
        <p:blipFill>
          <a:blip r:embed="rId4"/>
          <a:stretch>
            <a:fillRect/>
          </a:stretch>
        </p:blipFill>
        <p:spPr>
          <a:xfrm>
            <a:off x="7239000" y="2100724"/>
            <a:ext cx="1905000" cy="1976348"/>
          </a:xfrm>
          <a:prstGeom prst="rect">
            <a:avLst/>
          </a:prstGeom>
        </p:spPr>
      </p:pic>
      <p:sp>
        <p:nvSpPr>
          <p:cNvPr id="2" name="Slide Number Placeholder 1"/>
          <p:cNvSpPr>
            <a:spLocks noGrp="1"/>
          </p:cNvSpPr>
          <p:nvPr>
            <p:ph type="sldNum" sz="quarter" idx="11"/>
          </p:nvPr>
        </p:nvSpPr>
        <p:spPr/>
        <p:txBody>
          <a:bodyPr/>
          <a:lstStyle/>
          <a:p>
            <a:fld id="{5F36C9FC-DA22-1F47-8722-58727A1D436E}" type="slidenum">
              <a:rPr lang="en-US" smtClean="0"/>
              <a:pPr/>
              <a:t>24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randombar(horizontal)">
                                      <p:cBhvr>
                                        <p:cTn id="7" dur="500"/>
                                        <p:tgtEl>
                                          <p:spTgt spid="22323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23235">
                                            <p:txEl>
                                              <p:pRg st="1" end="1"/>
                                            </p:txEl>
                                          </p:spTgt>
                                        </p:tgtEl>
                                        <p:attrNameLst>
                                          <p:attrName>style.visibility</p:attrName>
                                        </p:attrNameLst>
                                      </p:cBhvr>
                                      <p:to>
                                        <p:strVal val="visible"/>
                                      </p:to>
                                    </p:set>
                                    <p:animEffect transition="in" filter="randombar(horizontal)">
                                      <p:cBhvr>
                                        <p:cTn id="10" dur="500"/>
                                        <p:tgtEl>
                                          <p:spTgt spid="223235">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23235">
                                            <p:txEl>
                                              <p:pRg st="2" end="2"/>
                                            </p:txEl>
                                          </p:spTgt>
                                        </p:tgtEl>
                                        <p:attrNameLst>
                                          <p:attrName>style.visibility</p:attrName>
                                        </p:attrNameLst>
                                      </p:cBhvr>
                                      <p:to>
                                        <p:strVal val="visible"/>
                                      </p:to>
                                    </p:set>
                                    <p:animEffect transition="in" filter="randombar(horizontal)">
                                      <p:cBhvr>
                                        <p:cTn id="13" dur="500"/>
                                        <p:tgtEl>
                                          <p:spTgt spid="223235">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23235">
                                            <p:txEl>
                                              <p:pRg st="3" end="3"/>
                                            </p:txEl>
                                          </p:spTgt>
                                        </p:tgtEl>
                                        <p:attrNameLst>
                                          <p:attrName>style.visibility</p:attrName>
                                        </p:attrNameLst>
                                      </p:cBhvr>
                                      <p:to>
                                        <p:strVal val="visible"/>
                                      </p:to>
                                    </p:set>
                                    <p:animEffect transition="in" filter="randombar(horizontal)">
                                      <p:cBhvr>
                                        <p:cTn id="16" dur="500"/>
                                        <p:tgtEl>
                                          <p:spTgt spid="223235">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23235">
                                            <p:txEl>
                                              <p:pRg st="4" end="4"/>
                                            </p:txEl>
                                          </p:spTgt>
                                        </p:tgtEl>
                                        <p:attrNameLst>
                                          <p:attrName>style.visibility</p:attrName>
                                        </p:attrNameLst>
                                      </p:cBhvr>
                                      <p:to>
                                        <p:strVal val="visible"/>
                                      </p:to>
                                    </p:set>
                                    <p:animEffect transition="in" filter="randombar(horizontal)">
                                      <p:cBhvr>
                                        <p:cTn id="19" dur="500"/>
                                        <p:tgtEl>
                                          <p:spTgt spid="223235">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23235">
                                            <p:txEl>
                                              <p:pRg st="5" end="5"/>
                                            </p:txEl>
                                          </p:spTgt>
                                        </p:tgtEl>
                                        <p:attrNameLst>
                                          <p:attrName>style.visibility</p:attrName>
                                        </p:attrNameLst>
                                      </p:cBhvr>
                                      <p:to>
                                        <p:strVal val="visible"/>
                                      </p:to>
                                    </p:set>
                                    <p:animEffect transition="in" filter="randombar(horizontal)">
                                      <p:cBhvr>
                                        <p:cTn id="22" dur="500"/>
                                        <p:tgtEl>
                                          <p:spTgt spid="223235">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23235">
                                            <p:txEl>
                                              <p:pRg st="6" end="6"/>
                                            </p:txEl>
                                          </p:spTgt>
                                        </p:tgtEl>
                                        <p:attrNameLst>
                                          <p:attrName>style.visibility</p:attrName>
                                        </p:attrNameLst>
                                      </p:cBhvr>
                                      <p:to>
                                        <p:strVal val="visible"/>
                                      </p:to>
                                    </p:set>
                                    <p:animEffect transition="in" filter="randombar(horizontal)">
                                      <p:cBhvr>
                                        <p:cTn id="25" dur="500"/>
                                        <p:tgtEl>
                                          <p:spTgt spid="22323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23235">
                                            <p:txEl>
                                              <p:pRg st="7" end="7"/>
                                            </p:txEl>
                                          </p:spTgt>
                                        </p:tgtEl>
                                        <p:attrNameLst>
                                          <p:attrName>style.visibility</p:attrName>
                                        </p:attrNameLst>
                                      </p:cBhvr>
                                      <p:to>
                                        <p:strVal val="visible"/>
                                      </p:to>
                                    </p:set>
                                    <p:animEffect transition="in" filter="randombar(horizontal)">
                                      <p:cBhvr>
                                        <p:cTn id="30" dur="500"/>
                                        <p:tgtEl>
                                          <p:spTgt spid="223235">
                                            <p:txEl>
                                              <p:pRg st="7" end="7"/>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223235">
                                            <p:txEl>
                                              <p:pRg st="8" end="8"/>
                                            </p:txEl>
                                          </p:spTgt>
                                        </p:tgtEl>
                                        <p:attrNameLst>
                                          <p:attrName>style.visibility</p:attrName>
                                        </p:attrNameLst>
                                      </p:cBhvr>
                                      <p:to>
                                        <p:strVal val="visible"/>
                                      </p:to>
                                    </p:set>
                                    <p:animEffect transition="in" filter="randombar(horizontal)">
                                      <p:cBhvr>
                                        <p:cTn id="33" dur="500"/>
                                        <p:tgtEl>
                                          <p:spTgt spid="223235">
                                            <p:txEl>
                                              <p:pRg st="8" end="8"/>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223235">
                                            <p:txEl>
                                              <p:pRg st="9" end="9"/>
                                            </p:txEl>
                                          </p:spTgt>
                                        </p:tgtEl>
                                        <p:attrNameLst>
                                          <p:attrName>style.visibility</p:attrName>
                                        </p:attrNameLst>
                                      </p:cBhvr>
                                      <p:to>
                                        <p:strVal val="visible"/>
                                      </p:to>
                                    </p:set>
                                    <p:animEffect transition="in" filter="randombar(horizontal)">
                                      <p:cBhvr>
                                        <p:cTn id="36" dur="500"/>
                                        <p:tgtEl>
                                          <p:spTgt spid="223235">
                                            <p:txEl>
                                              <p:pRg st="9" end="9"/>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223235">
                                            <p:txEl>
                                              <p:pRg st="10" end="10"/>
                                            </p:txEl>
                                          </p:spTgt>
                                        </p:tgtEl>
                                        <p:attrNameLst>
                                          <p:attrName>style.visibility</p:attrName>
                                        </p:attrNameLst>
                                      </p:cBhvr>
                                      <p:to>
                                        <p:strVal val="visible"/>
                                      </p:to>
                                    </p:set>
                                    <p:animEffect transition="in" filter="randombar(horizontal)">
                                      <p:cBhvr>
                                        <p:cTn id="39" dur="500"/>
                                        <p:tgtEl>
                                          <p:spTgt spid="223235">
                                            <p:txEl>
                                              <p:pRg st="10" end="10"/>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223235">
                                            <p:txEl>
                                              <p:pRg st="11" end="11"/>
                                            </p:txEl>
                                          </p:spTgt>
                                        </p:tgtEl>
                                        <p:attrNameLst>
                                          <p:attrName>style.visibility</p:attrName>
                                        </p:attrNameLst>
                                      </p:cBhvr>
                                      <p:to>
                                        <p:strVal val="visible"/>
                                      </p:to>
                                    </p:set>
                                    <p:animEffect transition="in" filter="randombar(horizontal)">
                                      <p:cBhvr>
                                        <p:cTn id="42" dur="500"/>
                                        <p:tgtEl>
                                          <p:spTgt spid="223235">
                                            <p:txEl>
                                              <p:pRg st="11" end="11"/>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223235">
                                            <p:txEl>
                                              <p:pRg st="12" end="12"/>
                                            </p:txEl>
                                          </p:spTgt>
                                        </p:tgtEl>
                                        <p:attrNameLst>
                                          <p:attrName>style.visibility</p:attrName>
                                        </p:attrNameLst>
                                      </p:cBhvr>
                                      <p:to>
                                        <p:strVal val="visible"/>
                                      </p:to>
                                    </p:set>
                                    <p:animEffect transition="in" filter="randombar(horizontal)">
                                      <p:cBhvr>
                                        <p:cTn id="45" dur="500"/>
                                        <p:tgtEl>
                                          <p:spTgt spid="223235">
                                            <p:txEl>
                                              <p:pRg st="12" end="12"/>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223235">
                                            <p:txEl>
                                              <p:pRg st="13" end="13"/>
                                            </p:txEl>
                                          </p:spTgt>
                                        </p:tgtEl>
                                        <p:attrNameLst>
                                          <p:attrName>style.visibility</p:attrName>
                                        </p:attrNameLst>
                                      </p:cBhvr>
                                      <p:to>
                                        <p:strVal val="visible"/>
                                      </p:to>
                                    </p:set>
                                    <p:animEffect transition="in" filter="randombar(horizontal)">
                                      <p:cBhvr>
                                        <p:cTn id="48" dur="500"/>
                                        <p:tgtEl>
                                          <p:spTgt spid="223235">
                                            <p:txEl>
                                              <p:pRg st="13" end="13"/>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p:cTn id="51" dur="500" fill="hold"/>
                                        <p:tgtEl>
                                          <p:spTgt spid="37"/>
                                        </p:tgtEl>
                                        <p:attrNameLst>
                                          <p:attrName>ppt_w</p:attrName>
                                        </p:attrNameLst>
                                      </p:cBhvr>
                                      <p:tavLst>
                                        <p:tav tm="0">
                                          <p:val>
                                            <p:fltVal val="0"/>
                                          </p:val>
                                        </p:tav>
                                        <p:tav tm="100000">
                                          <p:val>
                                            <p:strVal val="#ppt_w"/>
                                          </p:val>
                                        </p:tav>
                                      </p:tavLst>
                                    </p:anim>
                                    <p:anim calcmode="lin" valueType="num">
                                      <p:cBhvr>
                                        <p:cTn id="52" dur="500" fill="hold"/>
                                        <p:tgtEl>
                                          <p:spTgt spid="37"/>
                                        </p:tgtEl>
                                        <p:attrNameLst>
                                          <p:attrName>ppt_h</p:attrName>
                                        </p:attrNameLst>
                                      </p:cBhvr>
                                      <p:tavLst>
                                        <p:tav tm="0">
                                          <p:val>
                                            <p:fltVal val="0"/>
                                          </p:val>
                                        </p:tav>
                                        <p:tav tm="100000">
                                          <p:val>
                                            <p:strVal val="#ppt_h"/>
                                          </p:val>
                                        </p:tav>
                                      </p:tavLst>
                                    </p:anim>
                                    <p:animEffect transition="in" filter="fade">
                                      <p:cBhvr>
                                        <p:cTn id="5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sz="4000" dirty="0" smtClean="0"/>
              <a:t>Security Functional Requirements</a:t>
            </a:r>
            <a:endParaRPr lang="en-US" sz="4000" dirty="0"/>
          </a:p>
        </p:txBody>
      </p:sp>
      <p:sp>
        <p:nvSpPr>
          <p:cNvPr id="6" name="Freeform 5"/>
          <p:cNvSpPr/>
          <p:nvPr/>
        </p:nvSpPr>
        <p:spPr>
          <a:xfrm>
            <a:off x="459771" y="1120121"/>
            <a:ext cx="2507456" cy="1188720"/>
          </a:xfrm>
          <a:custGeom>
            <a:avLst/>
            <a:gdLst>
              <a:gd name="connsiteX0" fmla="*/ 0 w 2507456"/>
              <a:gd name="connsiteY0" fmla="*/ 0 h 967296"/>
              <a:gd name="connsiteX1" fmla="*/ 2507456 w 2507456"/>
              <a:gd name="connsiteY1" fmla="*/ 0 h 967296"/>
              <a:gd name="connsiteX2" fmla="*/ 2507456 w 2507456"/>
              <a:gd name="connsiteY2" fmla="*/ 967296 h 967296"/>
              <a:gd name="connsiteX3" fmla="*/ 0 w 2507456"/>
              <a:gd name="connsiteY3" fmla="*/ 967296 h 967296"/>
              <a:gd name="connsiteX4" fmla="*/ 0 w 2507456"/>
              <a:gd name="connsiteY4" fmla="*/ 0 h 96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456" h="967296">
                <a:moveTo>
                  <a:pt x="0" y="0"/>
                </a:moveTo>
                <a:lnTo>
                  <a:pt x="2507456" y="0"/>
                </a:lnTo>
                <a:lnTo>
                  <a:pt x="2507456" y="967296"/>
                </a:lnTo>
                <a:lnTo>
                  <a:pt x="0" y="967296"/>
                </a:lnTo>
                <a:lnTo>
                  <a:pt x="0" y="0"/>
                </a:lnTo>
                <a:close/>
              </a:path>
            </a:pathLst>
          </a:custGeom>
          <a:solidFill>
            <a:schemeClr val="accent2"/>
          </a:solidFill>
          <a:ln w="76200" cmpd="sng">
            <a:solidFill>
              <a:schemeClr val="accent2"/>
            </a:solidFill>
          </a:ln>
          <a:effectLst>
            <a:glow>
              <a:schemeClr val="tx1"/>
            </a:glow>
            <a:softEdge rad="12700"/>
          </a:effectLst>
        </p:spPr>
        <p:style>
          <a:lnRef idx="1">
            <a:scrgbClr r="0" g="0" b="0"/>
          </a:lnRef>
          <a:fillRef idx="3">
            <a:scrgbClr r="0" g="0" b="0"/>
          </a:fillRef>
          <a:effectRef idx="2">
            <a:scrgbClr r="0" g="0" b="0"/>
          </a:effectRef>
          <a:fontRef idx="minor">
            <a:schemeClr val="lt1"/>
          </a:fontRef>
        </p:style>
        <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US" sz="2000" kern="1200" dirty="0" smtClean="0"/>
              <a:t>computer security technical measures</a:t>
            </a:r>
            <a:endParaRPr lang="en-US" sz="2000" kern="1200" dirty="0"/>
          </a:p>
        </p:txBody>
      </p:sp>
      <p:sp>
        <p:nvSpPr>
          <p:cNvPr id="7" name="Freeform 6"/>
          <p:cNvSpPr/>
          <p:nvPr/>
        </p:nvSpPr>
        <p:spPr>
          <a:xfrm>
            <a:off x="457200" y="2416264"/>
            <a:ext cx="2507456" cy="3931920"/>
          </a:xfrm>
          <a:custGeom>
            <a:avLst/>
            <a:gdLst>
              <a:gd name="connsiteX0" fmla="*/ 0 w 2507456"/>
              <a:gd name="connsiteY0" fmla="*/ 0 h 2511675"/>
              <a:gd name="connsiteX1" fmla="*/ 2507456 w 2507456"/>
              <a:gd name="connsiteY1" fmla="*/ 0 h 2511675"/>
              <a:gd name="connsiteX2" fmla="*/ 2507456 w 2507456"/>
              <a:gd name="connsiteY2" fmla="*/ 2511675 h 2511675"/>
              <a:gd name="connsiteX3" fmla="*/ 0 w 2507456"/>
              <a:gd name="connsiteY3" fmla="*/ 2511675 h 2511675"/>
              <a:gd name="connsiteX4" fmla="*/ 0 w 2507456"/>
              <a:gd name="connsiteY4" fmla="*/ 0 h 251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456" h="2511675">
                <a:moveTo>
                  <a:pt x="0" y="0"/>
                </a:moveTo>
                <a:lnTo>
                  <a:pt x="2507456" y="0"/>
                </a:lnTo>
                <a:lnTo>
                  <a:pt x="2507456" y="2511675"/>
                </a:lnTo>
                <a:lnTo>
                  <a:pt x="0" y="2511675"/>
                </a:lnTo>
                <a:lnTo>
                  <a:pt x="0" y="0"/>
                </a:lnTo>
                <a:close/>
              </a:path>
            </a:pathLst>
          </a:custGeom>
          <a:effectLst/>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700" b="0" kern="1200" dirty="0" smtClean="0"/>
              <a:t> access control</a:t>
            </a:r>
          </a:p>
          <a:p>
            <a:pPr marL="114300" lvl="1" indent="-114300" algn="l" defTabSz="666750" rtl="0">
              <a:lnSpc>
                <a:spcPct val="90000"/>
              </a:lnSpc>
              <a:spcBef>
                <a:spcPct val="0"/>
              </a:spcBef>
              <a:spcAft>
                <a:spcPct val="15000"/>
              </a:spcAft>
              <a:buChar char="••"/>
            </a:pPr>
            <a:r>
              <a:rPr lang="en-US" sz="1700" dirty="0" smtClean="0"/>
              <a:t> i</a:t>
            </a:r>
            <a:r>
              <a:rPr lang="en-US" sz="1700" b="0" kern="1200" dirty="0" smtClean="0"/>
              <a:t>dentification &amp; authentication; </a:t>
            </a:r>
          </a:p>
          <a:p>
            <a:pPr marL="114300" lvl="1" indent="-114300" algn="l" defTabSz="666750" rtl="0">
              <a:lnSpc>
                <a:spcPct val="90000"/>
              </a:lnSpc>
              <a:spcBef>
                <a:spcPct val="0"/>
              </a:spcBef>
              <a:spcAft>
                <a:spcPct val="15000"/>
              </a:spcAft>
              <a:buChar char="••"/>
            </a:pPr>
            <a:r>
              <a:rPr lang="en-US" sz="1700" b="0" kern="1200" dirty="0" smtClean="0"/>
              <a:t> system &amp; communication protection</a:t>
            </a:r>
          </a:p>
          <a:p>
            <a:pPr marL="114300" lvl="1" indent="-114300" algn="l" defTabSz="666750" rtl="0">
              <a:lnSpc>
                <a:spcPct val="90000"/>
              </a:lnSpc>
              <a:spcBef>
                <a:spcPct val="0"/>
              </a:spcBef>
              <a:spcAft>
                <a:spcPct val="15000"/>
              </a:spcAft>
              <a:buChar char="••"/>
            </a:pPr>
            <a:r>
              <a:rPr lang="en-US" sz="1700" dirty="0"/>
              <a:t> </a:t>
            </a:r>
            <a:r>
              <a:rPr lang="en-US" sz="1700" b="0" kern="1200" dirty="0" smtClean="0"/>
              <a:t>system &amp; information integrity</a:t>
            </a:r>
            <a:endParaRPr lang="en-US" sz="1700" b="0" kern="1200" dirty="0"/>
          </a:p>
        </p:txBody>
      </p:sp>
      <p:sp>
        <p:nvSpPr>
          <p:cNvPr id="9" name="Freeform 8"/>
          <p:cNvSpPr/>
          <p:nvPr/>
        </p:nvSpPr>
        <p:spPr>
          <a:xfrm>
            <a:off x="3318271" y="1120121"/>
            <a:ext cx="2507456" cy="1188720"/>
          </a:xfrm>
          <a:custGeom>
            <a:avLst/>
            <a:gdLst>
              <a:gd name="connsiteX0" fmla="*/ 0 w 2507456"/>
              <a:gd name="connsiteY0" fmla="*/ 0 h 967296"/>
              <a:gd name="connsiteX1" fmla="*/ 2507456 w 2507456"/>
              <a:gd name="connsiteY1" fmla="*/ 0 h 967296"/>
              <a:gd name="connsiteX2" fmla="*/ 2507456 w 2507456"/>
              <a:gd name="connsiteY2" fmla="*/ 967296 h 967296"/>
              <a:gd name="connsiteX3" fmla="*/ 0 w 2507456"/>
              <a:gd name="connsiteY3" fmla="*/ 967296 h 967296"/>
              <a:gd name="connsiteX4" fmla="*/ 0 w 2507456"/>
              <a:gd name="connsiteY4" fmla="*/ 0 h 96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456" h="967296">
                <a:moveTo>
                  <a:pt x="0" y="0"/>
                </a:moveTo>
                <a:lnTo>
                  <a:pt x="2507456" y="0"/>
                </a:lnTo>
                <a:lnTo>
                  <a:pt x="2507456" y="967296"/>
                </a:lnTo>
                <a:lnTo>
                  <a:pt x="0" y="967296"/>
                </a:lnTo>
                <a:lnTo>
                  <a:pt x="0" y="0"/>
                </a:lnTo>
                <a:close/>
              </a:path>
            </a:pathLst>
          </a:custGeom>
          <a:solidFill>
            <a:schemeClr val="accent2"/>
          </a:solidFill>
          <a:ln w="76200" cmpd="sng">
            <a:solidFill>
              <a:schemeClr val="accent2"/>
            </a:solidFill>
          </a:ln>
          <a:effectLst>
            <a:glow>
              <a:schemeClr val="tx1"/>
            </a:glow>
          </a:effectLst>
        </p:spPr>
        <p:style>
          <a:lnRef idx="1">
            <a:scrgbClr r="0" g="0" b="0"/>
          </a:lnRef>
          <a:fillRef idx="3">
            <a:scrgbClr r="0" g="0" b="0"/>
          </a:fillRef>
          <a:effectRef idx="2">
            <a:scrgbClr r="0" g="0" b="0"/>
          </a:effectRef>
          <a:fontRef idx="minor">
            <a:schemeClr val="lt1"/>
          </a:fontRef>
        </p:style>
        <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US" sz="2000" kern="1200" dirty="0" smtClean="0"/>
              <a:t>management controls and procedures</a:t>
            </a:r>
            <a:endParaRPr lang="en-US" sz="2000" kern="1200" dirty="0"/>
          </a:p>
        </p:txBody>
      </p:sp>
      <p:sp>
        <p:nvSpPr>
          <p:cNvPr id="10" name="Freeform 9"/>
          <p:cNvSpPr/>
          <p:nvPr/>
        </p:nvSpPr>
        <p:spPr>
          <a:xfrm>
            <a:off x="3344775" y="2416264"/>
            <a:ext cx="2507456" cy="3931920"/>
          </a:xfrm>
          <a:custGeom>
            <a:avLst/>
            <a:gdLst>
              <a:gd name="connsiteX0" fmla="*/ 0 w 2507456"/>
              <a:gd name="connsiteY0" fmla="*/ 0 h 2511675"/>
              <a:gd name="connsiteX1" fmla="*/ 2507456 w 2507456"/>
              <a:gd name="connsiteY1" fmla="*/ 0 h 2511675"/>
              <a:gd name="connsiteX2" fmla="*/ 2507456 w 2507456"/>
              <a:gd name="connsiteY2" fmla="*/ 2511675 h 2511675"/>
              <a:gd name="connsiteX3" fmla="*/ 0 w 2507456"/>
              <a:gd name="connsiteY3" fmla="*/ 2511675 h 2511675"/>
              <a:gd name="connsiteX4" fmla="*/ 0 w 2507456"/>
              <a:gd name="connsiteY4" fmla="*/ 0 h 251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456" h="2511675">
                <a:moveTo>
                  <a:pt x="0" y="0"/>
                </a:moveTo>
                <a:lnTo>
                  <a:pt x="2507456" y="0"/>
                </a:lnTo>
                <a:lnTo>
                  <a:pt x="2507456" y="2511675"/>
                </a:lnTo>
                <a:lnTo>
                  <a:pt x="0" y="2511675"/>
                </a:lnTo>
                <a:lnTo>
                  <a:pt x="0" y="0"/>
                </a:lnTo>
                <a:close/>
              </a:path>
            </a:pathLst>
          </a:custGeom>
          <a:effectLst/>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700" b="0" kern="1200" dirty="0" smtClean="0"/>
              <a:t> awareness &amp; training</a:t>
            </a:r>
          </a:p>
          <a:p>
            <a:pPr marL="114300" lvl="1" indent="-114300" algn="l" defTabSz="666750" rtl="0">
              <a:lnSpc>
                <a:spcPct val="90000"/>
              </a:lnSpc>
              <a:spcBef>
                <a:spcPct val="0"/>
              </a:spcBef>
              <a:spcAft>
                <a:spcPct val="15000"/>
              </a:spcAft>
              <a:buChar char="••"/>
            </a:pPr>
            <a:r>
              <a:rPr lang="en-US" sz="1700" b="0" kern="1200" dirty="0" smtClean="0"/>
              <a:t> audit &amp; accountability</a:t>
            </a:r>
          </a:p>
          <a:p>
            <a:pPr marL="114300" lvl="1" indent="-114300" algn="l" defTabSz="666750" rtl="0">
              <a:lnSpc>
                <a:spcPct val="90000"/>
              </a:lnSpc>
              <a:spcBef>
                <a:spcPct val="0"/>
              </a:spcBef>
              <a:spcAft>
                <a:spcPct val="15000"/>
              </a:spcAft>
              <a:buChar char="••"/>
            </a:pPr>
            <a:r>
              <a:rPr lang="en-US" sz="1700" b="0" kern="1200" dirty="0" smtClean="0"/>
              <a:t> certification, accreditation, &amp; security assessments</a:t>
            </a:r>
          </a:p>
          <a:p>
            <a:pPr marL="114300" lvl="1" indent="-114300" algn="l" defTabSz="666750" rtl="0">
              <a:lnSpc>
                <a:spcPct val="90000"/>
              </a:lnSpc>
              <a:spcBef>
                <a:spcPct val="0"/>
              </a:spcBef>
              <a:spcAft>
                <a:spcPct val="15000"/>
              </a:spcAft>
              <a:buChar char="••"/>
            </a:pPr>
            <a:r>
              <a:rPr lang="en-US" sz="1700" dirty="0"/>
              <a:t> </a:t>
            </a:r>
            <a:r>
              <a:rPr lang="en-US" sz="1700" b="0" kern="1200" dirty="0" smtClean="0"/>
              <a:t>contingency planning</a:t>
            </a:r>
          </a:p>
          <a:p>
            <a:pPr marL="114300" lvl="1" indent="-114300" algn="l" defTabSz="666750" rtl="0">
              <a:lnSpc>
                <a:spcPct val="90000"/>
              </a:lnSpc>
              <a:spcBef>
                <a:spcPct val="0"/>
              </a:spcBef>
              <a:spcAft>
                <a:spcPct val="15000"/>
              </a:spcAft>
              <a:buChar char="••"/>
            </a:pPr>
            <a:r>
              <a:rPr lang="en-US" sz="1700" b="0" kern="1200" dirty="0" smtClean="0"/>
              <a:t> maintenance</a:t>
            </a:r>
          </a:p>
          <a:p>
            <a:pPr marL="114300" lvl="1" indent="-114300" algn="l" defTabSz="666750" rtl="0">
              <a:lnSpc>
                <a:spcPct val="90000"/>
              </a:lnSpc>
              <a:spcBef>
                <a:spcPct val="0"/>
              </a:spcBef>
              <a:spcAft>
                <a:spcPct val="15000"/>
              </a:spcAft>
              <a:buChar char="••"/>
            </a:pPr>
            <a:r>
              <a:rPr lang="en-US" sz="1700" b="0" kern="1200" dirty="0" smtClean="0"/>
              <a:t> physical &amp; environmental protection</a:t>
            </a:r>
          </a:p>
          <a:p>
            <a:pPr marL="114300" lvl="1" indent="-114300" algn="l" defTabSz="666750" rtl="0">
              <a:lnSpc>
                <a:spcPct val="90000"/>
              </a:lnSpc>
              <a:spcBef>
                <a:spcPct val="0"/>
              </a:spcBef>
              <a:spcAft>
                <a:spcPct val="15000"/>
              </a:spcAft>
              <a:buChar char="••"/>
            </a:pPr>
            <a:r>
              <a:rPr lang="en-US" sz="1700" b="0" kern="1200" dirty="0" smtClean="0"/>
              <a:t> planning</a:t>
            </a:r>
          </a:p>
          <a:p>
            <a:pPr marL="114300" lvl="1" indent="-114300" algn="l" defTabSz="666750" rtl="0">
              <a:lnSpc>
                <a:spcPct val="90000"/>
              </a:lnSpc>
              <a:spcBef>
                <a:spcPct val="0"/>
              </a:spcBef>
              <a:spcAft>
                <a:spcPct val="15000"/>
              </a:spcAft>
              <a:buChar char="••"/>
            </a:pPr>
            <a:r>
              <a:rPr lang="en-US" sz="1700" b="0" kern="1200" dirty="0" smtClean="0"/>
              <a:t> personnel security</a:t>
            </a:r>
          </a:p>
          <a:p>
            <a:pPr marL="114300" lvl="1" indent="-114300" algn="l" defTabSz="666750" rtl="0">
              <a:lnSpc>
                <a:spcPct val="90000"/>
              </a:lnSpc>
              <a:spcBef>
                <a:spcPct val="0"/>
              </a:spcBef>
              <a:spcAft>
                <a:spcPct val="15000"/>
              </a:spcAft>
              <a:buChar char="••"/>
            </a:pPr>
            <a:r>
              <a:rPr lang="en-US" sz="1700" b="0" kern="1200" dirty="0" smtClean="0"/>
              <a:t> risk assessment</a:t>
            </a:r>
          </a:p>
          <a:p>
            <a:pPr marL="114300" lvl="1" indent="-114300" algn="l" defTabSz="666750" rtl="0">
              <a:lnSpc>
                <a:spcPct val="90000"/>
              </a:lnSpc>
              <a:spcBef>
                <a:spcPct val="0"/>
              </a:spcBef>
              <a:spcAft>
                <a:spcPct val="15000"/>
              </a:spcAft>
              <a:buChar char="••"/>
            </a:pPr>
            <a:r>
              <a:rPr lang="en-US" sz="1700" dirty="0"/>
              <a:t> </a:t>
            </a:r>
            <a:r>
              <a:rPr lang="en-US" sz="1700" b="0" kern="1200" dirty="0" smtClean="0"/>
              <a:t>systems &amp; services acquisition</a:t>
            </a:r>
            <a:endParaRPr lang="en-US" sz="1700" b="0" kern="1200" dirty="0"/>
          </a:p>
        </p:txBody>
      </p:sp>
      <p:sp>
        <p:nvSpPr>
          <p:cNvPr id="11" name="Freeform 10"/>
          <p:cNvSpPr/>
          <p:nvPr/>
        </p:nvSpPr>
        <p:spPr>
          <a:xfrm>
            <a:off x="6176771" y="1120121"/>
            <a:ext cx="2507456" cy="1188720"/>
          </a:xfrm>
          <a:custGeom>
            <a:avLst/>
            <a:gdLst>
              <a:gd name="connsiteX0" fmla="*/ 0 w 2507456"/>
              <a:gd name="connsiteY0" fmla="*/ 0 h 967296"/>
              <a:gd name="connsiteX1" fmla="*/ 2507456 w 2507456"/>
              <a:gd name="connsiteY1" fmla="*/ 0 h 967296"/>
              <a:gd name="connsiteX2" fmla="*/ 2507456 w 2507456"/>
              <a:gd name="connsiteY2" fmla="*/ 967296 h 967296"/>
              <a:gd name="connsiteX3" fmla="*/ 0 w 2507456"/>
              <a:gd name="connsiteY3" fmla="*/ 967296 h 967296"/>
              <a:gd name="connsiteX4" fmla="*/ 0 w 2507456"/>
              <a:gd name="connsiteY4" fmla="*/ 0 h 96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456" h="967296">
                <a:moveTo>
                  <a:pt x="0" y="0"/>
                </a:moveTo>
                <a:lnTo>
                  <a:pt x="2507456" y="0"/>
                </a:lnTo>
                <a:lnTo>
                  <a:pt x="2507456" y="967296"/>
                </a:lnTo>
                <a:lnTo>
                  <a:pt x="0" y="967296"/>
                </a:lnTo>
                <a:lnTo>
                  <a:pt x="0" y="0"/>
                </a:lnTo>
                <a:close/>
              </a:path>
            </a:pathLst>
          </a:custGeom>
          <a:solidFill>
            <a:schemeClr val="accent2"/>
          </a:solidFill>
          <a:ln w="76200" cmpd="sng">
            <a:solidFill>
              <a:schemeClr val="accent2"/>
            </a:solidFill>
          </a:ln>
          <a:effectLst>
            <a:glow>
              <a:schemeClr val="tx1"/>
            </a:glow>
          </a:effectLst>
        </p:spPr>
        <p:style>
          <a:lnRef idx="1">
            <a:scrgbClr r="0" g="0" b="0"/>
          </a:lnRef>
          <a:fillRef idx="3">
            <a:scrgbClr r="0" g="0" b="0"/>
          </a:fillRef>
          <a:effectRef idx="2">
            <a:scrgbClr r="0" g="0" b="0"/>
          </a:effectRef>
          <a:fontRef idx="minor">
            <a:schemeClr val="lt1"/>
          </a:fontRef>
        </p:style>
        <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US" sz="2000" kern="1200" dirty="0" smtClean="0"/>
              <a:t>overlap computer security technical measures and management controls</a:t>
            </a:r>
            <a:endParaRPr lang="en-US" sz="2000" kern="1200" dirty="0"/>
          </a:p>
        </p:txBody>
      </p:sp>
      <p:sp>
        <p:nvSpPr>
          <p:cNvPr id="12" name="Freeform 11"/>
          <p:cNvSpPr/>
          <p:nvPr/>
        </p:nvSpPr>
        <p:spPr>
          <a:xfrm>
            <a:off x="6160172" y="2416264"/>
            <a:ext cx="2507456" cy="3931920"/>
          </a:xfrm>
          <a:custGeom>
            <a:avLst/>
            <a:gdLst>
              <a:gd name="connsiteX0" fmla="*/ 0 w 2507456"/>
              <a:gd name="connsiteY0" fmla="*/ 0 h 2511675"/>
              <a:gd name="connsiteX1" fmla="*/ 2507456 w 2507456"/>
              <a:gd name="connsiteY1" fmla="*/ 0 h 2511675"/>
              <a:gd name="connsiteX2" fmla="*/ 2507456 w 2507456"/>
              <a:gd name="connsiteY2" fmla="*/ 2511675 h 2511675"/>
              <a:gd name="connsiteX3" fmla="*/ 0 w 2507456"/>
              <a:gd name="connsiteY3" fmla="*/ 2511675 h 2511675"/>
              <a:gd name="connsiteX4" fmla="*/ 0 w 2507456"/>
              <a:gd name="connsiteY4" fmla="*/ 0 h 251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456" h="2511675">
                <a:moveTo>
                  <a:pt x="0" y="0"/>
                </a:moveTo>
                <a:lnTo>
                  <a:pt x="2507456" y="0"/>
                </a:lnTo>
                <a:lnTo>
                  <a:pt x="2507456" y="2511675"/>
                </a:lnTo>
                <a:lnTo>
                  <a:pt x="0" y="2511675"/>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700" b="0" kern="1200" dirty="0" smtClean="0"/>
              <a:t> configuration management</a:t>
            </a:r>
          </a:p>
          <a:p>
            <a:pPr marL="114300" lvl="1" indent="-114300" algn="l" defTabSz="666750" rtl="0">
              <a:lnSpc>
                <a:spcPct val="90000"/>
              </a:lnSpc>
              <a:spcBef>
                <a:spcPct val="0"/>
              </a:spcBef>
              <a:spcAft>
                <a:spcPct val="15000"/>
              </a:spcAft>
              <a:buChar char="••"/>
            </a:pPr>
            <a:r>
              <a:rPr lang="en-US" sz="1700" dirty="0"/>
              <a:t> </a:t>
            </a:r>
            <a:r>
              <a:rPr lang="en-US" sz="1700" b="0" kern="1200" dirty="0" smtClean="0"/>
              <a:t>incident response</a:t>
            </a:r>
          </a:p>
          <a:p>
            <a:pPr marL="114300" lvl="1" indent="-114300" algn="l" defTabSz="666750" rtl="0">
              <a:lnSpc>
                <a:spcPct val="90000"/>
              </a:lnSpc>
              <a:spcBef>
                <a:spcPct val="0"/>
              </a:spcBef>
              <a:spcAft>
                <a:spcPct val="15000"/>
              </a:spcAft>
              <a:buChar char="••"/>
            </a:pPr>
            <a:r>
              <a:rPr lang="en-US" sz="1700" b="0" kern="1200" dirty="0" smtClean="0"/>
              <a:t> media protection</a:t>
            </a:r>
            <a:endParaRPr lang="en-US" sz="1700" b="0" kern="1200" dirty="0"/>
          </a:p>
        </p:txBody>
      </p:sp>
      <p:sp>
        <p:nvSpPr>
          <p:cNvPr id="13" name="Slide Number Placeholder 12"/>
          <p:cNvSpPr>
            <a:spLocks noGrp="1"/>
          </p:cNvSpPr>
          <p:nvPr>
            <p:ph type="sldNum" sz="quarter" idx="11"/>
          </p:nvPr>
        </p:nvSpPr>
        <p:spPr/>
        <p:txBody>
          <a:bodyPr/>
          <a:lstStyle/>
          <a:p>
            <a:fld id="{5F36C9FC-DA22-1F47-8722-58727A1D436E}" type="slidenum">
              <a:rPr lang="en-US" smtClean="0"/>
              <a:pPr/>
              <a:t>25</a:t>
            </a:fld>
            <a:endParaRPr lang="en-US" dirty="0"/>
          </a:p>
        </p:txBody>
      </p:sp>
    </p:spTree>
    <p:extLst>
      <p:ext uri="{BB962C8B-B14F-4D97-AF65-F5344CB8AC3E}">
        <p14:creationId xmlns:p14="http://schemas.microsoft.com/office/powerpoint/2010/main" val="79058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icture Placeholder 20"/>
          <p:cNvSpPr>
            <a:spLocks noGrp="1"/>
          </p:cNvSpPr>
          <p:nvPr/>
        </p:nvSpPr>
        <p:spPr>
          <a:xfrm>
            <a:off x="1295400" y="609600"/>
            <a:ext cx="2438400" cy="2514600"/>
          </a:xfrm>
          <a:prstGeom prst="ellipse">
            <a:avLst/>
          </a:prstGeom>
          <a:solidFill>
            <a:srgbClr val="CC9900"/>
          </a:solidFill>
          <a:ln>
            <a:solidFill>
              <a:srgbClr val="FF6600"/>
            </a:solidFill>
          </a:ln>
          <a:effectLst>
            <a:innerShdw blurRad="63500" dist="50800" dir="16200000">
              <a:prstClr val="black">
                <a:alpha val="30000"/>
              </a:prstClr>
            </a:innerShdw>
          </a:effectLst>
        </p:spPr>
      </p:sp>
      <p:sp>
        <p:nvSpPr>
          <p:cNvPr id="84" name="Content Placeholder 83"/>
          <p:cNvSpPr>
            <a:spLocks noGrp="1"/>
          </p:cNvSpPr>
          <p:nvPr>
            <p:ph sz="half" idx="1"/>
          </p:nvPr>
        </p:nvSpPr>
        <p:spPr>
          <a:xfrm>
            <a:off x="228600" y="3284984"/>
            <a:ext cx="4271392" cy="2948136"/>
          </a:xfrm>
        </p:spPr>
        <p:txBody>
          <a:bodyPr>
            <a:noAutofit/>
          </a:bodyPr>
          <a:lstStyle/>
          <a:p>
            <a:r>
              <a:rPr lang="en-US" sz="2400" dirty="0" smtClean="0"/>
              <a:t>assuring a communication is from the source that it claims to be from</a:t>
            </a:r>
          </a:p>
          <a:p>
            <a:pPr lvl="1"/>
            <a:r>
              <a:rPr lang="en-US" sz="2200" dirty="0" smtClean="0"/>
              <a:t>interference </a:t>
            </a:r>
            <a:r>
              <a:rPr lang="en-US" sz="2200" dirty="0" smtClean="0"/>
              <a:t>by </a:t>
            </a:r>
            <a:r>
              <a:rPr lang="en-US" sz="2200" dirty="0" smtClean="0"/>
              <a:t>a third party masquerading as one of the two legitimate parties</a:t>
            </a:r>
            <a:endParaRPr lang="en-US" sz="2200" dirty="0"/>
          </a:p>
        </p:txBody>
      </p:sp>
      <p:sp>
        <p:nvSpPr>
          <p:cNvPr id="85" name="Content Placeholder 84"/>
          <p:cNvSpPr>
            <a:spLocks noGrp="1"/>
          </p:cNvSpPr>
          <p:nvPr>
            <p:ph sz="half" idx="2"/>
          </p:nvPr>
        </p:nvSpPr>
        <p:spPr>
          <a:xfrm>
            <a:off x="4499992" y="3429000"/>
            <a:ext cx="4548041" cy="3096344"/>
          </a:xfrm>
        </p:spPr>
        <p:txBody>
          <a:bodyPr>
            <a:noAutofit/>
          </a:bodyPr>
          <a:lstStyle/>
          <a:p>
            <a:r>
              <a:rPr lang="en-US" sz="2400" dirty="0" smtClean="0"/>
              <a:t>Peer Entity Authentication</a:t>
            </a:r>
          </a:p>
          <a:p>
            <a:pPr lvl="1">
              <a:buClr>
                <a:schemeClr val="accent2"/>
              </a:buClr>
            </a:pPr>
            <a:r>
              <a:rPr lang="en-US" sz="2400" dirty="0" smtClean="0">
                <a:effectLst>
                  <a:outerShdw blurRad="50800" dist="50800" dir="2700000" algn="tl" rotWithShape="0">
                    <a:schemeClr val="bg1">
                      <a:alpha val="30000"/>
                    </a:schemeClr>
                  </a:outerShdw>
                </a:effectLst>
              </a:rPr>
              <a:t>corroboration </a:t>
            </a:r>
            <a:r>
              <a:rPr lang="en-US" sz="2400" dirty="0">
                <a:effectLst>
                  <a:outerShdw blurRad="50800" dist="50800" dir="2700000" algn="tl" rotWithShape="0">
                    <a:schemeClr val="bg1">
                      <a:alpha val="30000"/>
                    </a:schemeClr>
                  </a:outerShdw>
                </a:effectLst>
              </a:rPr>
              <a:t>of the identity of a peer entity </a:t>
            </a:r>
            <a:endParaRPr lang="en-US" sz="2400" dirty="0" smtClean="0">
              <a:effectLst>
                <a:outerShdw blurRad="50800" dist="50800" dir="2700000" algn="tl" rotWithShape="0">
                  <a:schemeClr val="bg1">
                    <a:alpha val="30000"/>
                  </a:schemeClr>
                </a:outerShdw>
              </a:effectLst>
            </a:endParaRPr>
          </a:p>
          <a:p>
            <a:pPr lvl="1">
              <a:buClr>
                <a:schemeClr val="accent2"/>
              </a:buClr>
            </a:pPr>
            <a:r>
              <a:rPr lang="en-US" sz="2400" dirty="0" smtClean="0"/>
              <a:t>confidence that an entity is not performing </a:t>
            </a:r>
          </a:p>
          <a:p>
            <a:pPr lvl="2">
              <a:buClr>
                <a:schemeClr val="accent2"/>
              </a:buClr>
            </a:pPr>
            <a:r>
              <a:rPr lang="en-US" sz="2400" dirty="0" smtClean="0"/>
              <a:t>a masquerade or </a:t>
            </a:r>
          </a:p>
          <a:p>
            <a:pPr lvl="2">
              <a:buClr>
                <a:schemeClr val="accent2"/>
              </a:buClr>
            </a:pPr>
            <a:r>
              <a:rPr lang="en-US" sz="2400" dirty="0" smtClean="0"/>
              <a:t>an unauthorized replay</a:t>
            </a:r>
          </a:p>
        </p:txBody>
      </p:sp>
      <p:sp>
        <p:nvSpPr>
          <p:cNvPr id="34" name="Picture Placeholder 20"/>
          <p:cNvSpPr>
            <a:spLocks noGrp="1"/>
          </p:cNvSpPr>
          <p:nvPr/>
        </p:nvSpPr>
        <p:spPr>
          <a:xfrm>
            <a:off x="1219200" y="457200"/>
            <a:ext cx="2438400" cy="2514600"/>
          </a:xfrm>
          <a:prstGeom prst="ellipse">
            <a:avLst/>
          </a:prstGeom>
          <a:solidFill>
            <a:schemeClr val="accent1"/>
          </a:solidFill>
          <a:ln>
            <a:solidFill>
              <a:srgbClr val="FF6600"/>
            </a:solidFill>
          </a:ln>
          <a:effectLst>
            <a:innerShdw blurRad="63500" dist="50800" dir="16200000">
              <a:prstClr val="black">
                <a:alpha val="30000"/>
              </a:prstClr>
            </a:innerShdw>
          </a:effectLst>
        </p:spPr>
      </p:sp>
      <p:sp>
        <p:nvSpPr>
          <p:cNvPr id="69" name="Picture Placeholder 20"/>
          <p:cNvSpPr>
            <a:spLocks noGrp="1"/>
          </p:cNvSpPr>
          <p:nvPr/>
        </p:nvSpPr>
        <p:spPr>
          <a:xfrm>
            <a:off x="1066800" y="381000"/>
            <a:ext cx="2438400" cy="2514600"/>
          </a:xfrm>
          <a:prstGeom prst="ellipse">
            <a:avLst/>
          </a:prstGeom>
          <a:solidFill>
            <a:schemeClr val="accent2"/>
          </a:solidFill>
          <a:ln>
            <a:solidFill>
              <a:srgbClr val="FF6600"/>
            </a:solidFill>
          </a:ln>
          <a:effectLst>
            <a:innerShdw blurRad="63500" dist="50800" dir="16200000">
              <a:prstClr val="black">
                <a:alpha val="30000"/>
              </a:prstClr>
            </a:innerShdw>
          </a:effectLst>
        </p:spPr>
      </p:sp>
      <p:sp>
        <p:nvSpPr>
          <p:cNvPr id="82" name="TextBox 81"/>
          <p:cNvSpPr txBox="1"/>
          <p:nvPr/>
        </p:nvSpPr>
        <p:spPr>
          <a:xfrm>
            <a:off x="1143000" y="1219200"/>
            <a:ext cx="2362200" cy="923330"/>
          </a:xfrm>
          <a:prstGeom prst="rect">
            <a:avLst/>
          </a:prstGeom>
          <a:noFill/>
        </p:spPr>
        <p:txBody>
          <a:bodyPr wrap="square" rtlCol="0">
            <a:spAutoFit/>
          </a:bodyPr>
          <a:lstStyle/>
          <a:p>
            <a:pPr algn="ctr"/>
            <a:r>
              <a:rPr lang="en-US" sz="2700" dirty="0" smtClean="0">
                <a:solidFill>
                  <a:schemeClr val="bg1">
                    <a:lumMod val="85000"/>
                    <a:lumOff val="15000"/>
                  </a:schemeClr>
                </a:solidFill>
              </a:rPr>
              <a:t>Authentication</a:t>
            </a:r>
          </a:p>
          <a:p>
            <a:pPr algn="ctr"/>
            <a:r>
              <a:rPr lang="en-US" sz="2700" dirty="0" smtClean="0">
                <a:solidFill>
                  <a:schemeClr val="bg1">
                    <a:lumMod val="85000"/>
                    <a:lumOff val="15000"/>
                  </a:schemeClr>
                </a:solidFill>
              </a:rPr>
              <a:t>Service</a:t>
            </a:r>
            <a:endParaRPr lang="en-US" sz="2700" dirty="0">
              <a:solidFill>
                <a:schemeClr val="bg1">
                  <a:lumMod val="85000"/>
                  <a:lumOff val="15000"/>
                </a:schemeClr>
              </a:solidFill>
            </a:endParaRPr>
          </a:p>
        </p:txBody>
      </p:sp>
      <p:sp>
        <p:nvSpPr>
          <p:cNvPr id="8" name="TextBox 7"/>
          <p:cNvSpPr txBox="1"/>
          <p:nvPr/>
        </p:nvSpPr>
        <p:spPr>
          <a:xfrm>
            <a:off x="4067944" y="901633"/>
            <a:ext cx="4953000" cy="2086725"/>
          </a:xfrm>
          <a:prstGeom prst="rect">
            <a:avLst/>
          </a:prstGeom>
          <a:noFill/>
        </p:spPr>
        <p:txBody>
          <a:bodyPr wrap="square" rtlCol="0">
            <a:spAutoFit/>
          </a:bodyPr>
          <a:lstStyle/>
          <a:p>
            <a:pPr marL="342900" indent="-342900">
              <a:spcBef>
                <a:spcPct val="20000"/>
              </a:spcBef>
              <a:buClr>
                <a:schemeClr val="accent1"/>
              </a:buClr>
              <a:buSzPct val="90000"/>
              <a:buFont typeface="Wingdings" pitchFamily="2" charset="2"/>
              <a:buChar char=""/>
            </a:pPr>
            <a:r>
              <a:rPr lang="en-US" sz="2400" dirty="0" smtClean="0">
                <a:effectLst>
                  <a:outerShdw blurRad="50800" dist="50800" dir="2700000" algn="tl" rotWithShape="0">
                    <a:schemeClr val="bg1">
                      <a:alpha val="30000"/>
                    </a:schemeClr>
                  </a:outerShdw>
                </a:effectLst>
                <a:latin typeface="+mn-lt"/>
              </a:rPr>
              <a:t>Data Origin Authentication</a:t>
            </a:r>
          </a:p>
          <a:p>
            <a:pPr marL="1035050" lvl="2" indent="-349250">
              <a:spcBef>
                <a:spcPct val="20000"/>
              </a:spcBef>
              <a:buClr>
                <a:schemeClr val="accent2"/>
              </a:buClr>
              <a:buSzPct val="90000"/>
              <a:buFont typeface="Wingdings" pitchFamily="2" charset="2"/>
              <a:buChar char=""/>
            </a:pPr>
            <a:r>
              <a:rPr lang="en-US" sz="2400" dirty="0" smtClean="0">
                <a:effectLst>
                  <a:outerShdw blurRad="50800" dist="50800" dir="2700000" algn="tl" rotWithShape="0">
                    <a:schemeClr val="bg1">
                      <a:alpha val="30000"/>
                    </a:schemeClr>
                  </a:outerShdw>
                </a:effectLst>
                <a:latin typeface="+mn-lt"/>
              </a:rPr>
              <a:t>corroboration of the source of a data</a:t>
            </a:r>
          </a:p>
          <a:p>
            <a:pPr marL="1035050" lvl="2" indent="-349250">
              <a:spcBef>
                <a:spcPct val="20000"/>
              </a:spcBef>
              <a:buClr>
                <a:schemeClr val="accent2"/>
              </a:buClr>
              <a:buSzPct val="90000"/>
              <a:buFont typeface="Wingdings" pitchFamily="2" charset="2"/>
              <a:buChar char=""/>
            </a:pPr>
            <a:r>
              <a:rPr lang="en-US" sz="2400" dirty="0" smtClean="0">
                <a:effectLst>
                  <a:outerShdw blurRad="50800" dist="50800" dir="2700000" algn="tl" rotWithShape="0">
                    <a:schemeClr val="bg1">
                      <a:alpha val="30000"/>
                    </a:schemeClr>
                  </a:outerShdw>
                </a:effectLst>
                <a:latin typeface="+mn-lt"/>
              </a:rPr>
              <a:t>supports applications where there are no prior interactions</a:t>
            </a:r>
          </a:p>
        </p:txBody>
      </p:sp>
      <p:sp>
        <p:nvSpPr>
          <p:cNvPr id="2" name="Slide Number Placeholder 1"/>
          <p:cNvSpPr>
            <a:spLocks noGrp="1"/>
          </p:cNvSpPr>
          <p:nvPr>
            <p:ph type="sldNum" sz="quarter" idx="12"/>
          </p:nvPr>
        </p:nvSpPr>
        <p:spPr/>
        <p:txBody>
          <a:bodyPr/>
          <a:lstStyle/>
          <a:p>
            <a:fld id="{6D5DF91A-7C92-3743-8A2E-356816C55239}" type="slidenum">
              <a:rPr lang="en-US" smtClean="0"/>
              <a:pPr/>
              <a:t>26</a:t>
            </a:fld>
            <a:endParaRPr lang="en-US" dirty="0"/>
          </a:p>
        </p:txBody>
      </p:sp>
    </p:spTree>
    <p:extLst>
      <p:ext uri="{BB962C8B-B14F-4D97-AF65-F5344CB8AC3E}">
        <p14:creationId xmlns:p14="http://schemas.microsoft.com/office/powerpoint/2010/main" val="129466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Effect transition="in" filter="randombar(horizontal)">
                                      <p:cBhvr>
                                        <p:cTn id="7" dur="500"/>
                                        <p:tgtEl>
                                          <p:spTgt spid="8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4">
                                            <p:txEl>
                                              <p:pRg st="1" end="1"/>
                                            </p:txEl>
                                          </p:spTgt>
                                        </p:tgtEl>
                                        <p:attrNameLst>
                                          <p:attrName>style.visibility</p:attrName>
                                        </p:attrNameLst>
                                      </p:cBhvr>
                                      <p:to>
                                        <p:strVal val="visible"/>
                                      </p:to>
                                    </p:set>
                                    <p:animEffect transition="in" filter="randombar(horizontal)">
                                      <p:cBhvr>
                                        <p:cTn id="10" dur="500"/>
                                        <p:tgtEl>
                                          <p:spTgt spid="8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85">
                                            <p:txEl>
                                              <p:pRg st="0" end="0"/>
                                            </p:txEl>
                                          </p:spTgt>
                                        </p:tgtEl>
                                        <p:attrNameLst>
                                          <p:attrName>style.visibility</p:attrName>
                                        </p:attrNameLst>
                                      </p:cBhvr>
                                      <p:to>
                                        <p:strVal val="visible"/>
                                      </p:to>
                                    </p:set>
                                    <p:animEffect transition="in" filter="randombar(horizontal)">
                                      <p:cBhvr>
                                        <p:cTn id="20" dur="500"/>
                                        <p:tgtEl>
                                          <p:spTgt spid="85">
                                            <p:txEl>
                                              <p:pRg st="0" end="0"/>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85">
                                            <p:txEl>
                                              <p:pRg st="1" end="1"/>
                                            </p:txEl>
                                          </p:spTgt>
                                        </p:tgtEl>
                                        <p:attrNameLst>
                                          <p:attrName>style.visibility</p:attrName>
                                        </p:attrNameLst>
                                      </p:cBhvr>
                                      <p:to>
                                        <p:strVal val="visible"/>
                                      </p:to>
                                    </p:set>
                                    <p:animEffect transition="in" filter="randombar(horizontal)">
                                      <p:cBhvr>
                                        <p:cTn id="23" dur="500"/>
                                        <p:tgtEl>
                                          <p:spTgt spid="85">
                                            <p:txEl>
                                              <p:pRg st="1" end="1"/>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85">
                                            <p:txEl>
                                              <p:pRg st="2" end="2"/>
                                            </p:txEl>
                                          </p:spTgt>
                                        </p:tgtEl>
                                        <p:attrNameLst>
                                          <p:attrName>style.visibility</p:attrName>
                                        </p:attrNameLst>
                                      </p:cBhvr>
                                      <p:to>
                                        <p:strVal val="visible"/>
                                      </p:to>
                                    </p:set>
                                    <p:animEffect transition="in" filter="randombar(horizontal)">
                                      <p:cBhvr>
                                        <p:cTn id="26" dur="500"/>
                                        <p:tgtEl>
                                          <p:spTgt spid="85">
                                            <p:txEl>
                                              <p:pRg st="2" end="2"/>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85">
                                            <p:txEl>
                                              <p:pRg st="3" end="3"/>
                                            </p:txEl>
                                          </p:spTgt>
                                        </p:tgtEl>
                                        <p:attrNameLst>
                                          <p:attrName>style.visibility</p:attrName>
                                        </p:attrNameLst>
                                      </p:cBhvr>
                                      <p:to>
                                        <p:strVal val="visible"/>
                                      </p:to>
                                    </p:set>
                                    <p:animEffect transition="in" filter="randombar(horizontal)">
                                      <p:cBhvr>
                                        <p:cTn id="29" dur="500"/>
                                        <p:tgtEl>
                                          <p:spTgt spid="85">
                                            <p:txEl>
                                              <p:pRg st="3" end="3"/>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85">
                                            <p:txEl>
                                              <p:pRg st="4" end="4"/>
                                            </p:txEl>
                                          </p:spTgt>
                                        </p:tgtEl>
                                        <p:attrNameLst>
                                          <p:attrName>style.visibility</p:attrName>
                                        </p:attrNameLst>
                                      </p:cBhvr>
                                      <p:to>
                                        <p:strVal val="visible"/>
                                      </p:to>
                                    </p:set>
                                    <p:animEffect transition="in" filter="randombar(horizontal)">
                                      <p:cBhvr>
                                        <p:cTn id="32" dur="500"/>
                                        <p:tgtEl>
                                          <p:spTgt spid="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uiExpand="1" build="p"/>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20"/>
          <p:cNvSpPr>
            <a:spLocks noGrp="1"/>
          </p:cNvSpPr>
          <p:nvPr/>
        </p:nvSpPr>
        <p:spPr>
          <a:xfrm>
            <a:off x="5715000" y="457200"/>
            <a:ext cx="2438400" cy="2514600"/>
          </a:xfrm>
          <a:prstGeom prst="ellipse">
            <a:avLst/>
          </a:prstGeom>
          <a:solidFill>
            <a:srgbClr val="CC9900"/>
          </a:solidFill>
          <a:ln>
            <a:solidFill>
              <a:srgbClr val="FF6600"/>
            </a:solidFill>
          </a:ln>
          <a:effectLst>
            <a:innerShdw blurRad="63500" dist="50800" dir="16200000">
              <a:prstClr val="black">
                <a:alpha val="30000"/>
              </a:prstClr>
            </a:innerShdw>
          </a:effectLst>
        </p:spPr>
      </p:sp>
      <p:sp>
        <p:nvSpPr>
          <p:cNvPr id="35" name="Picture Placeholder 20"/>
          <p:cNvSpPr>
            <a:spLocks noGrp="1"/>
          </p:cNvSpPr>
          <p:nvPr/>
        </p:nvSpPr>
        <p:spPr>
          <a:xfrm>
            <a:off x="1295400" y="609600"/>
            <a:ext cx="2438400" cy="2514600"/>
          </a:xfrm>
          <a:prstGeom prst="ellipse">
            <a:avLst/>
          </a:prstGeom>
          <a:solidFill>
            <a:srgbClr val="CC9900"/>
          </a:solidFill>
          <a:ln>
            <a:solidFill>
              <a:srgbClr val="FF6600"/>
            </a:solidFill>
          </a:ln>
          <a:effectLst>
            <a:innerShdw blurRad="63500" dist="50800" dir="16200000">
              <a:prstClr val="black">
                <a:alpha val="30000"/>
              </a:prstClr>
            </a:innerShdw>
          </a:effectLst>
        </p:spPr>
      </p:sp>
      <p:sp>
        <p:nvSpPr>
          <p:cNvPr id="84" name="Content Placeholder 83"/>
          <p:cNvSpPr>
            <a:spLocks noGrp="1"/>
          </p:cNvSpPr>
          <p:nvPr>
            <p:ph sz="half" idx="1"/>
          </p:nvPr>
        </p:nvSpPr>
        <p:spPr>
          <a:xfrm>
            <a:off x="381000" y="3352800"/>
            <a:ext cx="4572000" cy="3028528"/>
          </a:xfrm>
        </p:spPr>
        <p:txBody>
          <a:bodyPr>
            <a:noAutofit/>
          </a:bodyPr>
          <a:lstStyle/>
          <a:p>
            <a:r>
              <a:rPr lang="en-US" sz="2400" dirty="0" smtClean="0"/>
              <a:t>limit and control the access to host systems and applications</a:t>
            </a:r>
          </a:p>
          <a:p>
            <a:pPr>
              <a:buNone/>
            </a:pPr>
            <a:endParaRPr lang="en-US" sz="2400" dirty="0" smtClean="0"/>
          </a:p>
          <a:p>
            <a:r>
              <a:rPr lang="en-US" sz="2400" dirty="0" smtClean="0"/>
              <a:t>each entity trying to gain access must first be identified, or authenticated</a:t>
            </a:r>
          </a:p>
        </p:txBody>
      </p:sp>
      <p:sp>
        <p:nvSpPr>
          <p:cNvPr id="34" name="Picture Placeholder 20"/>
          <p:cNvSpPr>
            <a:spLocks noGrp="1"/>
          </p:cNvSpPr>
          <p:nvPr/>
        </p:nvSpPr>
        <p:spPr>
          <a:xfrm>
            <a:off x="1219200" y="457200"/>
            <a:ext cx="2438400" cy="2514600"/>
          </a:xfrm>
          <a:prstGeom prst="ellipse">
            <a:avLst/>
          </a:prstGeom>
          <a:solidFill>
            <a:schemeClr val="accent1"/>
          </a:solidFill>
          <a:ln>
            <a:solidFill>
              <a:srgbClr val="FF6600"/>
            </a:solidFill>
          </a:ln>
          <a:effectLst>
            <a:innerShdw blurRad="63500" dist="50800" dir="16200000">
              <a:prstClr val="black">
                <a:alpha val="30000"/>
              </a:prstClr>
            </a:innerShdw>
          </a:effectLst>
        </p:spPr>
      </p:sp>
      <p:sp>
        <p:nvSpPr>
          <p:cNvPr id="69" name="Picture Placeholder 20"/>
          <p:cNvSpPr>
            <a:spLocks noGrp="1"/>
          </p:cNvSpPr>
          <p:nvPr/>
        </p:nvSpPr>
        <p:spPr>
          <a:xfrm>
            <a:off x="1066800" y="381000"/>
            <a:ext cx="2438400" cy="2514600"/>
          </a:xfrm>
          <a:prstGeom prst="ellipse">
            <a:avLst/>
          </a:prstGeom>
          <a:solidFill>
            <a:schemeClr val="accent2"/>
          </a:solidFill>
          <a:ln>
            <a:solidFill>
              <a:srgbClr val="FF6600"/>
            </a:solidFill>
          </a:ln>
          <a:effectLst>
            <a:innerShdw blurRad="63500" dist="50800" dir="16200000">
              <a:prstClr val="black">
                <a:alpha val="30000"/>
              </a:prstClr>
            </a:innerShdw>
          </a:effectLst>
        </p:spPr>
      </p:sp>
      <p:sp>
        <p:nvSpPr>
          <p:cNvPr id="82" name="TextBox 81"/>
          <p:cNvSpPr txBox="1"/>
          <p:nvPr/>
        </p:nvSpPr>
        <p:spPr>
          <a:xfrm>
            <a:off x="1143000" y="914400"/>
            <a:ext cx="2362200" cy="1338828"/>
          </a:xfrm>
          <a:prstGeom prst="rect">
            <a:avLst/>
          </a:prstGeom>
          <a:noFill/>
        </p:spPr>
        <p:txBody>
          <a:bodyPr wrap="square" rtlCol="0">
            <a:spAutoFit/>
          </a:bodyPr>
          <a:lstStyle/>
          <a:p>
            <a:pPr algn="ctr"/>
            <a:r>
              <a:rPr lang="en-US" sz="2700" dirty="0" smtClean="0">
                <a:solidFill>
                  <a:schemeClr val="bg1">
                    <a:lumMod val="85000"/>
                    <a:lumOff val="15000"/>
                  </a:schemeClr>
                </a:solidFill>
              </a:rPr>
              <a:t>Access Control</a:t>
            </a:r>
          </a:p>
          <a:p>
            <a:pPr algn="ctr"/>
            <a:r>
              <a:rPr lang="en-US" sz="2700" dirty="0" smtClean="0">
                <a:solidFill>
                  <a:schemeClr val="bg1">
                    <a:lumMod val="85000"/>
                    <a:lumOff val="15000"/>
                  </a:schemeClr>
                </a:solidFill>
              </a:rPr>
              <a:t>Service</a:t>
            </a:r>
            <a:endParaRPr lang="en-US" sz="2700" dirty="0">
              <a:solidFill>
                <a:schemeClr val="bg1">
                  <a:lumMod val="85000"/>
                  <a:lumOff val="15000"/>
                </a:schemeClr>
              </a:solidFill>
            </a:endParaRPr>
          </a:p>
        </p:txBody>
      </p:sp>
      <p:sp>
        <p:nvSpPr>
          <p:cNvPr id="9" name="Picture Placeholder 20"/>
          <p:cNvSpPr>
            <a:spLocks noGrp="1"/>
          </p:cNvSpPr>
          <p:nvPr/>
        </p:nvSpPr>
        <p:spPr>
          <a:xfrm>
            <a:off x="5638800" y="304800"/>
            <a:ext cx="2438400" cy="2514600"/>
          </a:xfrm>
          <a:prstGeom prst="ellipse">
            <a:avLst/>
          </a:prstGeom>
          <a:solidFill>
            <a:schemeClr val="accent1"/>
          </a:solidFill>
          <a:ln>
            <a:solidFill>
              <a:srgbClr val="FF6600"/>
            </a:solidFill>
          </a:ln>
          <a:effectLst>
            <a:innerShdw blurRad="63500" dist="50800" dir="16200000">
              <a:prstClr val="black">
                <a:alpha val="30000"/>
              </a:prstClr>
            </a:innerShdw>
          </a:effectLst>
        </p:spPr>
      </p:sp>
      <p:sp>
        <p:nvSpPr>
          <p:cNvPr id="11" name="Picture Placeholder 20"/>
          <p:cNvSpPr>
            <a:spLocks noGrp="1"/>
          </p:cNvSpPr>
          <p:nvPr/>
        </p:nvSpPr>
        <p:spPr>
          <a:xfrm>
            <a:off x="5486400" y="228600"/>
            <a:ext cx="2438400" cy="2514600"/>
          </a:xfrm>
          <a:prstGeom prst="ellipse">
            <a:avLst/>
          </a:prstGeom>
          <a:solidFill>
            <a:schemeClr val="accent2"/>
          </a:solidFill>
          <a:ln>
            <a:solidFill>
              <a:srgbClr val="FF6600"/>
            </a:solidFill>
          </a:ln>
          <a:effectLst>
            <a:innerShdw blurRad="63500" dist="50800" dir="16200000">
              <a:prstClr val="black">
                <a:alpha val="30000"/>
              </a:prstClr>
            </a:innerShdw>
          </a:effectLst>
        </p:spPr>
      </p:sp>
      <p:sp>
        <p:nvSpPr>
          <p:cNvPr id="12" name="TextBox 11"/>
          <p:cNvSpPr txBox="1"/>
          <p:nvPr/>
        </p:nvSpPr>
        <p:spPr>
          <a:xfrm>
            <a:off x="5486400" y="1066800"/>
            <a:ext cx="2514600" cy="923330"/>
          </a:xfrm>
          <a:prstGeom prst="rect">
            <a:avLst/>
          </a:prstGeom>
          <a:noFill/>
        </p:spPr>
        <p:txBody>
          <a:bodyPr wrap="square" rtlCol="0">
            <a:spAutoFit/>
          </a:bodyPr>
          <a:lstStyle/>
          <a:p>
            <a:pPr algn="ctr"/>
            <a:r>
              <a:rPr lang="en-US" sz="2700" dirty="0" smtClean="0">
                <a:solidFill>
                  <a:schemeClr val="bg1">
                    <a:lumMod val="85000"/>
                    <a:lumOff val="15000"/>
                  </a:schemeClr>
                </a:solidFill>
              </a:rPr>
              <a:t>Nonrepudiation</a:t>
            </a:r>
          </a:p>
          <a:p>
            <a:pPr algn="ctr"/>
            <a:r>
              <a:rPr lang="en-US" sz="2700" dirty="0" smtClean="0">
                <a:solidFill>
                  <a:schemeClr val="bg1">
                    <a:lumMod val="85000"/>
                    <a:lumOff val="15000"/>
                  </a:schemeClr>
                </a:solidFill>
              </a:rPr>
              <a:t>Service</a:t>
            </a:r>
            <a:endParaRPr lang="en-US" sz="2700" dirty="0">
              <a:solidFill>
                <a:schemeClr val="bg1">
                  <a:lumMod val="85000"/>
                  <a:lumOff val="15000"/>
                </a:schemeClr>
              </a:solidFill>
            </a:endParaRPr>
          </a:p>
        </p:txBody>
      </p:sp>
      <p:sp>
        <p:nvSpPr>
          <p:cNvPr id="14" name="Rectangle 13"/>
          <p:cNvSpPr/>
          <p:nvPr/>
        </p:nvSpPr>
        <p:spPr>
          <a:xfrm>
            <a:off x="5181600" y="3200400"/>
            <a:ext cx="3733800" cy="1200329"/>
          </a:xfrm>
          <a:prstGeom prst="rect">
            <a:avLst/>
          </a:prstGeom>
        </p:spPr>
        <p:txBody>
          <a:bodyPr wrap="square">
            <a:spAutoFit/>
          </a:bodyPr>
          <a:lstStyle/>
          <a:p>
            <a:pPr marL="342900" indent="-342900">
              <a:spcBef>
                <a:spcPct val="20000"/>
              </a:spcBef>
              <a:buClr>
                <a:schemeClr val="accent1"/>
              </a:buClr>
              <a:buSzPct val="90000"/>
              <a:buFont typeface="Wingdings" pitchFamily="2" charset="2"/>
              <a:buChar char=""/>
            </a:pPr>
            <a:r>
              <a:rPr lang="en-US" sz="2400" dirty="0" smtClean="0">
                <a:effectLst>
                  <a:outerShdw blurRad="50800" dist="50800" dir="2700000" algn="tl" rotWithShape="0">
                    <a:schemeClr val="bg1">
                      <a:alpha val="30000"/>
                    </a:schemeClr>
                  </a:outerShdw>
                </a:effectLst>
                <a:latin typeface="+mn-lt"/>
              </a:rPr>
              <a:t>prevents either sender or receiver from denying a transmitted message</a:t>
            </a:r>
          </a:p>
        </p:txBody>
      </p:sp>
      <p:pic>
        <p:nvPicPr>
          <p:cNvPr id="16" name="Picture 15"/>
          <p:cNvPicPr>
            <a:picLocks noChangeAspect="1"/>
          </p:cNvPicPr>
          <p:nvPr/>
        </p:nvPicPr>
        <p:blipFill>
          <a:blip r:embed="rId3"/>
          <a:stretch>
            <a:fillRect/>
          </a:stretch>
        </p:blipFill>
        <p:spPr>
          <a:xfrm>
            <a:off x="3810000" y="1600200"/>
            <a:ext cx="1673087" cy="1425222"/>
          </a:xfrm>
          <a:prstGeom prst="rect">
            <a:avLst/>
          </a:prstGeom>
        </p:spPr>
      </p:pic>
      <p:sp>
        <p:nvSpPr>
          <p:cNvPr id="2" name="Slide Number Placeholder 1"/>
          <p:cNvSpPr>
            <a:spLocks noGrp="1"/>
          </p:cNvSpPr>
          <p:nvPr>
            <p:ph type="sldNum" sz="quarter" idx="12"/>
          </p:nvPr>
        </p:nvSpPr>
        <p:spPr/>
        <p:txBody>
          <a:bodyPr/>
          <a:lstStyle/>
          <a:p>
            <a:fld id="{6D5DF91A-7C92-3743-8A2E-356816C55239}" type="slidenum">
              <a:rPr lang="en-US" smtClean="0"/>
              <a:pPr/>
              <a:t>27</a:t>
            </a:fld>
            <a:endParaRPr lang="en-US" dirty="0"/>
          </a:p>
        </p:txBody>
      </p:sp>
    </p:spTree>
    <p:extLst>
      <p:ext uri="{BB962C8B-B14F-4D97-AF65-F5344CB8AC3E}">
        <p14:creationId xmlns:p14="http://schemas.microsoft.com/office/powerpoint/2010/main" val="122633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Effect transition="in" filter="randombar(horizontal)">
                                      <p:cBhvr>
                                        <p:cTn id="7" dur="500"/>
                                        <p:tgtEl>
                                          <p:spTgt spid="8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4">
                                            <p:txEl>
                                              <p:pRg st="2" end="2"/>
                                            </p:txEl>
                                          </p:spTgt>
                                        </p:tgtEl>
                                        <p:attrNameLst>
                                          <p:attrName>style.visibility</p:attrName>
                                        </p:attrNameLst>
                                      </p:cBhvr>
                                      <p:to>
                                        <p:strVal val="visible"/>
                                      </p:to>
                                    </p:set>
                                    <p:animEffect transition="in" filter="randombar(horizontal)">
                                      <p:cBhvr>
                                        <p:cTn id="10" dur="500"/>
                                        <p:tgtEl>
                                          <p:spTgt spid="8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par>
                                <p:cTn id="18" presetID="53" presetClass="entr" presetSubtype="16"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par>
                                <p:cTn id="28" presetID="53" presetClass="entr" presetSubtype="16"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icture Placeholder 20"/>
          <p:cNvSpPr>
            <a:spLocks noGrp="1"/>
          </p:cNvSpPr>
          <p:nvPr/>
        </p:nvSpPr>
        <p:spPr>
          <a:xfrm>
            <a:off x="1295400" y="609600"/>
            <a:ext cx="2438400" cy="2514600"/>
          </a:xfrm>
          <a:prstGeom prst="ellipse">
            <a:avLst/>
          </a:prstGeom>
          <a:solidFill>
            <a:srgbClr val="CC9900"/>
          </a:solidFill>
          <a:ln>
            <a:solidFill>
              <a:srgbClr val="FF6600"/>
            </a:solidFill>
          </a:ln>
          <a:effectLst>
            <a:innerShdw blurRad="63500" dist="50800" dir="16200000">
              <a:prstClr val="black">
                <a:alpha val="30000"/>
              </a:prstClr>
            </a:innerShdw>
          </a:effectLst>
        </p:spPr>
      </p:sp>
      <p:sp>
        <p:nvSpPr>
          <p:cNvPr id="84" name="Content Placeholder 83"/>
          <p:cNvSpPr>
            <a:spLocks noGrp="1"/>
          </p:cNvSpPr>
          <p:nvPr>
            <p:ph sz="half" idx="1"/>
          </p:nvPr>
        </p:nvSpPr>
        <p:spPr>
          <a:xfrm>
            <a:off x="251520" y="3501008"/>
            <a:ext cx="4392488" cy="3048000"/>
          </a:xfrm>
        </p:spPr>
        <p:txBody>
          <a:bodyPr>
            <a:noAutofit/>
          </a:bodyPr>
          <a:lstStyle/>
          <a:p>
            <a:r>
              <a:rPr lang="en-US" sz="2400" dirty="0" smtClean="0"/>
              <a:t>protection of transmitted </a:t>
            </a:r>
            <a:r>
              <a:rPr lang="en-US" sz="2400" dirty="0" smtClean="0"/>
              <a:t>  data </a:t>
            </a:r>
            <a:r>
              <a:rPr lang="en-US" sz="2400" dirty="0" smtClean="0"/>
              <a:t>from passive attacks</a:t>
            </a:r>
          </a:p>
          <a:p>
            <a:endParaRPr lang="en-US" sz="2400" dirty="0" smtClean="0"/>
          </a:p>
          <a:p>
            <a:r>
              <a:rPr lang="en-US" sz="2400" dirty="0" smtClean="0"/>
              <a:t>protects user data transmitted over a period of time</a:t>
            </a:r>
          </a:p>
          <a:p>
            <a:endParaRPr lang="en-US" sz="2400" dirty="0" smtClean="0"/>
          </a:p>
          <a:p>
            <a:endParaRPr lang="en-US" sz="2400" dirty="0"/>
          </a:p>
        </p:txBody>
      </p:sp>
      <p:sp>
        <p:nvSpPr>
          <p:cNvPr id="85" name="Content Placeholder 84"/>
          <p:cNvSpPr>
            <a:spLocks noGrp="1"/>
          </p:cNvSpPr>
          <p:nvPr>
            <p:ph sz="half" idx="2"/>
          </p:nvPr>
        </p:nvSpPr>
        <p:spPr>
          <a:xfrm>
            <a:off x="4499992" y="1124744"/>
            <a:ext cx="4392488" cy="4608512"/>
          </a:xfrm>
        </p:spPr>
        <p:txBody>
          <a:bodyPr>
            <a:noAutofit/>
          </a:bodyPr>
          <a:lstStyle/>
          <a:p>
            <a:pPr marL="342900" lvl="1" indent="-342900">
              <a:buClr>
                <a:schemeClr val="accent1"/>
              </a:buClr>
            </a:pPr>
            <a:r>
              <a:rPr lang="en-US" sz="2400" dirty="0"/>
              <a:t>connection </a:t>
            </a:r>
            <a:r>
              <a:rPr lang="en-US" sz="2400" dirty="0" smtClean="0"/>
              <a:t>confidentiality</a:t>
            </a:r>
          </a:p>
          <a:p>
            <a:pPr marL="342900" lvl="1" indent="-342900">
              <a:buClr>
                <a:schemeClr val="accent1"/>
              </a:buClr>
            </a:pPr>
            <a:endParaRPr lang="en-US" sz="2400" dirty="0" smtClean="0"/>
          </a:p>
          <a:p>
            <a:pPr marL="342900" lvl="1" indent="-342900">
              <a:buClr>
                <a:schemeClr val="accent1"/>
              </a:buClr>
            </a:pPr>
            <a:r>
              <a:rPr lang="en-US" sz="2400" dirty="0"/>
              <a:t>connectionless </a:t>
            </a:r>
            <a:r>
              <a:rPr lang="en-US" sz="2400" dirty="0" smtClean="0"/>
              <a:t>confidentiality</a:t>
            </a:r>
          </a:p>
          <a:p>
            <a:pPr marL="342900" lvl="1" indent="-342900">
              <a:buClr>
                <a:schemeClr val="accent1"/>
              </a:buClr>
            </a:pPr>
            <a:endParaRPr lang="en-US" sz="2400" dirty="0" smtClean="0"/>
          </a:p>
          <a:p>
            <a:pPr marL="342900" lvl="1" indent="-342900">
              <a:buClr>
                <a:schemeClr val="accent1"/>
              </a:buClr>
            </a:pPr>
            <a:r>
              <a:rPr lang="en-US" sz="2400" dirty="0"/>
              <a:t>selective-field confidentiality</a:t>
            </a:r>
          </a:p>
          <a:p>
            <a:pPr marL="342900" lvl="1" indent="-342900">
              <a:buClr>
                <a:schemeClr val="accent1"/>
              </a:buClr>
            </a:pPr>
            <a:endParaRPr lang="en-US" sz="2400" dirty="0" smtClean="0"/>
          </a:p>
          <a:p>
            <a:pPr marL="342900" lvl="1" indent="-342900">
              <a:buClr>
                <a:schemeClr val="accent1"/>
              </a:buClr>
            </a:pPr>
            <a:r>
              <a:rPr lang="en-US" sz="2400" dirty="0" smtClean="0"/>
              <a:t>traffic-flow confidentiality</a:t>
            </a:r>
          </a:p>
        </p:txBody>
      </p:sp>
      <p:sp>
        <p:nvSpPr>
          <p:cNvPr id="34" name="Picture Placeholder 20"/>
          <p:cNvSpPr>
            <a:spLocks noGrp="1"/>
          </p:cNvSpPr>
          <p:nvPr/>
        </p:nvSpPr>
        <p:spPr>
          <a:xfrm>
            <a:off x="1219200" y="457200"/>
            <a:ext cx="2438400" cy="2514600"/>
          </a:xfrm>
          <a:prstGeom prst="ellipse">
            <a:avLst/>
          </a:prstGeom>
          <a:solidFill>
            <a:schemeClr val="accent1"/>
          </a:solidFill>
          <a:ln>
            <a:solidFill>
              <a:srgbClr val="FF6600"/>
            </a:solidFill>
          </a:ln>
          <a:effectLst>
            <a:innerShdw blurRad="63500" dist="50800" dir="16200000">
              <a:prstClr val="black">
                <a:alpha val="30000"/>
              </a:prstClr>
            </a:innerShdw>
          </a:effectLst>
        </p:spPr>
      </p:sp>
      <p:sp>
        <p:nvSpPr>
          <p:cNvPr id="69" name="Picture Placeholder 20"/>
          <p:cNvSpPr>
            <a:spLocks noGrp="1"/>
          </p:cNvSpPr>
          <p:nvPr/>
        </p:nvSpPr>
        <p:spPr>
          <a:xfrm>
            <a:off x="1066800" y="381000"/>
            <a:ext cx="2438400" cy="2514600"/>
          </a:xfrm>
          <a:prstGeom prst="ellipse">
            <a:avLst/>
          </a:prstGeom>
          <a:solidFill>
            <a:schemeClr val="accent2"/>
          </a:solidFill>
          <a:ln>
            <a:solidFill>
              <a:srgbClr val="FF6600"/>
            </a:solidFill>
          </a:ln>
          <a:effectLst>
            <a:innerShdw blurRad="63500" dist="50800" dir="16200000">
              <a:prstClr val="black">
                <a:alpha val="30000"/>
              </a:prstClr>
            </a:innerShdw>
          </a:effectLst>
        </p:spPr>
      </p:sp>
      <p:sp>
        <p:nvSpPr>
          <p:cNvPr id="82" name="TextBox 81"/>
          <p:cNvSpPr txBox="1"/>
          <p:nvPr/>
        </p:nvSpPr>
        <p:spPr>
          <a:xfrm>
            <a:off x="1143000" y="990600"/>
            <a:ext cx="2362200" cy="1338828"/>
          </a:xfrm>
          <a:prstGeom prst="rect">
            <a:avLst/>
          </a:prstGeom>
          <a:noFill/>
        </p:spPr>
        <p:txBody>
          <a:bodyPr wrap="square" rtlCol="0">
            <a:spAutoFit/>
          </a:bodyPr>
          <a:lstStyle/>
          <a:p>
            <a:pPr algn="ctr"/>
            <a:r>
              <a:rPr lang="en-US" sz="2700" dirty="0" smtClean="0">
                <a:solidFill>
                  <a:schemeClr val="bg1">
                    <a:lumMod val="85000"/>
                    <a:lumOff val="15000"/>
                  </a:schemeClr>
                </a:solidFill>
              </a:rPr>
              <a:t>Data Confidentiality</a:t>
            </a:r>
          </a:p>
          <a:p>
            <a:pPr algn="ctr"/>
            <a:r>
              <a:rPr lang="en-US" sz="2700" dirty="0" smtClean="0">
                <a:solidFill>
                  <a:schemeClr val="bg1">
                    <a:lumMod val="85000"/>
                    <a:lumOff val="15000"/>
                  </a:schemeClr>
                </a:solidFill>
              </a:rPr>
              <a:t>Service</a:t>
            </a:r>
            <a:endParaRPr lang="en-US" sz="2700" dirty="0">
              <a:solidFill>
                <a:schemeClr val="bg1">
                  <a:lumMod val="85000"/>
                  <a:lumOff val="15000"/>
                </a:schemeClr>
              </a:solidFill>
            </a:endParaRPr>
          </a:p>
        </p:txBody>
      </p:sp>
      <p:sp>
        <p:nvSpPr>
          <p:cNvPr id="2" name="Slide Number Placeholder 1"/>
          <p:cNvSpPr>
            <a:spLocks noGrp="1"/>
          </p:cNvSpPr>
          <p:nvPr>
            <p:ph type="sldNum" sz="quarter" idx="12"/>
          </p:nvPr>
        </p:nvSpPr>
        <p:spPr/>
        <p:txBody>
          <a:bodyPr/>
          <a:lstStyle/>
          <a:p>
            <a:fld id="{6D5DF91A-7C92-3743-8A2E-356816C55239}" type="slidenum">
              <a:rPr lang="en-US" smtClean="0"/>
              <a:pPr/>
              <a:t>28</a:t>
            </a:fld>
            <a:endParaRPr lang="en-US" dirty="0"/>
          </a:p>
        </p:txBody>
      </p:sp>
    </p:spTree>
    <p:extLst>
      <p:ext uri="{BB962C8B-B14F-4D97-AF65-F5344CB8AC3E}">
        <p14:creationId xmlns:p14="http://schemas.microsoft.com/office/powerpoint/2010/main" val="24453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Effect transition="in" filter="randombar(horizontal)">
                                      <p:cBhvr>
                                        <p:cTn id="7" dur="500"/>
                                        <p:tgtEl>
                                          <p:spTgt spid="8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4">
                                            <p:txEl>
                                              <p:pRg st="2" end="2"/>
                                            </p:txEl>
                                          </p:spTgt>
                                        </p:tgtEl>
                                        <p:attrNameLst>
                                          <p:attrName>style.visibility</p:attrName>
                                        </p:attrNameLst>
                                      </p:cBhvr>
                                      <p:to>
                                        <p:strVal val="visible"/>
                                      </p:to>
                                    </p:set>
                                    <p:animEffect transition="in" filter="randombar(horizontal)">
                                      <p:cBhvr>
                                        <p:cTn id="10" dur="500"/>
                                        <p:tgtEl>
                                          <p:spTgt spid="8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85">
                                            <p:txEl>
                                              <p:pRg st="0" end="0"/>
                                            </p:txEl>
                                          </p:spTgt>
                                        </p:tgtEl>
                                        <p:attrNameLst>
                                          <p:attrName>style.visibility</p:attrName>
                                        </p:attrNameLst>
                                      </p:cBhvr>
                                      <p:to>
                                        <p:strVal val="visible"/>
                                      </p:to>
                                    </p:set>
                                    <p:animEffect transition="in" filter="randombar(horizontal)">
                                      <p:cBhvr>
                                        <p:cTn id="15" dur="500"/>
                                        <p:tgtEl>
                                          <p:spTgt spid="85">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85">
                                            <p:txEl>
                                              <p:pRg st="2" end="2"/>
                                            </p:txEl>
                                          </p:spTgt>
                                        </p:tgtEl>
                                        <p:attrNameLst>
                                          <p:attrName>style.visibility</p:attrName>
                                        </p:attrNameLst>
                                      </p:cBhvr>
                                      <p:to>
                                        <p:strVal val="visible"/>
                                      </p:to>
                                    </p:set>
                                    <p:animEffect transition="in" filter="randombar(horizontal)">
                                      <p:cBhvr>
                                        <p:cTn id="18" dur="500"/>
                                        <p:tgtEl>
                                          <p:spTgt spid="85">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85">
                                            <p:txEl>
                                              <p:pRg st="4" end="4"/>
                                            </p:txEl>
                                          </p:spTgt>
                                        </p:tgtEl>
                                        <p:attrNameLst>
                                          <p:attrName>style.visibility</p:attrName>
                                        </p:attrNameLst>
                                      </p:cBhvr>
                                      <p:to>
                                        <p:strVal val="visible"/>
                                      </p:to>
                                    </p:set>
                                    <p:animEffect transition="in" filter="randombar(horizontal)">
                                      <p:cBhvr>
                                        <p:cTn id="21" dur="500"/>
                                        <p:tgtEl>
                                          <p:spTgt spid="85">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85">
                                            <p:txEl>
                                              <p:pRg st="6" end="6"/>
                                            </p:txEl>
                                          </p:spTgt>
                                        </p:tgtEl>
                                        <p:attrNameLst>
                                          <p:attrName>style.visibility</p:attrName>
                                        </p:attrNameLst>
                                      </p:cBhvr>
                                      <p:to>
                                        <p:strVal val="visible"/>
                                      </p:to>
                                    </p:set>
                                    <p:animEffect transition="in" filter="randombar(horizontal)">
                                      <p:cBhvr>
                                        <p:cTn id="24" dur="500"/>
                                        <p:tgtEl>
                                          <p:spTgt spid="8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icture Placeholder 20"/>
          <p:cNvSpPr>
            <a:spLocks noGrp="1"/>
          </p:cNvSpPr>
          <p:nvPr/>
        </p:nvSpPr>
        <p:spPr>
          <a:xfrm>
            <a:off x="1295400" y="609600"/>
            <a:ext cx="2438400" cy="2514600"/>
          </a:xfrm>
          <a:prstGeom prst="ellipse">
            <a:avLst/>
          </a:prstGeom>
          <a:solidFill>
            <a:srgbClr val="CC9900"/>
          </a:solidFill>
          <a:ln>
            <a:solidFill>
              <a:srgbClr val="FF6600"/>
            </a:solidFill>
          </a:ln>
          <a:effectLst>
            <a:innerShdw blurRad="63500" dist="50800" dir="16200000">
              <a:prstClr val="black">
                <a:alpha val="30000"/>
              </a:prstClr>
            </a:innerShdw>
          </a:effectLst>
        </p:spPr>
      </p:sp>
      <p:sp>
        <p:nvSpPr>
          <p:cNvPr id="84" name="Content Placeholder 83"/>
          <p:cNvSpPr>
            <a:spLocks noGrp="1"/>
          </p:cNvSpPr>
          <p:nvPr>
            <p:ph sz="half" idx="1"/>
          </p:nvPr>
        </p:nvSpPr>
        <p:spPr>
          <a:xfrm>
            <a:off x="251520" y="3581400"/>
            <a:ext cx="4186808" cy="3048000"/>
          </a:xfrm>
        </p:spPr>
        <p:txBody>
          <a:bodyPr>
            <a:normAutofit/>
          </a:bodyPr>
          <a:lstStyle/>
          <a:p>
            <a:r>
              <a:rPr lang="en-US" sz="2400" dirty="0" smtClean="0"/>
              <a:t>can apply to a stream of messages, a single message, or selected fields within a message</a:t>
            </a:r>
          </a:p>
          <a:p>
            <a:endParaRPr lang="en-US" sz="2400" dirty="0" smtClean="0"/>
          </a:p>
          <a:p>
            <a:r>
              <a:rPr lang="en-US" sz="2400" dirty="0" smtClean="0"/>
              <a:t>with </a:t>
            </a:r>
            <a:r>
              <a:rPr lang="en-US" sz="2400" dirty="0"/>
              <a:t>and without recovery</a:t>
            </a:r>
          </a:p>
          <a:p>
            <a:endParaRPr lang="en-US" sz="2400" dirty="0" smtClean="0"/>
          </a:p>
        </p:txBody>
      </p:sp>
      <p:sp>
        <p:nvSpPr>
          <p:cNvPr id="85" name="Content Placeholder 84"/>
          <p:cNvSpPr>
            <a:spLocks noGrp="1"/>
          </p:cNvSpPr>
          <p:nvPr>
            <p:ph sz="half" idx="2"/>
          </p:nvPr>
        </p:nvSpPr>
        <p:spPr>
          <a:xfrm>
            <a:off x="4139952" y="690736"/>
            <a:ext cx="4896544" cy="4970512"/>
          </a:xfrm>
        </p:spPr>
        <p:txBody>
          <a:bodyPr>
            <a:normAutofit/>
          </a:bodyPr>
          <a:lstStyle/>
          <a:p>
            <a:r>
              <a:rPr lang="en-US" sz="2400" dirty="0" smtClean="0"/>
              <a:t>connectionless </a:t>
            </a:r>
            <a:r>
              <a:rPr lang="en-US" sz="2400" dirty="0"/>
              <a:t>integrity service </a:t>
            </a:r>
            <a:endParaRPr lang="en-US" sz="2400" dirty="0" smtClean="0"/>
          </a:p>
          <a:p>
            <a:pPr lvl="1"/>
            <a:r>
              <a:rPr lang="en-US" sz="2400" dirty="0" smtClean="0"/>
              <a:t>provides </a:t>
            </a:r>
            <a:r>
              <a:rPr lang="en-US" sz="2400" dirty="0"/>
              <a:t>protection against message modification only</a:t>
            </a:r>
          </a:p>
          <a:p>
            <a:endParaRPr lang="en-US" sz="2400" dirty="0" smtClean="0"/>
          </a:p>
          <a:p>
            <a:r>
              <a:rPr lang="en-US" sz="2400" dirty="0" smtClean="0"/>
              <a:t>connection-oriented integrity service </a:t>
            </a:r>
          </a:p>
          <a:p>
            <a:pPr lvl="1"/>
            <a:r>
              <a:rPr lang="en-US" sz="2400" dirty="0" smtClean="0"/>
              <a:t>assures that messages are received as sent</a:t>
            </a:r>
          </a:p>
          <a:p>
            <a:pPr lvl="2"/>
            <a:r>
              <a:rPr lang="en-US" sz="2400" dirty="0" smtClean="0"/>
              <a:t>no duplication, insertion modification, reordering, or replays</a:t>
            </a:r>
          </a:p>
          <a:p>
            <a:endParaRPr lang="en-US" sz="2400" dirty="0" smtClean="0"/>
          </a:p>
        </p:txBody>
      </p:sp>
      <p:sp>
        <p:nvSpPr>
          <p:cNvPr id="34" name="Picture Placeholder 20"/>
          <p:cNvSpPr>
            <a:spLocks noGrp="1"/>
          </p:cNvSpPr>
          <p:nvPr/>
        </p:nvSpPr>
        <p:spPr>
          <a:xfrm>
            <a:off x="1219200" y="457200"/>
            <a:ext cx="2438400" cy="2514600"/>
          </a:xfrm>
          <a:prstGeom prst="ellipse">
            <a:avLst/>
          </a:prstGeom>
          <a:solidFill>
            <a:schemeClr val="accent1"/>
          </a:solidFill>
          <a:ln>
            <a:solidFill>
              <a:srgbClr val="FF6600"/>
            </a:solidFill>
          </a:ln>
          <a:effectLst>
            <a:innerShdw blurRad="63500" dist="50800" dir="16200000">
              <a:prstClr val="black">
                <a:alpha val="30000"/>
              </a:prstClr>
            </a:innerShdw>
          </a:effectLst>
        </p:spPr>
      </p:sp>
      <p:sp>
        <p:nvSpPr>
          <p:cNvPr id="69" name="Picture Placeholder 20"/>
          <p:cNvSpPr>
            <a:spLocks noGrp="1"/>
          </p:cNvSpPr>
          <p:nvPr/>
        </p:nvSpPr>
        <p:spPr>
          <a:xfrm>
            <a:off x="1066800" y="381000"/>
            <a:ext cx="2438400" cy="2514600"/>
          </a:xfrm>
          <a:prstGeom prst="ellipse">
            <a:avLst/>
          </a:prstGeom>
          <a:solidFill>
            <a:schemeClr val="accent2"/>
          </a:solidFill>
          <a:ln>
            <a:solidFill>
              <a:srgbClr val="FF6600"/>
            </a:solidFill>
          </a:ln>
          <a:effectLst>
            <a:innerShdw blurRad="63500" dist="50800" dir="16200000">
              <a:prstClr val="black">
                <a:alpha val="30000"/>
              </a:prstClr>
            </a:innerShdw>
          </a:effectLst>
        </p:spPr>
      </p:sp>
      <p:sp>
        <p:nvSpPr>
          <p:cNvPr id="82" name="TextBox 81"/>
          <p:cNvSpPr txBox="1"/>
          <p:nvPr/>
        </p:nvSpPr>
        <p:spPr>
          <a:xfrm>
            <a:off x="1143000" y="990600"/>
            <a:ext cx="2362200" cy="1338828"/>
          </a:xfrm>
          <a:prstGeom prst="rect">
            <a:avLst/>
          </a:prstGeom>
          <a:noFill/>
        </p:spPr>
        <p:txBody>
          <a:bodyPr wrap="square" rtlCol="0">
            <a:spAutoFit/>
          </a:bodyPr>
          <a:lstStyle/>
          <a:p>
            <a:pPr algn="ctr"/>
            <a:r>
              <a:rPr lang="en-US" sz="2700" dirty="0" smtClean="0">
                <a:solidFill>
                  <a:schemeClr val="bg1">
                    <a:lumMod val="85000"/>
                    <a:lumOff val="15000"/>
                  </a:schemeClr>
                </a:solidFill>
              </a:rPr>
              <a:t>Data </a:t>
            </a:r>
          </a:p>
          <a:p>
            <a:pPr algn="ctr"/>
            <a:r>
              <a:rPr lang="en-US" sz="2700" dirty="0" smtClean="0">
                <a:solidFill>
                  <a:schemeClr val="bg1">
                    <a:lumMod val="85000"/>
                    <a:lumOff val="15000"/>
                  </a:schemeClr>
                </a:solidFill>
              </a:rPr>
              <a:t>Integrity</a:t>
            </a:r>
          </a:p>
          <a:p>
            <a:pPr algn="ctr"/>
            <a:r>
              <a:rPr lang="en-US" sz="2700" dirty="0" smtClean="0">
                <a:solidFill>
                  <a:schemeClr val="bg1">
                    <a:lumMod val="85000"/>
                    <a:lumOff val="15000"/>
                  </a:schemeClr>
                </a:solidFill>
              </a:rPr>
              <a:t>Service</a:t>
            </a:r>
            <a:endParaRPr lang="en-US" sz="2700" dirty="0">
              <a:solidFill>
                <a:schemeClr val="bg1">
                  <a:lumMod val="85000"/>
                  <a:lumOff val="15000"/>
                </a:schemeClr>
              </a:solidFill>
            </a:endParaRPr>
          </a:p>
        </p:txBody>
      </p:sp>
      <p:sp>
        <p:nvSpPr>
          <p:cNvPr id="2" name="Slide Number Placeholder 1"/>
          <p:cNvSpPr>
            <a:spLocks noGrp="1"/>
          </p:cNvSpPr>
          <p:nvPr>
            <p:ph type="sldNum" sz="quarter" idx="12"/>
          </p:nvPr>
        </p:nvSpPr>
        <p:spPr/>
        <p:txBody>
          <a:bodyPr/>
          <a:lstStyle/>
          <a:p>
            <a:fld id="{6D5DF91A-7C92-3743-8A2E-356816C55239}" type="slidenum">
              <a:rPr lang="en-US" smtClean="0"/>
              <a:pPr/>
              <a:t>29</a:t>
            </a:fld>
            <a:endParaRPr lang="en-US" dirty="0"/>
          </a:p>
        </p:txBody>
      </p:sp>
    </p:spTree>
    <p:extLst>
      <p:ext uri="{BB962C8B-B14F-4D97-AF65-F5344CB8AC3E}">
        <p14:creationId xmlns:p14="http://schemas.microsoft.com/office/powerpoint/2010/main" val="346168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Effect transition="in" filter="randombar(horizontal)">
                                      <p:cBhvr>
                                        <p:cTn id="7" dur="500"/>
                                        <p:tgtEl>
                                          <p:spTgt spid="8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4">
                                            <p:txEl>
                                              <p:pRg st="2" end="2"/>
                                            </p:txEl>
                                          </p:spTgt>
                                        </p:tgtEl>
                                        <p:attrNameLst>
                                          <p:attrName>style.visibility</p:attrName>
                                        </p:attrNameLst>
                                      </p:cBhvr>
                                      <p:to>
                                        <p:strVal val="visible"/>
                                      </p:to>
                                    </p:set>
                                    <p:animEffect transition="in" filter="randombar(horizontal)">
                                      <p:cBhvr>
                                        <p:cTn id="10" dur="500"/>
                                        <p:tgtEl>
                                          <p:spTgt spid="8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5">
                                            <p:txEl>
                                              <p:pRg st="0" end="0"/>
                                            </p:txEl>
                                          </p:spTgt>
                                        </p:tgtEl>
                                        <p:attrNameLst>
                                          <p:attrName>style.visibility</p:attrName>
                                        </p:attrNameLst>
                                      </p:cBhvr>
                                      <p:to>
                                        <p:strVal val="visible"/>
                                      </p:to>
                                    </p:set>
                                    <p:animEffect transition="in" filter="randombar(horizontal)">
                                      <p:cBhvr>
                                        <p:cTn id="15" dur="500"/>
                                        <p:tgtEl>
                                          <p:spTgt spid="85">
                                            <p:txEl>
                                              <p:pRg st="0" end="0"/>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5">
                                            <p:txEl>
                                              <p:pRg st="1" end="1"/>
                                            </p:txEl>
                                          </p:spTgt>
                                        </p:tgtEl>
                                        <p:attrNameLst>
                                          <p:attrName>style.visibility</p:attrName>
                                        </p:attrNameLst>
                                      </p:cBhvr>
                                      <p:to>
                                        <p:strVal val="visible"/>
                                      </p:to>
                                    </p:set>
                                    <p:animEffect transition="in" filter="randombar(horizontal)">
                                      <p:cBhvr>
                                        <p:cTn id="18" dur="500"/>
                                        <p:tgtEl>
                                          <p:spTgt spid="85">
                                            <p:txEl>
                                              <p:pRg st="1" end="1"/>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85">
                                            <p:txEl>
                                              <p:pRg st="3" end="3"/>
                                            </p:txEl>
                                          </p:spTgt>
                                        </p:tgtEl>
                                        <p:attrNameLst>
                                          <p:attrName>style.visibility</p:attrName>
                                        </p:attrNameLst>
                                      </p:cBhvr>
                                      <p:to>
                                        <p:strVal val="visible"/>
                                      </p:to>
                                    </p:set>
                                    <p:animEffect transition="in" filter="randombar(horizontal)">
                                      <p:cBhvr>
                                        <p:cTn id="21" dur="500"/>
                                        <p:tgtEl>
                                          <p:spTgt spid="85">
                                            <p:txEl>
                                              <p:pRg st="3" end="3"/>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85">
                                            <p:txEl>
                                              <p:pRg st="4" end="4"/>
                                            </p:txEl>
                                          </p:spTgt>
                                        </p:tgtEl>
                                        <p:attrNameLst>
                                          <p:attrName>style.visibility</p:attrName>
                                        </p:attrNameLst>
                                      </p:cBhvr>
                                      <p:to>
                                        <p:strVal val="visible"/>
                                      </p:to>
                                    </p:set>
                                    <p:animEffect transition="in" filter="randombar(horizontal)">
                                      <p:cBhvr>
                                        <p:cTn id="24" dur="500"/>
                                        <p:tgtEl>
                                          <p:spTgt spid="85">
                                            <p:txEl>
                                              <p:pRg st="4" end="4"/>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5">
                                            <p:txEl>
                                              <p:pRg st="5" end="5"/>
                                            </p:txEl>
                                          </p:spTgt>
                                        </p:tgtEl>
                                        <p:attrNameLst>
                                          <p:attrName>style.visibility</p:attrName>
                                        </p:attrNameLst>
                                      </p:cBhvr>
                                      <p:to>
                                        <p:strVal val="visible"/>
                                      </p:to>
                                    </p:set>
                                    <p:animEffect transition="in" filter="randombar(horizontal)">
                                      <p:cBhvr>
                                        <p:cTn id="27" dur="500"/>
                                        <p:tgtEl>
                                          <p:spTgt spid="8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GB" smtClean="0"/>
              <a:t>Computer Security Overview</a:t>
            </a:r>
            <a:endParaRPr lang="en-AU" dirty="0"/>
          </a:p>
        </p:txBody>
      </p:sp>
      <p:sp>
        <p:nvSpPr>
          <p:cNvPr id="200707" name="Rectangle 3"/>
          <p:cNvSpPr>
            <a:spLocks noGrp="1" noChangeArrowheads="1"/>
          </p:cNvSpPr>
          <p:nvPr>
            <p:ph idx="1"/>
          </p:nvPr>
        </p:nvSpPr>
        <p:spPr>
          <a:xfrm>
            <a:off x="457199" y="1295401"/>
            <a:ext cx="8274049" cy="4830763"/>
          </a:xfrm>
        </p:spPr>
        <p:txBody>
          <a:bodyPr/>
          <a:lstStyle/>
          <a:p>
            <a:r>
              <a:rPr lang="en-US" dirty="0" smtClean="0"/>
              <a:t>The NIST Computer Security Handbook defines the term </a:t>
            </a:r>
            <a:r>
              <a:rPr lang="en-US" b="1" dirty="0" smtClean="0"/>
              <a:t>Computer Security </a:t>
            </a:r>
            <a:r>
              <a:rPr lang="en-US" dirty="0" smtClean="0"/>
              <a:t>as: </a:t>
            </a:r>
          </a:p>
          <a:p>
            <a:pPr marL="457176" lvl="1" indent="0">
              <a:buNone/>
            </a:pPr>
            <a:r>
              <a:rPr lang="en-US" dirty="0" smtClean="0"/>
              <a:t>“The protection afforded to an automated information system in order to attain the applicable objectives of preserving the </a:t>
            </a:r>
            <a:r>
              <a:rPr lang="en-US" b="1" dirty="0" smtClean="0"/>
              <a:t>integrity</a:t>
            </a:r>
            <a:r>
              <a:rPr lang="en-US" dirty="0" smtClean="0"/>
              <a:t>, </a:t>
            </a:r>
            <a:r>
              <a:rPr lang="en-US" b="1" dirty="0" smtClean="0"/>
              <a:t>availability</a:t>
            </a:r>
            <a:r>
              <a:rPr lang="en-US" dirty="0" smtClean="0"/>
              <a:t> and </a:t>
            </a:r>
            <a:r>
              <a:rPr lang="en-US" b="1" dirty="0" smtClean="0"/>
              <a:t>confidentiality</a:t>
            </a:r>
            <a:r>
              <a:rPr lang="en-US" dirty="0" smtClean="0"/>
              <a:t> of information system resources” </a:t>
            </a:r>
          </a:p>
          <a:p>
            <a:pPr marL="457176" lvl="1" indent="0">
              <a:buNone/>
            </a:pPr>
            <a:r>
              <a:rPr lang="en-US" dirty="0" smtClean="0"/>
              <a:t>includes hardware, software, firmware, information/data, and telecommunications.</a:t>
            </a:r>
            <a:endParaRPr lang="en-AU" dirty="0"/>
          </a:p>
        </p:txBody>
      </p:sp>
      <p:pic>
        <p:nvPicPr>
          <p:cNvPr id="6" name="Picture 5"/>
          <p:cNvPicPr>
            <a:picLocks noChangeAspect="1"/>
          </p:cNvPicPr>
          <p:nvPr/>
        </p:nvPicPr>
        <p:blipFill>
          <a:blip r:embed="rId3"/>
          <a:stretch>
            <a:fillRect/>
          </a:stretch>
        </p:blipFill>
        <p:spPr>
          <a:xfrm>
            <a:off x="6324600" y="5057292"/>
            <a:ext cx="2406649" cy="1800708"/>
          </a:xfrm>
          <a:prstGeom prst="rect">
            <a:avLst/>
          </a:prstGeom>
          <a:effectLst>
            <a:softEdge rad="254000"/>
          </a:effectLst>
        </p:spPr>
      </p:pic>
    </p:spTree>
    <p:extLst>
      <p:ext uri="{BB962C8B-B14F-4D97-AF65-F5344CB8AC3E}">
        <p14:creationId xmlns:p14="http://schemas.microsoft.com/office/powerpoint/2010/main" val="273609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0707">
                                            <p:txEl>
                                              <p:pRg st="1" end="1"/>
                                            </p:txEl>
                                          </p:spTgt>
                                        </p:tgtEl>
                                        <p:attrNameLst>
                                          <p:attrName>style.visibility</p:attrName>
                                        </p:attrNameLst>
                                      </p:cBhvr>
                                      <p:to>
                                        <p:strVal val="visible"/>
                                      </p:to>
                                    </p:set>
                                    <p:animEffect transition="in" filter="randombar(horizontal)">
                                      <p:cBhvr>
                                        <p:cTn id="7" dur="500"/>
                                        <p:tgtEl>
                                          <p:spTgt spid="2007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0707">
                                            <p:txEl>
                                              <p:pRg st="2" end="2"/>
                                            </p:txEl>
                                          </p:spTgt>
                                        </p:tgtEl>
                                        <p:attrNameLst>
                                          <p:attrName>style.visibility</p:attrName>
                                        </p:attrNameLst>
                                      </p:cBhvr>
                                      <p:to>
                                        <p:strVal val="visible"/>
                                      </p:to>
                                    </p:set>
                                    <p:animEffect transition="in" filter="randombar(horizontal)">
                                      <p:cBhvr>
                                        <p:cTn id="12" dur="500"/>
                                        <p:tgtEl>
                                          <p:spTgt spid="200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icture Placeholder 20"/>
          <p:cNvSpPr>
            <a:spLocks noGrp="1"/>
          </p:cNvSpPr>
          <p:nvPr/>
        </p:nvSpPr>
        <p:spPr>
          <a:xfrm>
            <a:off x="1295400" y="609600"/>
            <a:ext cx="2438400" cy="2514600"/>
          </a:xfrm>
          <a:prstGeom prst="ellipse">
            <a:avLst/>
          </a:prstGeom>
          <a:solidFill>
            <a:srgbClr val="CC9900"/>
          </a:solidFill>
          <a:ln>
            <a:solidFill>
              <a:srgbClr val="FF6600"/>
            </a:solidFill>
          </a:ln>
          <a:effectLst>
            <a:innerShdw blurRad="63500" dist="50800" dir="16200000">
              <a:prstClr val="black">
                <a:alpha val="30000"/>
              </a:prstClr>
            </a:innerShdw>
          </a:effectLst>
        </p:spPr>
      </p:sp>
      <p:sp>
        <p:nvSpPr>
          <p:cNvPr id="84" name="Content Placeholder 83"/>
          <p:cNvSpPr>
            <a:spLocks noGrp="1"/>
          </p:cNvSpPr>
          <p:nvPr>
            <p:ph sz="half" idx="1"/>
          </p:nvPr>
        </p:nvSpPr>
        <p:spPr>
          <a:xfrm>
            <a:off x="457200" y="3581400"/>
            <a:ext cx="3931920" cy="3048000"/>
          </a:xfrm>
        </p:spPr>
        <p:txBody>
          <a:bodyPr>
            <a:noAutofit/>
          </a:bodyPr>
          <a:lstStyle/>
          <a:p>
            <a:r>
              <a:rPr lang="en-US" sz="2400" dirty="0" smtClean="0"/>
              <a:t>a service that protects a system to ensure its availability</a:t>
            </a:r>
          </a:p>
          <a:p>
            <a:pPr lvl="1">
              <a:buClr>
                <a:schemeClr val="accent2"/>
              </a:buClr>
            </a:pPr>
            <a:r>
              <a:rPr lang="en-US" sz="2400" dirty="0" smtClean="0"/>
              <a:t>being accessible and </a:t>
            </a:r>
            <a:r>
              <a:rPr lang="en-US" sz="2400" dirty="0" smtClean="0"/>
              <a:t>usable </a:t>
            </a:r>
            <a:r>
              <a:rPr lang="en-US" sz="2400" dirty="0" smtClean="0"/>
              <a:t>upon demand by an authorized system entity</a:t>
            </a:r>
          </a:p>
        </p:txBody>
      </p:sp>
      <p:sp>
        <p:nvSpPr>
          <p:cNvPr id="85" name="Content Placeholder 84"/>
          <p:cNvSpPr>
            <a:spLocks noGrp="1"/>
          </p:cNvSpPr>
          <p:nvPr>
            <p:ph sz="half" idx="2"/>
          </p:nvPr>
        </p:nvSpPr>
        <p:spPr>
          <a:xfrm>
            <a:off x="4572000" y="404664"/>
            <a:ext cx="4536504" cy="5664849"/>
          </a:xfrm>
        </p:spPr>
        <p:txBody>
          <a:bodyPr>
            <a:noAutofit/>
          </a:bodyPr>
          <a:lstStyle/>
          <a:p>
            <a:r>
              <a:rPr lang="en-US" sz="2400" dirty="0" smtClean="0"/>
              <a:t>a variety of attacks can result in the loss of or reduction in availability</a:t>
            </a:r>
          </a:p>
          <a:p>
            <a:pPr lvl="2">
              <a:buClr>
                <a:schemeClr val="accent2"/>
              </a:buClr>
            </a:pPr>
            <a:r>
              <a:rPr lang="en-US" sz="2200" dirty="0" smtClean="0"/>
              <a:t>some of these attacks are amenable to authentication and encryption</a:t>
            </a:r>
          </a:p>
          <a:p>
            <a:pPr lvl="2">
              <a:buClr>
                <a:schemeClr val="accent2"/>
              </a:buClr>
            </a:pPr>
            <a:r>
              <a:rPr lang="en-US" sz="2200" dirty="0" smtClean="0"/>
              <a:t>some attacks require a physical action to prevent or recover from loss of availability</a:t>
            </a:r>
          </a:p>
          <a:p>
            <a:pPr marL="0" lvl="2" indent="0">
              <a:buNone/>
            </a:pPr>
            <a:endParaRPr lang="en-US" dirty="0" smtClean="0"/>
          </a:p>
          <a:p>
            <a:pPr marL="342900" lvl="2" indent="-342900"/>
            <a:r>
              <a:rPr lang="en-US" sz="2400" dirty="0" smtClean="0"/>
              <a:t>depends on proper management and control of system resources</a:t>
            </a:r>
          </a:p>
          <a:p>
            <a:pPr>
              <a:buNone/>
            </a:pPr>
            <a:endParaRPr lang="en-US" sz="2400" dirty="0" smtClean="0"/>
          </a:p>
        </p:txBody>
      </p:sp>
      <p:sp>
        <p:nvSpPr>
          <p:cNvPr id="34" name="Picture Placeholder 20"/>
          <p:cNvSpPr>
            <a:spLocks noGrp="1"/>
          </p:cNvSpPr>
          <p:nvPr/>
        </p:nvSpPr>
        <p:spPr>
          <a:xfrm>
            <a:off x="1219200" y="457200"/>
            <a:ext cx="2438400" cy="2514600"/>
          </a:xfrm>
          <a:prstGeom prst="ellipse">
            <a:avLst/>
          </a:prstGeom>
          <a:solidFill>
            <a:schemeClr val="accent1"/>
          </a:solidFill>
          <a:ln>
            <a:solidFill>
              <a:srgbClr val="FF6600"/>
            </a:solidFill>
          </a:ln>
          <a:effectLst>
            <a:innerShdw blurRad="63500" dist="50800" dir="16200000">
              <a:prstClr val="black">
                <a:alpha val="30000"/>
              </a:prstClr>
            </a:innerShdw>
          </a:effectLst>
        </p:spPr>
      </p:sp>
      <p:sp>
        <p:nvSpPr>
          <p:cNvPr id="69" name="Picture Placeholder 20"/>
          <p:cNvSpPr>
            <a:spLocks noGrp="1"/>
          </p:cNvSpPr>
          <p:nvPr/>
        </p:nvSpPr>
        <p:spPr>
          <a:xfrm>
            <a:off x="1066800" y="381000"/>
            <a:ext cx="2438400" cy="2514600"/>
          </a:xfrm>
          <a:prstGeom prst="ellipse">
            <a:avLst/>
          </a:prstGeom>
          <a:solidFill>
            <a:schemeClr val="accent2"/>
          </a:solidFill>
          <a:ln>
            <a:solidFill>
              <a:srgbClr val="FF6600"/>
            </a:solidFill>
          </a:ln>
          <a:effectLst>
            <a:innerShdw blurRad="63500" dist="50800" dir="16200000">
              <a:prstClr val="black">
                <a:alpha val="30000"/>
              </a:prstClr>
            </a:innerShdw>
          </a:effectLst>
        </p:spPr>
      </p:sp>
      <p:sp>
        <p:nvSpPr>
          <p:cNvPr id="82" name="TextBox 81"/>
          <p:cNvSpPr txBox="1"/>
          <p:nvPr/>
        </p:nvSpPr>
        <p:spPr>
          <a:xfrm>
            <a:off x="1143000" y="1143000"/>
            <a:ext cx="2362200" cy="923330"/>
          </a:xfrm>
          <a:prstGeom prst="rect">
            <a:avLst/>
          </a:prstGeom>
          <a:noFill/>
        </p:spPr>
        <p:txBody>
          <a:bodyPr wrap="square" rtlCol="0">
            <a:spAutoFit/>
          </a:bodyPr>
          <a:lstStyle/>
          <a:p>
            <a:pPr algn="ctr"/>
            <a:r>
              <a:rPr lang="en-US" sz="2700" dirty="0" smtClean="0">
                <a:solidFill>
                  <a:schemeClr val="bg1">
                    <a:lumMod val="85000"/>
                    <a:lumOff val="15000"/>
                  </a:schemeClr>
                </a:solidFill>
              </a:rPr>
              <a:t>Availability</a:t>
            </a:r>
          </a:p>
          <a:p>
            <a:pPr algn="ctr"/>
            <a:r>
              <a:rPr lang="en-US" sz="2700" dirty="0" smtClean="0">
                <a:solidFill>
                  <a:schemeClr val="bg1">
                    <a:lumMod val="85000"/>
                    <a:lumOff val="15000"/>
                  </a:schemeClr>
                </a:solidFill>
              </a:rPr>
              <a:t>Service</a:t>
            </a:r>
            <a:endParaRPr lang="en-US" sz="2700" dirty="0">
              <a:solidFill>
                <a:schemeClr val="bg1">
                  <a:lumMod val="85000"/>
                  <a:lumOff val="15000"/>
                </a:schemeClr>
              </a:solidFill>
            </a:endParaRPr>
          </a:p>
        </p:txBody>
      </p:sp>
      <p:sp>
        <p:nvSpPr>
          <p:cNvPr id="2" name="Slide Number Placeholder 1"/>
          <p:cNvSpPr>
            <a:spLocks noGrp="1"/>
          </p:cNvSpPr>
          <p:nvPr>
            <p:ph type="sldNum" sz="quarter" idx="12"/>
          </p:nvPr>
        </p:nvSpPr>
        <p:spPr/>
        <p:txBody>
          <a:bodyPr/>
          <a:lstStyle/>
          <a:p>
            <a:fld id="{6D5DF91A-7C92-3743-8A2E-356816C55239}" type="slidenum">
              <a:rPr lang="en-US" smtClean="0"/>
              <a:pPr/>
              <a:t>30</a:t>
            </a:fld>
            <a:endParaRPr lang="en-US" dirty="0"/>
          </a:p>
        </p:txBody>
      </p:sp>
    </p:spTree>
    <p:extLst>
      <p:ext uri="{BB962C8B-B14F-4D97-AF65-F5344CB8AC3E}">
        <p14:creationId xmlns:p14="http://schemas.microsoft.com/office/powerpoint/2010/main" val="342275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Effect transition="in" filter="randombar(horizontal)">
                                      <p:cBhvr>
                                        <p:cTn id="7" dur="500"/>
                                        <p:tgtEl>
                                          <p:spTgt spid="8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4">
                                            <p:txEl>
                                              <p:pRg st="1" end="1"/>
                                            </p:txEl>
                                          </p:spTgt>
                                        </p:tgtEl>
                                        <p:attrNameLst>
                                          <p:attrName>style.visibility</p:attrName>
                                        </p:attrNameLst>
                                      </p:cBhvr>
                                      <p:to>
                                        <p:strVal val="visible"/>
                                      </p:to>
                                    </p:set>
                                    <p:animEffect transition="in" filter="randombar(horizontal)">
                                      <p:cBhvr>
                                        <p:cTn id="10" dur="500"/>
                                        <p:tgtEl>
                                          <p:spTgt spid="8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85">
                                            <p:txEl>
                                              <p:pRg st="0" end="0"/>
                                            </p:txEl>
                                          </p:spTgt>
                                        </p:tgtEl>
                                        <p:attrNameLst>
                                          <p:attrName>style.visibility</p:attrName>
                                        </p:attrNameLst>
                                      </p:cBhvr>
                                      <p:to>
                                        <p:strVal val="visible"/>
                                      </p:to>
                                    </p:set>
                                    <p:animEffect transition="in" filter="randombar(horizontal)">
                                      <p:cBhvr>
                                        <p:cTn id="15" dur="500"/>
                                        <p:tgtEl>
                                          <p:spTgt spid="85">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85">
                                            <p:txEl>
                                              <p:pRg st="1" end="1"/>
                                            </p:txEl>
                                          </p:spTgt>
                                        </p:tgtEl>
                                        <p:attrNameLst>
                                          <p:attrName>style.visibility</p:attrName>
                                        </p:attrNameLst>
                                      </p:cBhvr>
                                      <p:to>
                                        <p:strVal val="visible"/>
                                      </p:to>
                                    </p:set>
                                    <p:animEffect transition="in" filter="randombar(horizontal)">
                                      <p:cBhvr>
                                        <p:cTn id="18" dur="500"/>
                                        <p:tgtEl>
                                          <p:spTgt spid="85">
                                            <p:txEl>
                                              <p:pRg st="1" end="1"/>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85">
                                            <p:txEl>
                                              <p:pRg st="2" end="2"/>
                                            </p:txEl>
                                          </p:spTgt>
                                        </p:tgtEl>
                                        <p:attrNameLst>
                                          <p:attrName>style.visibility</p:attrName>
                                        </p:attrNameLst>
                                      </p:cBhvr>
                                      <p:to>
                                        <p:strVal val="visible"/>
                                      </p:to>
                                    </p:set>
                                    <p:animEffect transition="in" filter="randombar(horizontal)">
                                      <p:cBhvr>
                                        <p:cTn id="21" dur="500"/>
                                        <p:tgtEl>
                                          <p:spTgt spid="85">
                                            <p:txEl>
                                              <p:pRg st="2" end="2"/>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85">
                                            <p:txEl>
                                              <p:pRg st="4" end="4"/>
                                            </p:txEl>
                                          </p:spTgt>
                                        </p:tgtEl>
                                        <p:attrNameLst>
                                          <p:attrName>style.visibility</p:attrName>
                                        </p:attrNameLst>
                                      </p:cBhvr>
                                      <p:to>
                                        <p:strVal val="visible"/>
                                      </p:to>
                                    </p:set>
                                    <p:animEffect transition="in" filter="randombar(horizontal)">
                                      <p:cBhvr>
                                        <p:cTn id="24" dur="500"/>
                                        <p:tgtEl>
                                          <p:spTgt spid="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Security Implementation</a:t>
            </a:r>
            <a:endParaRPr lang="en-US" dirty="0" smtClean="0"/>
          </a:p>
        </p:txBody>
      </p:sp>
      <p:sp>
        <p:nvSpPr>
          <p:cNvPr id="4" name="Rectangle 3"/>
          <p:cNvSpPr/>
          <p:nvPr/>
        </p:nvSpPr>
        <p:spPr>
          <a:xfrm>
            <a:off x="395536" y="1268760"/>
            <a:ext cx="8229600" cy="4571999"/>
          </a:xfrm>
          <a:prstGeom prst="rect">
            <a:avLst/>
          </a:prstGeom>
          <a:noFill/>
        </p:spPr>
      </p:sp>
      <p:sp>
        <p:nvSpPr>
          <p:cNvPr id="5" name="Diamond 4"/>
          <p:cNvSpPr/>
          <p:nvPr/>
        </p:nvSpPr>
        <p:spPr>
          <a:xfrm>
            <a:off x="2627769" y="1649744"/>
            <a:ext cx="3657599" cy="3657599"/>
          </a:xfrm>
          <a:prstGeom prst="diamond">
            <a:avLst/>
          </a:prstGeom>
          <a:solidFill>
            <a:schemeClr val="tx2">
              <a:lumMod val="60000"/>
              <a:lumOff val="40000"/>
            </a:schemeClr>
          </a:solidFill>
          <a:ln>
            <a:solidFill>
              <a:schemeClr val="accent2"/>
            </a:solidFill>
          </a:ln>
        </p:spPr>
        <p:style>
          <a:lnRef idx="0">
            <a:scrgbClr r="0" g="0" b="0"/>
          </a:lnRef>
          <a:fillRef idx="1">
            <a:scrgbClr r="0" g="0" b="0"/>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6" name="Freeform 5"/>
          <p:cNvSpPr/>
          <p:nvPr/>
        </p:nvSpPr>
        <p:spPr>
          <a:xfrm>
            <a:off x="6491530" y="4011956"/>
            <a:ext cx="1783079" cy="1783079"/>
          </a:xfrm>
          <a:custGeom>
            <a:avLst/>
            <a:gdLst>
              <a:gd name="connsiteX0" fmla="*/ 0 w 1783079"/>
              <a:gd name="connsiteY0" fmla="*/ 297186 h 1783079"/>
              <a:gd name="connsiteX1" fmla="*/ 297186 w 1783079"/>
              <a:gd name="connsiteY1" fmla="*/ 0 h 1783079"/>
              <a:gd name="connsiteX2" fmla="*/ 1485893 w 1783079"/>
              <a:gd name="connsiteY2" fmla="*/ 0 h 1783079"/>
              <a:gd name="connsiteX3" fmla="*/ 1783079 w 1783079"/>
              <a:gd name="connsiteY3" fmla="*/ 297186 h 1783079"/>
              <a:gd name="connsiteX4" fmla="*/ 1783079 w 1783079"/>
              <a:gd name="connsiteY4" fmla="*/ 1485893 h 1783079"/>
              <a:gd name="connsiteX5" fmla="*/ 1485893 w 1783079"/>
              <a:gd name="connsiteY5" fmla="*/ 1783079 h 1783079"/>
              <a:gd name="connsiteX6" fmla="*/ 297186 w 1783079"/>
              <a:gd name="connsiteY6" fmla="*/ 1783079 h 1783079"/>
              <a:gd name="connsiteX7" fmla="*/ 0 w 1783079"/>
              <a:gd name="connsiteY7" fmla="*/ 1485893 h 1783079"/>
              <a:gd name="connsiteX8" fmla="*/ 0 w 1783079"/>
              <a:gd name="connsiteY8" fmla="*/ 297186 h 178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3079" h="1783079">
                <a:moveTo>
                  <a:pt x="0" y="297186"/>
                </a:moveTo>
                <a:cubicBezTo>
                  <a:pt x="0" y="133055"/>
                  <a:pt x="133055" y="0"/>
                  <a:pt x="297186" y="0"/>
                </a:cubicBezTo>
                <a:lnTo>
                  <a:pt x="1485893" y="0"/>
                </a:lnTo>
                <a:cubicBezTo>
                  <a:pt x="1650024" y="0"/>
                  <a:pt x="1783079" y="133055"/>
                  <a:pt x="1783079" y="297186"/>
                </a:cubicBezTo>
                <a:lnTo>
                  <a:pt x="1783079" y="1485893"/>
                </a:lnTo>
                <a:cubicBezTo>
                  <a:pt x="1783079" y="1650024"/>
                  <a:pt x="1650024" y="1783079"/>
                  <a:pt x="1485893" y="1783079"/>
                </a:cubicBezTo>
                <a:lnTo>
                  <a:pt x="297186" y="1783079"/>
                </a:lnTo>
                <a:cubicBezTo>
                  <a:pt x="133055" y="1783079"/>
                  <a:pt x="0" y="1650024"/>
                  <a:pt x="0" y="1485893"/>
                </a:cubicBezTo>
                <a:lnTo>
                  <a:pt x="0" y="297186"/>
                </a:lnTo>
                <a:close/>
              </a:path>
            </a:pathLst>
          </a:custGeom>
          <a:solidFill>
            <a:schemeClr val="accent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178483" tIns="178483" rIns="178483" bIns="178483" numCol="1" spcCol="1270" anchor="ctr" anchorCtr="0">
            <a:noAutofit/>
          </a:bodyPr>
          <a:lstStyle/>
          <a:p>
            <a:pPr lvl="0" algn="ctr" defTabSz="1066800">
              <a:lnSpc>
                <a:spcPct val="90000"/>
              </a:lnSpc>
              <a:spcAft>
                <a:spcPct val="35000"/>
              </a:spcAft>
            </a:pPr>
            <a:r>
              <a:rPr lang="en-US" sz="2400" b="1"/>
              <a:t>response</a:t>
            </a:r>
            <a:endParaRPr lang="en-US" sz="2400" kern="1200" dirty="0"/>
          </a:p>
        </p:txBody>
      </p:sp>
      <p:sp>
        <p:nvSpPr>
          <p:cNvPr id="7" name="Freeform 6"/>
          <p:cNvSpPr/>
          <p:nvPr/>
        </p:nvSpPr>
        <p:spPr>
          <a:xfrm>
            <a:off x="547943" y="1497368"/>
            <a:ext cx="1783079" cy="1783079"/>
          </a:xfrm>
          <a:custGeom>
            <a:avLst/>
            <a:gdLst>
              <a:gd name="connsiteX0" fmla="*/ 0 w 1783079"/>
              <a:gd name="connsiteY0" fmla="*/ 297186 h 1783079"/>
              <a:gd name="connsiteX1" fmla="*/ 297186 w 1783079"/>
              <a:gd name="connsiteY1" fmla="*/ 0 h 1783079"/>
              <a:gd name="connsiteX2" fmla="*/ 1485893 w 1783079"/>
              <a:gd name="connsiteY2" fmla="*/ 0 h 1783079"/>
              <a:gd name="connsiteX3" fmla="*/ 1783079 w 1783079"/>
              <a:gd name="connsiteY3" fmla="*/ 297186 h 1783079"/>
              <a:gd name="connsiteX4" fmla="*/ 1783079 w 1783079"/>
              <a:gd name="connsiteY4" fmla="*/ 1485893 h 1783079"/>
              <a:gd name="connsiteX5" fmla="*/ 1485893 w 1783079"/>
              <a:gd name="connsiteY5" fmla="*/ 1783079 h 1783079"/>
              <a:gd name="connsiteX6" fmla="*/ 297186 w 1783079"/>
              <a:gd name="connsiteY6" fmla="*/ 1783079 h 1783079"/>
              <a:gd name="connsiteX7" fmla="*/ 0 w 1783079"/>
              <a:gd name="connsiteY7" fmla="*/ 1485893 h 1783079"/>
              <a:gd name="connsiteX8" fmla="*/ 0 w 1783079"/>
              <a:gd name="connsiteY8" fmla="*/ 297186 h 178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3079" h="1783079">
                <a:moveTo>
                  <a:pt x="0" y="297186"/>
                </a:moveTo>
                <a:cubicBezTo>
                  <a:pt x="0" y="133055"/>
                  <a:pt x="133055" y="0"/>
                  <a:pt x="297186" y="0"/>
                </a:cubicBezTo>
                <a:lnTo>
                  <a:pt x="1485893" y="0"/>
                </a:lnTo>
                <a:cubicBezTo>
                  <a:pt x="1650024" y="0"/>
                  <a:pt x="1783079" y="133055"/>
                  <a:pt x="1783079" y="297186"/>
                </a:cubicBezTo>
                <a:lnTo>
                  <a:pt x="1783079" y="1485893"/>
                </a:lnTo>
                <a:cubicBezTo>
                  <a:pt x="1783079" y="1650024"/>
                  <a:pt x="1650024" y="1783079"/>
                  <a:pt x="1485893" y="1783079"/>
                </a:cubicBezTo>
                <a:lnTo>
                  <a:pt x="297186" y="1783079"/>
                </a:lnTo>
                <a:cubicBezTo>
                  <a:pt x="133055" y="1783079"/>
                  <a:pt x="0" y="1650024"/>
                  <a:pt x="0" y="1485893"/>
                </a:cubicBezTo>
                <a:lnTo>
                  <a:pt x="0" y="297186"/>
                </a:lnTo>
                <a:close/>
              </a:path>
            </a:pathLst>
          </a:custGeom>
          <a:solidFill>
            <a:schemeClr val="accent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178483" tIns="178483" rIns="178483" bIns="178483" numCol="1" spcCol="1270" anchor="ctr" anchorCtr="0">
            <a:noAutofit/>
          </a:bodyPr>
          <a:lstStyle/>
          <a:p>
            <a:pPr algn="ctr" defTabSz="1066800">
              <a:lnSpc>
                <a:spcPct val="90000"/>
              </a:lnSpc>
              <a:spcAft>
                <a:spcPct val="35000"/>
              </a:spcAft>
            </a:pPr>
            <a:r>
              <a:rPr lang="en-US" sz="2400" b="1" dirty="0" smtClean="0"/>
              <a:t>prevention</a:t>
            </a:r>
            <a:endParaRPr lang="en-US" sz="2400" dirty="0"/>
          </a:p>
        </p:txBody>
      </p:sp>
      <p:sp>
        <p:nvSpPr>
          <p:cNvPr id="8" name="Freeform 7"/>
          <p:cNvSpPr/>
          <p:nvPr/>
        </p:nvSpPr>
        <p:spPr>
          <a:xfrm>
            <a:off x="547938" y="3859561"/>
            <a:ext cx="1783079" cy="1783079"/>
          </a:xfrm>
          <a:custGeom>
            <a:avLst/>
            <a:gdLst>
              <a:gd name="connsiteX0" fmla="*/ 0 w 1783079"/>
              <a:gd name="connsiteY0" fmla="*/ 297186 h 1783079"/>
              <a:gd name="connsiteX1" fmla="*/ 297186 w 1783079"/>
              <a:gd name="connsiteY1" fmla="*/ 0 h 1783079"/>
              <a:gd name="connsiteX2" fmla="*/ 1485893 w 1783079"/>
              <a:gd name="connsiteY2" fmla="*/ 0 h 1783079"/>
              <a:gd name="connsiteX3" fmla="*/ 1783079 w 1783079"/>
              <a:gd name="connsiteY3" fmla="*/ 297186 h 1783079"/>
              <a:gd name="connsiteX4" fmla="*/ 1783079 w 1783079"/>
              <a:gd name="connsiteY4" fmla="*/ 1485893 h 1783079"/>
              <a:gd name="connsiteX5" fmla="*/ 1485893 w 1783079"/>
              <a:gd name="connsiteY5" fmla="*/ 1783079 h 1783079"/>
              <a:gd name="connsiteX6" fmla="*/ 297186 w 1783079"/>
              <a:gd name="connsiteY6" fmla="*/ 1783079 h 1783079"/>
              <a:gd name="connsiteX7" fmla="*/ 0 w 1783079"/>
              <a:gd name="connsiteY7" fmla="*/ 1485893 h 1783079"/>
              <a:gd name="connsiteX8" fmla="*/ 0 w 1783079"/>
              <a:gd name="connsiteY8" fmla="*/ 297186 h 178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3079" h="1783079">
                <a:moveTo>
                  <a:pt x="0" y="297186"/>
                </a:moveTo>
                <a:cubicBezTo>
                  <a:pt x="0" y="133055"/>
                  <a:pt x="133055" y="0"/>
                  <a:pt x="297186" y="0"/>
                </a:cubicBezTo>
                <a:lnTo>
                  <a:pt x="1485893" y="0"/>
                </a:lnTo>
                <a:cubicBezTo>
                  <a:pt x="1650024" y="0"/>
                  <a:pt x="1783079" y="133055"/>
                  <a:pt x="1783079" y="297186"/>
                </a:cubicBezTo>
                <a:lnTo>
                  <a:pt x="1783079" y="1485893"/>
                </a:lnTo>
                <a:cubicBezTo>
                  <a:pt x="1783079" y="1650024"/>
                  <a:pt x="1650024" y="1783079"/>
                  <a:pt x="1485893" y="1783079"/>
                </a:cubicBezTo>
                <a:lnTo>
                  <a:pt x="297186" y="1783079"/>
                </a:lnTo>
                <a:cubicBezTo>
                  <a:pt x="133055" y="1783079"/>
                  <a:pt x="0" y="1650024"/>
                  <a:pt x="0" y="1485893"/>
                </a:cubicBezTo>
                <a:lnTo>
                  <a:pt x="0" y="297186"/>
                </a:lnTo>
                <a:close/>
              </a:path>
            </a:pathLst>
          </a:custGeom>
          <a:solidFill>
            <a:schemeClr val="accent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178483" tIns="178483" rIns="178483" bIns="178483" numCol="1" spcCol="1270" anchor="t" anchorCtr="0">
            <a:noAutofit/>
          </a:bodyPr>
          <a:lstStyle/>
          <a:p>
            <a:pPr lvl="0" algn="l" defTabSz="1066800" rtl="0">
              <a:lnSpc>
                <a:spcPct val="90000"/>
              </a:lnSpc>
              <a:spcBef>
                <a:spcPct val="0"/>
              </a:spcBef>
              <a:spcAft>
                <a:spcPct val="35000"/>
              </a:spcAft>
            </a:pPr>
            <a:endParaRPr lang="en-US" sz="2400" b="1" kern="1200" dirty="0" smtClean="0"/>
          </a:p>
          <a:p>
            <a:pPr lvl="0" algn="l" defTabSz="1066800" rtl="0">
              <a:lnSpc>
                <a:spcPct val="90000"/>
              </a:lnSpc>
              <a:spcBef>
                <a:spcPct val="0"/>
              </a:spcBef>
              <a:spcAft>
                <a:spcPct val="35000"/>
              </a:spcAft>
            </a:pPr>
            <a:r>
              <a:rPr lang="en-US" sz="2400" b="1" kern="1200" dirty="0" smtClean="0"/>
              <a:t>recovery</a:t>
            </a:r>
          </a:p>
        </p:txBody>
      </p:sp>
      <p:sp>
        <p:nvSpPr>
          <p:cNvPr id="9" name="Freeform 8"/>
          <p:cNvSpPr/>
          <p:nvPr/>
        </p:nvSpPr>
        <p:spPr>
          <a:xfrm>
            <a:off x="6415327" y="1421164"/>
            <a:ext cx="1783079" cy="1783079"/>
          </a:xfrm>
          <a:custGeom>
            <a:avLst/>
            <a:gdLst>
              <a:gd name="connsiteX0" fmla="*/ 0 w 1783079"/>
              <a:gd name="connsiteY0" fmla="*/ 297186 h 1783079"/>
              <a:gd name="connsiteX1" fmla="*/ 297186 w 1783079"/>
              <a:gd name="connsiteY1" fmla="*/ 0 h 1783079"/>
              <a:gd name="connsiteX2" fmla="*/ 1485893 w 1783079"/>
              <a:gd name="connsiteY2" fmla="*/ 0 h 1783079"/>
              <a:gd name="connsiteX3" fmla="*/ 1783079 w 1783079"/>
              <a:gd name="connsiteY3" fmla="*/ 297186 h 1783079"/>
              <a:gd name="connsiteX4" fmla="*/ 1783079 w 1783079"/>
              <a:gd name="connsiteY4" fmla="*/ 1485893 h 1783079"/>
              <a:gd name="connsiteX5" fmla="*/ 1485893 w 1783079"/>
              <a:gd name="connsiteY5" fmla="*/ 1783079 h 1783079"/>
              <a:gd name="connsiteX6" fmla="*/ 297186 w 1783079"/>
              <a:gd name="connsiteY6" fmla="*/ 1783079 h 1783079"/>
              <a:gd name="connsiteX7" fmla="*/ 0 w 1783079"/>
              <a:gd name="connsiteY7" fmla="*/ 1485893 h 1783079"/>
              <a:gd name="connsiteX8" fmla="*/ 0 w 1783079"/>
              <a:gd name="connsiteY8" fmla="*/ 297186 h 178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3079" h="1783079">
                <a:moveTo>
                  <a:pt x="0" y="297186"/>
                </a:moveTo>
                <a:cubicBezTo>
                  <a:pt x="0" y="133055"/>
                  <a:pt x="133055" y="0"/>
                  <a:pt x="297186" y="0"/>
                </a:cubicBezTo>
                <a:lnTo>
                  <a:pt x="1485893" y="0"/>
                </a:lnTo>
                <a:cubicBezTo>
                  <a:pt x="1650024" y="0"/>
                  <a:pt x="1783079" y="133055"/>
                  <a:pt x="1783079" y="297186"/>
                </a:cubicBezTo>
                <a:lnTo>
                  <a:pt x="1783079" y="1485893"/>
                </a:lnTo>
                <a:cubicBezTo>
                  <a:pt x="1783079" y="1650024"/>
                  <a:pt x="1650024" y="1783079"/>
                  <a:pt x="1485893" y="1783079"/>
                </a:cubicBezTo>
                <a:lnTo>
                  <a:pt x="297186" y="1783079"/>
                </a:lnTo>
                <a:cubicBezTo>
                  <a:pt x="133055" y="1783079"/>
                  <a:pt x="0" y="1650024"/>
                  <a:pt x="0" y="1485893"/>
                </a:cubicBezTo>
                <a:lnTo>
                  <a:pt x="0" y="297186"/>
                </a:lnTo>
                <a:close/>
              </a:path>
            </a:pathLst>
          </a:custGeom>
          <a:solidFill>
            <a:schemeClr val="accent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178483" tIns="178483" rIns="178483" bIns="178483" numCol="1" spcCol="1270" anchor="ctr" anchorCtr="0">
            <a:noAutofit/>
          </a:bodyPr>
          <a:lstStyle/>
          <a:p>
            <a:pPr lvl="0" algn="ctr" defTabSz="1066800">
              <a:lnSpc>
                <a:spcPct val="90000"/>
              </a:lnSpc>
              <a:spcAft>
                <a:spcPct val="35000"/>
              </a:spcAft>
            </a:pPr>
            <a:r>
              <a:rPr lang="en-US" sz="2400" b="1" dirty="0" smtClean="0"/>
              <a:t>detection</a:t>
            </a:r>
            <a:endParaRPr lang="en-US" sz="2400" kern="1200" dirty="0"/>
          </a:p>
        </p:txBody>
      </p:sp>
      <p:sp>
        <p:nvSpPr>
          <p:cNvPr id="45" name="TextBox 44"/>
          <p:cNvSpPr txBox="1"/>
          <p:nvPr/>
        </p:nvSpPr>
        <p:spPr>
          <a:xfrm>
            <a:off x="3419872" y="2989401"/>
            <a:ext cx="2209800" cy="1015663"/>
          </a:xfrm>
          <a:prstGeom prst="rect">
            <a:avLst/>
          </a:prstGeom>
          <a:noFill/>
        </p:spPr>
        <p:txBody>
          <a:bodyPr wrap="square" rtlCol="0">
            <a:spAutoFit/>
          </a:bodyPr>
          <a:lstStyle/>
          <a:p>
            <a:pPr algn="ctr"/>
            <a:r>
              <a:rPr lang="en-US" sz="2000" b="1" dirty="0" smtClean="0"/>
              <a:t>complementary courses of action</a:t>
            </a:r>
            <a:endParaRPr lang="en-US" sz="2000" b="1" dirty="0"/>
          </a:p>
        </p:txBody>
      </p:sp>
      <p:sp>
        <p:nvSpPr>
          <p:cNvPr id="2" name="Slide Number Placeholder 1"/>
          <p:cNvSpPr>
            <a:spLocks noGrp="1"/>
          </p:cNvSpPr>
          <p:nvPr>
            <p:ph type="sldNum" sz="quarter" idx="11"/>
          </p:nvPr>
        </p:nvSpPr>
        <p:spPr/>
        <p:txBody>
          <a:bodyPr/>
          <a:lstStyle/>
          <a:p>
            <a:fld id="{5F36C9FC-DA22-1F47-8722-58727A1D436E}" type="slidenum">
              <a:rPr lang="en-US" smtClean="0"/>
              <a:pPr/>
              <a:t>31</a:t>
            </a:fld>
            <a:endParaRPr lang="en-US" dirty="0"/>
          </a:p>
        </p:txBody>
      </p:sp>
    </p:spTree>
    <p:extLst>
      <p:ext uri="{BB962C8B-B14F-4D97-AF65-F5344CB8AC3E}">
        <p14:creationId xmlns:p14="http://schemas.microsoft.com/office/powerpoint/2010/main" val="35123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Security Mechanism</a:t>
            </a:r>
            <a:endParaRPr lang="en-AU" smtClean="0"/>
          </a:p>
        </p:txBody>
      </p:sp>
      <p:sp>
        <p:nvSpPr>
          <p:cNvPr id="40962" name="Rectangle 3"/>
          <p:cNvSpPr>
            <a:spLocks noGrp="1" noChangeArrowheads="1"/>
          </p:cNvSpPr>
          <p:nvPr>
            <p:ph idx="1"/>
          </p:nvPr>
        </p:nvSpPr>
        <p:spPr>
          <a:xfrm>
            <a:off x="287338" y="1306513"/>
            <a:ext cx="8856662" cy="4975225"/>
          </a:xfrm>
        </p:spPr>
        <p:txBody>
          <a:bodyPr/>
          <a:lstStyle/>
          <a:p>
            <a:pPr eaLnBrk="1" hangingPunct="1"/>
            <a:r>
              <a:rPr lang="en-US" dirty="0" smtClean="0"/>
              <a:t>Feature designed to</a:t>
            </a:r>
          </a:p>
          <a:p>
            <a:pPr lvl="1" eaLnBrk="1" hangingPunct="1"/>
            <a:r>
              <a:rPr lang="en-GB" dirty="0" smtClean="0">
                <a:solidFill>
                  <a:srgbClr val="FF0000"/>
                </a:solidFill>
              </a:rPr>
              <a:t>Prevent</a:t>
            </a:r>
            <a:r>
              <a:rPr lang="en-GB" dirty="0" smtClean="0"/>
              <a:t> attackers from violating security policy</a:t>
            </a:r>
          </a:p>
          <a:p>
            <a:pPr lvl="1" eaLnBrk="1" hangingPunct="1"/>
            <a:r>
              <a:rPr lang="en-GB" dirty="0" smtClean="0">
                <a:solidFill>
                  <a:srgbClr val="FF0000"/>
                </a:solidFill>
              </a:rPr>
              <a:t>Detect</a:t>
            </a:r>
            <a:r>
              <a:rPr lang="en-GB" dirty="0" smtClean="0"/>
              <a:t> attackers’ violation of security policy</a:t>
            </a:r>
          </a:p>
          <a:p>
            <a:pPr lvl="1"/>
            <a:r>
              <a:rPr lang="en-GB" dirty="0" smtClean="0">
                <a:solidFill>
                  <a:srgbClr val="FF0000"/>
                </a:solidFill>
              </a:rPr>
              <a:t>Response</a:t>
            </a:r>
            <a:r>
              <a:rPr lang="en-GB" dirty="0" smtClean="0"/>
              <a:t> </a:t>
            </a:r>
            <a:r>
              <a:rPr lang="en-GB" dirty="0"/>
              <a:t>to mitigate attack</a:t>
            </a:r>
          </a:p>
          <a:p>
            <a:pPr lvl="1" eaLnBrk="1" hangingPunct="1"/>
            <a:r>
              <a:rPr lang="en-GB" dirty="0" smtClean="0">
                <a:solidFill>
                  <a:srgbClr val="FF0000"/>
                </a:solidFill>
              </a:rPr>
              <a:t>Recover, </a:t>
            </a:r>
            <a:r>
              <a:rPr lang="en-GB" dirty="0" smtClean="0"/>
              <a:t>continue to function correctly even if attack succeeds</a:t>
            </a:r>
          </a:p>
          <a:p>
            <a:pPr lvl="2"/>
            <a:endParaRPr lang="en-AU" dirty="0" smtClean="0"/>
          </a:p>
          <a:p>
            <a:pPr eaLnBrk="1" hangingPunct="1"/>
            <a:r>
              <a:rPr lang="en-AU" dirty="0" smtClean="0"/>
              <a:t>No single mechanism that will support all services</a:t>
            </a:r>
          </a:p>
          <a:p>
            <a:pPr lvl="1" eaLnBrk="1" hangingPunct="1"/>
            <a:r>
              <a:rPr lang="en-AU" dirty="0" smtClean="0"/>
              <a:t>Authentication, authorization, availability, confidentiality, integrity, non-repudiation</a:t>
            </a:r>
          </a:p>
        </p:txBody>
      </p:sp>
      <p:sp>
        <p:nvSpPr>
          <p:cNvPr id="3994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10D9AB0-0938-46AB-B1E6-2002CC52FFDF}" type="slidenum">
              <a:rPr lang="en-US" sz="1200" smtClean="0">
                <a:solidFill>
                  <a:schemeClr val="bg1"/>
                </a:solidFill>
              </a:rPr>
              <a:pPr/>
              <a:t>32</a:t>
            </a:fld>
            <a:endParaRPr lang="en-US" sz="1200" smtClean="0">
              <a:solidFill>
                <a:schemeClr val="bg1"/>
              </a:solidFill>
            </a:endParaRPr>
          </a:p>
        </p:txBody>
      </p:sp>
    </p:spTree>
    <p:extLst>
      <p:ext uri="{BB962C8B-B14F-4D97-AF65-F5344CB8AC3E}">
        <p14:creationId xmlns:p14="http://schemas.microsoft.com/office/powerpoint/2010/main" val="601774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0962">
                                            <p:txEl>
                                              <p:pRg st="1" end="1"/>
                                            </p:txEl>
                                          </p:spTgt>
                                        </p:tgtEl>
                                        <p:attrNameLst>
                                          <p:attrName>style.visibility</p:attrName>
                                        </p:attrNameLst>
                                      </p:cBhvr>
                                      <p:to>
                                        <p:strVal val="visible"/>
                                      </p:to>
                                    </p:set>
                                    <p:animEffect transition="in" filter="randombar(horizontal)">
                                      <p:cBhvr>
                                        <p:cTn id="7" dur="500"/>
                                        <p:tgtEl>
                                          <p:spTgt spid="4096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0962">
                                            <p:txEl>
                                              <p:pRg st="2" end="2"/>
                                            </p:txEl>
                                          </p:spTgt>
                                        </p:tgtEl>
                                        <p:attrNameLst>
                                          <p:attrName>style.visibility</p:attrName>
                                        </p:attrNameLst>
                                      </p:cBhvr>
                                      <p:to>
                                        <p:strVal val="visible"/>
                                      </p:to>
                                    </p:set>
                                    <p:animEffect transition="in" filter="randombar(horizontal)">
                                      <p:cBhvr>
                                        <p:cTn id="12" dur="500"/>
                                        <p:tgtEl>
                                          <p:spTgt spid="4096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0962">
                                            <p:txEl>
                                              <p:pRg st="3" end="3"/>
                                            </p:txEl>
                                          </p:spTgt>
                                        </p:tgtEl>
                                        <p:attrNameLst>
                                          <p:attrName>style.visibility</p:attrName>
                                        </p:attrNameLst>
                                      </p:cBhvr>
                                      <p:to>
                                        <p:strVal val="visible"/>
                                      </p:to>
                                    </p:set>
                                    <p:animEffect transition="in" filter="randombar(horizontal)">
                                      <p:cBhvr>
                                        <p:cTn id="17" dur="500"/>
                                        <p:tgtEl>
                                          <p:spTgt spid="4096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0962">
                                            <p:txEl>
                                              <p:pRg st="4" end="4"/>
                                            </p:txEl>
                                          </p:spTgt>
                                        </p:tgtEl>
                                        <p:attrNameLst>
                                          <p:attrName>style.visibility</p:attrName>
                                        </p:attrNameLst>
                                      </p:cBhvr>
                                      <p:to>
                                        <p:strVal val="visible"/>
                                      </p:to>
                                    </p:set>
                                    <p:animEffect transition="in" filter="randombar(horizontal)">
                                      <p:cBhvr>
                                        <p:cTn id="22" dur="500"/>
                                        <p:tgtEl>
                                          <p:spTgt spid="4096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Fundamental Security Design Principles</a:t>
            </a:r>
            <a:endParaRPr lang="en-US" sz="3200" dirty="0"/>
          </a:p>
        </p:txBody>
      </p:sp>
      <p:sp>
        <p:nvSpPr>
          <p:cNvPr id="4" name="Freeform 3"/>
          <p:cNvSpPr/>
          <p:nvPr/>
        </p:nvSpPr>
        <p:spPr>
          <a:xfrm>
            <a:off x="727434" y="1296752"/>
            <a:ext cx="1788169" cy="1072901"/>
          </a:xfrm>
          <a:custGeom>
            <a:avLst/>
            <a:gdLst>
              <a:gd name="connsiteX0" fmla="*/ 0 w 1788169"/>
              <a:gd name="connsiteY0" fmla="*/ 0 h 1072901"/>
              <a:gd name="connsiteX1" fmla="*/ 1788169 w 1788169"/>
              <a:gd name="connsiteY1" fmla="*/ 0 h 1072901"/>
              <a:gd name="connsiteX2" fmla="*/ 1788169 w 1788169"/>
              <a:gd name="connsiteY2" fmla="*/ 1072901 h 1072901"/>
              <a:gd name="connsiteX3" fmla="*/ 0 w 1788169"/>
              <a:gd name="connsiteY3" fmla="*/ 1072901 h 1072901"/>
              <a:gd name="connsiteX4" fmla="*/ 0 w 1788169"/>
              <a:gd name="connsiteY4" fmla="*/ 0 h 107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169" h="1072901">
                <a:moveTo>
                  <a:pt x="0" y="0"/>
                </a:moveTo>
                <a:lnTo>
                  <a:pt x="1788169" y="0"/>
                </a:lnTo>
                <a:lnTo>
                  <a:pt x="1788169" y="1072901"/>
                </a:lnTo>
                <a:lnTo>
                  <a:pt x="0" y="1072901"/>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Economy of mechanism</a:t>
            </a:r>
            <a:endParaRPr lang="en-US" sz="2100" kern="1200"/>
          </a:p>
        </p:txBody>
      </p:sp>
      <p:sp>
        <p:nvSpPr>
          <p:cNvPr id="5" name="Freeform 4"/>
          <p:cNvSpPr/>
          <p:nvPr/>
        </p:nvSpPr>
        <p:spPr>
          <a:xfrm>
            <a:off x="2694421" y="1296752"/>
            <a:ext cx="1788169" cy="1072901"/>
          </a:xfrm>
          <a:custGeom>
            <a:avLst/>
            <a:gdLst>
              <a:gd name="connsiteX0" fmla="*/ 0 w 1788169"/>
              <a:gd name="connsiteY0" fmla="*/ 0 h 1072901"/>
              <a:gd name="connsiteX1" fmla="*/ 1788169 w 1788169"/>
              <a:gd name="connsiteY1" fmla="*/ 0 h 1072901"/>
              <a:gd name="connsiteX2" fmla="*/ 1788169 w 1788169"/>
              <a:gd name="connsiteY2" fmla="*/ 1072901 h 1072901"/>
              <a:gd name="connsiteX3" fmla="*/ 0 w 1788169"/>
              <a:gd name="connsiteY3" fmla="*/ 1072901 h 1072901"/>
              <a:gd name="connsiteX4" fmla="*/ 0 w 1788169"/>
              <a:gd name="connsiteY4" fmla="*/ 0 h 107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169" h="1072901">
                <a:moveTo>
                  <a:pt x="0" y="0"/>
                </a:moveTo>
                <a:lnTo>
                  <a:pt x="1788169" y="0"/>
                </a:lnTo>
                <a:lnTo>
                  <a:pt x="1788169" y="1072901"/>
                </a:lnTo>
                <a:lnTo>
                  <a:pt x="0" y="1072901"/>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Fail-safe defaults</a:t>
            </a:r>
            <a:endParaRPr lang="en-US" sz="2100" kern="1200"/>
          </a:p>
        </p:txBody>
      </p:sp>
      <p:sp>
        <p:nvSpPr>
          <p:cNvPr id="6" name="Freeform 5"/>
          <p:cNvSpPr/>
          <p:nvPr/>
        </p:nvSpPr>
        <p:spPr>
          <a:xfrm>
            <a:off x="4661408" y="1296752"/>
            <a:ext cx="1788169" cy="1072901"/>
          </a:xfrm>
          <a:custGeom>
            <a:avLst/>
            <a:gdLst>
              <a:gd name="connsiteX0" fmla="*/ 0 w 1788169"/>
              <a:gd name="connsiteY0" fmla="*/ 0 h 1072901"/>
              <a:gd name="connsiteX1" fmla="*/ 1788169 w 1788169"/>
              <a:gd name="connsiteY1" fmla="*/ 0 h 1072901"/>
              <a:gd name="connsiteX2" fmla="*/ 1788169 w 1788169"/>
              <a:gd name="connsiteY2" fmla="*/ 1072901 h 1072901"/>
              <a:gd name="connsiteX3" fmla="*/ 0 w 1788169"/>
              <a:gd name="connsiteY3" fmla="*/ 1072901 h 1072901"/>
              <a:gd name="connsiteX4" fmla="*/ 0 w 1788169"/>
              <a:gd name="connsiteY4" fmla="*/ 0 h 107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169" h="1072901">
                <a:moveTo>
                  <a:pt x="0" y="0"/>
                </a:moveTo>
                <a:lnTo>
                  <a:pt x="1788169" y="0"/>
                </a:lnTo>
                <a:lnTo>
                  <a:pt x="1788169" y="1072901"/>
                </a:lnTo>
                <a:lnTo>
                  <a:pt x="0" y="1072901"/>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Complete mediation</a:t>
            </a:r>
            <a:endParaRPr lang="en-US" sz="2100" kern="1200"/>
          </a:p>
        </p:txBody>
      </p:sp>
      <p:sp>
        <p:nvSpPr>
          <p:cNvPr id="7" name="Freeform 6"/>
          <p:cNvSpPr/>
          <p:nvPr/>
        </p:nvSpPr>
        <p:spPr>
          <a:xfrm>
            <a:off x="6628395" y="1296752"/>
            <a:ext cx="1788169" cy="1072901"/>
          </a:xfrm>
          <a:custGeom>
            <a:avLst/>
            <a:gdLst>
              <a:gd name="connsiteX0" fmla="*/ 0 w 1788169"/>
              <a:gd name="connsiteY0" fmla="*/ 0 h 1072901"/>
              <a:gd name="connsiteX1" fmla="*/ 1788169 w 1788169"/>
              <a:gd name="connsiteY1" fmla="*/ 0 h 1072901"/>
              <a:gd name="connsiteX2" fmla="*/ 1788169 w 1788169"/>
              <a:gd name="connsiteY2" fmla="*/ 1072901 h 1072901"/>
              <a:gd name="connsiteX3" fmla="*/ 0 w 1788169"/>
              <a:gd name="connsiteY3" fmla="*/ 1072901 h 1072901"/>
              <a:gd name="connsiteX4" fmla="*/ 0 w 1788169"/>
              <a:gd name="connsiteY4" fmla="*/ 0 h 107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169" h="1072901">
                <a:moveTo>
                  <a:pt x="0" y="0"/>
                </a:moveTo>
                <a:lnTo>
                  <a:pt x="1788169" y="0"/>
                </a:lnTo>
                <a:lnTo>
                  <a:pt x="1788169" y="1072901"/>
                </a:lnTo>
                <a:lnTo>
                  <a:pt x="0" y="1072901"/>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Open design</a:t>
            </a:r>
            <a:endParaRPr lang="en-US" sz="2100" kern="1200"/>
          </a:p>
        </p:txBody>
      </p:sp>
      <p:sp>
        <p:nvSpPr>
          <p:cNvPr id="8" name="Freeform 7"/>
          <p:cNvSpPr/>
          <p:nvPr/>
        </p:nvSpPr>
        <p:spPr>
          <a:xfrm>
            <a:off x="727434" y="2548471"/>
            <a:ext cx="1788169" cy="1072901"/>
          </a:xfrm>
          <a:custGeom>
            <a:avLst/>
            <a:gdLst>
              <a:gd name="connsiteX0" fmla="*/ 0 w 1788169"/>
              <a:gd name="connsiteY0" fmla="*/ 0 h 1072901"/>
              <a:gd name="connsiteX1" fmla="*/ 1788169 w 1788169"/>
              <a:gd name="connsiteY1" fmla="*/ 0 h 1072901"/>
              <a:gd name="connsiteX2" fmla="*/ 1788169 w 1788169"/>
              <a:gd name="connsiteY2" fmla="*/ 1072901 h 1072901"/>
              <a:gd name="connsiteX3" fmla="*/ 0 w 1788169"/>
              <a:gd name="connsiteY3" fmla="*/ 1072901 h 1072901"/>
              <a:gd name="connsiteX4" fmla="*/ 0 w 1788169"/>
              <a:gd name="connsiteY4" fmla="*/ 0 h 107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169" h="1072901">
                <a:moveTo>
                  <a:pt x="0" y="0"/>
                </a:moveTo>
                <a:lnTo>
                  <a:pt x="1788169" y="0"/>
                </a:lnTo>
                <a:lnTo>
                  <a:pt x="1788169" y="1072901"/>
                </a:lnTo>
                <a:lnTo>
                  <a:pt x="0" y="1072901"/>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Separation of privilege</a:t>
            </a:r>
            <a:endParaRPr lang="en-US" sz="2100" kern="1200"/>
          </a:p>
        </p:txBody>
      </p:sp>
      <p:sp>
        <p:nvSpPr>
          <p:cNvPr id="9" name="Freeform 8"/>
          <p:cNvSpPr/>
          <p:nvPr/>
        </p:nvSpPr>
        <p:spPr>
          <a:xfrm>
            <a:off x="2694421" y="2548471"/>
            <a:ext cx="1788169" cy="1072901"/>
          </a:xfrm>
          <a:custGeom>
            <a:avLst/>
            <a:gdLst>
              <a:gd name="connsiteX0" fmla="*/ 0 w 1788169"/>
              <a:gd name="connsiteY0" fmla="*/ 0 h 1072901"/>
              <a:gd name="connsiteX1" fmla="*/ 1788169 w 1788169"/>
              <a:gd name="connsiteY1" fmla="*/ 0 h 1072901"/>
              <a:gd name="connsiteX2" fmla="*/ 1788169 w 1788169"/>
              <a:gd name="connsiteY2" fmla="*/ 1072901 h 1072901"/>
              <a:gd name="connsiteX3" fmla="*/ 0 w 1788169"/>
              <a:gd name="connsiteY3" fmla="*/ 1072901 h 1072901"/>
              <a:gd name="connsiteX4" fmla="*/ 0 w 1788169"/>
              <a:gd name="connsiteY4" fmla="*/ 0 h 107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169" h="1072901">
                <a:moveTo>
                  <a:pt x="0" y="0"/>
                </a:moveTo>
                <a:lnTo>
                  <a:pt x="1788169" y="0"/>
                </a:lnTo>
                <a:lnTo>
                  <a:pt x="1788169" y="1072901"/>
                </a:lnTo>
                <a:lnTo>
                  <a:pt x="0" y="1072901"/>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Least privilege</a:t>
            </a:r>
            <a:endParaRPr lang="en-US" sz="2100" kern="1200"/>
          </a:p>
        </p:txBody>
      </p:sp>
      <p:sp>
        <p:nvSpPr>
          <p:cNvPr id="11" name="Freeform 10"/>
          <p:cNvSpPr/>
          <p:nvPr/>
        </p:nvSpPr>
        <p:spPr>
          <a:xfrm>
            <a:off x="4661408" y="2548471"/>
            <a:ext cx="1788169" cy="1072901"/>
          </a:xfrm>
          <a:custGeom>
            <a:avLst/>
            <a:gdLst>
              <a:gd name="connsiteX0" fmla="*/ 0 w 1788169"/>
              <a:gd name="connsiteY0" fmla="*/ 0 h 1072901"/>
              <a:gd name="connsiteX1" fmla="*/ 1788169 w 1788169"/>
              <a:gd name="connsiteY1" fmla="*/ 0 h 1072901"/>
              <a:gd name="connsiteX2" fmla="*/ 1788169 w 1788169"/>
              <a:gd name="connsiteY2" fmla="*/ 1072901 h 1072901"/>
              <a:gd name="connsiteX3" fmla="*/ 0 w 1788169"/>
              <a:gd name="connsiteY3" fmla="*/ 1072901 h 1072901"/>
              <a:gd name="connsiteX4" fmla="*/ 0 w 1788169"/>
              <a:gd name="connsiteY4" fmla="*/ 0 h 107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169" h="1072901">
                <a:moveTo>
                  <a:pt x="0" y="0"/>
                </a:moveTo>
                <a:lnTo>
                  <a:pt x="1788169" y="0"/>
                </a:lnTo>
                <a:lnTo>
                  <a:pt x="1788169" y="1072901"/>
                </a:lnTo>
                <a:lnTo>
                  <a:pt x="0" y="1072901"/>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Least common mechanism</a:t>
            </a:r>
            <a:endParaRPr lang="en-US" sz="2100" kern="1200"/>
          </a:p>
        </p:txBody>
      </p:sp>
      <p:sp>
        <p:nvSpPr>
          <p:cNvPr id="12" name="Freeform 11"/>
          <p:cNvSpPr/>
          <p:nvPr/>
        </p:nvSpPr>
        <p:spPr>
          <a:xfrm>
            <a:off x="6628395" y="2548471"/>
            <a:ext cx="1788169" cy="1072901"/>
          </a:xfrm>
          <a:custGeom>
            <a:avLst/>
            <a:gdLst>
              <a:gd name="connsiteX0" fmla="*/ 0 w 1788169"/>
              <a:gd name="connsiteY0" fmla="*/ 0 h 1072901"/>
              <a:gd name="connsiteX1" fmla="*/ 1788169 w 1788169"/>
              <a:gd name="connsiteY1" fmla="*/ 0 h 1072901"/>
              <a:gd name="connsiteX2" fmla="*/ 1788169 w 1788169"/>
              <a:gd name="connsiteY2" fmla="*/ 1072901 h 1072901"/>
              <a:gd name="connsiteX3" fmla="*/ 0 w 1788169"/>
              <a:gd name="connsiteY3" fmla="*/ 1072901 h 1072901"/>
              <a:gd name="connsiteX4" fmla="*/ 0 w 1788169"/>
              <a:gd name="connsiteY4" fmla="*/ 0 h 107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169" h="1072901">
                <a:moveTo>
                  <a:pt x="0" y="0"/>
                </a:moveTo>
                <a:lnTo>
                  <a:pt x="1788169" y="0"/>
                </a:lnTo>
                <a:lnTo>
                  <a:pt x="1788169" y="1072901"/>
                </a:lnTo>
                <a:lnTo>
                  <a:pt x="0" y="1072901"/>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Psychological acceptability</a:t>
            </a:r>
            <a:endParaRPr lang="en-US" sz="2100" kern="1200"/>
          </a:p>
        </p:txBody>
      </p:sp>
      <p:sp>
        <p:nvSpPr>
          <p:cNvPr id="13" name="Freeform 12"/>
          <p:cNvSpPr/>
          <p:nvPr/>
        </p:nvSpPr>
        <p:spPr>
          <a:xfrm>
            <a:off x="727434" y="3800189"/>
            <a:ext cx="1788169" cy="1072901"/>
          </a:xfrm>
          <a:custGeom>
            <a:avLst/>
            <a:gdLst>
              <a:gd name="connsiteX0" fmla="*/ 0 w 1788169"/>
              <a:gd name="connsiteY0" fmla="*/ 0 h 1072901"/>
              <a:gd name="connsiteX1" fmla="*/ 1788169 w 1788169"/>
              <a:gd name="connsiteY1" fmla="*/ 0 h 1072901"/>
              <a:gd name="connsiteX2" fmla="*/ 1788169 w 1788169"/>
              <a:gd name="connsiteY2" fmla="*/ 1072901 h 1072901"/>
              <a:gd name="connsiteX3" fmla="*/ 0 w 1788169"/>
              <a:gd name="connsiteY3" fmla="*/ 1072901 h 1072901"/>
              <a:gd name="connsiteX4" fmla="*/ 0 w 1788169"/>
              <a:gd name="connsiteY4" fmla="*/ 0 h 107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169" h="1072901">
                <a:moveTo>
                  <a:pt x="0" y="0"/>
                </a:moveTo>
                <a:lnTo>
                  <a:pt x="1788169" y="0"/>
                </a:lnTo>
                <a:lnTo>
                  <a:pt x="1788169" y="1072901"/>
                </a:lnTo>
                <a:lnTo>
                  <a:pt x="0" y="1072901"/>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Isolation</a:t>
            </a:r>
            <a:endParaRPr lang="en-US" sz="2100" kern="1200"/>
          </a:p>
        </p:txBody>
      </p:sp>
      <p:sp>
        <p:nvSpPr>
          <p:cNvPr id="14" name="Freeform 13"/>
          <p:cNvSpPr/>
          <p:nvPr/>
        </p:nvSpPr>
        <p:spPr>
          <a:xfrm>
            <a:off x="2694421" y="3800189"/>
            <a:ext cx="1788169" cy="1072901"/>
          </a:xfrm>
          <a:custGeom>
            <a:avLst/>
            <a:gdLst>
              <a:gd name="connsiteX0" fmla="*/ 0 w 1788169"/>
              <a:gd name="connsiteY0" fmla="*/ 0 h 1072901"/>
              <a:gd name="connsiteX1" fmla="*/ 1788169 w 1788169"/>
              <a:gd name="connsiteY1" fmla="*/ 0 h 1072901"/>
              <a:gd name="connsiteX2" fmla="*/ 1788169 w 1788169"/>
              <a:gd name="connsiteY2" fmla="*/ 1072901 h 1072901"/>
              <a:gd name="connsiteX3" fmla="*/ 0 w 1788169"/>
              <a:gd name="connsiteY3" fmla="*/ 1072901 h 1072901"/>
              <a:gd name="connsiteX4" fmla="*/ 0 w 1788169"/>
              <a:gd name="connsiteY4" fmla="*/ 0 h 107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169" h="1072901">
                <a:moveTo>
                  <a:pt x="0" y="0"/>
                </a:moveTo>
                <a:lnTo>
                  <a:pt x="1788169" y="0"/>
                </a:lnTo>
                <a:lnTo>
                  <a:pt x="1788169" y="1072901"/>
                </a:lnTo>
                <a:lnTo>
                  <a:pt x="0" y="1072901"/>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Encapsulation</a:t>
            </a:r>
            <a:endParaRPr lang="en-US" sz="2100" kern="1200"/>
          </a:p>
        </p:txBody>
      </p:sp>
      <p:sp>
        <p:nvSpPr>
          <p:cNvPr id="15" name="Freeform 14"/>
          <p:cNvSpPr/>
          <p:nvPr/>
        </p:nvSpPr>
        <p:spPr>
          <a:xfrm>
            <a:off x="4661408" y="3800189"/>
            <a:ext cx="1788169" cy="1072901"/>
          </a:xfrm>
          <a:custGeom>
            <a:avLst/>
            <a:gdLst>
              <a:gd name="connsiteX0" fmla="*/ 0 w 1788169"/>
              <a:gd name="connsiteY0" fmla="*/ 0 h 1072901"/>
              <a:gd name="connsiteX1" fmla="*/ 1788169 w 1788169"/>
              <a:gd name="connsiteY1" fmla="*/ 0 h 1072901"/>
              <a:gd name="connsiteX2" fmla="*/ 1788169 w 1788169"/>
              <a:gd name="connsiteY2" fmla="*/ 1072901 h 1072901"/>
              <a:gd name="connsiteX3" fmla="*/ 0 w 1788169"/>
              <a:gd name="connsiteY3" fmla="*/ 1072901 h 1072901"/>
              <a:gd name="connsiteX4" fmla="*/ 0 w 1788169"/>
              <a:gd name="connsiteY4" fmla="*/ 0 h 107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169" h="1072901">
                <a:moveTo>
                  <a:pt x="0" y="0"/>
                </a:moveTo>
                <a:lnTo>
                  <a:pt x="1788169" y="0"/>
                </a:lnTo>
                <a:lnTo>
                  <a:pt x="1788169" y="1072901"/>
                </a:lnTo>
                <a:lnTo>
                  <a:pt x="0" y="1072901"/>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Modularity</a:t>
            </a:r>
            <a:endParaRPr lang="en-US" sz="2100" kern="1200"/>
          </a:p>
        </p:txBody>
      </p:sp>
      <p:sp>
        <p:nvSpPr>
          <p:cNvPr id="16" name="Freeform 15"/>
          <p:cNvSpPr/>
          <p:nvPr/>
        </p:nvSpPr>
        <p:spPr>
          <a:xfrm>
            <a:off x="6628395" y="3800189"/>
            <a:ext cx="1788169" cy="1072901"/>
          </a:xfrm>
          <a:custGeom>
            <a:avLst/>
            <a:gdLst>
              <a:gd name="connsiteX0" fmla="*/ 0 w 1788169"/>
              <a:gd name="connsiteY0" fmla="*/ 0 h 1072901"/>
              <a:gd name="connsiteX1" fmla="*/ 1788169 w 1788169"/>
              <a:gd name="connsiteY1" fmla="*/ 0 h 1072901"/>
              <a:gd name="connsiteX2" fmla="*/ 1788169 w 1788169"/>
              <a:gd name="connsiteY2" fmla="*/ 1072901 h 1072901"/>
              <a:gd name="connsiteX3" fmla="*/ 0 w 1788169"/>
              <a:gd name="connsiteY3" fmla="*/ 1072901 h 1072901"/>
              <a:gd name="connsiteX4" fmla="*/ 0 w 1788169"/>
              <a:gd name="connsiteY4" fmla="*/ 0 h 107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169" h="1072901">
                <a:moveTo>
                  <a:pt x="0" y="0"/>
                </a:moveTo>
                <a:lnTo>
                  <a:pt x="1788169" y="0"/>
                </a:lnTo>
                <a:lnTo>
                  <a:pt x="1788169" y="1072901"/>
                </a:lnTo>
                <a:lnTo>
                  <a:pt x="0" y="1072901"/>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Layering</a:t>
            </a:r>
            <a:endParaRPr lang="en-US" sz="2100" kern="1200"/>
          </a:p>
        </p:txBody>
      </p:sp>
      <p:sp>
        <p:nvSpPr>
          <p:cNvPr id="17" name="Freeform 16"/>
          <p:cNvSpPr/>
          <p:nvPr/>
        </p:nvSpPr>
        <p:spPr>
          <a:xfrm>
            <a:off x="3677915" y="5051908"/>
            <a:ext cx="1788169" cy="1072901"/>
          </a:xfrm>
          <a:custGeom>
            <a:avLst/>
            <a:gdLst>
              <a:gd name="connsiteX0" fmla="*/ 0 w 1788169"/>
              <a:gd name="connsiteY0" fmla="*/ 0 h 1072901"/>
              <a:gd name="connsiteX1" fmla="*/ 1788169 w 1788169"/>
              <a:gd name="connsiteY1" fmla="*/ 0 h 1072901"/>
              <a:gd name="connsiteX2" fmla="*/ 1788169 w 1788169"/>
              <a:gd name="connsiteY2" fmla="*/ 1072901 h 1072901"/>
              <a:gd name="connsiteX3" fmla="*/ 0 w 1788169"/>
              <a:gd name="connsiteY3" fmla="*/ 1072901 h 1072901"/>
              <a:gd name="connsiteX4" fmla="*/ 0 w 1788169"/>
              <a:gd name="connsiteY4" fmla="*/ 0 h 107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169" h="1072901">
                <a:moveTo>
                  <a:pt x="0" y="0"/>
                </a:moveTo>
                <a:lnTo>
                  <a:pt x="1788169" y="0"/>
                </a:lnTo>
                <a:lnTo>
                  <a:pt x="1788169" y="1072901"/>
                </a:lnTo>
                <a:lnTo>
                  <a:pt x="0" y="1072901"/>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Least astonishment</a:t>
            </a:r>
            <a:endParaRPr lang="en-US" sz="2100" kern="1200" dirty="0"/>
          </a:p>
        </p:txBody>
      </p:sp>
    </p:spTree>
    <p:extLst>
      <p:ext uri="{BB962C8B-B14F-4D97-AF65-F5344CB8AC3E}">
        <p14:creationId xmlns:p14="http://schemas.microsoft.com/office/powerpoint/2010/main" val="2644649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ppt_w</p:attrName>
                                        </p:attrNameLst>
                                      </p:cBhvr>
                                      <p:tavLst>
                                        <p:tav tm="0">
                                          <p:val>
                                            <p:fltVal val="0"/>
                                          </p:val>
                                        </p:tav>
                                        <p:tav tm="100000">
                                          <p:val>
                                            <p:strVal val="#ppt_w"/>
                                          </p:val>
                                        </p:tav>
                                      </p:tavLst>
                                    </p:anim>
                                    <p:anim calcmode="lin" valueType="num">
                                      <p:cBhvr>
                                        <p:cTn id="56" dur="500" fill="hold"/>
                                        <p:tgtEl>
                                          <p:spTgt spid="13"/>
                                        </p:tgtEl>
                                        <p:attrNameLst>
                                          <p:attrName>ppt_h</p:attrName>
                                        </p:attrNameLst>
                                      </p:cBhvr>
                                      <p:tavLst>
                                        <p:tav tm="0">
                                          <p:val>
                                            <p:fltVal val="0"/>
                                          </p:val>
                                        </p:tav>
                                        <p:tav tm="100000">
                                          <p:val>
                                            <p:strVal val="#ppt_h"/>
                                          </p:val>
                                        </p:tav>
                                      </p:tavLst>
                                    </p:anim>
                                    <p:animEffect transition="in" filter="fade">
                                      <p:cBhvr>
                                        <p:cTn id="57" dur="500"/>
                                        <p:tgtEl>
                                          <p:spTgt spid="13"/>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Effect transition="in" filter="fade">
                                      <p:cBhvr>
                                        <p:cTn id="69" dur="500"/>
                                        <p:tgtEl>
                                          <p:spTgt spid="15"/>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Effect transition="in" filter="fade">
                                      <p:cBhvr>
                                        <p:cTn id="75" dur="500"/>
                                        <p:tgtEl>
                                          <p:spTgt spid="16"/>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p:cTn id="79" dur="500" fill="hold"/>
                                        <p:tgtEl>
                                          <p:spTgt spid="17"/>
                                        </p:tgtEl>
                                        <p:attrNameLst>
                                          <p:attrName>ppt_w</p:attrName>
                                        </p:attrNameLst>
                                      </p:cBhvr>
                                      <p:tavLst>
                                        <p:tav tm="0">
                                          <p:val>
                                            <p:fltVal val="0"/>
                                          </p:val>
                                        </p:tav>
                                        <p:tav tm="100000">
                                          <p:val>
                                            <p:strVal val="#ppt_w"/>
                                          </p:val>
                                        </p:tav>
                                      </p:tavLst>
                                    </p:anim>
                                    <p:anim calcmode="lin" valueType="num">
                                      <p:cBhvr>
                                        <p:cTn id="80" dur="500" fill="hold"/>
                                        <p:tgtEl>
                                          <p:spTgt spid="17"/>
                                        </p:tgtEl>
                                        <p:attrNameLst>
                                          <p:attrName>ppt_h</p:attrName>
                                        </p:attrNameLst>
                                      </p:cBhvr>
                                      <p:tavLst>
                                        <p:tav tm="0">
                                          <p:val>
                                            <p:fltVal val="0"/>
                                          </p:val>
                                        </p:tav>
                                        <p:tav tm="100000">
                                          <p:val>
                                            <p:strVal val="#ppt_h"/>
                                          </p:val>
                                        </p:tav>
                                      </p:tavLst>
                                    </p:anim>
                                    <p:animEffect transition="in" filter="fade">
                                      <p:cBhvr>
                                        <p:cTn id="8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Attack Surfaces</a:t>
            </a:r>
            <a:endParaRPr lang="en-US" dirty="0"/>
          </a:p>
        </p:txBody>
      </p:sp>
      <p:sp>
        <p:nvSpPr>
          <p:cNvPr id="3" name="Freeform 2"/>
          <p:cNvSpPr/>
          <p:nvPr/>
        </p:nvSpPr>
        <p:spPr>
          <a:xfrm>
            <a:off x="457200" y="1295400"/>
            <a:ext cx="8229600" cy="4830763"/>
          </a:xfrm>
          <a:custGeom>
            <a:avLst/>
            <a:gdLst>
              <a:gd name="connsiteX0" fmla="*/ 0 w 8229600"/>
              <a:gd name="connsiteY0" fmla="*/ 410615 h 4830763"/>
              <a:gd name="connsiteX1" fmla="*/ 410615 w 8229600"/>
              <a:gd name="connsiteY1" fmla="*/ 0 h 4830763"/>
              <a:gd name="connsiteX2" fmla="*/ 7818985 w 8229600"/>
              <a:gd name="connsiteY2" fmla="*/ 0 h 4830763"/>
              <a:gd name="connsiteX3" fmla="*/ 8229600 w 8229600"/>
              <a:gd name="connsiteY3" fmla="*/ 410615 h 4830763"/>
              <a:gd name="connsiteX4" fmla="*/ 8229600 w 8229600"/>
              <a:gd name="connsiteY4" fmla="*/ 4420148 h 4830763"/>
              <a:gd name="connsiteX5" fmla="*/ 7818985 w 8229600"/>
              <a:gd name="connsiteY5" fmla="*/ 4830763 h 4830763"/>
              <a:gd name="connsiteX6" fmla="*/ 410615 w 8229600"/>
              <a:gd name="connsiteY6" fmla="*/ 4830763 h 4830763"/>
              <a:gd name="connsiteX7" fmla="*/ 0 w 8229600"/>
              <a:gd name="connsiteY7" fmla="*/ 4420148 h 4830763"/>
              <a:gd name="connsiteX8" fmla="*/ 0 w 8229600"/>
              <a:gd name="connsiteY8" fmla="*/ 410615 h 483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0" h="4830763">
                <a:moveTo>
                  <a:pt x="0" y="410615"/>
                </a:moveTo>
                <a:cubicBezTo>
                  <a:pt x="0" y="183839"/>
                  <a:pt x="183839" y="0"/>
                  <a:pt x="410615" y="0"/>
                </a:cubicBezTo>
                <a:lnTo>
                  <a:pt x="7818985" y="0"/>
                </a:lnTo>
                <a:cubicBezTo>
                  <a:pt x="8045761" y="0"/>
                  <a:pt x="8229600" y="183839"/>
                  <a:pt x="8229600" y="410615"/>
                </a:cubicBezTo>
                <a:lnTo>
                  <a:pt x="8229600" y="4420148"/>
                </a:lnTo>
                <a:cubicBezTo>
                  <a:pt x="8229600" y="4646924"/>
                  <a:pt x="8045761" y="4830763"/>
                  <a:pt x="7818985" y="4830763"/>
                </a:cubicBezTo>
                <a:lnTo>
                  <a:pt x="410615" y="4830763"/>
                </a:lnTo>
                <a:cubicBezTo>
                  <a:pt x="183839" y="4830763"/>
                  <a:pt x="0" y="4646924"/>
                  <a:pt x="0" y="4420148"/>
                </a:cubicBezTo>
                <a:lnTo>
                  <a:pt x="0" y="410615"/>
                </a:lnTo>
                <a:close/>
              </a:path>
            </a:pathLst>
          </a:cu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9325" tIns="219325" rIns="219325" bIns="3869474" numCol="1" spcCol="1270" anchor="t" anchorCtr="0">
            <a:noAutofit/>
          </a:bodyPr>
          <a:lstStyle/>
          <a:p>
            <a:pPr lvl="0" algn="l" defTabSz="1155700" rtl="0">
              <a:lnSpc>
                <a:spcPct val="90000"/>
              </a:lnSpc>
              <a:spcBef>
                <a:spcPct val="0"/>
              </a:spcBef>
              <a:spcAft>
                <a:spcPct val="35000"/>
              </a:spcAft>
            </a:pPr>
            <a:r>
              <a:rPr lang="en-US" sz="2600" kern="1200" dirty="0" smtClean="0"/>
              <a:t>Consist of the reachable and exploitable vulnerabilities in a system</a:t>
            </a:r>
            <a:endParaRPr lang="en-US" sz="2600" kern="1200" dirty="0"/>
          </a:p>
        </p:txBody>
      </p:sp>
      <p:sp>
        <p:nvSpPr>
          <p:cNvPr id="6" name="Freeform 5"/>
          <p:cNvSpPr/>
          <p:nvPr/>
        </p:nvSpPr>
        <p:spPr>
          <a:xfrm>
            <a:off x="662940" y="2503090"/>
            <a:ext cx="7818120" cy="3381534"/>
          </a:xfrm>
          <a:custGeom>
            <a:avLst/>
            <a:gdLst>
              <a:gd name="connsiteX0" fmla="*/ 0 w 7818120"/>
              <a:gd name="connsiteY0" fmla="*/ 355061 h 3381534"/>
              <a:gd name="connsiteX1" fmla="*/ 355061 w 7818120"/>
              <a:gd name="connsiteY1" fmla="*/ 0 h 3381534"/>
              <a:gd name="connsiteX2" fmla="*/ 7463059 w 7818120"/>
              <a:gd name="connsiteY2" fmla="*/ 0 h 3381534"/>
              <a:gd name="connsiteX3" fmla="*/ 7818120 w 7818120"/>
              <a:gd name="connsiteY3" fmla="*/ 355061 h 3381534"/>
              <a:gd name="connsiteX4" fmla="*/ 7818120 w 7818120"/>
              <a:gd name="connsiteY4" fmla="*/ 3026473 h 3381534"/>
              <a:gd name="connsiteX5" fmla="*/ 7463059 w 7818120"/>
              <a:gd name="connsiteY5" fmla="*/ 3381534 h 3381534"/>
              <a:gd name="connsiteX6" fmla="*/ 355061 w 7818120"/>
              <a:gd name="connsiteY6" fmla="*/ 3381534 h 3381534"/>
              <a:gd name="connsiteX7" fmla="*/ 0 w 7818120"/>
              <a:gd name="connsiteY7" fmla="*/ 3026473 h 3381534"/>
              <a:gd name="connsiteX8" fmla="*/ 0 w 7818120"/>
              <a:gd name="connsiteY8" fmla="*/ 355061 h 338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18120" h="3381534">
                <a:moveTo>
                  <a:pt x="0" y="355061"/>
                </a:moveTo>
                <a:cubicBezTo>
                  <a:pt x="0" y="158966"/>
                  <a:pt x="158966" y="0"/>
                  <a:pt x="355061" y="0"/>
                </a:cubicBezTo>
                <a:lnTo>
                  <a:pt x="7463059" y="0"/>
                </a:lnTo>
                <a:cubicBezTo>
                  <a:pt x="7659154" y="0"/>
                  <a:pt x="7818120" y="158966"/>
                  <a:pt x="7818120" y="355061"/>
                </a:cubicBezTo>
                <a:lnTo>
                  <a:pt x="7818120" y="3026473"/>
                </a:lnTo>
                <a:cubicBezTo>
                  <a:pt x="7818120" y="3222568"/>
                  <a:pt x="7659154" y="3381534"/>
                  <a:pt x="7463059" y="3381534"/>
                </a:cubicBezTo>
                <a:lnTo>
                  <a:pt x="355061" y="3381534"/>
                </a:lnTo>
                <a:cubicBezTo>
                  <a:pt x="158966" y="3381534"/>
                  <a:pt x="0" y="3222568"/>
                  <a:pt x="0" y="3026473"/>
                </a:cubicBezTo>
                <a:lnTo>
                  <a:pt x="0" y="355061"/>
                </a:lnTo>
                <a:close/>
              </a:path>
            </a:pathLst>
          </a:cu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054" tIns="203054" rIns="203054" bIns="2251268" numCol="1" spcCol="1270" anchor="t" anchorCtr="0">
            <a:noAutofit/>
          </a:bodyPr>
          <a:lstStyle/>
          <a:p>
            <a:pPr lvl="0" algn="l" defTabSz="1155700" rtl="0">
              <a:lnSpc>
                <a:spcPct val="90000"/>
              </a:lnSpc>
              <a:spcBef>
                <a:spcPct val="0"/>
              </a:spcBef>
              <a:spcAft>
                <a:spcPct val="35000"/>
              </a:spcAft>
            </a:pPr>
            <a:r>
              <a:rPr lang="en-US" sz="2600" kern="1200" dirty="0" smtClean="0"/>
              <a:t>Examples:</a:t>
            </a:r>
            <a:endParaRPr lang="en-US" sz="2600" kern="1200" dirty="0"/>
          </a:p>
        </p:txBody>
      </p:sp>
      <p:sp>
        <p:nvSpPr>
          <p:cNvPr id="7" name="Freeform 6"/>
          <p:cNvSpPr/>
          <p:nvPr/>
        </p:nvSpPr>
        <p:spPr>
          <a:xfrm>
            <a:off x="858393" y="3212976"/>
            <a:ext cx="1465134" cy="2333495"/>
          </a:xfrm>
          <a:custGeom>
            <a:avLst/>
            <a:gdLst>
              <a:gd name="connsiteX0" fmla="*/ 0 w 1465134"/>
              <a:gd name="connsiteY0" fmla="*/ 153839 h 1521690"/>
              <a:gd name="connsiteX1" fmla="*/ 153839 w 1465134"/>
              <a:gd name="connsiteY1" fmla="*/ 0 h 1521690"/>
              <a:gd name="connsiteX2" fmla="*/ 1311295 w 1465134"/>
              <a:gd name="connsiteY2" fmla="*/ 0 h 1521690"/>
              <a:gd name="connsiteX3" fmla="*/ 1465134 w 1465134"/>
              <a:gd name="connsiteY3" fmla="*/ 153839 h 1521690"/>
              <a:gd name="connsiteX4" fmla="*/ 1465134 w 1465134"/>
              <a:gd name="connsiteY4" fmla="*/ 1367851 h 1521690"/>
              <a:gd name="connsiteX5" fmla="*/ 1311295 w 1465134"/>
              <a:gd name="connsiteY5" fmla="*/ 1521690 h 1521690"/>
              <a:gd name="connsiteX6" fmla="*/ 153839 w 1465134"/>
              <a:gd name="connsiteY6" fmla="*/ 1521690 h 1521690"/>
              <a:gd name="connsiteX7" fmla="*/ 0 w 1465134"/>
              <a:gd name="connsiteY7" fmla="*/ 1367851 h 1521690"/>
              <a:gd name="connsiteX8" fmla="*/ 0 w 1465134"/>
              <a:gd name="connsiteY8" fmla="*/ 153839 h 152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5134" h="1521690">
                <a:moveTo>
                  <a:pt x="0" y="153839"/>
                </a:moveTo>
                <a:cubicBezTo>
                  <a:pt x="0" y="68876"/>
                  <a:pt x="68876" y="0"/>
                  <a:pt x="153839" y="0"/>
                </a:cubicBezTo>
                <a:lnTo>
                  <a:pt x="1311295" y="0"/>
                </a:lnTo>
                <a:cubicBezTo>
                  <a:pt x="1396258" y="0"/>
                  <a:pt x="1465134" y="68876"/>
                  <a:pt x="1465134" y="153839"/>
                </a:cubicBezTo>
                <a:lnTo>
                  <a:pt x="1465134" y="1367851"/>
                </a:lnTo>
                <a:cubicBezTo>
                  <a:pt x="1465134" y="1452814"/>
                  <a:pt x="1396258" y="1521690"/>
                  <a:pt x="1311295" y="1521690"/>
                </a:cubicBezTo>
                <a:lnTo>
                  <a:pt x="153839" y="1521690"/>
                </a:lnTo>
                <a:cubicBezTo>
                  <a:pt x="68876" y="1521690"/>
                  <a:pt x="0" y="1452814"/>
                  <a:pt x="0" y="1367851"/>
                </a:cubicBezTo>
                <a:lnTo>
                  <a:pt x="0" y="153839"/>
                </a:lnTo>
                <a:close/>
              </a:path>
            </a:pathLst>
          </a:custGeom>
          <a:scene3d>
            <a:camera prst="orthographicFront"/>
            <a:lightRig rig="chilly" dir="t"/>
          </a:scene3d>
          <a:sp3d z="12700" extrusionH="1700" prstMaterial="dkEdge">
            <a:bevelT w="25400" h="6350" prst="softRound"/>
            <a:bevelB w="0" h="0" prst="convex"/>
          </a:sp3d>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0778" tIns="90778" rIns="90778" bIns="90778" numCol="1" spcCol="1270" anchor="ctr" anchorCtr="0">
            <a:noAutofit/>
          </a:bodyPr>
          <a:lstStyle/>
          <a:p>
            <a:pPr lvl="0" algn="ctr" defTabSz="533400" rtl="0">
              <a:lnSpc>
                <a:spcPct val="90000"/>
              </a:lnSpc>
              <a:spcBef>
                <a:spcPct val="0"/>
              </a:spcBef>
              <a:spcAft>
                <a:spcPct val="35000"/>
              </a:spcAft>
            </a:pPr>
            <a:r>
              <a:rPr lang="en-US" sz="1600" kern="1200" smtClean="0"/>
              <a:t>Open ports on outward facing Web and other servers, and code listening on those ports</a:t>
            </a:r>
            <a:endParaRPr lang="en-US" sz="1600" kern="1200"/>
          </a:p>
        </p:txBody>
      </p:sp>
      <p:sp>
        <p:nvSpPr>
          <p:cNvPr id="8" name="Freeform 7"/>
          <p:cNvSpPr/>
          <p:nvPr/>
        </p:nvSpPr>
        <p:spPr>
          <a:xfrm>
            <a:off x="2347878" y="3212976"/>
            <a:ext cx="1465134" cy="2333495"/>
          </a:xfrm>
          <a:custGeom>
            <a:avLst/>
            <a:gdLst>
              <a:gd name="connsiteX0" fmla="*/ 0 w 1465134"/>
              <a:gd name="connsiteY0" fmla="*/ 153839 h 1521690"/>
              <a:gd name="connsiteX1" fmla="*/ 153839 w 1465134"/>
              <a:gd name="connsiteY1" fmla="*/ 0 h 1521690"/>
              <a:gd name="connsiteX2" fmla="*/ 1311295 w 1465134"/>
              <a:gd name="connsiteY2" fmla="*/ 0 h 1521690"/>
              <a:gd name="connsiteX3" fmla="*/ 1465134 w 1465134"/>
              <a:gd name="connsiteY3" fmla="*/ 153839 h 1521690"/>
              <a:gd name="connsiteX4" fmla="*/ 1465134 w 1465134"/>
              <a:gd name="connsiteY4" fmla="*/ 1367851 h 1521690"/>
              <a:gd name="connsiteX5" fmla="*/ 1311295 w 1465134"/>
              <a:gd name="connsiteY5" fmla="*/ 1521690 h 1521690"/>
              <a:gd name="connsiteX6" fmla="*/ 153839 w 1465134"/>
              <a:gd name="connsiteY6" fmla="*/ 1521690 h 1521690"/>
              <a:gd name="connsiteX7" fmla="*/ 0 w 1465134"/>
              <a:gd name="connsiteY7" fmla="*/ 1367851 h 1521690"/>
              <a:gd name="connsiteX8" fmla="*/ 0 w 1465134"/>
              <a:gd name="connsiteY8" fmla="*/ 153839 h 152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5134" h="1521690">
                <a:moveTo>
                  <a:pt x="0" y="153839"/>
                </a:moveTo>
                <a:cubicBezTo>
                  <a:pt x="0" y="68876"/>
                  <a:pt x="68876" y="0"/>
                  <a:pt x="153839" y="0"/>
                </a:cubicBezTo>
                <a:lnTo>
                  <a:pt x="1311295" y="0"/>
                </a:lnTo>
                <a:cubicBezTo>
                  <a:pt x="1396258" y="0"/>
                  <a:pt x="1465134" y="68876"/>
                  <a:pt x="1465134" y="153839"/>
                </a:cubicBezTo>
                <a:lnTo>
                  <a:pt x="1465134" y="1367851"/>
                </a:lnTo>
                <a:cubicBezTo>
                  <a:pt x="1465134" y="1452814"/>
                  <a:pt x="1396258" y="1521690"/>
                  <a:pt x="1311295" y="1521690"/>
                </a:cubicBezTo>
                <a:lnTo>
                  <a:pt x="153839" y="1521690"/>
                </a:lnTo>
                <a:cubicBezTo>
                  <a:pt x="68876" y="1521690"/>
                  <a:pt x="0" y="1452814"/>
                  <a:pt x="0" y="1367851"/>
                </a:cubicBezTo>
                <a:lnTo>
                  <a:pt x="0" y="153839"/>
                </a:lnTo>
                <a:close/>
              </a:path>
            </a:pathLst>
          </a:custGeom>
          <a:scene3d>
            <a:camera prst="orthographicFront"/>
            <a:lightRig rig="chilly" dir="t"/>
          </a:scene3d>
          <a:sp3d z="12700" extrusionH="1700" prstMaterial="dkEdge">
            <a:bevelT w="25400" h="6350" prst="softRound"/>
            <a:bevelB w="0" h="0" prst="convex"/>
          </a:sp3d>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0778" tIns="90778" rIns="90778" bIns="90778" numCol="1" spcCol="1270" anchor="ctr" anchorCtr="0">
            <a:noAutofit/>
          </a:bodyPr>
          <a:lstStyle/>
          <a:p>
            <a:pPr lvl="0" algn="ctr" defTabSz="533400" rtl="0">
              <a:lnSpc>
                <a:spcPct val="90000"/>
              </a:lnSpc>
              <a:spcBef>
                <a:spcPct val="0"/>
              </a:spcBef>
              <a:spcAft>
                <a:spcPct val="35000"/>
              </a:spcAft>
            </a:pPr>
            <a:r>
              <a:rPr lang="en-US" sz="1600" kern="1200" smtClean="0"/>
              <a:t>Services available on the inside of a firewall</a:t>
            </a:r>
            <a:endParaRPr lang="en-US" sz="1600" kern="1200"/>
          </a:p>
        </p:txBody>
      </p:sp>
      <p:sp>
        <p:nvSpPr>
          <p:cNvPr id="9" name="Freeform 8"/>
          <p:cNvSpPr/>
          <p:nvPr/>
        </p:nvSpPr>
        <p:spPr>
          <a:xfrm>
            <a:off x="3837363" y="3212976"/>
            <a:ext cx="1465134" cy="2333495"/>
          </a:xfrm>
          <a:custGeom>
            <a:avLst/>
            <a:gdLst>
              <a:gd name="connsiteX0" fmla="*/ 0 w 1465134"/>
              <a:gd name="connsiteY0" fmla="*/ 153839 h 1521690"/>
              <a:gd name="connsiteX1" fmla="*/ 153839 w 1465134"/>
              <a:gd name="connsiteY1" fmla="*/ 0 h 1521690"/>
              <a:gd name="connsiteX2" fmla="*/ 1311295 w 1465134"/>
              <a:gd name="connsiteY2" fmla="*/ 0 h 1521690"/>
              <a:gd name="connsiteX3" fmla="*/ 1465134 w 1465134"/>
              <a:gd name="connsiteY3" fmla="*/ 153839 h 1521690"/>
              <a:gd name="connsiteX4" fmla="*/ 1465134 w 1465134"/>
              <a:gd name="connsiteY4" fmla="*/ 1367851 h 1521690"/>
              <a:gd name="connsiteX5" fmla="*/ 1311295 w 1465134"/>
              <a:gd name="connsiteY5" fmla="*/ 1521690 h 1521690"/>
              <a:gd name="connsiteX6" fmla="*/ 153839 w 1465134"/>
              <a:gd name="connsiteY6" fmla="*/ 1521690 h 1521690"/>
              <a:gd name="connsiteX7" fmla="*/ 0 w 1465134"/>
              <a:gd name="connsiteY7" fmla="*/ 1367851 h 1521690"/>
              <a:gd name="connsiteX8" fmla="*/ 0 w 1465134"/>
              <a:gd name="connsiteY8" fmla="*/ 153839 h 152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5134" h="1521690">
                <a:moveTo>
                  <a:pt x="0" y="153839"/>
                </a:moveTo>
                <a:cubicBezTo>
                  <a:pt x="0" y="68876"/>
                  <a:pt x="68876" y="0"/>
                  <a:pt x="153839" y="0"/>
                </a:cubicBezTo>
                <a:lnTo>
                  <a:pt x="1311295" y="0"/>
                </a:lnTo>
                <a:cubicBezTo>
                  <a:pt x="1396258" y="0"/>
                  <a:pt x="1465134" y="68876"/>
                  <a:pt x="1465134" y="153839"/>
                </a:cubicBezTo>
                <a:lnTo>
                  <a:pt x="1465134" y="1367851"/>
                </a:lnTo>
                <a:cubicBezTo>
                  <a:pt x="1465134" y="1452814"/>
                  <a:pt x="1396258" y="1521690"/>
                  <a:pt x="1311295" y="1521690"/>
                </a:cubicBezTo>
                <a:lnTo>
                  <a:pt x="153839" y="1521690"/>
                </a:lnTo>
                <a:cubicBezTo>
                  <a:pt x="68876" y="1521690"/>
                  <a:pt x="0" y="1452814"/>
                  <a:pt x="0" y="1367851"/>
                </a:cubicBezTo>
                <a:lnTo>
                  <a:pt x="0" y="153839"/>
                </a:lnTo>
                <a:close/>
              </a:path>
            </a:pathLst>
          </a:custGeom>
          <a:scene3d>
            <a:camera prst="orthographicFront"/>
            <a:lightRig rig="chilly" dir="t"/>
          </a:scene3d>
          <a:sp3d z="12700" extrusionH="1700" prstMaterial="dkEdge">
            <a:bevelT w="25400" h="6350" prst="softRound"/>
            <a:bevelB w="0" h="0" prst="convex"/>
          </a:sp3d>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0778" tIns="90778" rIns="90778" bIns="90778" numCol="1" spcCol="1270" anchor="ctr" anchorCtr="0">
            <a:noAutofit/>
          </a:bodyPr>
          <a:lstStyle/>
          <a:p>
            <a:pPr lvl="0" algn="ctr" defTabSz="533400" rtl="0">
              <a:lnSpc>
                <a:spcPct val="90000"/>
              </a:lnSpc>
              <a:spcBef>
                <a:spcPct val="0"/>
              </a:spcBef>
              <a:spcAft>
                <a:spcPct val="35000"/>
              </a:spcAft>
            </a:pPr>
            <a:r>
              <a:rPr lang="en-US" sz="1600" kern="1200" smtClean="0"/>
              <a:t>Code that processes incoming data, email, XML, office documents, and industry-specific custom data exchange formats</a:t>
            </a:r>
            <a:endParaRPr lang="en-US" sz="1600" kern="1200"/>
          </a:p>
        </p:txBody>
      </p:sp>
      <p:sp>
        <p:nvSpPr>
          <p:cNvPr id="10" name="Freeform 9"/>
          <p:cNvSpPr/>
          <p:nvPr/>
        </p:nvSpPr>
        <p:spPr>
          <a:xfrm>
            <a:off x="5326848" y="3212976"/>
            <a:ext cx="1465134" cy="2333495"/>
          </a:xfrm>
          <a:custGeom>
            <a:avLst/>
            <a:gdLst>
              <a:gd name="connsiteX0" fmla="*/ 0 w 1465134"/>
              <a:gd name="connsiteY0" fmla="*/ 153839 h 1521690"/>
              <a:gd name="connsiteX1" fmla="*/ 153839 w 1465134"/>
              <a:gd name="connsiteY1" fmla="*/ 0 h 1521690"/>
              <a:gd name="connsiteX2" fmla="*/ 1311295 w 1465134"/>
              <a:gd name="connsiteY2" fmla="*/ 0 h 1521690"/>
              <a:gd name="connsiteX3" fmla="*/ 1465134 w 1465134"/>
              <a:gd name="connsiteY3" fmla="*/ 153839 h 1521690"/>
              <a:gd name="connsiteX4" fmla="*/ 1465134 w 1465134"/>
              <a:gd name="connsiteY4" fmla="*/ 1367851 h 1521690"/>
              <a:gd name="connsiteX5" fmla="*/ 1311295 w 1465134"/>
              <a:gd name="connsiteY5" fmla="*/ 1521690 h 1521690"/>
              <a:gd name="connsiteX6" fmla="*/ 153839 w 1465134"/>
              <a:gd name="connsiteY6" fmla="*/ 1521690 h 1521690"/>
              <a:gd name="connsiteX7" fmla="*/ 0 w 1465134"/>
              <a:gd name="connsiteY7" fmla="*/ 1367851 h 1521690"/>
              <a:gd name="connsiteX8" fmla="*/ 0 w 1465134"/>
              <a:gd name="connsiteY8" fmla="*/ 153839 h 152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5134" h="1521690">
                <a:moveTo>
                  <a:pt x="0" y="153839"/>
                </a:moveTo>
                <a:cubicBezTo>
                  <a:pt x="0" y="68876"/>
                  <a:pt x="68876" y="0"/>
                  <a:pt x="153839" y="0"/>
                </a:cubicBezTo>
                <a:lnTo>
                  <a:pt x="1311295" y="0"/>
                </a:lnTo>
                <a:cubicBezTo>
                  <a:pt x="1396258" y="0"/>
                  <a:pt x="1465134" y="68876"/>
                  <a:pt x="1465134" y="153839"/>
                </a:cubicBezTo>
                <a:lnTo>
                  <a:pt x="1465134" y="1367851"/>
                </a:lnTo>
                <a:cubicBezTo>
                  <a:pt x="1465134" y="1452814"/>
                  <a:pt x="1396258" y="1521690"/>
                  <a:pt x="1311295" y="1521690"/>
                </a:cubicBezTo>
                <a:lnTo>
                  <a:pt x="153839" y="1521690"/>
                </a:lnTo>
                <a:cubicBezTo>
                  <a:pt x="68876" y="1521690"/>
                  <a:pt x="0" y="1452814"/>
                  <a:pt x="0" y="1367851"/>
                </a:cubicBezTo>
                <a:lnTo>
                  <a:pt x="0" y="153839"/>
                </a:lnTo>
                <a:close/>
              </a:path>
            </a:pathLst>
          </a:custGeom>
          <a:scene3d>
            <a:camera prst="orthographicFront"/>
            <a:lightRig rig="chilly" dir="t"/>
          </a:scene3d>
          <a:sp3d z="12700" extrusionH="1700" prstMaterial="dkEdge">
            <a:bevelT w="25400" h="6350" prst="softRound"/>
            <a:bevelB w="0" h="0" prst="convex"/>
          </a:sp3d>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0778" tIns="90778" rIns="90778" bIns="90778" numCol="1" spcCol="1270" anchor="ctr" anchorCtr="0">
            <a:noAutofit/>
          </a:bodyPr>
          <a:lstStyle/>
          <a:p>
            <a:pPr lvl="0" algn="ctr" defTabSz="533400" rtl="0">
              <a:lnSpc>
                <a:spcPct val="90000"/>
              </a:lnSpc>
              <a:spcBef>
                <a:spcPct val="0"/>
              </a:spcBef>
              <a:spcAft>
                <a:spcPct val="35000"/>
              </a:spcAft>
            </a:pPr>
            <a:r>
              <a:rPr lang="en-US" sz="1600" kern="1200" smtClean="0"/>
              <a:t>Interfaces, SQL, and Web forms</a:t>
            </a:r>
            <a:endParaRPr lang="en-US" sz="1600" kern="1200"/>
          </a:p>
        </p:txBody>
      </p:sp>
      <p:sp>
        <p:nvSpPr>
          <p:cNvPr id="11" name="Freeform 10"/>
          <p:cNvSpPr/>
          <p:nvPr/>
        </p:nvSpPr>
        <p:spPr>
          <a:xfrm>
            <a:off x="6816334" y="3212976"/>
            <a:ext cx="1465134" cy="2333495"/>
          </a:xfrm>
          <a:custGeom>
            <a:avLst/>
            <a:gdLst>
              <a:gd name="connsiteX0" fmla="*/ 0 w 1465134"/>
              <a:gd name="connsiteY0" fmla="*/ 153839 h 1521690"/>
              <a:gd name="connsiteX1" fmla="*/ 153839 w 1465134"/>
              <a:gd name="connsiteY1" fmla="*/ 0 h 1521690"/>
              <a:gd name="connsiteX2" fmla="*/ 1311295 w 1465134"/>
              <a:gd name="connsiteY2" fmla="*/ 0 h 1521690"/>
              <a:gd name="connsiteX3" fmla="*/ 1465134 w 1465134"/>
              <a:gd name="connsiteY3" fmla="*/ 153839 h 1521690"/>
              <a:gd name="connsiteX4" fmla="*/ 1465134 w 1465134"/>
              <a:gd name="connsiteY4" fmla="*/ 1367851 h 1521690"/>
              <a:gd name="connsiteX5" fmla="*/ 1311295 w 1465134"/>
              <a:gd name="connsiteY5" fmla="*/ 1521690 h 1521690"/>
              <a:gd name="connsiteX6" fmla="*/ 153839 w 1465134"/>
              <a:gd name="connsiteY6" fmla="*/ 1521690 h 1521690"/>
              <a:gd name="connsiteX7" fmla="*/ 0 w 1465134"/>
              <a:gd name="connsiteY7" fmla="*/ 1367851 h 1521690"/>
              <a:gd name="connsiteX8" fmla="*/ 0 w 1465134"/>
              <a:gd name="connsiteY8" fmla="*/ 153839 h 152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5134" h="1521690">
                <a:moveTo>
                  <a:pt x="0" y="153839"/>
                </a:moveTo>
                <a:cubicBezTo>
                  <a:pt x="0" y="68876"/>
                  <a:pt x="68876" y="0"/>
                  <a:pt x="153839" y="0"/>
                </a:cubicBezTo>
                <a:lnTo>
                  <a:pt x="1311295" y="0"/>
                </a:lnTo>
                <a:cubicBezTo>
                  <a:pt x="1396258" y="0"/>
                  <a:pt x="1465134" y="68876"/>
                  <a:pt x="1465134" y="153839"/>
                </a:cubicBezTo>
                <a:lnTo>
                  <a:pt x="1465134" y="1367851"/>
                </a:lnTo>
                <a:cubicBezTo>
                  <a:pt x="1465134" y="1452814"/>
                  <a:pt x="1396258" y="1521690"/>
                  <a:pt x="1311295" y="1521690"/>
                </a:cubicBezTo>
                <a:lnTo>
                  <a:pt x="153839" y="1521690"/>
                </a:lnTo>
                <a:cubicBezTo>
                  <a:pt x="68876" y="1521690"/>
                  <a:pt x="0" y="1452814"/>
                  <a:pt x="0" y="1367851"/>
                </a:cubicBezTo>
                <a:lnTo>
                  <a:pt x="0" y="153839"/>
                </a:lnTo>
                <a:close/>
              </a:path>
            </a:pathLst>
          </a:custGeom>
          <a:scene3d>
            <a:camera prst="orthographicFront"/>
            <a:lightRig rig="chilly" dir="t"/>
          </a:scene3d>
          <a:sp3d z="12700" extrusionH="1700" prstMaterial="dkEdge">
            <a:bevelT w="25400" h="6350" prst="softRound"/>
            <a:bevelB w="0" h="0" prst="convex"/>
          </a:sp3d>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0778" tIns="90778" rIns="90778" bIns="90778" numCol="1" spcCol="1270" anchor="ctr" anchorCtr="0">
            <a:noAutofit/>
          </a:bodyPr>
          <a:lstStyle/>
          <a:p>
            <a:pPr lvl="0" algn="ctr" defTabSz="533400" rtl="0">
              <a:lnSpc>
                <a:spcPct val="90000"/>
              </a:lnSpc>
              <a:spcBef>
                <a:spcPct val="0"/>
              </a:spcBef>
              <a:spcAft>
                <a:spcPct val="35000"/>
              </a:spcAft>
            </a:pPr>
            <a:r>
              <a:rPr lang="en-US" sz="1600" kern="1200" smtClean="0"/>
              <a:t>An employee with access to sensitive information vulnerable to a social engineering attack</a:t>
            </a:r>
            <a:endParaRPr lang="en-US" sz="1600" kern="1200"/>
          </a:p>
        </p:txBody>
      </p:sp>
    </p:spTree>
    <p:extLst>
      <p:ext uri="{BB962C8B-B14F-4D97-AF65-F5344CB8AC3E}">
        <p14:creationId xmlns:p14="http://schemas.microsoft.com/office/powerpoint/2010/main" val="1165902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Attack Surface Categories</a:t>
            </a:r>
            <a:endParaRPr lang="en-US" dirty="0"/>
          </a:p>
        </p:txBody>
      </p:sp>
      <p:sp>
        <p:nvSpPr>
          <p:cNvPr id="4" name="Freeform 3"/>
          <p:cNvSpPr/>
          <p:nvPr/>
        </p:nvSpPr>
        <p:spPr>
          <a:xfrm>
            <a:off x="458204" y="1295400"/>
            <a:ext cx="2611933" cy="4830763"/>
          </a:xfrm>
          <a:custGeom>
            <a:avLst/>
            <a:gdLst>
              <a:gd name="connsiteX0" fmla="*/ 0 w 2611933"/>
              <a:gd name="connsiteY0" fmla="*/ 261193 h 4830763"/>
              <a:gd name="connsiteX1" fmla="*/ 261193 w 2611933"/>
              <a:gd name="connsiteY1" fmla="*/ 0 h 4830763"/>
              <a:gd name="connsiteX2" fmla="*/ 2350740 w 2611933"/>
              <a:gd name="connsiteY2" fmla="*/ 0 h 4830763"/>
              <a:gd name="connsiteX3" fmla="*/ 2611933 w 2611933"/>
              <a:gd name="connsiteY3" fmla="*/ 261193 h 4830763"/>
              <a:gd name="connsiteX4" fmla="*/ 2611933 w 2611933"/>
              <a:gd name="connsiteY4" fmla="*/ 4569570 h 4830763"/>
              <a:gd name="connsiteX5" fmla="*/ 2350740 w 2611933"/>
              <a:gd name="connsiteY5" fmla="*/ 4830763 h 4830763"/>
              <a:gd name="connsiteX6" fmla="*/ 261193 w 2611933"/>
              <a:gd name="connsiteY6" fmla="*/ 4830763 h 4830763"/>
              <a:gd name="connsiteX7" fmla="*/ 0 w 2611933"/>
              <a:gd name="connsiteY7" fmla="*/ 4569570 h 4830763"/>
              <a:gd name="connsiteX8" fmla="*/ 0 w 2611933"/>
              <a:gd name="connsiteY8" fmla="*/ 261193 h 483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1933" h="4830763">
                <a:moveTo>
                  <a:pt x="0" y="261193"/>
                </a:moveTo>
                <a:cubicBezTo>
                  <a:pt x="0" y="116940"/>
                  <a:pt x="116940" y="0"/>
                  <a:pt x="261193" y="0"/>
                </a:cubicBezTo>
                <a:lnTo>
                  <a:pt x="2350740" y="0"/>
                </a:lnTo>
                <a:cubicBezTo>
                  <a:pt x="2494993" y="0"/>
                  <a:pt x="2611933" y="116940"/>
                  <a:pt x="2611933" y="261193"/>
                </a:cubicBezTo>
                <a:lnTo>
                  <a:pt x="2611933" y="4569570"/>
                </a:lnTo>
                <a:cubicBezTo>
                  <a:pt x="2611933" y="4713823"/>
                  <a:pt x="2494993" y="4830763"/>
                  <a:pt x="2350740" y="4830763"/>
                </a:cubicBezTo>
                <a:lnTo>
                  <a:pt x="261193" y="4830763"/>
                </a:lnTo>
                <a:cubicBezTo>
                  <a:pt x="116940" y="4830763"/>
                  <a:pt x="0" y="4713823"/>
                  <a:pt x="0" y="4569570"/>
                </a:cubicBezTo>
                <a:lnTo>
                  <a:pt x="0" y="261193"/>
                </a:lnTo>
                <a:close/>
              </a:path>
            </a:pathLst>
          </a:custGeom>
          <a:scene3d>
            <a:camera prst="orthographicFront"/>
            <a:lightRig rig="threePt" dir="t">
              <a:rot lat="0" lon="0" rev="7500000"/>
            </a:lightRig>
          </a:scene3d>
          <a:sp3d z="-152400" extrusionH="63500" prstMaterial="matte">
            <a:bevelT w="144450" h="6350" prst="relaxedInset"/>
            <a:contourClr>
              <a:schemeClr val="bg1"/>
            </a:contourClr>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8110" tIns="118110" rIns="118110" bIns="3499645" numCol="1" spcCol="1270" anchor="ctr" anchorCtr="0">
            <a:noAutofit/>
          </a:bodyPr>
          <a:lstStyle/>
          <a:p>
            <a:pPr lvl="0" algn="ctr" defTabSz="1377950" rtl="0">
              <a:lnSpc>
                <a:spcPct val="90000"/>
              </a:lnSpc>
              <a:spcBef>
                <a:spcPct val="0"/>
              </a:spcBef>
              <a:spcAft>
                <a:spcPct val="35000"/>
              </a:spcAft>
            </a:pPr>
            <a:r>
              <a:rPr lang="en-US" sz="3100" b="1" kern="1200" dirty="0" smtClean="0"/>
              <a:t>Network Attack Surface</a:t>
            </a:r>
            <a:endParaRPr lang="en-US" sz="3100" kern="1200" dirty="0"/>
          </a:p>
        </p:txBody>
      </p:sp>
      <p:sp>
        <p:nvSpPr>
          <p:cNvPr id="5" name="Freeform 4"/>
          <p:cNvSpPr/>
          <p:nvPr/>
        </p:nvSpPr>
        <p:spPr>
          <a:xfrm>
            <a:off x="719397" y="2746045"/>
            <a:ext cx="2089546" cy="1088074"/>
          </a:xfrm>
          <a:custGeom>
            <a:avLst/>
            <a:gdLst>
              <a:gd name="connsiteX0" fmla="*/ 0 w 2089546"/>
              <a:gd name="connsiteY0" fmla="*/ 145654 h 1456541"/>
              <a:gd name="connsiteX1" fmla="*/ 145654 w 2089546"/>
              <a:gd name="connsiteY1" fmla="*/ 0 h 1456541"/>
              <a:gd name="connsiteX2" fmla="*/ 1943892 w 2089546"/>
              <a:gd name="connsiteY2" fmla="*/ 0 h 1456541"/>
              <a:gd name="connsiteX3" fmla="*/ 2089546 w 2089546"/>
              <a:gd name="connsiteY3" fmla="*/ 145654 h 1456541"/>
              <a:gd name="connsiteX4" fmla="*/ 2089546 w 2089546"/>
              <a:gd name="connsiteY4" fmla="*/ 1310887 h 1456541"/>
              <a:gd name="connsiteX5" fmla="*/ 1943892 w 2089546"/>
              <a:gd name="connsiteY5" fmla="*/ 1456541 h 1456541"/>
              <a:gd name="connsiteX6" fmla="*/ 145654 w 2089546"/>
              <a:gd name="connsiteY6" fmla="*/ 1456541 h 1456541"/>
              <a:gd name="connsiteX7" fmla="*/ 0 w 2089546"/>
              <a:gd name="connsiteY7" fmla="*/ 1310887 h 1456541"/>
              <a:gd name="connsiteX8" fmla="*/ 0 w 2089546"/>
              <a:gd name="connsiteY8" fmla="*/ 145654 h 145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9546" h="1456541">
                <a:moveTo>
                  <a:pt x="0" y="145654"/>
                </a:moveTo>
                <a:cubicBezTo>
                  <a:pt x="0" y="65212"/>
                  <a:pt x="65212" y="0"/>
                  <a:pt x="145654" y="0"/>
                </a:cubicBezTo>
                <a:lnTo>
                  <a:pt x="1943892" y="0"/>
                </a:lnTo>
                <a:cubicBezTo>
                  <a:pt x="2024334" y="0"/>
                  <a:pt x="2089546" y="65212"/>
                  <a:pt x="2089546" y="145654"/>
                </a:cubicBezTo>
                <a:lnTo>
                  <a:pt x="2089546" y="1310887"/>
                </a:lnTo>
                <a:cubicBezTo>
                  <a:pt x="2089546" y="1391329"/>
                  <a:pt x="2024334" y="1456541"/>
                  <a:pt x="1943892" y="1456541"/>
                </a:cubicBezTo>
                <a:lnTo>
                  <a:pt x="145654" y="1456541"/>
                </a:lnTo>
                <a:cubicBezTo>
                  <a:pt x="65212" y="1456541"/>
                  <a:pt x="0" y="1391329"/>
                  <a:pt x="0" y="1310887"/>
                </a:cubicBezTo>
                <a:lnTo>
                  <a:pt x="0" y="145654"/>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0601" tIns="63616" rIns="70601" bIns="63616" numCol="1" spcCol="1270" anchor="ctr" anchorCtr="0">
            <a:noAutofit/>
          </a:bodyPr>
          <a:lstStyle/>
          <a:p>
            <a:pPr lvl="0" algn="ctr" defTabSz="488950" rtl="0">
              <a:lnSpc>
                <a:spcPct val="90000"/>
              </a:lnSpc>
              <a:spcBef>
                <a:spcPct val="0"/>
              </a:spcBef>
              <a:spcAft>
                <a:spcPct val="35000"/>
              </a:spcAft>
            </a:pPr>
            <a:r>
              <a:rPr lang="en-US" sz="1400" b="1" kern="1200" dirty="0" smtClean="0">
                <a:latin typeface="+mj-lt"/>
              </a:rPr>
              <a:t>Vulnerabilities over an enterprise network, wide-area network, or the Internet</a:t>
            </a:r>
            <a:endParaRPr lang="en-US" sz="1400" kern="1200" dirty="0">
              <a:latin typeface="+mj-lt"/>
            </a:endParaRPr>
          </a:p>
        </p:txBody>
      </p:sp>
      <p:sp>
        <p:nvSpPr>
          <p:cNvPr id="6" name="Freeform 5"/>
          <p:cNvSpPr/>
          <p:nvPr/>
        </p:nvSpPr>
        <p:spPr>
          <a:xfrm>
            <a:off x="719397" y="4077072"/>
            <a:ext cx="2089546" cy="1806137"/>
          </a:xfrm>
          <a:custGeom>
            <a:avLst/>
            <a:gdLst>
              <a:gd name="connsiteX0" fmla="*/ 0 w 2089546"/>
              <a:gd name="connsiteY0" fmla="*/ 145654 h 1456541"/>
              <a:gd name="connsiteX1" fmla="*/ 145654 w 2089546"/>
              <a:gd name="connsiteY1" fmla="*/ 0 h 1456541"/>
              <a:gd name="connsiteX2" fmla="*/ 1943892 w 2089546"/>
              <a:gd name="connsiteY2" fmla="*/ 0 h 1456541"/>
              <a:gd name="connsiteX3" fmla="*/ 2089546 w 2089546"/>
              <a:gd name="connsiteY3" fmla="*/ 145654 h 1456541"/>
              <a:gd name="connsiteX4" fmla="*/ 2089546 w 2089546"/>
              <a:gd name="connsiteY4" fmla="*/ 1310887 h 1456541"/>
              <a:gd name="connsiteX5" fmla="*/ 1943892 w 2089546"/>
              <a:gd name="connsiteY5" fmla="*/ 1456541 h 1456541"/>
              <a:gd name="connsiteX6" fmla="*/ 145654 w 2089546"/>
              <a:gd name="connsiteY6" fmla="*/ 1456541 h 1456541"/>
              <a:gd name="connsiteX7" fmla="*/ 0 w 2089546"/>
              <a:gd name="connsiteY7" fmla="*/ 1310887 h 1456541"/>
              <a:gd name="connsiteX8" fmla="*/ 0 w 2089546"/>
              <a:gd name="connsiteY8" fmla="*/ 145654 h 145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9546" h="1456541">
                <a:moveTo>
                  <a:pt x="0" y="145654"/>
                </a:moveTo>
                <a:cubicBezTo>
                  <a:pt x="0" y="65212"/>
                  <a:pt x="65212" y="0"/>
                  <a:pt x="145654" y="0"/>
                </a:cubicBezTo>
                <a:lnTo>
                  <a:pt x="1943892" y="0"/>
                </a:lnTo>
                <a:cubicBezTo>
                  <a:pt x="2024334" y="0"/>
                  <a:pt x="2089546" y="65212"/>
                  <a:pt x="2089546" y="145654"/>
                </a:cubicBezTo>
                <a:lnTo>
                  <a:pt x="2089546" y="1310887"/>
                </a:lnTo>
                <a:cubicBezTo>
                  <a:pt x="2089546" y="1391329"/>
                  <a:pt x="2024334" y="1456541"/>
                  <a:pt x="1943892" y="1456541"/>
                </a:cubicBezTo>
                <a:lnTo>
                  <a:pt x="145654" y="1456541"/>
                </a:lnTo>
                <a:cubicBezTo>
                  <a:pt x="65212" y="1456541"/>
                  <a:pt x="0" y="1391329"/>
                  <a:pt x="0" y="1310887"/>
                </a:cubicBezTo>
                <a:lnTo>
                  <a:pt x="0" y="145654"/>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0601" tIns="63616" rIns="70601" bIns="63616" numCol="1" spcCol="1270" anchor="ctr" anchorCtr="0">
            <a:noAutofit/>
          </a:bodyPr>
          <a:lstStyle/>
          <a:p>
            <a:pPr lvl="0" algn="ctr" defTabSz="488950" rtl="0">
              <a:lnSpc>
                <a:spcPct val="90000"/>
              </a:lnSpc>
              <a:spcBef>
                <a:spcPct val="0"/>
              </a:spcBef>
              <a:spcAft>
                <a:spcPct val="35000"/>
              </a:spcAft>
            </a:pPr>
            <a:r>
              <a:rPr lang="en-US" sz="1400" b="1" kern="1200" dirty="0" smtClean="0">
                <a:latin typeface="+mj-lt"/>
              </a:rPr>
              <a:t>Included in this category are network protocol vulnerabilities, such as those used for a denial-of-service attack, disruption of communications links, and various forms of intruder attacks</a:t>
            </a:r>
            <a:endParaRPr lang="en-US" sz="1400" kern="1200" dirty="0">
              <a:latin typeface="+mj-lt"/>
            </a:endParaRPr>
          </a:p>
        </p:txBody>
      </p:sp>
      <p:sp>
        <p:nvSpPr>
          <p:cNvPr id="7" name="Freeform 6"/>
          <p:cNvSpPr/>
          <p:nvPr/>
        </p:nvSpPr>
        <p:spPr>
          <a:xfrm>
            <a:off x="3266033" y="1295400"/>
            <a:ext cx="2611933" cy="4830763"/>
          </a:xfrm>
          <a:custGeom>
            <a:avLst/>
            <a:gdLst>
              <a:gd name="connsiteX0" fmla="*/ 0 w 2611933"/>
              <a:gd name="connsiteY0" fmla="*/ 261193 h 4830763"/>
              <a:gd name="connsiteX1" fmla="*/ 261193 w 2611933"/>
              <a:gd name="connsiteY1" fmla="*/ 0 h 4830763"/>
              <a:gd name="connsiteX2" fmla="*/ 2350740 w 2611933"/>
              <a:gd name="connsiteY2" fmla="*/ 0 h 4830763"/>
              <a:gd name="connsiteX3" fmla="*/ 2611933 w 2611933"/>
              <a:gd name="connsiteY3" fmla="*/ 261193 h 4830763"/>
              <a:gd name="connsiteX4" fmla="*/ 2611933 w 2611933"/>
              <a:gd name="connsiteY4" fmla="*/ 4569570 h 4830763"/>
              <a:gd name="connsiteX5" fmla="*/ 2350740 w 2611933"/>
              <a:gd name="connsiteY5" fmla="*/ 4830763 h 4830763"/>
              <a:gd name="connsiteX6" fmla="*/ 261193 w 2611933"/>
              <a:gd name="connsiteY6" fmla="*/ 4830763 h 4830763"/>
              <a:gd name="connsiteX7" fmla="*/ 0 w 2611933"/>
              <a:gd name="connsiteY7" fmla="*/ 4569570 h 4830763"/>
              <a:gd name="connsiteX8" fmla="*/ 0 w 2611933"/>
              <a:gd name="connsiteY8" fmla="*/ 261193 h 483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1933" h="4830763">
                <a:moveTo>
                  <a:pt x="0" y="261193"/>
                </a:moveTo>
                <a:cubicBezTo>
                  <a:pt x="0" y="116940"/>
                  <a:pt x="116940" y="0"/>
                  <a:pt x="261193" y="0"/>
                </a:cubicBezTo>
                <a:lnTo>
                  <a:pt x="2350740" y="0"/>
                </a:lnTo>
                <a:cubicBezTo>
                  <a:pt x="2494993" y="0"/>
                  <a:pt x="2611933" y="116940"/>
                  <a:pt x="2611933" y="261193"/>
                </a:cubicBezTo>
                <a:lnTo>
                  <a:pt x="2611933" y="4569570"/>
                </a:lnTo>
                <a:cubicBezTo>
                  <a:pt x="2611933" y="4713823"/>
                  <a:pt x="2494993" y="4830763"/>
                  <a:pt x="2350740" y="4830763"/>
                </a:cubicBezTo>
                <a:lnTo>
                  <a:pt x="261193" y="4830763"/>
                </a:lnTo>
                <a:cubicBezTo>
                  <a:pt x="116940" y="4830763"/>
                  <a:pt x="0" y="4713823"/>
                  <a:pt x="0" y="4569570"/>
                </a:cubicBezTo>
                <a:lnTo>
                  <a:pt x="0" y="261193"/>
                </a:lnTo>
                <a:close/>
              </a:path>
            </a:pathLst>
          </a:custGeom>
          <a:scene3d>
            <a:camera prst="orthographicFront"/>
            <a:lightRig rig="threePt" dir="t">
              <a:rot lat="0" lon="0" rev="7500000"/>
            </a:lightRig>
          </a:scene3d>
          <a:sp3d z="-152400" extrusionH="63500" prstMaterial="matte">
            <a:bevelT w="144450" h="6350" prst="relaxedInset"/>
            <a:contourClr>
              <a:schemeClr val="bg1"/>
            </a:contourClr>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8110" tIns="118110" rIns="118110" bIns="3499645" numCol="1" spcCol="1270" anchor="ctr" anchorCtr="0">
            <a:noAutofit/>
          </a:bodyPr>
          <a:lstStyle/>
          <a:p>
            <a:pPr lvl="0" algn="ctr" defTabSz="1377950" rtl="0">
              <a:lnSpc>
                <a:spcPct val="90000"/>
              </a:lnSpc>
              <a:spcBef>
                <a:spcPct val="0"/>
              </a:spcBef>
              <a:spcAft>
                <a:spcPct val="35000"/>
              </a:spcAft>
            </a:pPr>
            <a:r>
              <a:rPr lang="en-US" sz="3100" b="1" kern="1200" dirty="0" smtClean="0"/>
              <a:t>Software Attack Surface</a:t>
            </a:r>
            <a:endParaRPr lang="en-US" sz="3100" kern="1200" dirty="0"/>
          </a:p>
        </p:txBody>
      </p:sp>
      <p:sp>
        <p:nvSpPr>
          <p:cNvPr id="8" name="Freeform 7"/>
          <p:cNvSpPr/>
          <p:nvPr/>
        </p:nvSpPr>
        <p:spPr>
          <a:xfrm>
            <a:off x="3527226" y="2746044"/>
            <a:ext cx="2089546" cy="1456541"/>
          </a:xfrm>
          <a:custGeom>
            <a:avLst/>
            <a:gdLst>
              <a:gd name="connsiteX0" fmla="*/ 0 w 2089546"/>
              <a:gd name="connsiteY0" fmla="*/ 145654 h 1456541"/>
              <a:gd name="connsiteX1" fmla="*/ 145654 w 2089546"/>
              <a:gd name="connsiteY1" fmla="*/ 0 h 1456541"/>
              <a:gd name="connsiteX2" fmla="*/ 1943892 w 2089546"/>
              <a:gd name="connsiteY2" fmla="*/ 0 h 1456541"/>
              <a:gd name="connsiteX3" fmla="*/ 2089546 w 2089546"/>
              <a:gd name="connsiteY3" fmla="*/ 145654 h 1456541"/>
              <a:gd name="connsiteX4" fmla="*/ 2089546 w 2089546"/>
              <a:gd name="connsiteY4" fmla="*/ 1310887 h 1456541"/>
              <a:gd name="connsiteX5" fmla="*/ 1943892 w 2089546"/>
              <a:gd name="connsiteY5" fmla="*/ 1456541 h 1456541"/>
              <a:gd name="connsiteX6" fmla="*/ 145654 w 2089546"/>
              <a:gd name="connsiteY6" fmla="*/ 1456541 h 1456541"/>
              <a:gd name="connsiteX7" fmla="*/ 0 w 2089546"/>
              <a:gd name="connsiteY7" fmla="*/ 1310887 h 1456541"/>
              <a:gd name="connsiteX8" fmla="*/ 0 w 2089546"/>
              <a:gd name="connsiteY8" fmla="*/ 145654 h 145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9546" h="1456541">
                <a:moveTo>
                  <a:pt x="0" y="145654"/>
                </a:moveTo>
                <a:cubicBezTo>
                  <a:pt x="0" y="65212"/>
                  <a:pt x="65212" y="0"/>
                  <a:pt x="145654" y="0"/>
                </a:cubicBezTo>
                <a:lnTo>
                  <a:pt x="1943892" y="0"/>
                </a:lnTo>
                <a:cubicBezTo>
                  <a:pt x="2024334" y="0"/>
                  <a:pt x="2089546" y="65212"/>
                  <a:pt x="2089546" y="145654"/>
                </a:cubicBezTo>
                <a:lnTo>
                  <a:pt x="2089546" y="1310887"/>
                </a:lnTo>
                <a:cubicBezTo>
                  <a:pt x="2089546" y="1391329"/>
                  <a:pt x="2024334" y="1456541"/>
                  <a:pt x="1943892" y="1456541"/>
                </a:cubicBezTo>
                <a:lnTo>
                  <a:pt x="145654" y="1456541"/>
                </a:lnTo>
                <a:cubicBezTo>
                  <a:pt x="65212" y="1456541"/>
                  <a:pt x="0" y="1391329"/>
                  <a:pt x="0" y="1310887"/>
                </a:cubicBezTo>
                <a:lnTo>
                  <a:pt x="0" y="145654"/>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0601" tIns="63616" rIns="70601" bIns="63616" numCol="1" spcCol="1270" anchor="ctr" anchorCtr="0">
            <a:noAutofit/>
          </a:bodyPr>
          <a:lstStyle/>
          <a:p>
            <a:pPr lvl="0" algn="ctr" defTabSz="488950" rtl="0">
              <a:lnSpc>
                <a:spcPct val="90000"/>
              </a:lnSpc>
              <a:spcBef>
                <a:spcPct val="0"/>
              </a:spcBef>
              <a:spcAft>
                <a:spcPct val="35000"/>
              </a:spcAft>
            </a:pPr>
            <a:r>
              <a:rPr lang="en-US" sz="1400" b="1" kern="1200" dirty="0" smtClean="0">
                <a:latin typeface="+mj-lt"/>
              </a:rPr>
              <a:t>Vulnerabilities in application, utility, or operating system code</a:t>
            </a:r>
            <a:endParaRPr lang="en-US" sz="1400" kern="1200" dirty="0">
              <a:latin typeface="+mj-lt"/>
            </a:endParaRPr>
          </a:p>
        </p:txBody>
      </p:sp>
      <p:sp>
        <p:nvSpPr>
          <p:cNvPr id="9" name="Freeform 8"/>
          <p:cNvSpPr/>
          <p:nvPr/>
        </p:nvSpPr>
        <p:spPr>
          <a:xfrm>
            <a:off x="3527226" y="4426668"/>
            <a:ext cx="2089546" cy="1456541"/>
          </a:xfrm>
          <a:custGeom>
            <a:avLst/>
            <a:gdLst>
              <a:gd name="connsiteX0" fmla="*/ 0 w 2089546"/>
              <a:gd name="connsiteY0" fmla="*/ 145654 h 1456541"/>
              <a:gd name="connsiteX1" fmla="*/ 145654 w 2089546"/>
              <a:gd name="connsiteY1" fmla="*/ 0 h 1456541"/>
              <a:gd name="connsiteX2" fmla="*/ 1943892 w 2089546"/>
              <a:gd name="connsiteY2" fmla="*/ 0 h 1456541"/>
              <a:gd name="connsiteX3" fmla="*/ 2089546 w 2089546"/>
              <a:gd name="connsiteY3" fmla="*/ 145654 h 1456541"/>
              <a:gd name="connsiteX4" fmla="*/ 2089546 w 2089546"/>
              <a:gd name="connsiteY4" fmla="*/ 1310887 h 1456541"/>
              <a:gd name="connsiteX5" fmla="*/ 1943892 w 2089546"/>
              <a:gd name="connsiteY5" fmla="*/ 1456541 h 1456541"/>
              <a:gd name="connsiteX6" fmla="*/ 145654 w 2089546"/>
              <a:gd name="connsiteY6" fmla="*/ 1456541 h 1456541"/>
              <a:gd name="connsiteX7" fmla="*/ 0 w 2089546"/>
              <a:gd name="connsiteY7" fmla="*/ 1310887 h 1456541"/>
              <a:gd name="connsiteX8" fmla="*/ 0 w 2089546"/>
              <a:gd name="connsiteY8" fmla="*/ 145654 h 145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9546" h="1456541">
                <a:moveTo>
                  <a:pt x="0" y="145654"/>
                </a:moveTo>
                <a:cubicBezTo>
                  <a:pt x="0" y="65212"/>
                  <a:pt x="65212" y="0"/>
                  <a:pt x="145654" y="0"/>
                </a:cubicBezTo>
                <a:lnTo>
                  <a:pt x="1943892" y="0"/>
                </a:lnTo>
                <a:cubicBezTo>
                  <a:pt x="2024334" y="0"/>
                  <a:pt x="2089546" y="65212"/>
                  <a:pt x="2089546" y="145654"/>
                </a:cubicBezTo>
                <a:lnTo>
                  <a:pt x="2089546" y="1310887"/>
                </a:lnTo>
                <a:cubicBezTo>
                  <a:pt x="2089546" y="1391329"/>
                  <a:pt x="2024334" y="1456541"/>
                  <a:pt x="1943892" y="1456541"/>
                </a:cubicBezTo>
                <a:lnTo>
                  <a:pt x="145654" y="1456541"/>
                </a:lnTo>
                <a:cubicBezTo>
                  <a:pt x="65212" y="1456541"/>
                  <a:pt x="0" y="1391329"/>
                  <a:pt x="0" y="1310887"/>
                </a:cubicBezTo>
                <a:lnTo>
                  <a:pt x="0" y="145654"/>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0601" tIns="63616" rIns="70601" bIns="63616" numCol="1" spcCol="1270" anchor="ctr" anchorCtr="0">
            <a:noAutofit/>
          </a:bodyPr>
          <a:lstStyle/>
          <a:p>
            <a:pPr lvl="0" algn="ctr" defTabSz="488950" rtl="0">
              <a:lnSpc>
                <a:spcPct val="90000"/>
              </a:lnSpc>
              <a:spcBef>
                <a:spcPct val="0"/>
              </a:spcBef>
              <a:spcAft>
                <a:spcPct val="35000"/>
              </a:spcAft>
            </a:pPr>
            <a:r>
              <a:rPr lang="en-US" sz="1400" b="1" kern="1200" dirty="0" smtClean="0">
                <a:latin typeface="+mj-lt"/>
              </a:rPr>
              <a:t>Particular focus is Web server software</a:t>
            </a:r>
            <a:endParaRPr lang="en-US" sz="1400" kern="1200" dirty="0">
              <a:latin typeface="+mj-lt"/>
            </a:endParaRPr>
          </a:p>
        </p:txBody>
      </p:sp>
      <p:sp>
        <p:nvSpPr>
          <p:cNvPr id="11" name="Freeform 10"/>
          <p:cNvSpPr/>
          <p:nvPr/>
        </p:nvSpPr>
        <p:spPr>
          <a:xfrm>
            <a:off x="6073861" y="1295400"/>
            <a:ext cx="2611933" cy="4830763"/>
          </a:xfrm>
          <a:custGeom>
            <a:avLst/>
            <a:gdLst>
              <a:gd name="connsiteX0" fmla="*/ 0 w 2611933"/>
              <a:gd name="connsiteY0" fmla="*/ 261193 h 4830763"/>
              <a:gd name="connsiteX1" fmla="*/ 261193 w 2611933"/>
              <a:gd name="connsiteY1" fmla="*/ 0 h 4830763"/>
              <a:gd name="connsiteX2" fmla="*/ 2350740 w 2611933"/>
              <a:gd name="connsiteY2" fmla="*/ 0 h 4830763"/>
              <a:gd name="connsiteX3" fmla="*/ 2611933 w 2611933"/>
              <a:gd name="connsiteY3" fmla="*/ 261193 h 4830763"/>
              <a:gd name="connsiteX4" fmla="*/ 2611933 w 2611933"/>
              <a:gd name="connsiteY4" fmla="*/ 4569570 h 4830763"/>
              <a:gd name="connsiteX5" fmla="*/ 2350740 w 2611933"/>
              <a:gd name="connsiteY5" fmla="*/ 4830763 h 4830763"/>
              <a:gd name="connsiteX6" fmla="*/ 261193 w 2611933"/>
              <a:gd name="connsiteY6" fmla="*/ 4830763 h 4830763"/>
              <a:gd name="connsiteX7" fmla="*/ 0 w 2611933"/>
              <a:gd name="connsiteY7" fmla="*/ 4569570 h 4830763"/>
              <a:gd name="connsiteX8" fmla="*/ 0 w 2611933"/>
              <a:gd name="connsiteY8" fmla="*/ 261193 h 483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1933" h="4830763">
                <a:moveTo>
                  <a:pt x="0" y="261193"/>
                </a:moveTo>
                <a:cubicBezTo>
                  <a:pt x="0" y="116940"/>
                  <a:pt x="116940" y="0"/>
                  <a:pt x="261193" y="0"/>
                </a:cubicBezTo>
                <a:lnTo>
                  <a:pt x="2350740" y="0"/>
                </a:lnTo>
                <a:cubicBezTo>
                  <a:pt x="2494993" y="0"/>
                  <a:pt x="2611933" y="116940"/>
                  <a:pt x="2611933" y="261193"/>
                </a:cubicBezTo>
                <a:lnTo>
                  <a:pt x="2611933" y="4569570"/>
                </a:lnTo>
                <a:cubicBezTo>
                  <a:pt x="2611933" y="4713823"/>
                  <a:pt x="2494993" y="4830763"/>
                  <a:pt x="2350740" y="4830763"/>
                </a:cubicBezTo>
                <a:lnTo>
                  <a:pt x="261193" y="4830763"/>
                </a:lnTo>
                <a:cubicBezTo>
                  <a:pt x="116940" y="4830763"/>
                  <a:pt x="0" y="4713823"/>
                  <a:pt x="0" y="4569570"/>
                </a:cubicBezTo>
                <a:lnTo>
                  <a:pt x="0" y="261193"/>
                </a:lnTo>
                <a:close/>
              </a:path>
            </a:pathLst>
          </a:custGeom>
          <a:scene3d>
            <a:camera prst="orthographicFront"/>
            <a:lightRig rig="threePt" dir="t">
              <a:rot lat="0" lon="0" rev="7500000"/>
            </a:lightRig>
          </a:scene3d>
          <a:sp3d z="-152400" extrusionH="63500" prstMaterial="matte">
            <a:bevelT w="144450" h="6350" prst="relaxedInset"/>
            <a:contourClr>
              <a:schemeClr val="bg1"/>
            </a:contourClr>
          </a:sp3d>
        </p:spPr>
        <p:style>
          <a:lnRef idx="0">
            <a:schemeClr val="accent1">
              <a:hueOff val="0"/>
              <a:satOff val="0"/>
              <a:lumOff val="0"/>
              <a:alphaOff val="0"/>
            </a:schemeClr>
          </a:lnRef>
          <a:fillRef idx="3">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18110" tIns="118110" rIns="118110" bIns="3499645" numCol="1" spcCol="1270" anchor="ctr" anchorCtr="0">
            <a:noAutofit/>
          </a:bodyPr>
          <a:lstStyle/>
          <a:p>
            <a:pPr lvl="0" algn="ctr" defTabSz="1377950" rtl="0">
              <a:lnSpc>
                <a:spcPct val="90000"/>
              </a:lnSpc>
              <a:spcBef>
                <a:spcPct val="0"/>
              </a:spcBef>
              <a:spcAft>
                <a:spcPct val="35000"/>
              </a:spcAft>
            </a:pPr>
            <a:r>
              <a:rPr lang="en-US" sz="3100" b="1" kern="1200" dirty="0" smtClean="0"/>
              <a:t>Human Attack Surface</a:t>
            </a:r>
            <a:endParaRPr lang="en-US" sz="3100" kern="1200" dirty="0"/>
          </a:p>
        </p:txBody>
      </p:sp>
      <p:sp>
        <p:nvSpPr>
          <p:cNvPr id="12" name="Freeform 11"/>
          <p:cNvSpPr/>
          <p:nvPr/>
        </p:nvSpPr>
        <p:spPr>
          <a:xfrm>
            <a:off x="6335055" y="2744628"/>
            <a:ext cx="2089546" cy="3139995"/>
          </a:xfrm>
          <a:custGeom>
            <a:avLst/>
            <a:gdLst>
              <a:gd name="connsiteX0" fmla="*/ 0 w 2089546"/>
              <a:gd name="connsiteY0" fmla="*/ 208955 h 3139995"/>
              <a:gd name="connsiteX1" fmla="*/ 208955 w 2089546"/>
              <a:gd name="connsiteY1" fmla="*/ 0 h 3139995"/>
              <a:gd name="connsiteX2" fmla="*/ 1880591 w 2089546"/>
              <a:gd name="connsiteY2" fmla="*/ 0 h 3139995"/>
              <a:gd name="connsiteX3" fmla="*/ 2089546 w 2089546"/>
              <a:gd name="connsiteY3" fmla="*/ 208955 h 3139995"/>
              <a:gd name="connsiteX4" fmla="*/ 2089546 w 2089546"/>
              <a:gd name="connsiteY4" fmla="*/ 2931040 h 3139995"/>
              <a:gd name="connsiteX5" fmla="*/ 1880591 w 2089546"/>
              <a:gd name="connsiteY5" fmla="*/ 3139995 h 3139995"/>
              <a:gd name="connsiteX6" fmla="*/ 208955 w 2089546"/>
              <a:gd name="connsiteY6" fmla="*/ 3139995 h 3139995"/>
              <a:gd name="connsiteX7" fmla="*/ 0 w 2089546"/>
              <a:gd name="connsiteY7" fmla="*/ 2931040 h 3139995"/>
              <a:gd name="connsiteX8" fmla="*/ 0 w 2089546"/>
              <a:gd name="connsiteY8" fmla="*/ 208955 h 3139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9546" h="3139995">
                <a:moveTo>
                  <a:pt x="0" y="208955"/>
                </a:moveTo>
                <a:cubicBezTo>
                  <a:pt x="0" y="93552"/>
                  <a:pt x="93552" y="0"/>
                  <a:pt x="208955" y="0"/>
                </a:cubicBezTo>
                <a:lnTo>
                  <a:pt x="1880591" y="0"/>
                </a:lnTo>
                <a:cubicBezTo>
                  <a:pt x="1995994" y="0"/>
                  <a:pt x="2089546" y="93552"/>
                  <a:pt x="2089546" y="208955"/>
                </a:cubicBezTo>
                <a:lnTo>
                  <a:pt x="2089546" y="2931040"/>
                </a:lnTo>
                <a:cubicBezTo>
                  <a:pt x="2089546" y="3046443"/>
                  <a:pt x="1995994" y="3139995"/>
                  <a:pt x="1880591" y="3139995"/>
                </a:cubicBezTo>
                <a:lnTo>
                  <a:pt x="208955" y="3139995"/>
                </a:lnTo>
                <a:cubicBezTo>
                  <a:pt x="93552" y="3139995"/>
                  <a:pt x="0" y="3046443"/>
                  <a:pt x="0" y="2931040"/>
                </a:cubicBezTo>
                <a:lnTo>
                  <a:pt x="0" y="208955"/>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9141" tIns="82156" rIns="89141" bIns="82156" numCol="1" spcCol="1270" anchor="ctr" anchorCtr="0">
            <a:noAutofit/>
          </a:bodyPr>
          <a:lstStyle/>
          <a:p>
            <a:pPr lvl="0" algn="ctr" defTabSz="488950" rtl="0">
              <a:lnSpc>
                <a:spcPct val="90000"/>
              </a:lnSpc>
              <a:spcBef>
                <a:spcPct val="0"/>
              </a:spcBef>
              <a:spcAft>
                <a:spcPct val="35000"/>
              </a:spcAft>
            </a:pPr>
            <a:r>
              <a:rPr lang="en-US" sz="1400" b="1" kern="1200" dirty="0" smtClean="0">
                <a:latin typeface="+mj-lt"/>
              </a:rPr>
              <a:t>Vulnerabilities created by personnel or outsiders, such as social engineering, human error, and trusted insiders</a:t>
            </a:r>
            <a:endParaRPr lang="en-US" sz="1400" kern="1200" dirty="0">
              <a:latin typeface="+mj-lt"/>
            </a:endParaRPr>
          </a:p>
        </p:txBody>
      </p:sp>
    </p:spTree>
    <p:extLst>
      <p:ext uri="{BB962C8B-B14F-4D97-AF65-F5344CB8AC3E}">
        <p14:creationId xmlns:p14="http://schemas.microsoft.com/office/powerpoint/2010/main" val="2584253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BI2006：Security Technologies U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26" y="1109750"/>
            <a:ext cx="8628274" cy="57521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f5.pdf"/>
          <p:cNvPicPr>
            <a:picLocks noChangeAspect="1"/>
          </p:cNvPicPr>
          <p:nvPr/>
        </p:nvPicPr>
        <p:blipFill rotWithShape="1">
          <a:blip r:embed="rId4"/>
          <a:srcRect t="6151" b="26348"/>
          <a:stretch/>
        </p:blipFill>
        <p:spPr>
          <a:xfrm>
            <a:off x="1981956" y="980728"/>
            <a:ext cx="6694500" cy="5847941"/>
          </a:xfrm>
          <a:prstGeom prst="rect">
            <a:avLst/>
          </a:prstGeom>
          <a:solidFill>
            <a:schemeClr val="bg2">
              <a:lumMod val="20000"/>
              <a:lumOff val="80000"/>
            </a:schemeClr>
          </a:solidFill>
        </p:spPr>
      </p:pic>
      <p:sp>
        <p:nvSpPr>
          <p:cNvPr id="235522" name="Rectangle 2"/>
          <p:cNvSpPr>
            <a:spLocks noGrp="1" noChangeArrowheads="1"/>
          </p:cNvSpPr>
          <p:nvPr>
            <p:ph type="title"/>
          </p:nvPr>
        </p:nvSpPr>
        <p:spPr/>
        <p:txBody>
          <a:bodyPr/>
          <a:lstStyle/>
          <a:p>
            <a:r>
              <a:rPr lang="en-US" dirty="0" smtClean="0"/>
              <a:t>Security Technologies Used</a:t>
            </a:r>
            <a:endParaRPr lang="en-US" dirty="0"/>
          </a:p>
        </p:txBody>
      </p:sp>
      <p:sp>
        <p:nvSpPr>
          <p:cNvPr id="6" name="Slide Number Placeholder 5"/>
          <p:cNvSpPr>
            <a:spLocks noGrp="1"/>
          </p:cNvSpPr>
          <p:nvPr>
            <p:ph type="sldNum" sz="quarter" idx="11"/>
          </p:nvPr>
        </p:nvSpPr>
        <p:spPr/>
        <p:txBody>
          <a:bodyPr/>
          <a:lstStyle/>
          <a:p>
            <a:fld id="{5F36C9FC-DA22-1F47-8722-58727A1D436E}" type="slidenum">
              <a:rPr lang="en-US" smtClean="0"/>
              <a:pPr/>
              <a:t>36</a:t>
            </a:fld>
            <a:endParaRPr lang="en-US" dirty="0"/>
          </a:p>
        </p:txBody>
      </p:sp>
    </p:spTree>
    <p:extLst>
      <p:ext uri="{BB962C8B-B14F-4D97-AF65-F5344CB8AC3E}">
        <p14:creationId xmlns:p14="http://schemas.microsoft.com/office/powerpoint/2010/main" val="176607817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04800"/>
            <a:ext cx="8229600" cy="369332"/>
          </a:xfrm>
          <a:prstGeom prst="rect">
            <a:avLst/>
          </a:prstGeom>
          <a:noFill/>
        </p:spPr>
        <p:txBody>
          <a:bodyPr wrap="square" rtlCol="0">
            <a:spAutoFit/>
          </a:bodyPr>
          <a:lstStyle/>
          <a:p>
            <a:endParaRPr lang="en-US" dirty="0"/>
          </a:p>
        </p:txBody>
      </p:sp>
      <p:pic>
        <p:nvPicPr>
          <p:cNvPr id="7" name="Picture 6" descr="f4.pdf"/>
          <p:cNvPicPr>
            <a:picLocks noChangeAspect="1"/>
          </p:cNvPicPr>
          <p:nvPr/>
        </p:nvPicPr>
        <p:blipFill rotWithShape="1">
          <a:blip r:embed="rId3"/>
          <a:srcRect b="24144"/>
          <a:stretch/>
        </p:blipFill>
        <p:spPr>
          <a:xfrm>
            <a:off x="1547664" y="76200"/>
            <a:ext cx="6453049" cy="6334780"/>
          </a:xfrm>
          <a:prstGeom prst="rect">
            <a:avLst/>
          </a:prstGeom>
        </p:spPr>
      </p:pic>
      <p:sp>
        <p:nvSpPr>
          <p:cNvPr id="8" name="Vertical Title 7"/>
          <p:cNvSpPr>
            <a:spLocks noGrp="1"/>
          </p:cNvSpPr>
          <p:nvPr>
            <p:ph type="title"/>
          </p:nvPr>
        </p:nvSpPr>
        <p:spPr/>
        <p:txBody>
          <a:bodyPr/>
          <a:lstStyle/>
          <a:p>
            <a:r>
              <a:rPr lang="en-US" dirty="0" smtClean="0"/>
              <a:t>Types of Attacks Experienced</a:t>
            </a:r>
            <a:endParaRPr lang="en-US" dirty="0"/>
          </a:p>
        </p:txBody>
      </p:sp>
      <p:pic>
        <p:nvPicPr>
          <p:cNvPr id="11" name="Picture 10"/>
          <p:cNvPicPr>
            <a:picLocks noChangeAspect="1"/>
          </p:cNvPicPr>
          <p:nvPr/>
        </p:nvPicPr>
        <p:blipFill>
          <a:blip r:embed="rId4"/>
          <a:stretch>
            <a:fillRect/>
          </a:stretch>
        </p:blipFill>
        <p:spPr>
          <a:xfrm>
            <a:off x="0" y="4876800"/>
            <a:ext cx="1438729" cy="1981200"/>
          </a:xfrm>
          <a:prstGeom prst="rect">
            <a:avLst/>
          </a:prstGeom>
        </p:spPr>
      </p:pic>
      <p:sp>
        <p:nvSpPr>
          <p:cNvPr id="6" name="Slide Number Placeholder 5"/>
          <p:cNvSpPr>
            <a:spLocks noGrp="1"/>
          </p:cNvSpPr>
          <p:nvPr>
            <p:ph type="sldNum" sz="quarter" idx="11"/>
          </p:nvPr>
        </p:nvSpPr>
        <p:spPr/>
        <p:txBody>
          <a:bodyPr/>
          <a:lstStyle/>
          <a:p>
            <a:fld id="{5F36C9FC-DA22-1F47-8722-58727A1D436E}" type="slidenum">
              <a:rPr lang="en-US" smtClean="0"/>
              <a:pPr/>
              <a:t>37</a:t>
            </a:fld>
            <a:endParaRPr lang="en-US" dirty="0"/>
          </a:p>
        </p:txBody>
      </p:sp>
    </p:spTree>
    <p:extLst>
      <p:ext uri="{BB962C8B-B14F-4D97-AF65-F5344CB8AC3E}">
        <p14:creationId xmlns:p14="http://schemas.microsoft.com/office/powerpoint/2010/main" val="1077112095"/>
      </p:ext>
    </p:extLst>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5F36C9FC-DA22-1F47-8722-58727A1D436E}" type="slidenum">
              <a:rPr lang="en-US" smtClean="0"/>
              <a:pPr/>
              <a:t>38</a:t>
            </a:fld>
            <a:endParaRPr lang="en-US" dirty="0"/>
          </a:p>
        </p:txBody>
      </p:sp>
      <p:pic>
        <p:nvPicPr>
          <p:cNvPr id="5" name="Picture 6"/>
          <p:cNvPicPr>
            <a:picLocks noChangeAspect="1"/>
          </p:cNvPicPr>
          <p:nvPr/>
        </p:nvPicPr>
        <p:blipFill rotWithShape="1">
          <a:blip r:embed="rId2">
            <a:extLst>
              <a:ext uri="{28A0092B-C50C-407E-A947-70E740481C1C}">
                <a14:useLocalDpi xmlns:a14="http://schemas.microsoft.com/office/drawing/2010/main" val="0"/>
              </a:ext>
            </a:extLst>
          </a:blip>
          <a:srcRect l="1176" r="1176" b="5183"/>
          <a:stretch/>
        </p:blipFill>
        <p:spPr bwMode="auto">
          <a:xfrm>
            <a:off x="-29622" y="0"/>
            <a:ext cx="917362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03267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p:blipFill rotWithShape="1">
          <a:blip r:embed="rId3">
            <a:extLst>
              <a:ext uri="{28A0092B-C50C-407E-A947-70E740481C1C}">
                <a14:useLocalDpi xmlns:a14="http://schemas.microsoft.com/office/drawing/2010/main" val="0"/>
              </a:ext>
            </a:extLst>
          </a:blip>
          <a:srcRect l="15984" t="23255" r="19139" b="26990"/>
          <a:stretch/>
        </p:blipFill>
        <p:spPr>
          <a:xfrm>
            <a:off x="1547664" y="1020760"/>
            <a:ext cx="5328592" cy="5288560"/>
          </a:xfrm>
          <a:prstGeom prst="rect">
            <a:avLst/>
          </a:prstGeom>
          <a:solidFill>
            <a:schemeClr val="accent4">
              <a:lumMod val="20000"/>
              <a:lumOff val="80000"/>
            </a:schemeClr>
          </a:solidFill>
        </p:spPr>
      </p:pic>
      <p:sp>
        <p:nvSpPr>
          <p:cNvPr id="5" name="Title 4"/>
          <p:cNvSpPr>
            <a:spLocks noGrp="1"/>
          </p:cNvSpPr>
          <p:nvPr>
            <p:ph type="title"/>
          </p:nvPr>
        </p:nvSpPr>
        <p:spPr/>
        <p:txBody>
          <a:bodyPr/>
          <a:lstStyle/>
          <a:p>
            <a:r>
              <a:rPr lang="en-US" sz="3600" dirty="0" smtClean="0"/>
              <a:t>Defense in Depth and Attack Surface</a:t>
            </a:r>
            <a:endParaRPr lang="en-US" sz="3600" dirty="0"/>
          </a:p>
        </p:txBody>
      </p:sp>
    </p:spTree>
    <p:extLst>
      <p:ext uri="{BB962C8B-B14F-4D97-AF65-F5344CB8AC3E}">
        <p14:creationId xmlns:p14="http://schemas.microsoft.com/office/powerpoint/2010/main" val="338823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smtClean="0"/>
              <a:t>The CIA Triad</a:t>
            </a:r>
            <a:endParaRPr lang="en-US" dirty="0"/>
          </a:p>
        </p:txBody>
      </p:sp>
      <p:pic>
        <p:nvPicPr>
          <p:cNvPr id="6" name="Picture Placeholder 5" descr="f1.pdf"/>
          <p:cNvPicPr>
            <a:picLocks noGrp="1" noChangeAspect="1"/>
          </p:cNvPicPr>
          <p:nvPr>
            <p:ph type="pic" sz="quarter" idx="4294967295"/>
          </p:nvPr>
        </p:nvPicPr>
        <mc:AlternateContent xmlns:mc="http://schemas.openxmlformats.org/markup-compatibility/2006">
          <mc:Choice xmlns="" xmlns:mv="urn:schemas-microsoft-com:mac:vml" xmlns:ma="http://schemas.microsoft.com/office/mac/drawingml/2008/main" Requires="ma">
            <p:blipFill>
              <a:blip r:embed="rId3"/>
              <a:srcRect l="-15426" r="-15426"/>
              <a:stretch>
                <a:fillRect/>
              </a:stretch>
            </p:blipFill>
          </mc:Choice>
          <mc:Fallback>
            <p:blipFill>
              <a:blip r:embed="rId4"/>
              <a:srcRect l="-15426" r="-15426"/>
              <a:stretch>
                <a:fillRect/>
              </a:stretch>
            </p:blipFill>
          </mc:Fallback>
        </mc:AlternateContent>
        <p:spPr>
          <a:xfrm>
            <a:off x="-35496" y="-315416"/>
            <a:ext cx="9144000" cy="9044557"/>
          </a:xfrm>
        </p:spPr>
      </p:pic>
    </p:spTree>
    <p:extLst>
      <p:ext uri="{BB962C8B-B14F-4D97-AF65-F5344CB8AC3E}">
        <p14:creationId xmlns:p14="http://schemas.microsoft.com/office/powerpoint/2010/main" val="828440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smtClean="0"/>
              <a:t>Computer Security Strategy</a:t>
            </a:r>
            <a:endParaRPr lang="en-US" dirty="0"/>
          </a:p>
        </p:txBody>
      </p:sp>
      <p:sp>
        <p:nvSpPr>
          <p:cNvPr id="5" name="Freeform 4"/>
          <p:cNvSpPr/>
          <p:nvPr/>
        </p:nvSpPr>
        <p:spPr>
          <a:xfrm>
            <a:off x="458204" y="2388490"/>
            <a:ext cx="2350740" cy="1175370"/>
          </a:xfrm>
          <a:custGeom>
            <a:avLst/>
            <a:gdLst>
              <a:gd name="connsiteX0" fmla="*/ 0 w 2350740"/>
              <a:gd name="connsiteY0" fmla="*/ 117537 h 1175370"/>
              <a:gd name="connsiteX1" fmla="*/ 117537 w 2350740"/>
              <a:gd name="connsiteY1" fmla="*/ 0 h 1175370"/>
              <a:gd name="connsiteX2" fmla="*/ 2233203 w 2350740"/>
              <a:gd name="connsiteY2" fmla="*/ 0 h 1175370"/>
              <a:gd name="connsiteX3" fmla="*/ 2350740 w 2350740"/>
              <a:gd name="connsiteY3" fmla="*/ 117537 h 1175370"/>
              <a:gd name="connsiteX4" fmla="*/ 2350740 w 2350740"/>
              <a:gd name="connsiteY4" fmla="*/ 1057833 h 1175370"/>
              <a:gd name="connsiteX5" fmla="*/ 2233203 w 2350740"/>
              <a:gd name="connsiteY5" fmla="*/ 1175370 h 1175370"/>
              <a:gd name="connsiteX6" fmla="*/ 117537 w 2350740"/>
              <a:gd name="connsiteY6" fmla="*/ 1175370 h 1175370"/>
              <a:gd name="connsiteX7" fmla="*/ 0 w 2350740"/>
              <a:gd name="connsiteY7" fmla="*/ 1057833 h 1175370"/>
              <a:gd name="connsiteX8" fmla="*/ 0 w 2350740"/>
              <a:gd name="connsiteY8" fmla="*/ 117537 h 117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0740" h="1175370">
                <a:moveTo>
                  <a:pt x="0" y="117537"/>
                </a:moveTo>
                <a:cubicBezTo>
                  <a:pt x="0" y="52623"/>
                  <a:pt x="52623" y="0"/>
                  <a:pt x="117537" y="0"/>
                </a:cubicBezTo>
                <a:lnTo>
                  <a:pt x="2233203" y="0"/>
                </a:lnTo>
                <a:cubicBezTo>
                  <a:pt x="2298117" y="0"/>
                  <a:pt x="2350740" y="52623"/>
                  <a:pt x="2350740" y="117537"/>
                </a:cubicBezTo>
                <a:lnTo>
                  <a:pt x="2350740" y="1057833"/>
                </a:lnTo>
                <a:cubicBezTo>
                  <a:pt x="2350740" y="1122747"/>
                  <a:pt x="2298117" y="1175370"/>
                  <a:pt x="2233203" y="1175370"/>
                </a:cubicBezTo>
                <a:lnTo>
                  <a:pt x="117537" y="1175370"/>
                </a:lnTo>
                <a:cubicBezTo>
                  <a:pt x="52623" y="1175370"/>
                  <a:pt x="0" y="1122747"/>
                  <a:pt x="0" y="1057833"/>
                </a:cubicBezTo>
                <a:lnTo>
                  <a:pt x="0" y="117537"/>
                </a:lnTo>
                <a:close/>
              </a:path>
            </a:pathLst>
          </a:custGeom>
          <a:solidFill>
            <a:schemeClr val="accent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80145" tIns="64905" rIns="80145" bIns="64905" numCol="1" spcCol="1270" anchor="ctr" anchorCtr="0">
            <a:noAutofit/>
          </a:bodyPr>
          <a:lstStyle/>
          <a:p>
            <a:pPr lvl="0" algn="ctr" defTabSz="1066800" rtl="0">
              <a:lnSpc>
                <a:spcPct val="90000"/>
              </a:lnSpc>
              <a:spcBef>
                <a:spcPct val="0"/>
              </a:spcBef>
              <a:spcAft>
                <a:spcPct val="35000"/>
              </a:spcAft>
            </a:pPr>
            <a:r>
              <a:rPr lang="en-US" sz="2400" b="1" kern="1200" dirty="0" smtClean="0"/>
              <a:t>Specification &amp;  policy</a:t>
            </a:r>
            <a:endParaRPr lang="en-US" sz="2400" kern="1200" dirty="0"/>
          </a:p>
        </p:txBody>
      </p:sp>
      <p:sp>
        <p:nvSpPr>
          <p:cNvPr id="6" name="Freeform 5"/>
          <p:cNvSpPr/>
          <p:nvPr/>
        </p:nvSpPr>
        <p:spPr>
          <a:xfrm>
            <a:off x="693278" y="3563860"/>
            <a:ext cx="235074" cy="881527"/>
          </a:xfrm>
          <a:custGeom>
            <a:avLst/>
            <a:gdLst/>
            <a:ahLst/>
            <a:cxnLst/>
            <a:rect l="0" t="0" r="0" b="0"/>
            <a:pathLst>
              <a:path>
                <a:moveTo>
                  <a:pt x="0" y="0"/>
                </a:moveTo>
                <a:lnTo>
                  <a:pt x="0" y="881527"/>
                </a:lnTo>
                <a:lnTo>
                  <a:pt x="235074" y="881527"/>
                </a:lnTo>
              </a:path>
            </a:pathLst>
          </a:custGeom>
          <a:noFill/>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 name="Freeform 6"/>
          <p:cNvSpPr/>
          <p:nvPr/>
        </p:nvSpPr>
        <p:spPr>
          <a:xfrm>
            <a:off x="928352" y="3857702"/>
            <a:ext cx="1880592" cy="1175370"/>
          </a:xfrm>
          <a:custGeom>
            <a:avLst/>
            <a:gdLst>
              <a:gd name="connsiteX0" fmla="*/ 0 w 1880592"/>
              <a:gd name="connsiteY0" fmla="*/ 117537 h 1175370"/>
              <a:gd name="connsiteX1" fmla="*/ 117537 w 1880592"/>
              <a:gd name="connsiteY1" fmla="*/ 0 h 1175370"/>
              <a:gd name="connsiteX2" fmla="*/ 1763055 w 1880592"/>
              <a:gd name="connsiteY2" fmla="*/ 0 h 1175370"/>
              <a:gd name="connsiteX3" fmla="*/ 1880592 w 1880592"/>
              <a:gd name="connsiteY3" fmla="*/ 117537 h 1175370"/>
              <a:gd name="connsiteX4" fmla="*/ 1880592 w 1880592"/>
              <a:gd name="connsiteY4" fmla="*/ 1057833 h 1175370"/>
              <a:gd name="connsiteX5" fmla="*/ 1763055 w 1880592"/>
              <a:gd name="connsiteY5" fmla="*/ 1175370 h 1175370"/>
              <a:gd name="connsiteX6" fmla="*/ 117537 w 1880592"/>
              <a:gd name="connsiteY6" fmla="*/ 1175370 h 1175370"/>
              <a:gd name="connsiteX7" fmla="*/ 0 w 1880592"/>
              <a:gd name="connsiteY7" fmla="*/ 1057833 h 1175370"/>
              <a:gd name="connsiteX8" fmla="*/ 0 w 1880592"/>
              <a:gd name="connsiteY8" fmla="*/ 117537 h 117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0592" h="1175370">
                <a:moveTo>
                  <a:pt x="0" y="117537"/>
                </a:moveTo>
                <a:cubicBezTo>
                  <a:pt x="0" y="52623"/>
                  <a:pt x="52623" y="0"/>
                  <a:pt x="117537" y="0"/>
                </a:cubicBezTo>
                <a:lnTo>
                  <a:pt x="1763055" y="0"/>
                </a:lnTo>
                <a:cubicBezTo>
                  <a:pt x="1827969" y="0"/>
                  <a:pt x="1880592" y="52623"/>
                  <a:pt x="1880592" y="117537"/>
                </a:cubicBezTo>
                <a:lnTo>
                  <a:pt x="1880592" y="1057833"/>
                </a:lnTo>
                <a:cubicBezTo>
                  <a:pt x="1880592" y="1122747"/>
                  <a:pt x="1827969" y="1175370"/>
                  <a:pt x="1763055" y="1175370"/>
                </a:cubicBezTo>
                <a:lnTo>
                  <a:pt x="117537" y="1175370"/>
                </a:lnTo>
                <a:cubicBezTo>
                  <a:pt x="52623" y="1175370"/>
                  <a:pt x="0" y="1122747"/>
                  <a:pt x="0" y="1057833"/>
                </a:cubicBezTo>
                <a:lnTo>
                  <a:pt x="0" y="117537"/>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0620" tIns="58555" rIns="70620" bIns="58555" numCol="1" spcCol="1270" anchor="ctr" anchorCtr="0">
            <a:noAutofit/>
          </a:bodyPr>
          <a:lstStyle/>
          <a:p>
            <a:pPr lvl="0" algn="ctr" defTabSz="844550" rtl="0">
              <a:lnSpc>
                <a:spcPct val="90000"/>
              </a:lnSpc>
              <a:spcBef>
                <a:spcPct val="0"/>
              </a:spcBef>
              <a:spcAft>
                <a:spcPct val="35000"/>
              </a:spcAft>
            </a:pPr>
            <a:r>
              <a:rPr lang="en-US" sz="1900" b="1" kern="1200" dirty="0" smtClean="0"/>
              <a:t>what is the security scheme supposed to do?</a:t>
            </a:r>
            <a:endParaRPr lang="en-US" sz="1900" kern="1200" dirty="0"/>
          </a:p>
        </p:txBody>
      </p:sp>
      <p:sp>
        <p:nvSpPr>
          <p:cNvPr id="8" name="Freeform 7"/>
          <p:cNvSpPr/>
          <p:nvPr/>
        </p:nvSpPr>
        <p:spPr>
          <a:xfrm>
            <a:off x="3396629" y="2388490"/>
            <a:ext cx="2350740" cy="1175370"/>
          </a:xfrm>
          <a:custGeom>
            <a:avLst/>
            <a:gdLst>
              <a:gd name="connsiteX0" fmla="*/ 0 w 2350740"/>
              <a:gd name="connsiteY0" fmla="*/ 117537 h 1175370"/>
              <a:gd name="connsiteX1" fmla="*/ 117537 w 2350740"/>
              <a:gd name="connsiteY1" fmla="*/ 0 h 1175370"/>
              <a:gd name="connsiteX2" fmla="*/ 2233203 w 2350740"/>
              <a:gd name="connsiteY2" fmla="*/ 0 h 1175370"/>
              <a:gd name="connsiteX3" fmla="*/ 2350740 w 2350740"/>
              <a:gd name="connsiteY3" fmla="*/ 117537 h 1175370"/>
              <a:gd name="connsiteX4" fmla="*/ 2350740 w 2350740"/>
              <a:gd name="connsiteY4" fmla="*/ 1057833 h 1175370"/>
              <a:gd name="connsiteX5" fmla="*/ 2233203 w 2350740"/>
              <a:gd name="connsiteY5" fmla="*/ 1175370 h 1175370"/>
              <a:gd name="connsiteX6" fmla="*/ 117537 w 2350740"/>
              <a:gd name="connsiteY6" fmla="*/ 1175370 h 1175370"/>
              <a:gd name="connsiteX7" fmla="*/ 0 w 2350740"/>
              <a:gd name="connsiteY7" fmla="*/ 1057833 h 1175370"/>
              <a:gd name="connsiteX8" fmla="*/ 0 w 2350740"/>
              <a:gd name="connsiteY8" fmla="*/ 117537 h 117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0740" h="1175370">
                <a:moveTo>
                  <a:pt x="0" y="117537"/>
                </a:moveTo>
                <a:cubicBezTo>
                  <a:pt x="0" y="52623"/>
                  <a:pt x="52623" y="0"/>
                  <a:pt x="117537" y="0"/>
                </a:cubicBezTo>
                <a:lnTo>
                  <a:pt x="2233203" y="0"/>
                </a:lnTo>
                <a:cubicBezTo>
                  <a:pt x="2298117" y="0"/>
                  <a:pt x="2350740" y="52623"/>
                  <a:pt x="2350740" y="117537"/>
                </a:cubicBezTo>
                <a:lnTo>
                  <a:pt x="2350740" y="1057833"/>
                </a:lnTo>
                <a:cubicBezTo>
                  <a:pt x="2350740" y="1122747"/>
                  <a:pt x="2298117" y="1175370"/>
                  <a:pt x="2233203" y="1175370"/>
                </a:cubicBezTo>
                <a:lnTo>
                  <a:pt x="117537" y="1175370"/>
                </a:lnTo>
                <a:cubicBezTo>
                  <a:pt x="52623" y="1175370"/>
                  <a:pt x="0" y="1122747"/>
                  <a:pt x="0" y="1057833"/>
                </a:cubicBezTo>
                <a:lnTo>
                  <a:pt x="0" y="117537"/>
                </a:lnTo>
                <a:close/>
              </a:path>
            </a:pathLst>
          </a:custGeom>
          <a:solidFill>
            <a:schemeClr val="accent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80145" tIns="64905" rIns="80145" bIns="64905" numCol="1" spcCol="1270" anchor="ctr" anchorCtr="0">
            <a:noAutofit/>
          </a:bodyPr>
          <a:lstStyle/>
          <a:p>
            <a:pPr lvl="0" algn="ctr" defTabSz="1066800" rtl="0">
              <a:lnSpc>
                <a:spcPct val="90000"/>
              </a:lnSpc>
              <a:spcBef>
                <a:spcPct val="0"/>
              </a:spcBef>
              <a:spcAft>
                <a:spcPct val="35000"/>
              </a:spcAft>
            </a:pPr>
            <a:r>
              <a:rPr lang="en-US" sz="2400" b="1" kern="1200" dirty="0" smtClean="0"/>
              <a:t>Implementation &amp; mechanisms</a:t>
            </a:r>
            <a:endParaRPr lang="en-US" sz="2400" kern="1200" dirty="0"/>
          </a:p>
        </p:txBody>
      </p:sp>
      <p:sp>
        <p:nvSpPr>
          <p:cNvPr id="9" name="Freeform 8"/>
          <p:cNvSpPr/>
          <p:nvPr/>
        </p:nvSpPr>
        <p:spPr>
          <a:xfrm>
            <a:off x="3631703" y="3563860"/>
            <a:ext cx="235074" cy="881527"/>
          </a:xfrm>
          <a:custGeom>
            <a:avLst/>
            <a:gdLst/>
            <a:ahLst/>
            <a:cxnLst/>
            <a:rect l="0" t="0" r="0" b="0"/>
            <a:pathLst>
              <a:path>
                <a:moveTo>
                  <a:pt x="0" y="0"/>
                </a:moveTo>
                <a:lnTo>
                  <a:pt x="0" y="881527"/>
                </a:lnTo>
                <a:lnTo>
                  <a:pt x="235074" y="881527"/>
                </a:lnTo>
              </a:path>
            </a:pathLst>
          </a:custGeom>
          <a:noFill/>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9"/>
          <p:cNvSpPr/>
          <p:nvPr/>
        </p:nvSpPr>
        <p:spPr>
          <a:xfrm>
            <a:off x="3866777" y="3857702"/>
            <a:ext cx="1880592" cy="1175370"/>
          </a:xfrm>
          <a:custGeom>
            <a:avLst/>
            <a:gdLst>
              <a:gd name="connsiteX0" fmla="*/ 0 w 1880592"/>
              <a:gd name="connsiteY0" fmla="*/ 117537 h 1175370"/>
              <a:gd name="connsiteX1" fmla="*/ 117537 w 1880592"/>
              <a:gd name="connsiteY1" fmla="*/ 0 h 1175370"/>
              <a:gd name="connsiteX2" fmla="*/ 1763055 w 1880592"/>
              <a:gd name="connsiteY2" fmla="*/ 0 h 1175370"/>
              <a:gd name="connsiteX3" fmla="*/ 1880592 w 1880592"/>
              <a:gd name="connsiteY3" fmla="*/ 117537 h 1175370"/>
              <a:gd name="connsiteX4" fmla="*/ 1880592 w 1880592"/>
              <a:gd name="connsiteY4" fmla="*/ 1057833 h 1175370"/>
              <a:gd name="connsiteX5" fmla="*/ 1763055 w 1880592"/>
              <a:gd name="connsiteY5" fmla="*/ 1175370 h 1175370"/>
              <a:gd name="connsiteX6" fmla="*/ 117537 w 1880592"/>
              <a:gd name="connsiteY6" fmla="*/ 1175370 h 1175370"/>
              <a:gd name="connsiteX7" fmla="*/ 0 w 1880592"/>
              <a:gd name="connsiteY7" fmla="*/ 1057833 h 1175370"/>
              <a:gd name="connsiteX8" fmla="*/ 0 w 1880592"/>
              <a:gd name="connsiteY8" fmla="*/ 117537 h 117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0592" h="1175370">
                <a:moveTo>
                  <a:pt x="0" y="117537"/>
                </a:moveTo>
                <a:cubicBezTo>
                  <a:pt x="0" y="52623"/>
                  <a:pt x="52623" y="0"/>
                  <a:pt x="117537" y="0"/>
                </a:cubicBezTo>
                <a:lnTo>
                  <a:pt x="1763055" y="0"/>
                </a:lnTo>
                <a:cubicBezTo>
                  <a:pt x="1827969" y="0"/>
                  <a:pt x="1880592" y="52623"/>
                  <a:pt x="1880592" y="117537"/>
                </a:cubicBezTo>
                <a:lnTo>
                  <a:pt x="1880592" y="1057833"/>
                </a:lnTo>
                <a:cubicBezTo>
                  <a:pt x="1880592" y="1122747"/>
                  <a:pt x="1827969" y="1175370"/>
                  <a:pt x="1763055" y="1175370"/>
                </a:cubicBezTo>
                <a:lnTo>
                  <a:pt x="117537" y="1175370"/>
                </a:lnTo>
                <a:cubicBezTo>
                  <a:pt x="52623" y="1175370"/>
                  <a:pt x="0" y="1122747"/>
                  <a:pt x="0" y="1057833"/>
                </a:cubicBezTo>
                <a:lnTo>
                  <a:pt x="0" y="117537"/>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0620" tIns="58555" rIns="70620" bIns="58555" numCol="1" spcCol="1270" anchor="ctr" anchorCtr="0">
            <a:noAutofit/>
          </a:bodyPr>
          <a:lstStyle/>
          <a:p>
            <a:pPr lvl="0" algn="ctr" defTabSz="844550" rtl="0">
              <a:lnSpc>
                <a:spcPct val="90000"/>
              </a:lnSpc>
              <a:spcBef>
                <a:spcPct val="0"/>
              </a:spcBef>
              <a:spcAft>
                <a:spcPct val="35000"/>
              </a:spcAft>
            </a:pPr>
            <a:r>
              <a:rPr lang="en-US" sz="1900" b="1" kern="1200" dirty="0" smtClean="0"/>
              <a:t>how does it do it?</a:t>
            </a:r>
            <a:endParaRPr lang="en-US" sz="1900" b="1" kern="1200" dirty="0"/>
          </a:p>
        </p:txBody>
      </p:sp>
      <p:sp>
        <p:nvSpPr>
          <p:cNvPr id="11" name="Freeform 10"/>
          <p:cNvSpPr/>
          <p:nvPr/>
        </p:nvSpPr>
        <p:spPr>
          <a:xfrm>
            <a:off x="6335055" y="2388490"/>
            <a:ext cx="2350740" cy="1175370"/>
          </a:xfrm>
          <a:custGeom>
            <a:avLst/>
            <a:gdLst>
              <a:gd name="connsiteX0" fmla="*/ 0 w 2350740"/>
              <a:gd name="connsiteY0" fmla="*/ 117537 h 1175370"/>
              <a:gd name="connsiteX1" fmla="*/ 117537 w 2350740"/>
              <a:gd name="connsiteY1" fmla="*/ 0 h 1175370"/>
              <a:gd name="connsiteX2" fmla="*/ 2233203 w 2350740"/>
              <a:gd name="connsiteY2" fmla="*/ 0 h 1175370"/>
              <a:gd name="connsiteX3" fmla="*/ 2350740 w 2350740"/>
              <a:gd name="connsiteY3" fmla="*/ 117537 h 1175370"/>
              <a:gd name="connsiteX4" fmla="*/ 2350740 w 2350740"/>
              <a:gd name="connsiteY4" fmla="*/ 1057833 h 1175370"/>
              <a:gd name="connsiteX5" fmla="*/ 2233203 w 2350740"/>
              <a:gd name="connsiteY5" fmla="*/ 1175370 h 1175370"/>
              <a:gd name="connsiteX6" fmla="*/ 117537 w 2350740"/>
              <a:gd name="connsiteY6" fmla="*/ 1175370 h 1175370"/>
              <a:gd name="connsiteX7" fmla="*/ 0 w 2350740"/>
              <a:gd name="connsiteY7" fmla="*/ 1057833 h 1175370"/>
              <a:gd name="connsiteX8" fmla="*/ 0 w 2350740"/>
              <a:gd name="connsiteY8" fmla="*/ 117537 h 117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0740" h="1175370">
                <a:moveTo>
                  <a:pt x="0" y="117537"/>
                </a:moveTo>
                <a:cubicBezTo>
                  <a:pt x="0" y="52623"/>
                  <a:pt x="52623" y="0"/>
                  <a:pt x="117537" y="0"/>
                </a:cubicBezTo>
                <a:lnTo>
                  <a:pt x="2233203" y="0"/>
                </a:lnTo>
                <a:cubicBezTo>
                  <a:pt x="2298117" y="0"/>
                  <a:pt x="2350740" y="52623"/>
                  <a:pt x="2350740" y="117537"/>
                </a:cubicBezTo>
                <a:lnTo>
                  <a:pt x="2350740" y="1057833"/>
                </a:lnTo>
                <a:cubicBezTo>
                  <a:pt x="2350740" y="1122747"/>
                  <a:pt x="2298117" y="1175370"/>
                  <a:pt x="2233203" y="1175370"/>
                </a:cubicBezTo>
                <a:lnTo>
                  <a:pt x="117537" y="1175370"/>
                </a:lnTo>
                <a:cubicBezTo>
                  <a:pt x="52623" y="1175370"/>
                  <a:pt x="0" y="1122747"/>
                  <a:pt x="0" y="1057833"/>
                </a:cubicBezTo>
                <a:lnTo>
                  <a:pt x="0" y="117537"/>
                </a:lnTo>
                <a:close/>
              </a:path>
            </a:pathLst>
          </a:custGeom>
          <a:solidFill>
            <a:schemeClr val="accent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80145" tIns="64905" rIns="80145" bIns="64905" numCol="1" spcCol="1270" anchor="ctr" anchorCtr="0">
            <a:noAutofit/>
          </a:bodyPr>
          <a:lstStyle/>
          <a:p>
            <a:pPr lvl="0" algn="ctr" defTabSz="1066800" rtl="0">
              <a:lnSpc>
                <a:spcPct val="90000"/>
              </a:lnSpc>
              <a:spcBef>
                <a:spcPct val="0"/>
              </a:spcBef>
              <a:spcAft>
                <a:spcPct val="35000"/>
              </a:spcAft>
            </a:pPr>
            <a:r>
              <a:rPr lang="en-US" sz="2400" b="1" kern="1200" dirty="0" smtClean="0"/>
              <a:t>Correctness &amp; assurance</a:t>
            </a:r>
            <a:endParaRPr lang="en-US" sz="2400" kern="1200" dirty="0"/>
          </a:p>
        </p:txBody>
      </p:sp>
      <p:sp>
        <p:nvSpPr>
          <p:cNvPr id="12" name="Freeform 11"/>
          <p:cNvSpPr/>
          <p:nvPr/>
        </p:nvSpPr>
        <p:spPr>
          <a:xfrm>
            <a:off x="6570129" y="3563860"/>
            <a:ext cx="235074" cy="881527"/>
          </a:xfrm>
          <a:custGeom>
            <a:avLst/>
            <a:gdLst/>
            <a:ahLst/>
            <a:cxnLst/>
            <a:rect l="0" t="0" r="0" b="0"/>
            <a:pathLst>
              <a:path>
                <a:moveTo>
                  <a:pt x="0" y="0"/>
                </a:moveTo>
                <a:lnTo>
                  <a:pt x="0" y="881527"/>
                </a:lnTo>
                <a:lnTo>
                  <a:pt x="235074" y="881527"/>
                </a:lnTo>
              </a:path>
            </a:pathLst>
          </a:custGeom>
          <a:noFill/>
        </p:spPr>
        <p:style>
          <a:lnRef idx="1">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Freeform 12"/>
          <p:cNvSpPr/>
          <p:nvPr/>
        </p:nvSpPr>
        <p:spPr>
          <a:xfrm>
            <a:off x="6805203" y="3857702"/>
            <a:ext cx="1880592" cy="1175370"/>
          </a:xfrm>
          <a:custGeom>
            <a:avLst/>
            <a:gdLst>
              <a:gd name="connsiteX0" fmla="*/ 0 w 1880592"/>
              <a:gd name="connsiteY0" fmla="*/ 117537 h 1175370"/>
              <a:gd name="connsiteX1" fmla="*/ 117537 w 1880592"/>
              <a:gd name="connsiteY1" fmla="*/ 0 h 1175370"/>
              <a:gd name="connsiteX2" fmla="*/ 1763055 w 1880592"/>
              <a:gd name="connsiteY2" fmla="*/ 0 h 1175370"/>
              <a:gd name="connsiteX3" fmla="*/ 1880592 w 1880592"/>
              <a:gd name="connsiteY3" fmla="*/ 117537 h 1175370"/>
              <a:gd name="connsiteX4" fmla="*/ 1880592 w 1880592"/>
              <a:gd name="connsiteY4" fmla="*/ 1057833 h 1175370"/>
              <a:gd name="connsiteX5" fmla="*/ 1763055 w 1880592"/>
              <a:gd name="connsiteY5" fmla="*/ 1175370 h 1175370"/>
              <a:gd name="connsiteX6" fmla="*/ 117537 w 1880592"/>
              <a:gd name="connsiteY6" fmla="*/ 1175370 h 1175370"/>
              <a:gd name="connsiteX7" fmla="*/ 0 w 1880592"/>
              <a:gd name="connsiteY7" fmla="*/ 1057833 h 1175370"/>
              <a:gd name="connsiteX8" fmla="*/ 0 w 1880592"/>
              <a:gd name="connsiteY8" fmla="*/ 117537 h 117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0592" h="1175370">
                <a:moveTo>
                  <a:pt x="0" y="117537"/>
                </a:moveTo>
                <a:cubicBezTo>
                  <a:pt x="0" y="52623"/>
                  <a:pt x="52623" y="0"/>
                  <a:pt x="117537" y="0"/>
                </a:cubicBezTo>
                <a:lnTo>
                  <a:pt x="1763055" y="0"/>
                </a:lnTo>
                <a:cubicBezTo>
                  <a:pt x="1827969" y="0"/>
                  <a:pt x="1880592" y="52623"/>
                  <a:pt x="1880592" y="117537"/>
                </a:cubicBezTo>
                <a:lnTo>
                  <a:pt x="1880592" y="1057833"/>
                </a:lnTo>
                <a:cubicBezTo>
                  <a:pt x="1880592" y="1122747"/>
                  <a:pt x="1827969" y="1175370"/>
                  <a:pt x="1763055" y="1175370"/>
                </a:cubicBezTo>
                <a:lnTo>
                  <a:pt x="117537" y="1175370"/>
                </a:lnTo>
                <a:cubicBezTo>
                  <a:pt x="52623" y="1175370"/>
                  <a:pt x="0" y="1122747"/>
                  <a:pt x="0" y="1057833"/>
                </a:cubicBezTo>
                <a:lnTo>
                  <a:pt x="0" y="117537"/>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0620" tIns="58555" rIns="70620" bIns="58555" numCol="1" spcCol="1270" anchor="ctr" anchorCtr="0">
            <a:noAutofit/>
          </a:bodyPr>
          <a:lstStyle/>
          <a:p>
            <a:pPr lvl="0" algn="ctr" defTabSz="844550" rtl="0">
              <a:lnSpc>
                <a:spcPct val="90000"/>
              </a:lnSpc>
              <a:spcBef>
                <a:spcPct val="0"/>
              </a:spcBef>
              <a:spcAft>
                <a:spcPct val="35000"/>
              </a:spcAft>
            </a:pPr>
            <a:r>
              <a:rPr lang="en-US" sz="1900" b="1" kern="1200" dirty="0" smtClean="0"/>
              <a:t>does it really work?</a:t>
            </a:r>
            <a:endParaRPr lang="en-US" sz="1900" b="1" kern="1200" dirty="0"/>
          </a:p>
        </p:txBody>
      </p:sp>
      <p:sp>
        <p:nvSpPr>
          <p:cNvPr id="2" name="Slide Number Placeholder 1"/>
          <p:cNvSpPr>
            <a:spLocks noGrp="1"/>
          </p:cNvSpPr>
          <p:nvPr>
            <p:ph type="sldNum" sz="quarter" idx="11"/>
          </p:nvPr>
        </p:nvSpPr>
        <p:spPr/>
        <p:txBody>
          <a:bodyPr/>
          <a:lstStyle/>
          <a:p>
            <a:fld id="{5F36C9FC-DA22-1F47-8722-58727A1D436E}" type="slidenum">
              <a:rPr lang="en-US" smtClean="0"/>
              <a:pPr/>
              <a:t>40</a:t>
            </a:fld>
            <a:endParaRPr lang="en-US" dirty="0"/>
          </a:p>
        </p:txBody>
      </p:sp>
    </p:spTree>
    <p:extLst>
      <p:ext uri="{BB962C8B-B14F-4D97-AF65-F5344CB8AC3E}">
        <p14:creationId xmlns:p14="http://schemas.microsoft.com/office/powerpoint/2010/main" val="290781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Computer Security Strategy</a:t>
            </a:r>
            <a:endParaRPr lang="en-US" dirty="0"/>
          </a:p>
        </p:txBody>
      </p:sp>
      <p:sp>
        <p:nvSpPr>
          <p:cNvPr id="4" name="Diamond 3"/>
          <p:cNvSpPr/>
          <p:nvPr/>
        </p:nvSpPr>
        <p:spPr>
          <a:xfrm>
            <a:off x="1861964" y="980728"/>
            <a:ext cx="5877272" cy="5877272"/>
          </a:xfrm>
          <a:prstGeom prst="diamond">
            <a:avLst/>
          </a:prstGeom>
          <a:scene3d>
            <a:camera prst="perspectiveLeft" zoom="91000"/>
            <a:lightRig rig="threePt" dir="t">
              <a:rot lat="0" lon="0" rev="20640000"/>
            </a:lightRig>
          </a:scene3d>
          <a:sp3d z="-161800" extrusionH="600" contourW="3000">
            <a:bevelT w="48600" h="18600" prst="relaxedInset"/>
            <a:bevelB w="48600" h="8600" prst="relaxedInset"/>
          </a:sp3d>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 name="Freeform 4"/>
          <p:cNvSpPr/>
          <p:nvPr/>
        </p:nvSpPr>
        <p:spPr>
          <a:xfrm>
            <a:off x="618181" y="1035895"/>
            <a:ext cx="3657600" cy="2651760"/>
          </a:xfrm>
          <a:custGeom>
            <a:avLst/>
            <a:gdLst>
              <a:gd name="connsiteX0" fmla="*/ 0 w 2292136"/>
              <a:gd name="connsiteY0" fmla="*/ 382030 h 2292136"/>
              <a:gd name="connsiteX1" fmla="*/ 382030 w 2292136"/>
              <a:gd name="connsiteY1" fmla="*/ 0 h 2292136"/>
              <a:gd name="connsiteX2" fmla="*/ 1910106 w 2292136"/>
              <a:gd name="connsiteY2" fmla="*/ 0 h 2292136"/>
              <a:gd name="connsiteX3" fmla="*/ 2292136 w 2292136"/>
              <a:gd name="connsiteY3" fmla="*/ 382030 h 2292136"/>
              <a:gd name="connsiteX4" fmla="*/ 2292136 w 2292136"/>
              <a:gd name="connsiteY4" fmla="*/ 1910106 h 2292136"/>
              <a:gd name="connsiteX5" fmla="*/ 1910106 w 2292136"/>
              <a:gd name="connsiteY5" fmla="*/ 2292136 h 2292136"/>
              <a:gd name="connsiteX6" fmla="*/ 382030 w 2292136"/>
              <a:gd name="connsiteY6" fmla="*/ 2292136 h 2292136"/>
              <a:gd name="connsiteX7" fmla="*/ 0 w 2292136"/>
              <a:gd name="connsiteY7" fmla="*/ 1910106 h 2292136"/>
              <a:gd name="connsiteX8" fmla="*/ 0 w 2292136"/>
              <a:gd name="connsiteY8" fmla="*/ 382030 h 22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136" h="2292136">
                <a:moveTo>
                  <a:pt x="0" y="382030"/>
                </a:moveTo>
                <a:cubicBezTo>
                  <a:pt x="0" y="171041"/>
                  <a:pt x="171041" y="0"/>
                  <a:pt x="382030" y="0"/>
                </a:cubicBezTo>
                <a:lnTo>
                  <a:pt x="1910106" y="0"/>
                </a:lnTo>
                <a:cubicBezTo>
                  <a:pt x="2121095" y="0"/>
                  <a:pt x="2292136" y="171041"/>
                  <a:pt x="2292136" y="382030"/>
                </a:cubicBezTo>
                <a:lnTo>
                  <a:pt x="2292136" y="1910106"/>
                </a:lnTo>
                <a:cubicBezTo>
                  <a:pt x="2292136" y="2121095"/>
                  <a:pt x="2121095" y="2292136"/>
                  <a:pt x="1910106" y="2292136"/>
                </a:cubicBezTo>
                <a:lnTo>
                  <a:pt x="382030" y="2292136"/>
                </a:lnTo>
                <a:cubicBezTo>
                  <a:pt x="171041" y="2292136"/>
                  <a:pt x="0" y="2121095"/>
                  <a:pt x="0" y="1910106"/>
                </a:cubicBezTo>
                <a:lnTo>
                  <a:pt x="0" y="382030"/>
                </a:lnTo>
                <a:close/>
              </a:path>
            </a:pathLst>
          </a:custGeom>
          <a:scene3d>
            <a:camera prst="perspectiveLeft" zoom="91000"/>
            <a:lightRig rig="threePt" dir="t">
              <a:rot lat="0" lon="0" rev="20640000"/>
            </a:lightRig>
          </a:scene3d>
          <a:sp3d extrusionH="50600" prstMaterial="metal">
            <a:bevelT w="101600" h="80600" prst="relaxedInset"/>
            <a:bevelB w="80600" h="80600" prst="relaxedInset"/>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72853" tIns="172853" rIns="172853" bIns="172853" numCol="1" spcCol="1270" anchor="t" anchorCtr="0">
            <a:noAutofit/>
          </a:bodyPr>
          <a:lstStyle/>
          <a:p>
            <a:pPr lvl="0" algn="l" defTabSz="711200" rtl="0">
              <a:lnSpc>
                <a:spcPct val="90000"/>
              </a:lnSpc>
              <a:spcBef>
                <a:spcPct val="0"/>
              </a:spcBef>
              <a:spcAft>
                <a:spcPct val="35000"/>
              </a:spcAft>
            </a:pPr>
            <a:r>
              <a:rPr lang="en-US" sz="2400" b="1" kern="1200" dirty="0" smtClean="0">
                <a:latin typeface="+mj-lt"/>
              </a:rPr>
              <a:t>Security Policy</a:t>
            </a:r>
            <a:endParaRPr lang="en-US" sz="2400" kern="1200" dirty="0">
              <a:latin typeface="+mj-lt"/>
            </a:endParaRPr>
          </a:p>
          <a:p>
            <a:pPr marL="114300" lvl="1" indent="-114300" algn="l" defTabSz="533400" rtl="0">
              <a:lnSpc>
                <a:spcPct val="90000"/>
              </a:lnSpc>
              <a:spcBef>
                <a:spcPct val="0"/>
              </a:spcBef>
              <a:spcAft>
                <a:spcPct val="15000"/>
              </a:spcAft>
              <a:buChar char="••"/>
            </a:pPr>
            <a:r>
              <a:rPr lang="en-US" b="1" kern="1200" dirty="0" smtClean="0">
                <a:latin typeface="+mj-lt"/>
              </a:rPr>
              <a:t>Formal statement of rules and practices that specify or regulate how a system or organization provides security services to protect sensitive and critical system resources</a:t>
            </a:r>
            <a:endParaRPr lang="en-US" kern="1200" dirty="0">
              <a:latin typeface="+mj-lt"/>
            </a:endParaRPr>
          </a:p>
        </p:txBody>
      </p:sp>
      <p:sp>
        <p:nvSpPr>
          <p:cNvPr id="6" name="Freeform 5"/>
          <p:cNvSpPr/>
          <p:nvPr/>
        </p:nvSpPr>
        <p:spPr>
          <a:xfrm>
            <a:off x="4922414" y="1035895"/>
            <a:ext cx="3657600" cy="2651760"/>
          </a:xfrm>
          <a:custGeom>
            <a:avLst/>
            <a:gdLst>
              <a:gd name="connsiteX0" fmla="*/ 0 w 2292136"/>
              <a:gd name="connsiteY0" fmla="*/ 382030 h 2292136"/>
              <a:gd name="connsiteX1" fmla="*/ 382030 w 2292136"/>
              <a:gd name="connsiteY1" fmla="*/ 0 h 2292136"/>
              <a:gd name="connsiteX2" fmla="*/ 1910106 w 2292136"/>
              <a:gd name="connsiteY2" fmla="*/ 0 h 2292136"/>
              <a:gd name="connsiteX3" fmla="*/ 2292136 w 2292136"/>
              <a:gd name="connsiteY3" fmla="*/ 382030 h 2292136"/>
              <a:gd name="connsiteX4" fmla="*/ 2292136 w 2292136"/>
              <a:gd name="connsiteY4" fmla="*/ 1910106 h 2292136"/>
              <a:gd name="connsiteX5" fmla="*/ 1910106 w 2292136"/>
              <a:gd name="connsiteY5" fmla="*/ 2292136 h 2292136"/>
              <a:gd name="connsiteX6" fmla="*/ 382030 w 2292136"/>
              <a:gd name="connsiteY6" fmla="*/ 2292136 h 2292136"/>
              <a:gd name="connsiteX7" fmla="*/ 0 w 2292136"/>
              <a:gd name="connsiteY7" fmla="*/ 1910106 h 2292136"/>
              <a:gd name="connsiteX8" fmla="*/ 0 w 2292136"/>
              <a:gd name="connsiteY8" fmla="*/ 382030 h 22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136" h="2292136">
                <a:moveTo>
                  <a:pt x="0" y="382030"/>
                </a:moveTo>
                <a:cubicBezTo>
                  <a:pt x="0" y="171041"/>
                  <a:pt x="171041" y="0"/>
                  <a:pt x="382030" y="0"/>
                </a:cubicBezTo>
                <a:lnTo>
                  <a:pt x="1910106" y="0"/>
                </a:lnTo>
                <a:cubicBezTo>
                  <a:pt x="2121095" y="0"/>
                  <a:pt x="2292136" y="171041"/>
                  <a:pt x="2292136" y="382030"/>
                </a:cubicBezTo>
                <a:lnTo>
                  <a:pt x="2292136" y="1910106"/>
                </a:lnTo>
                <a:cubicBezTo>
                  <a:pt x="2292136" y="2121095"/>
                  <a:pt x="2121095" y="2292136"/>
                  <a:pt x="1910106" y="2292136"/>
                </a:cubicBezTo>
                <a:lnTo>
                  <a:pt x="382030" y="2292136"/>
                </a:lnTo>
                <a:cubicBezTo>
                  <a:pt x="171041" y="2292136"/>
                  <a:pt x="0" y="2121095"/>
                  <a:pt x="0" y="1910106"/>
                </a:cubicBezTo>
                <a:lnTo>
                  <a:pt x="0" y="382030"/>
                </a:lnTo>
                <a:close/>
              </a:path>
            </a:pathLst>
          </a:custGeom>
          <a:scene3d>
            <a:camera prst="perspectiveLeft" zoom="91000"/>
            <a:lightRig rig="threePt" dir="t">
              <a:rot lat="0" lon="0" rev="20640000"/>
            </a:lightRig>
          </a:scene3d>
          <a:sp3d extrusionH="50600" prstMaterial="metal">
            <a:bevelT w="101600" h="80600" prst="relaxedInset"/>
            <a:bevelB w="80600" h="80600" prst="relaxedInset"/>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72853" tIns="172853" rIns="172853" bIns="172853" numCol="1" spcCol="1270" anchor="t" anchorCtr="0">
            <a:noAutofit/>
          </a:bodyPr>
          <a:lstStyle/>
          <a:p>
            <a:pPr lvl="0" algn="l" defTabSz="711200" rtl="0">
              <a:lnSpc>
                <a:spcPct val="90000"/>
              </a:lnSpc>
              <a:spcBef>
                <a:spcPct val="0"/>
              </a:spcBef>
              <a:spcAft>
                <a:spcPct val="35000"/>
              </a:spcAft>
            </a:pPr>
            <a:r>
              <a:rPr lang="en-US" sz="2400" b="1" kern="1200" dirty="0" smtClean="0">
                <a:latin typeface="+mj-lt"/>
              </a:rPr>
              <a:t>Security Implementation</a:t>
            </a:r>
            <a:endParaRPr lang="en-US" sz="2400" kern="1200" dirty="0">
              <a:latin typeface="+mj-lt"/>
            </a:endParaRPr>
          </a:p>
          <a:p>
            <a:pPr marL="114300" lvl="1" indent="-114300" algn="l" defTabSz="533400" rtl="0">
              <a:lnSpc>
                <a:spcPct val="90000"/>
              </a:lnSpc>
              <a:spcBef>
                <a:spcPct val="0"/>
              </a:spcBef>
              <a:spcAft>
                <a:spcPct val="15000"/>
              </a:spcAft>
              <a:buChar char="••"/>
            </a:pPr>
            <a:r>
              <a:rPr lang="en-US" b="1" kern="1200" dirty="0" smtClean="0">
                <a:latin typeface="+mj-lt"/>
              </a:rPr>
              <a:t>Involves four complementary courses of action:</a:t>
            </a:r>
            <a:endParaRPr lang="en-US" kern="1200" dirty="0">
              <a:latin typeface="+mj-lt"/>
            </a:endParaRPr>
          </a:p>
          <a:p>
            <a:pPr marL="228600" lvl="2" indent="-114300" algn="l" defTabSz="533400" rtl="0">
              <a:lnSpc>
                <a:spcPct val="90000"/>
              </a:lnSpc>
              <a:spcBef>
                <a:spcPct val="0"/>
              </a:spcBef>
              <a:spcAft>
                <a:spcPct val="15000"/>
              </a:spcAft>
              <a:buChar char="••"/>
            </a:pPr>
            <a:r>
              <a:rPr lang="en-US" b="1" kern="1200" dirty="0" smtClean="0">
                <a:latin typeface="+mj-lt"/>
              </a:rPr>
              <a:t>Prevention</a:t>
            </a:r>
            <a:endParaRPr lang="en-US" kern="1200" dirty="0">
              <a:latin typeface="+mj-lt"/>
            </a:endParaRPr>
          </a:p>
          <a:p>
            <a:pPr marL="228600" lvl="2" indent="-114300" algn="l" defTabSz="533400" rtl="0">
              <a:lnSpc>
                <a:spcPct val="90000"/>
              </a:lnSpc>
              <a:spcBef>
                <a:spcPct val="0"/>
              </a:spcBef>
              <a:spcAft>
                <a:spcPct val="15000"/>
              </a:spcAft>
              <a:buChar char="••"/>
            </a:pPr>
            <a:r>
              <a:rPr lang="en-US" b="1" kern="1200" dirty="0" smtClean="0">
                <a:latin typeface="+mj-lt"/>
              </a:rPr>
              <a:t>Detection</a:t>
            </a:r>
            <a:endParaRPr lang="en-US" kern="1200" dirty="0">
              <a:latin typeface="+mj-lt"/>
            </a:endParaRPr>
          </a:p>
          <a:p>
            <a:pPr marL="228600" lvl="2" indent="-114300" algn="l" defTabSz="533400" rtl="0">
              <a:lnSpc>
                <a:spcPct val="90000"/>
              </a:lnSpc>
              <a:spcBef>
                <a:spcPct val="0"/>
              </a:spcBef>
              <a:spcAft>
                <a:spcPct val="15000"/>
              </a:spcAft>
              <a:buChar char="••"/>
            </a:pPr>
            <a:r>
              <a:rPr lang="en-US" b="1" kern="1200" dirty="0" smtClean="0">
                <a:latin typeface="+mj-lt"/>
              </a:rPr>
              <a:t>Response</a:t>
            </a:r>
            <a:endParaRPr lang="en-US" kern="1200" dirty="0">
              <a:latin typeface="+mj-lt"/>
            </a:endParaRPr>
          </a:p>
          <a:p>
            <a:pPr marL="228600" lvl="2" indent="-114300" algn="l" defTabSz="533400" rtl="0">
              <a:lnSpc>
                <a:spcPct val="90000"/>
              </a:lnSpc>
              <a:spcBef>
                <a:spcPct val="0"/>
              </a:spcBef>
              <a:spcAft>
                <a:spcPct val="15000"/>
              </a:spcAft>
              <a:buChar char="••"/>
            </a:pPr>
            <a:r>
              <a:rPr lang="en-US" b="1" kern="1200" dirty="0" smtClean="0">
                <a:latin typeface="+mj-lt"/>
              </a:rPr>
              <a:t>Recovery </a:t>
            </a:r>
            <a:endParaRPr lang="en-US" kern="1200" dirty="0">
              <a:latin typeface="+mj-lt"/>
            </a:endParaRPr>
          </a:p>
        </p:txBody>
      </p:sp>
      <p:sp>
        <p:nvSpPr>
          <p:cNvPr id="7" name="Freeform 6"/>
          <p:cNvSpPr/>
          <p:nvPr/>
        </p:nvSpPr>
        <p:spPr>
          <a:xfrm>
            <a:off x="609268" y="4022958"/>
            <a:ext cx="3657600" cy="2651760"/>
          </a:xfrm>
          <a:custGeom>
            <a:avLst/>
            <a:gdLst>
              <a:gd name="connsiteX0" fmla="*/ 0 w 2292136"/>
              <a:gd name="connsiteY0" fmla="*/ 382030 h 2292136"/>
              <a:gd name="connsiteX1" fmla="*/ 382030 w 2292136"/>
              <a:gd name="connsiteY1" fmla="*/ 0 h 2292136"/>
              <a:gd name="connsiteX2" fmla="*/ 1910106 w 2292136"/>
              <a:gd name="connsiteY2" fmla="*/ 0 h 2292136"/>
              <a:gd name="connsiteX3" fmla="*/ 2292136 w 2292136"/>
              <a:gd name="connsiteY3" fmla="*/ 382030 h 2292136"/>
              <a:gd name="connsiteX4" fmla="*/ 2292136 w 2292136"/>
              <a:gd name="connsiteY4" fmla="*/ 1910106 h 2292136"/>
              <a:gd name="connsiteX5" fmla="*/ 1910106 w 2292136"/>
              <a:gd name="connsiteY5" fmla="*/ 2292136 h 2292136"/>
              <a:gd name="connsiteX6" fmla="*/ 382030 w 2292136"/>
              <a:gd name="connsiteY6" fmla="*/ 2292136 h 2292136"/>
              <a:gd name="connsiteX7" fmla="*/ 0 w 2292136"/>
              <a:gd name="connsiteY7" fmla="*/ 1910106 h 2292136"/>
              <a:gd name="connsiteX8" fmla="*/ 0 w 2292136"/>
              <a:gd name="connsiteY8" fmla="*/ 382030 h 22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136" h="2292136">
                <a:moveTo>
                  <a:pt x="0" y="382030"/>
                </a:moveTo>
                <a:cubicBezTo>
                  <a:pt x="0" y="171041"/>
                  <a:pt x="171041" y="0"/>
                  <a:pt x="382030" y="0"/>
                </a:cubicBezTo>
                <a:lnTo>
                  <a:pt x="1910106" y="0"/>
                </a:lnTo>
                <a:cubicBezTo>
                  <a:pt x="2121095" y="0"/>
                  <a:pt x="2292136" y="171041"/>
                  <a:pt x="2292136" y="382030"/>
                </a:cubicBezTo>
                <a:lnTo>
                  <a:pt x="2292136" y="1910106"/>
                </a:lnTo>
                <a:cubicBezTo>
                  <a:pt x="2292136" y="2121095"/>
                  <a:pt x="2121095" y="2292136"/>
                  <a:pt x="1910106" y="2292136"/>
                </a:cubicBezTo>
                <a:lnTo>
                  <a:pt x="382030" y="2292136"/>
                </a:lnTo>
                <a:cubicBezTo>
                  <a:pt x="171041" y="2292136"/>
                  <a:pt x="0" y="2121095"/>
                  <a:pt x="0" y="1910106"/>
                </a:cubicBezTo>
                <a:lnTo>
                  <a:pt x="0" y="382030"/>
                </a:lnTo>
                <a:close/>
              </a:path>
            </a:pathLst>
          </a:custGeom>
          <a:scene3d>
            <a:camera prst="perspectiveLeft" zoom="91000"/>
            <a:lightRig rig="threePt" dir="t">
              <a:rot lat="0" lon="0" rev="20640000"/>
            </a:lightRig>
          </a:scene3d>
          <a:sp3d extrusionH="50600" prstMaterial="metal">
            <a:bevelT w="101600" h="80600" prst="relaxedInset"/>
            <a:bevelB w="80600" h="80600" prst="relaxedInset"/>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72853" tIns="172853" rIns="172853" bIns="172853" numCol="1" spcCol="1270" anchor="t" anchorCtr="0">
            <a:noAutofit/>
          </a:bodyPr>
          <a:lstStyle/>
          <a:p>
            <a:pPr lvl="0" algn="l" defTabSz="711200" rtl="0">
              <a:lnSpc>
                <a:spcPct val="90000"/>
              </a:lnSpc>
              <a:spcBef>
                <a:spcPct val="0"/>
              </a:spcBef>
              <a:spcAft>
                <a:spcPct val="35000"/>
              </a:spcAft>
            </a:pPr>
            <a:r>
              <a:rPr lang="en-US" sz="2400" b="1" kern="1200" smtClean="0">
                <a:latin typeface="+mj-lt"/>
              </a:rPr>
              <a:t>Assurance</a:t>
            </a:r>
            <a:endParaRPr lang="en-US" sz="2400" kern="1200">
              <a:latin typeface="+mj-lt"/>
            </a:endParaRPr>
          </a:p>
          <a:p>
            <a:pPr marL="114300" lvl="1" indent="-114300" algn="l" defTabSz="533400" rtl="0">
              <a:lnSpc>
                <a:spcPct val="90000"/>
              </a:lnSpc>
              <a:spcBef>
                <a:spcPct val="0"/>
              </a:spcBef>
              <a:spcAft>
                <a:spcPct val="15000"/>
              </a:spcAft>
              <a:buChar char="••"/>
            </a:pPr>
            <a:r>
              <a:rPr lang="en-US" b="1" kern="1200" smtClean="0">
                <a:latin typeface="+mj-lt"/>
              </a:rPr>
              <a:t>The degree of confidence one has that the security measures, both technical and operation, work as intended to protect the system and the information it processes</a:t>
            </a:r>
            <a:endParaRPr lang="en-US" kern="1200">
              <a:latin typeface="+mj-lt"/>
            </a:endParaRPr>
          </a:p>
        </p:txBody>
      </p:sp>
      <p:sp>
        <p:nvSpPr>
          <p:cNvPr id="8" name="Freeform 7"/>
          <p:cNvSpPr/>
          <p:nvPr/>
        </p:nvSpPr>
        <p:spPr>
          <a:xfrm>
            <a:off x="4888759" y="4149080"/>
            <a:ext cx="3657600" cy="2651760"/>
          </a:xfrm>
          <a:custGeom>
            <a:avLst/>
            <a:gdLst>
              <a:gd name="connsiteX0" fmla="*/ 0 w 2292136"/>
              <a:gd name="connsiteY0" fmla="*/ 382030 h 2292136"/>
              <a:gd name="connsiteX1" fmla="*/ 382030 w 2292136"/>
              <a:gd name="connsiteY1" fmla="*/ 0 h 2292136"/>
              <a:gd name="connsiteX2" fmla="*/ 1910106 w 2292136"/>
              <a:gd name="connsiteY2" fmla="*/ 0 h 2292136"/>
              <a:gd name="connsiteX3" fmla="*/ 2292136 w 2292136"/>
              <a:gd name="connsiteY3" fmla="*/ 382030 h 2292136"/>
              <a:gd name="connsiteX4" fmla="*/ 2292136 w 2292136"/>
              <a:gd name="connsiteY4" fmla="*/ 1910106 h 2292136"/>
              <a:gd name="connsiteX5" fmla="*/ 1910106 w 2292136"/>
              <a:gd name="connsiteY5" fmla="*/ 2292136 h 2292136"/>
              <a:gd name="connsiteX6" fmla="*/ 382030 w 2292136"/>
              <a:gd name="connsiteY6" fmla="*/ 2292136 h 2292136"/>
              <a:gd name="connsiteX7" fmla="*/ 0 w 2292136"/>
              <a:gd name="connsiteY7" fmla="*/ 1910106 h 2292136"/>
              <a:gd name="connsiteX8" fmla="*/ 0 w 2292136"/>
              <a:gd name="connsiteY8" fmla="*/ 382030 h 22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136" h="2292136">
                <a:moveTo>
                  <a:pt x="0" y="382030"/>
                </a:moveTo>
                <a:cubicBezTo>
                  <a:pt x="0" y="171041"/>
                  <a:pt x="171041" y="0"/>
                  <a:pt x="382030" y="0"/>
                </a:cubicBezTo>
                <a:lnTo>
                  <a:pt x="1910106" y="0"/>
                </a:lnTo>
                <a:cubicBezTo>
                  <a:pt x="2121095" y="0"/>
                  <a:pt x="2292136" y="171041"/>
                  <a:pt x="2292136" y="382030"/>
                </a:cubicBezTo>
                <a:lnTo>
                  <a:pt x="2292136" y="1910106"/>
                </a:lnTo>
                <a:cubicBezTo>
                  <a:pt x="2292136" y="2121095"/>
                  <a:pt x="2121095" y="2292136"/>
                  <a:pt x="1910106" y="2292136"/>
                </a:cubicBezTo>
                <a:lnTo>
                  <a:pt x="382030" y="2292136"/>
                </a:lnTo>
                <a:cubicBezTo>
                  <a:pt x="171041" y="2292136"/>
                  <a:pt x="0" y="2121095"/>
                  <a:pt x="0" y="1910106"/>
                </a:cubicBezTo>
                <a:lnTo>
                  <a:pt x="0" y="382030"/>
                </a:lnTo>
                <a:close/>
              </a:path>
            </a:pathLst>
          </a:custGeom>
          <a:scene3d>
            <a:camera prst="perspectiveLeft" zoom="91000"/>
            <a:lightRig rig="threePt" dir="t">
              <a:rot lat="0" lon="0" rev="20640000"/>
            </a:lightRig>
          </a:scene3d>
          <a:sp3d extrusionH="50600" prstMaterial="metal">
            <a:bevelT w="101600" h="80600" prst="relaxedInset"/>
            <a:bevelB w="80600" h="80600" prst="relaxedInset"/>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72853" tIns="172853" rIns="172853" bIns="172853" numCol="1" spcCol="1270" anchor="t" anchorCtr="0">
            <a:noAutofit/>
          </a:bodyPr>
          <a:lstStyle/>
          <a:p>
            <a:pPr lvl="0" algn="l" defTabSz="711200" rtl="0">
              <a:lnSpc>
                <a:spcPct val="90000"/>
              </a:lnSpc>
              <a:spcBef>
                <a:spcPct val="0"/>
              </a:spcBef>
              <a:spcAft>
                <a:spcPct val="35000"/>
              </a:spcAft>
            </a:pPr>
            <a:r>
              <a:rPr lang="en-US" sz="2400" b="1" kern="1200" dirty="0" smtClean="0">
                <a:latin typeface="+mj-lt"/>
              </a:rPr>
              <a:t>Evaluation</a:t>
            </a:r>
            <a:endParaRPr lang="en-US" sz="2400" kern="1200" dirty="0">
              <a:latin typeface="+mj-lt"/>
            </a:endParaRPr>
          </a:p>
          <a:p>
            <a:pPr marL="114300" lvl="1" indent="-114300" algn="l" defTabSz="533400" rtl="0">
              <a:lnSpc>
                <a:spcPct val="90000"/>
              </a:lnSpc>
              <a:spcBef>
                <a:spcPct val="0"/>
              </a:spcBef>
              <a:spcAft>
                <a:spcPct val="15000"/>
              </a:spcAft>
              <a:buChar char="••"/>
            </a:pPr>
            <a:r>
              <a:rPr lang="en-US" b="1" kern="1200" dirty="0" smtClean="0">
                <a:latin typeface="+mj-lt"/>
              </a:rPr>
              <a:t>Process of examining a computer product or system with respect to certain criteria</a:t>
            </a:r>
            <a:endParaRPr lang="en-US" kern="1200" dirty="0">
              <a:latin typeface="+mj-lt"/>
            </a:endParaRPr>
          </a:p>
        </p:txBody>
      </p:sp>
    </p:spTree>
    <p:extLst>
      <p:ext uri="{BB962C8B-B14F-4D97-AF65-F5344CB8AC3E}">
        <p14:creationId xmlns:p14="http://schemas.microsoft.com/office/powerpoint/2010/main" val="18886062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Security Policy</a:t>
            </a:r>
            <a:endParaRPr lang="en-US" dirty="0"/>
          </a:p>
        </p:txBody>
      </p:sp>
      <p:sp>
        <p:nvSpPr>
          <p:cNvPr id="3" name="Content Placeholder 2"/>
          <p:cNvSpPr>
            <a:spLocks noGrp="1"/>
          </p:cNvSpPr>
          <p:nvPr>
            <p:ph idx="1"/>
          </p:nvPr>
        </p:nvSpPr>
        <p:spPr/>
        <p:txBody>
          <a:bodyPr/>
          <a:lstStyle/>
          <a:p>
            <a:r>
              <a:rPr lang="en-US" dirty="0" smtClean="0"/>
              <a:t>formal statement of rules and practices that specify or regulate security services</a:t>
            </a:r>
          </a:p>
          <a:p>
            <a:r>
              <a:rPr lang="en-US" dirty="0" smtClean="0"/>
              <a:t>factors to consider:</a:t>
            </a:r>
          </a:p>
          <a:p>
            <a:pPr lvl="1"/>
            <a:r>
              <a:rPr lang="en-US" dirty="0" smtClean="0"/>
              <a:t>value of the protected assets</a:t>
            </a:r>
          </a:p>
          <a:p>
            <a:pPr lvl="1"/>
            <a:r>
              <a:rPr lang="en-US" dirty="0" smtClean="0"/>
              <a:t>vulnerabilities of the system</a:t>
            </a:r>
          </a:p>
          <a:p>
            <a:pPr lvl="1"/>
            <a:r>
              <a:rPr lang="en-US" dirty="0" smtClean="0"/>
              <a:t>potential threats and the likelihood of attacks</a:t>
            </a:r>
          </a:p>
          <a:p>
            <a:r>
              <a:rPr lang="en-US" dirty="0" smtClean="0"/>
              <a:t>trade-offs to consider:</a:t>
            </a:r>
          </a:p>
          <a:p>
            <a:pPr lvl="1"/>
            <a:r>
              <a:rPr lang="en-US" dirty="0" smtClean="0"/>
              <a:t>ease of use versus security</a:t>
            </a:r>
          </a:p>
          <a:p>
            <a:pPr lvl="1"/>
            <a:r>
              <a:rPr lang="en-US" dirty="0" smtClean="0"/>
              <a:t>cost of security versus cost of failure and recovery</a:t>
            </a:r>
          </a:p>
        </p:txBody>
      </p:sp>
      <p:pic>
        <p:nvPicPr>
          <p:cNvPr id="7" name="Picture 6"/>
          <p:cNvPicPr>
            <a:picLocks noChangeAspect="1"/>
          </p:cNvPicPr>
          <p:nvPr/>
        </p:nvPicPr>
        <p:blipFill>
          <a:blip r:embed="rId3"/>
          <a:stretch>
            <a:fillRect/>
          </a:stretch>
        </p:blipFill>
        <p:spPr>
          <a:xfrm>
            <a:off x="7164288" y="16354"/>
            <a:ext cx="1934987" cy="1447800"/>
          </a:xfrm>
          <a:prstGeom prst="rect">
            <a:avLst/>
          </a:prstGeom>
          <a:effectLst>
            <a:softEdge rad="254000"/>
          </a:effectLst>
        </p:spPr>
      </p:pic>
      <p:sp>
        <p:nvSpPr>
          <p:cNvPr id="4" name="Slide Number Placeholder 3"/>
          <p:cNvSpPr>
            <a:spLocks noGrp="1"/>
          </p:cNvSpPr>
          <p:nvPr>
            <p:ph type="sldNum" sz="quarter" idx="11"/>
          </p:nvPr>
        </p:nvSpPr>
        <p:spPr/>
        <p:txBody>
          <a:bodyPr/>
          <a:lstStyle/>
          <a:p>
            <a:fld id="{5F36C9FC-DA22-1F47-8722-58727A1D436E}" type="slidenum">
              <a:rPr lang="en-US" smtClean="0"/>
              <a:pPr/>
              <a:t>42</a:t>
            </a:fld>
            <a:endParaRPr lang="en-US" dirty="0"/>
          </a:p>
        </p:txBody>
      </p:sp>
    </p:spTree>
    <p:extLst>
      <p:ext uri="{BB962C8B-B14F-4D97-AF65-F5344CB8AC3E}">
        <p14:creationId xmlns:p14="http://schemas.microsoft.com/office/powerpoint/2010/main" val="403418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500"/>
                                        <p:tgtEl>
                                          <p:spTgt spid="3">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500"/>
                                        <p:tgtEl>
                                          <p:spTgt spid="3">
                                            <p:txEl>
                                              <p:pRg st="2" end="2"/>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0" dur="500"/>
                                        <p:tgtEl>
                                          <p:spTgt spid="3">
                                            <p:txEl>
                                              <p:pRg st="6" end="6"/>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Assurance and Evaluation</a:t>
            </a:r>
            <a:endParaRPr lang="en-US" dirty="0"/>
          </a:p>
        </p:txBody>
      </p:sp>
      <p:sp>
        <p:nvSpPr>
          <p:cNvPr id="3" name="Content Placeholder 2"/>
          <p:cNvSpPr>
            <a:spLocks noGrp="1"/>
          </p:cNvSpPr>
          <p:nvPr>
            <p:ph idx="1"/>
          </p:nvPr>
        </p:nvSpPr>
        <p:spPr/>
        <p:txBody>
          <a:bodyPr/>
          <a:lstStyle/>
          <a:p>
            <a:r>
              <a:rPr lang="en-US" dirty="0" smtClean="0"/>
              <a:t>assurance</a:t>
            </a:r>
          </a:p>
          <a:p>
            <a:pPr lvl="1"/>
            <a:r>
              <a:rPr lang="en-US" dirty="0" smtClean="0"/>
              <a:t>the degree of confidence one has that the security measures work as intended </a:t>
            </a:r>
          </a:p>
          <a:p>
            <a:pPr lvl="1"/>
            <a:r>
              <a:rPr lang="en-US" dirty="0" smtClean="0"/>
              <a:t>both system design and implementation</a:t>
            </a:r>
          </a:p>
          <a:p>
            <a:pPr lvl="3"/>
            <a:endParaRPr lang="en-US" dirty="0" smtClean="0"/>
          </a:p>
          <a:p>
            <a:r>
              <a:rPr lang="en-US" dirty="0" smtClean="0"/>
              <a:t>evaluation</a:t>
            </a:r>
          </a:p>
          <a:p>
            <a:pPr lvl="1"/>
            <a:r>
              <a:rPr lang="en-US" dirty="0" smtClean="0"/>
              <a:t>process of examining a system with respect to certain criteria</a:t>
            </a:r>
          </a:p>
          <a:p>
            <a:pPr lvl="1"/>
            <a:r>
              <a:rPr lang="en-US" dirty="0" smtClean="0"/>
              <a:t>involves testing and formal analytic or mathematical techniques</a:t>
            </a:r>
          </a:p>
        </p:txBody>
      </p:sp>
      <p:sp>
        <p:nvSpPr>
          <p:cNvPr id="4" name="Slide Number Placeholder 3"/>
          <p:cNvSpPr>
            <a:spLocks noGrp="1"/>
          </p:cNvSpPr>
          <p:nvPr>
            <p:ph type="sldNum" sz="quarter" idx="11"/>
          </p:nvPr>
        </p:nvSpPr>
        <p:spPr/>
        <p:txBody>
          <a:bodyPr/>
          <a:lstStyle/>
          <a:p>
            <a:fld id="{5F36C9FC-DA22-1F47-8722-58727A1D436E}" type="slidenum">
              <a:rPr lang="en-US" smtClean="0"/>
              <a:pPr/>
              <a:t>43</a:t>
            </a:fld>
            <a:endParaRPr lang="en-US" dirty="0"/>
          </a:p>
        </p:txBody>
      </p:sp>
    </p:spTree>
    <p:extLst>
      <p:ext uri="{BB962C8B-B14F-4D97-AF65-F5344CB8AC3E}">
        <p14:creationId xmlns:p14="http://schemas.microsoft.com/office/powerpoint/2010/main" val="162326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0" dur="500"/>
                                        <p:tgtEl>
                                          <p:spTgt spid="3">
                                            <p:txEl>
                                              <p:pRg st="5" end="5"/>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AU" altLang="en-US" smtClean="0"/>
              <a:t>Security Trends</a:t>
            </a:r>
          </a:p>
        </p:txBody>
      </p:sp>
      <p:sp>
        <p:nvSpPr>
          <p:cNvPr id="18435" name="Content Placeholder 10"/>
          <p:cNvSpPr>
            <a:spLocks noGrp="1"/>
          </p:cNvSpPr>
          <p:nvPr>
            <p:ph idx="1"/>
          </p:nvPr>
        </p:nvSpPr>
        <p:spPr/>
        <p:txBody>
          <a:bodyPr/>
          <a:lstStyle/>
          <a:p>
            <a:pPr eaLnBrk="1" hangingPunct="1"/>
            <a:endParaRPr lang="en-US" altLang="en-US" smtClean="0"/>
          </a:p>
        </p:txBody>
      </p:sp>
      <p:sp>
        <p:nvSpPr>
          <p:cNvPr id="1843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6CDA0E-6489-4F2A-9025-C28BC2849BAA}" type="slidenum">
              <a:rPr lang="en-US" altLang="en-US" sz="1200">
                <a:solidFill>
                  <a:schemeClr val="bg1"/>
                </a:solidFill>
              </a:rPr>
              <a:pPr/>
              <a:t>44</a:t>
            </a:fld>
            <a:endParaRPr lang="en-US" altLang="en-US" sz="1200">
              <a:solidFill>
                <a:schemeClr val="bg1"/>
              </a:solidFill>
            </a:endParaRPr>
          </a:p>
        </p:txBody>
      </p:sp>
      <p:pic>
        <p:nvPicPr>
          <p:cNvPr id="1843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 y="946150"/>
            <a:ext cx="8813800" cy="548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7"/>
          <p:cNvSpPr>
            <a:spLocks noChangeArrowheads="1"/>
          </p:cNvSpPr>
          <p:nvPr/>
        </p:nvSpPr>
        <p:spPr bwMode="auto">
          <a:xfrm>
            <a:off x="195263" y="6332538"/>
            <a:ext cx="894873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1"/>
                </a:solidFill>
                <a:hlinkClick r:id="rId4"/>
              </a:rPr>
              <a:t>www.cert.org</a:t>
            </a:r>
            <a:r>
              <a:rPr lang="en-US" altLang="en-US" sz="1800">
                <a:solidFill>
                  <a:schemeClr val="bg1"/>
                </a:solidFill>
              </a:rPr>
              <a:t> (Computer Emergency Readiness Team)</a:t>
            </a:r>
          </a:p>
        </p:txBody>
      </p:sp>
    </p:spTree>
    <p:extLst>
      <p:ext uri="{BB962C8B-B14F-4D97-AF65-F5344CB8AC3E}">
        <p14:creationId xmlns:p14="http://schemas.microsoft.com/office/powerpoint/2010/main" val="10114644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pPr eaLnBrk="1" hangingPunct="1"/>
            <a:r>
              <a:rPr lang="en-GB" altLang="en-US" smtClean="0"/>
              <a:t>Early Hacking – Phreaking</a:t>
            </a:r>
          </a:p>
        </p:txBody>
      </p:sp>
      <p:sp>
        <p:nvSpPr>
          <p:cNvPr id="9219" name="Rectangle 2"/>
          <p:cNvSpPr>
            <a:spLocks noGrp="1" noChangeArrowheads="1"/>
          </p:cNvSpPr>
          <p:nvPr>
            <p:ph idx="1"/>
          </p:nvPr>
        </p:nvSpPr>
        <p:spPr>
          <a:xfrm>
            <a:off x="287338" y="1077913"/>
            <a:ext cx="8664575" cy="5116512"/>
          </a:xfrm>
        </p:spPr>
        <p:txBody>
          <a:bodyPr/>
          <a:lstStyle/>
          <a:p>
            <a:pPr eaLnBrk="1" hangingPunct="1"/>
            <a:r>
              <a:rPr lang="en-US" altLang="en-US" smtClean="0"/>
              <a:t>In1957, a blind seven-year old, Joe Engressia Joybubbles, discovered a whistling tone that resets trunk lines</a:t>
            </a:r>
          </a:p>
          <a:p>
            <a:pPr lvl="1" eaLnBrk="1" hangingPunct="1"/>
            <a:r>
              <a:rPr lang="en-GB" altLang="en-US" smtClean="0"/>
              <a:t>Blow into receiver – free phone calls</a:t>
            </a:r>
          </a:p>
        </p:txBody>
      </p:sp>
      <p:sp>
        <p:nvSpPr>
          <p:cNvPr id="922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F6554E-972E-4E1C-8EE5-CEACE1AAB2E6}" type="slidenum">
              <a:rPr lang="en-US" altLang="en-US" sz="1200">
                <a:solidFill>
                  <a:schemeClr val="bg1"/>
                </a:solidFill>
              </a:rPr>
              <a:pPr/>
              <a:t>45</a:t>
            </a:fld>
            <a:endParaRPr lang="en-US" altLang="en-US" sz="1200">
              <a:solidFill>
                <a:schemeClr val="bg1"/>
              </a:solidFill>
            </a:endParaRPr>
          </a:p>
        </p:txBody>
      </p:sp>
      <p:pic>
        <p:nvPicPr>
          <p:cNvPr id="7172" name="Picture 2" descr="http://upload.wikimedia.org/wikipedia/en/9/95/CapnCrun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8" y="3636963"/>
            <a:ext cx="1865312"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4" descr="http://graphics8.nytimes.com/images/2007/12/30/magazine/30joybubbles-4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4950" y="2081213"/>
            <a:ext cx="1558925"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2"/>
          <p:cNvSpPr txBox="1">
            <a:spLocks noChangeArrowheads="1"/>
          </p:cNvSpPr>
          <p:nvPr/>
        </p:nvSpPr>
        <p:spPr bwMode="auto">
          <a:xfrm>
            <a:off x="3121025" y="4189413"/>
            <a:ext cx="483711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39" tIns="42452" rIns="81639" bIns="42452"/>
          <a:lstStyle>
            <a:lvl1pPr marL="309563" indent="-309563">
              <a:defRPr sz="2400">
                <a:solidFill>
                  <a:schemeClr val="tx1"/>
                </a:solidFill>
                <a:latin typeface="Times New Roman" panose="02020603050405020304" pitchFamily="18" charset="0"/>
              </a:defRPr>
            </a:lvl1pPr>
            <a:lvl2pPr marL="723900" indent="-309563">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8000"/>
              </a:lnSpc>
              <a:spcBef>
                <a:spcPts val="725"/>
              </a:spcBef>
              <a:buSzPct val="33000"/>
              <a:buFontTx/>
              <a:buBlip>
                <a:blip r:embed="rId5"/>
              </a:buBlip>
            </a:pPr>
            <a:r>
              <a:rPr lang="en-GB" altLang="en-US" sz="2900">
                <a:solidFill>
                  <a:srgbClr val="000000"/>
                </a:solidFill>
              </a:rPr>
              <a:t>Cap’n Crunch cereal prize</a:t>
            </a:r>
          </a:p>
          <a:p>
            <a:pPr lvl="1">
              <a:lnSpc>
                <a:spcPct val="98000"/>
              </a:lnSpc>
              <a:spcBef>
                <a:spcPts val="725"/>
              </a:spcBef>
              <a:buSzPct val="33000"/>
              <a:buFontTx/>
              <a:buBlip>
                <a:blip r:embed="rId5"/>
              </a:buBlip>
            </a:pPr>
            <a:r>
              <a:rPr lang="en-GB" altLang="en-US" sz="2500">
                <a:solidFill>
                  <a:srgbClr val="000000"/>
                </a:solidFill>
              </a:rPr>
              <a:t>Giveaway whistle produces 2600 MHz tone</a:t>
            </a:r>
          </a:p>
        </p:txBody>
      </p:sp>
      <p:pic>
        <p:nvPicPr>
          <p:cNvPr id="7175" name="Picture 8" descr="Cap'n Crunch 2600Hz Whistle, front and back vie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3650" y="5156200"/>
            <a:ext cx="1468438"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212218"/>
      </p:ext>
    </p:extLst>
  </p:cSld>
  <p:clrMapOvr>
    <a:masterClrMapping/>
  </p:clrMapOvr>
  <p:transition spd="med"/>
  <p:timing>
    <p:tnLst>
      <p:par>
        <p:cTn id="1" dur="indefinite" nodeType="tmRoot">
          <p:childTnLst>
            <p:seq concurrent="1" nextAc="seek">
              <p:cTn id="2" dur="0"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p:cTn id="7" dur="500" fill="hold"/>
                                        <p:tgtEl>
                                          <p:spTgt spid="7172"/>
                                        </p:tgtEl>
                                        <p:attrNameLst>
                                          <p:attrName>ppt_w</p:attrName>
                                        </p:attrNameLst>
                                      </p:cBhvr>
                                      <p:tavLst>
                                        <p:tav tm="0">
                                          <p:val>
                                            <p:fltVal val="0"/>
                                          </p:val>
                                        </p:tav>
                                        <p:tav tm="100000">
                                          <p:val>
                                            <p:strVal val="#ppt_w"/>
                                          </p:val>
                                        </p:tav>
                                      </p:tavLst>
                                    </p:anim>
                                    <p:anim calcmode="lin" valueType="num">
                                      <p:cBhvr>
                                        <p:cTn id="8" dur="500" fill="hold"/>
                                        <p:tgtEl>
                                          <p:spTgt spid="7172"/>
                                        </p:tgtEl>
                                        <p:attrNameLst>
                                          <p:attrName>ppt_h</p:attrName>
                                        </p:attrNameLst>
                                      </p:cBhvr>
                                      <p:tavLst>
                                        <p:tav tm="0">
                                          <p:val>
                                            <p:fltVal val="0"/>
                                          </p:val>
                                        </p:tav>
                                        <p:tav tm="100000">
                                          <p:val>
                                            <p:strVal val="#ppt_h"/>
                                          </p:val>
                                        </p:tav>
                                      </p:tavLst>
                                    </p:anim>
                                    <p:animEffect transition="in" filter="fade">
                                      <p:cBhvr>
                                        <p:cTn id="9" dur="500"/>
                                        <p:tgtEl>
                                          <p:spTgt spid="7172"/>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7174"/>
                                        </p:tgtEl>
                                        <p:attrNameLst>
                                          <p:attrName>style.visibility</p:attrName>
                                        </p:attrNameLst>
                                      </p:cBhvr>
                                      <p:to>
                                        <p:strVal val="visible"/>
                                      </p:to>
                                    </p:set>
                                    <p:anim calcmode="lin" valueType="num">
                                      <p:cBhvr>
                                        <p:cTn id="12" dur="500" fill="hold"/>
                                        <p:tgtEl>
                                          <p:spTgt spid="7174"/>
                                        </p:tgtEl>
                                        <p:attrNameLst>
                                          <p:attrName>ppt_w</p:attrName>
                                        </p:attrNameLst>
                                      </p:cBhvr>
                                      <p:tavLst>
                                        <p:tav tm="0">
                                          <p:val>
                                            <p:fltVal val="0"/>
                                          </p:val>
                                        </p:tav>
                                        <p:tav tm="100000">
                                          <p:val>
                                            <p:strVal val="#ppt_w"/>
                                          </p:val>
                                        </p:tav>
                                      </p:tavLst>
                                    </p:anim>
                                    <p:anim calcmode="lin" valueType="num">
                                      <p:cBhvr>
                                        <p:cTn id="13" dur="500" fill="hold"/>
                                        <p:tgtEl>
                                          <p:spTgt spid="7174"/>
                                        </p:tgtEl>
                                        <p:attrNameLst>
                                          <p:attrName>ppt_h</p:attrName>
                                        </p:attrNameLst>
                                      </p:cBhvr>
                                      <p:tavLst>
                                        <p:tav tm="0">
                                          <p:val>
                                            <p:fltVal val="0"/>
                                          </p:val>
                                        </p:tav>
                                        <p:tav tm="100000">
                                          <p:val>
                                            <p:strVal val="#ppt_h"/>
                                          </p:val>
                                        </p:tav>
                                      </p:tavLst>
                                    </p:anim>
                                    <p:animEffect transition="in" filter="fade">
                                      <p:cBhvr>
                                        <p:cTn id="14" dur="500"/>
                                        <p:tgtEl>
                                          <p:spTgt spid="7174"/>
                                        </p:tgtEl>
                                      </p:cBhvr>
                                    </p:animEffect>
                                  </p:childTnLst>
                                </p:cTn>
                              </p:par>
                              <p:par>
                                <p:cTn id="15" presetID="53" presetClass="entr" presetSubtype="0" fill="hold" nodeType="withEffect">
                                  <p:stCondLst>
                                    <p:cond delay="0"/>
                                  </p:stCondLst>
                                  <p:childTnLst>
                                    <p:set>
                                      <p:cBhvr>
                                        <p:cTn id="16" dur="1" fill="hold">
                                          <p:stCondLst>
                                            <p:cond delay="0"/>
                                          </p:stCondLst>
                                        </p:cTn>
                                        <p:tgtEl>
                                          <p:spTgt spid="7175"/>
                                        </p:tgtEl>
                                        <p:attrNameLst>
                                          <p:attrName>style.visibility</p:attrName>
                                        </p:attrNameLst>
                                      </p:cBhvr>
                                      <p:to>
                                        <p:strVal val="visible"/>
                                      </p:to>
                                    </p:set>
                                    <p:anim calcmode="lin" valueType="num">
                                      <p:cBhvr>
                                        <p:cTn id="17" dur="500" fill="hold"/>
                                        <p:tgtEl>
                                          <p:spTgt spid="7175"/>
                                        </p:tgtEl>
                                        <p:attrNameLst>
                                          <p:attrName>ppt_w</p:attrName>
                                        </p:attrNameLst>
                                      </p:cBhvr>
                                      <p:tavLst>
                                        <p:tav tm="0">
                                          <p:val>
                                            <p:fltVal val="0"/>
                                          </p:val>
                                        </p:tav>
                                        <p:tav tm="100000">
                                          <p:val>
                                            <p:strVal val="#ppt_w"/>
                                          </p:val>
                                        </p:tav>
                                      </p:tavLst>
                                    </p:anim>
                                    <p:anim calcmode="lin" valueType="num">
                                      <p:cBhvr>
                                        <p:cTn id="18" dur="500" fill="hold"/>
                                        <p:tgtEl>
                                          <p:spTgt spid="7175"/>
                                        </p:tgtEl>
                                        <p:attrNameLst>
                                          <p:attrName>ppt_h</p:attrName>
                                        </p:attrNameLst>
                                      </p:cBhvr>
                                      <p:tavLst>
                                        <p:tav tm="0">
                                          <p:val>
                                            <p:fltVal val="0"/>
                                          </p:val>
                                        </p:tav>
                                        <p:tav tm="100000">
                                          <p:val>
                                            <p:strVal val="#ppt_h"/>
                                          </p:val>
                                        </p:tav>
                                      </p:tavLst>
                                    </p:anim>
                                    <p:animEffect transition="in" filter="fade">
                                      <p:cBhvr>
                                        <p:cTn id="19"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r>
              <a:rPr lang="en-GB" altLang="en-US" smtClean="0"/>
              <a:t>The Seventies</a:t>
            </a:r>
          </a:p>
        </p:txBody>
      </p:sp>
      <p:sp>
        <p:nvSpPr>
          <p:cNvPr id="10243" name="Rectangle 2"/>
          <p:cNvSpPr>
            <a:spLocks noGrp="1" noChangeArrowheads="1"/>
          </p:cNvSpPr>
          <p:nvPr>
            <p:ph idx="1"/>
          </p:nvPr>
        </p:nvSpPr>
        <p:spPr>
          <a:xfrm>
            <a:off x="287338" y="1077913"/>
            <a:ext cx="8664575" cy="5116512"/>
          </a:xfrm>
        </p:spPr>
        <p:txBody>
          <a:bodyPr/>
          <a:lstStyle/>
          <a:p>
            <a:pPr eaLnBrk="1" hangingPunct="1"/>
            <a:r>
              <a:rPr lang="en-GB" altLang="en-US" smtClean="0">
                <a:solidFill>
                  <a:srgbClr val="FF0000"/>
                </a:solidFill>
              </a:rPr>
              <a:t>John Draper</a:t>
            </a:r>
          </a:p>
          <a:p>
            <a:pPr lvl="1" eaLnBrk="1" hangingPunct="1"/>
            <a:r>
              <a:rPr lang="en-GB" altLang="en-US" smtClean="0"/>
              <a:t>a.k.a. Captain Crunch</a:t>
            </a:r>
          </a:p>
          <a:p>
            <a:pPr lvl="1" eaLnBrk="1" hangingPunct="1"/>
            <a:r>
              <a:rPr lang="en-US" altLang="en-US" smtClean="0">
                <a:solidFill>
                  <a:srgbClr val="00B050"/>
                </a:solidFill>
              </a:rPr>
              <a:t>“If I do what I do, it is only</a:t>
            </a:r>
          </a:p>
          <a:p>
            <a:pPr lvl="1" eaLnBrk="1" hangingPunct="1">
              <a:buFont typeface="StarSymbol" charset="0"/>
              <a:buNone/>
            </a:pPr>
            <a:r>
              <a:rPr lang="en-US" altLang="en-US" smtClean="0">
                <a:solidFill>
                  <a:srgbClr val="00B050"/>
                </a:solidFill>
              </a:rPr>
              <a:t>to explore a system”</a:t>
            </a:r>
          </a:p>
          <a:p>
            <a:pPr eaLnBrk="1" hangingPunct="1"/>
            <a:endParaRPr lang="en-GB" altLang="en-US" smtClean="0"/>
          </a:p>
          <a:p>
            <a:pPr eaLnBrk="1" hangingPunct="1"/>
            <a:endParaRPr lang="en-GB" altLang="en-US" smtClean="0"/>
          </a:p>
          <a:p>
            <a:pPr eaLnBrk="1" hangingPunct="1"/>
            <a:r>
              <a:rPr lang="en-GB" altLang="en-US" smtClean="0"/>
              <a:t>In 1971, built </a:t>
            </a:r>
            <a:r>
              <a:rPr lang="en-GB" altLang="en-US" smtClean="0">
                <a:solidFill>
                  <a:srgbClr val="FF0000"/>
                </a:solidFill>
              </a:rPr>
              <a:t>Bluebox</a:t>
            </a:r>
          </a:p>
          <a:p>
            <a:pPr lvl="1" eaLnBrk="1" hangingPunct="1"/>
            <a:r>
              <a:rPr lang="en-GB" altLang="en-US" smtClean="0"/>
              <a:t>with Steve Jobs and </a:t>
            </a:r>
          </a:p>
          <a:p>
            <a:pPr lvl="1" eaLnBrk="1" hangingPunct="1">
              <a:buFont typeface="StarSymbol" charset="0"/>
              <a:buNone/>
            </a:pPr>
            <a:r>
              <a:rPr lang="en-GB" altLang="en-US" smtClean="0"/>
              <a:t>Steve Wozniak</a:t>
            </a:r>
          </a:p>
          <a:p>
            <a:pPr eaLnBrk="1" hangingPunct="1"/>
            <a:endParaRPr lang="en-GB" altLang="en-US" smtClean="0"/>
          </a:p>
        </p:txBody>
      </p:sp>
      <p:sp>
        <p:nvSpPr>
          <p:cNvPr id="1024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35F3678-968A-4E57-8789-C19A5C71B065}" type="slidenum">
              <a:rPr lang="en-US" altLang="en-US" sz="1200">
                <a:solidFill>
                  <a:schemeClr val="bg1"/>
                </a:solidFill>
              </a:rPr>
              <a:pPr/>
              <a:t>46</a:t>
            </a:fld>
            <a:endParaRPr lang="en-US" altLang="en-US" sz="1200">
              <a:solidFill>
                <a:schemeClr val="bg1"/>
              </a:solidFill>
            </a:endParaRPr>
          </a:p>
        </p:txBody>
      </p:sp>
      <p:grpSp>
        <p:nvGrpSpPr>
          <p:cNvPr id="10246" name="Group 3"/>
          <p:cNvGrpSpPr>
            <a:grpSpLocks/>
          </p:cNvGrpSpPr>
          <p:nvPr/>
        </p:nvGrpSpPr>
        <p:grpSpPr bwMode="auto">
          <a:xfrm>
            <a:off x="1893888" y="2536825"/>
            <a:ext cx="5356225" cy="1752600"/>
            <a:chOff x="1315" y="1762"/>
            <a:chExt cx="3720" cy="1216"/>
          </a:xfrm>
        </p:grpSpPr>
        <p:sp>
          <p:nvSpPr>
            <p:cNvPr id="10249" name="Rectangle 4"/>
            <p:cNvSpPr>
              <a:spLocks noChangeArrowheads="1"/>
            </p:cNvSpPr>
            <p:nvPr/>
          </p:nvSpPr>
          <p:spPr bwMode="auto">
            <a:xfrm>
              <a:off x="1315" y="1762"/>
              <a:ext cx="372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50" name="Rectangle 5"/>
            <p:cNvSpPr>
              <a:spLocks noChangeArrowheads="1"/>
            </p:cNvSpPr>
            <p:nvPr/>
          </p:nvSpPr>
          <p:spPr bwMode="auto">
            <a:xfrm>
              <a:off x="1315" y="1762"/>
              <a:ext cx="3721" cy="1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tabLst>
                  <a:tab pos="0" algn="l"/>
                  <a:tab pos="828675" algn="l"/>
                  <a:tab pos="1657350" algn="l"/>
                  <a:tab pos="2487613" algn="l"/>
                  <a:tab pos="3316288" algn="l"/>
                  <a:tab pos="4146550" algn="l"/>
                  <a:tab pos="4975225" algn="l"/>
                  <a:tab pos="5805488" algn="l"/>
                  <a:tab pos="6634163" algn="l"/>
                  <a:tab pos="7464425" algn="l"/>
                  <a:tab pos="8293100" algn="l"/>
                  <a:tab pos="9123363" algn="l"/>
                </a:tabLst>
                <a:defRPr sz="2400">
                  <a:solidFill>
                    <a:schemeClr val="tx1"/>
                  </a:solidFill>
                  <a:latin typeface="Times New Roman" panose="02020603050405020304" pitchFamily="18" charset="0"/>
                </a:defRPr>
              </a:lvl1pPr>
              <a:lvl2pPr marL="742950" indent="-285750">
                <a:tabLst>
                  <a:tab pos="0" algn="l"/>
                  <a:tab pos="828675" algn="l"/>
                  <a:tab pos="1657350" algn="l"/>
                  <a:tab pos="2487613" algn="l"/>
                  <a:tab pos="3316288" algn="l"/>
                  <a:tab pos="4146550" algn="l"/>
                  <a:tab pos="4975225" algn="l"/>
                  <a:tab pos="5805488" algn="l"/>
                  <a:tab pos="6634163" algn="l"/>
                  <a:tab pos="7464425" algn="l"/>
                  <a:tab pos="8293100" algn="l"/>
                  <a:tab pos="9123363" algn="l"/>
                </a:tabLst>
                <a:defRPr sz="2400">
                  <a:solidFill>
                    <a:schemeClr val="tx1"/>
                  </a:solidFill>
                  <a:latin typeface="Times New Roman" panose="02020603050405020304" pitchFamily="18" charset="0"/>
                </a:defRPr>
              </a:lvl2pPr>
              <a:lvl3pPr marL="1143000" indent="-228600">
                <a:tabLst>
                  <a:tab pos="0" algn="l"/>
                  <a:tab pos="828675" algn="l"/>
                  <a:tab pos="1657350" algn="l"/>
                  <a:tab pos="2487613" algn="l"/>
                  <a:tab pos="3316288" algn="l"/>
                  <a:tab pos="4146550" algn="l"/>
                  <a:tab pos="4975225" algn="l"/>
                  <a:tab pos="5805488" algn="l"/>
                  <a:tab pos="6634163" algn="l"/>
                  <a:tab pos="7464425" algn="l"/>
                  <a:tab pos="8293100" algn="l"/>
                  <a:tab pos="9123363" algn="l"/>
                </a:tabLst>
                <a:defRPr sz="2400">
                  <a:solidFill>
                    <a:schemeClr val="tx1"/>
                  </a:solidFill>
                  <a:latin typeface="Times New Roman" panose="02020603050405020304" pitchFamily="18" charset="0"/>
                </a:defRPr>
              </a:lvl3pPr>
              <a:lvl4pPr marL="1600200" indent="-228600">
                <a:tabLst>
                  <a:tab pos="0" algn="l"/>
                  <a:tab pos="828675" algn="l"/>
                  <a:tab pos="1657350" algn="l"/>
                  <a:tab pos="2487613" algn="l"/>
                  <a:tab pos="3316288" algn="l"/>
                  <a:tab pos="4146550" algn="l"/>
                  <a:tab pos="4975225" algn="l"/>
                  <a:tab pos="5805488" algn="l"/>
                  <a:tab pos="6634163" algn="l"/>
                  <a:tab pos="7464425" algn="l"/>
                  <a:tab pos="8293100" algn="l"/>
                  <a:tab pos="9123363" algn="l"/>
                </a:tabLst>
                <a:defRPr sz="2400">
                  <a:solidFill>
                    <a:schemeClr val="tx1"/>
                  </a:solidFill>
                  <a:latin typeface="Times New Roman" panose="02020603050405020304" pitchFamily="18" charset="0"/>
                </a:defRPr>
              </a:lvl4pPr>
              <a:lvl5pPr marL="2057400" indent="-228600">
                <a:tabLst>
                  <a:tab pos="0" algn="l"/>
                  <a:tab pos="828675" algn="l"/>
                  <a:tab pos="1657350" algn="l"/>
                  <a:tab pos="2487613" algn="l"/>
                  <a:tab pos="3316288" algn="l"/>
                  <a:tab pos="4146550" algn="l"/>
                  <a:tab pos="4975225" algn="l"/>
                  <a:tab pos="5805488" algn="l"/>
                  <a:tab pos="6634163" algn="l"/>
                  <a:tab pos="7464425" algn="l"/>
                  <a:tab pos="8293100" algn="l"/>
                  <a:tab pos="9123363"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828675" algn="l"/>
                  <a:tab pos="1657350" algn="l"/>
                  <a:tab pos="2487613" algn="l"/>
                  <a:tab pos="3316288" algn="l"/>
                  <a:tab pos="4146550" algn="l"/>
                  <a:tab pos="4975225" algn="l"/>
                  <a:tab pos="5805488" algn="l"/>
                  <a:tab pos="6634163" algn="l"/>
                  <a:tab pos="7464425" algn="l"/>
                  <a:tab pos="8293100" algn="l"/>
                  <a:tab pos="9123363"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828675" algn="l"/>
                  <a:tab pos="1657350" algn="l"/>
                  <a:tab pos="2487613" algn="l"/>
                  <a:tab pos="3316288" algn="l"/>
                  <a:tab pos="4146550" algn="l"/>
                  <a:tab pos="4975225" algn="l"/>
                  <a:tab pos="5805488" algn="l"/>
                  <a:tab pos="6634163" algn="l"/>
                  <a:tab pos="7464425" algn="l"/>
                  <a:tab pos="8293100" algn="l"/>
                  <a:tab pos="9123363"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828675" algn="l"/>
                  <a:tab pos="1657350" algn="l"/>
                  <a:tab pos="2487613" algn="l"/>
                  <a:tab pos="3316288" algn="l"/>
                  <a:tab pos="4146550" algn="l"/>
                  <a:tab pos="4975225" algn="l"/>
                  <a:tab pos="5805488" algn="l"/>
                  <a:tab pos="6634163" algn="l"/>
                  <a:tab pos="7464425" algn="l"/>
                  <a:tab pos="8293100" algn="l"/>
                  <a:tab pos="9123363"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828675" algn="l"/>
                  <a:tab pos="1657350" algn="l"/>
                  <a:tab pos="2487613" algn="l"/>
                  <a:tab pos="3316288" algn="l"/>
                  <a:tab pos="4146550" algn="l"/>
                  <a:tab pos="4975225" algn="l"/>
                  <a:tab pos="5805488" algn="l"/>
                  <a:tab pos="6634163" algn="l"/>
                  <a:tab pos="7464425" algn="l"/>
                  <a:tab pos="8293100" algn="l"/>
                  <a:tab pos="9123363" algn="l"/>
                </a:tabLst>
                <a:defRPr sz="2400">
                  <a:solidFill>
                    <a:schemeClr val="tx1"/>
                  </a:solidFill>
                  <a:latin typeface="Times New Roman" panose="02020603050405020304" pitchFamily="18" charset="0"/>
                </a:defRPr>
              </a:lvl9pPr>
            </a:lstStyle>
            <a:p>
              <a:pPr algn="r"/>
              <a:r>
                <a:rPr lang="en-GB" altLang="en-US">
                  <a:solidFill>
                    <a:srgbClr val="000000"/>
                  </a:solidFill>
                </a:rPr>
                <a:t>  </a:t>
              </a:r>
              <a:r>
                <a:rPr lang="en-GB" altLang="en-US" sz="9900">
                  <a:solidFill>
                    <a:srgbClr val="000000"/>
                  </a:solidFill>
                </a:rPr>
                <a:t> </a:t>
              </a:r>
              <a:r>
                <a:rPr lang="en-GB" altLang="en-US">
                  <a:solidFill>
                    <a:srgbClr val="000000"/>
                  </a:solidFill>
                </a:rPr>
                <a:t>                                </a:t>
              </a:r>
            </a:p>
          </p:txBody>
        </p:sp>
      </p:grpSp>
      <p:pic>
        <p:nvPicPr>
          <p:cNvPr id="102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300" y="784225"/>
            <a:ext cx="2833688"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48" name="Picture 2" descr="The blue box previously owned by Steve Wozniak, on display at the Computer History Museum.">
            <a:hlinkClick r:id="rId4" tooltip="The blue box previously owned by Steve Wozniak, on display at the Computer History Museum."/>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4300" y="3548063"/>
            <a:ext cx="2833688"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7927582"/>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p:txBody>
          <a:bodyPr/>
          <a:lstStyle/>
          <a:p>
            <a:pPr eaLnBrk="1" hangingPunct="1"/>
            <a:r>
              <a:rPr lang="en-GB" altLang="en-US" smtClean="0"/>
              <a:t>The Eighties</a:t>
            </a:r>
          </a:p>
        </p:txBody>
      </p:sp>
      <p:sp>
        <p:nvSpPr>
          <p:cNvPr id="11267" name="Rectangle 2"/>
          <p:cNvSpPr>
            <a:spLocks noGrp="1" noChangeArrowheads="1"/>
          </p:cNvSpPr>
          <p:nvPr>
            <p:ph idx="1"/>
          </p:nvPr>
        </p:nvSpPr>
        <p:spPr>
          <a:xfrm>
            <a:off x="287338" y="1077913"/>
            <a:ext cx="8664575" cy="5116512"/>
          </a:xfrm>
        </p:spPr>
        <p:txBody>
          <a:bodyPr/>
          <a:lstStyle/>
          <a:p>
            <a:pPr eaLnBrk="1" hangingPunct="1"/>
            <a:r>
              <a:rPr lang="en-US" altLang="en-US" smtClean="0">
                <a:solidFill>
                  <a:srgbClr val="FF0000"/>
                </a:solidFill>
              </a:rPr>
              <a:t>Robert Morris </a:t>
            </a:r>
            <a:r>
              <a:rPr lang="en-US" altLang="en-US" smtClean="0"/>
              <a:t>worm - 1988</a:t>
            </a:r>
          </a:p>
          <a:p>
            <a:pPr lvl="1" eaLnBrk="1" hangingPunct="1"/>
            <a:r>
              <a:rPr lang="en-US" altLang="en-US" smtClean="0"/>
              <a:t>Developed to measure the size of the Internet</a:t>
            </a:r>
          </a:p>
          <a:p>
            <a:pPr lvl="2" eaLnBrk="1" hangingPunct="1"/>
            <a:r>
              <a:rPr lang="en-US" altLang="en-US" smtClean="0"/>
              <a:t>However, a computer could be infected multiple times</a:t>
            </a:r>
          </a:p>
          <a:p>
            <a:pPr lvl="1" eaLnBrk="1" hangingPunct="1"/>
            <a:r>
              <a:rPr lang="en-US" altLang="en-US" smtClean="0"/>
              <a:t>Brought down a large fraction of the Internet  </a:t>
            </a:r>
          </a:p>
          <a:p>
            <a:pPr lvl="2" eaLnBrk="1" hangingPunct="1"/>
            <a:r>
              <a:rPr lang="en-US" altLang="en-US" smtClean="0"/>
              <a:t>~ 6K computers</a:t>
            </a:r>
          </a:p>
          <a:p>
            <a:pPr lvl="3" eaLnBrk="1" hangingPunct="1"/>
            <a:endParaRPr lang="en-US" altLang="en-US" smtClean="0"/>
          </a:p>
          <a:p>
            <a:pPr lvl="3" eaLnBrk="1" hangingPunct="1"/>
            <a:endParaRPr lang="en-US" altLang="en-US" smtClean="0"/>
          </a:p>
          <a:p>
            <a:pPr lvl="3" eaLnBrk="1" hangingPunct="1"/>
            <a:endParaRPr lang="en-US" altLang="en-US" smtClean="0"/>
          </a:p>
          <a:p>
            <a:pPr lvl="3" eaLnBrk="1" hangingPunct="1"/>
            <a:endParaRPr lang="en-US" altLang="en-US" smtClean="0"/>
          </a:p>
          <a:p>
            <a:pPr lvl="3" eaLnBrk="1" hangingPunct="1"/>
            <a:endParaRPr lang="en-US" altLang="en-US" smtClean="0"/>
          </a:p>
          <a:p>
            <a:pPr lvl="3" eaLnBrk="1" hangingPunct="1"/>
            <a:endParaRPr lang="en-US" altLang="en-US" smtClean="0"/>
          </a:p>
          <a:p>
            <a:pPr lvl="1" eaLnBrk="1" hangingPunct="1"/>
            <a:r>
              <a:rPr lang="en-US" altLang="en-US" smtClean="0"/>
              <a:t>Academic interest in network security</a:t>
            </a:r>
          </a:p>
        </p:txBody>
      </p:sp>
      <p:sp>
        <p:nvSpPr>
          <p:cNvPr id="1126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08657E-080F-4D0A-9339-4D6DE2553177}" type="slidenum">
              <a:rPr lang="en-US" altLang="en-US" sz="1200">
                <a:solidFill>
                  <a:schemeClr val="bg1"/>
                </a:solidFill>
              </a:rPr>
              <a:pPr/>
              <a:t>47</a:t>
            </a:fld>
            <a:endParaRPr lang="en-US" altLang="en-US" sz="1200">
              <a:solidFill>
                <a:schemeClr val="bg1"/>
              </a:solidFill>
            </a:endParaRPr>
          </a:p>
        </p:txBody>
      </p:sp>
      <p:pic>
        <p:nvPicPr>
          <p:cNvPr id="1127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225" y="3152775"/>
            <a:ext cx="3024188"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096836"/>
      </p:ext>
    </p:extLst>
  </p:cSld>
  <p:clrMapOvr>
    <a:masterClrMapping/>
  </p:clrMapOvr>
  <p:transition spd="med"/>
  <p:timing>
    <p:tnLst>
      <p:par>
        <p:cTn id="1" dur="indefinite"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pPr eaLnBrk="1" hangingPunct="1"/>
            <a:r>
              <a:rPr lang="en-GB" altLang="en-US" smtClean="0"/>
              <a:t>The Nineties</a:t>
            </a:r>
          </a:p>
        </p:txBody>
      </p:sp>
      <p:sp>
        <p:nvSpPr>
          <p:cNvPr id="12291" name="Rectangle 2"/>
          <p:cNvSpPr>
            <a:spLocks noGrp="1" noChangeArrowheads="1"/>
          </p:cNvSpPr>
          <p:nvPr>
            <p:ph idx="1"/>
          </p:nvPr>
        </p:nvSpPr>
        <p:spPr>
          <a:xfrm>
            <a:off x="287338" y="1077913"/>
            <a:ext cx="8664575" cy="5116512"/>
          </a:xfrm>
        </p:spPr>
        <p:txBody>
          <a:bodyPr/>
          <a:lstStyle/>
          <a:p>
            <a:pPr eaLnBrk="1" hangingPunct="1"/>
            <a:r>
              <a:rPr lang="en-GB" altLang="en-US" smtClean="0">
                <a:solidFill>
                  <a:srgbClr val="FF0000"/>
                </a:solidFill>
              </a:rPr>
              <a:t>Kevin Mitnick</a:t>
            </a:r>
          </a:p>
          <a:p>
            <a:pPr lvl="1" eaLnBrk="1" hangingPunct="1"/>
            <a:r>
              <a:rPr lang="en-GB" altLang="en-US" smtClean="0"/>
              <a:t>First hacker on FBI’s Most Wanted list</a:t>
            </a:r>
          </a:p>
          <a:p>
            <a:pPr lvl="1" eaLnBrk="1" hangingPunct="1"/>
            <a:r>
              <a:rPr lang="en-GB" altLang="en-US" smtClean="0"/>
              <a:t>Hacked into many networks </a:t>
            </a:r>
          </a:p>
          <a:p>
            <a:pPr lvl="2" eaLnBrk="1" hangingPunct="1"/>
            <a:r>
              <a:rPr lang="en-GB" altLang="en-US" smtClean="0"/>
              <a:t>including FBI</a:t>
            </a:r>
          </a:p>
          <a:p>
            <a:pPr lvl="1" eaLnBrk="1" hangingPunct="1"/>
            <a:r>
              <a:rPr lang="en-GB" altLang="en-US" smtClean="0"/>
              <a:t>Stole intellectual property</a:t>
            </a:r>
          </a:p>
          <a:p>
            <a:pPr lvl="2" eaLnBrk="1" hangingPunct="1"/>
            <a:r>
              <a:rPr lang="en-GB" altLang="en-US" smtClean="0"/>
              <a:t>including 20K credit card numbers</a:t>
            </a:r>
          </a:p>
          <a:p>
            <a:pPr lvl="1" eaLnBrk="1" hangingPunct="1"/>
            <a:r>
              <a:rPr lang="en-US" altLang="en-US" smtClean="0"/>
              <a:t>In 1995, caught 2</a:t>
            </a:r>
            <a:r>
              <a:rPr lang="en-US" altLang="en-US" baseline="30000" smtClean="0"/>
              <a:t>nd</a:t>
            </a:r>
            <a:r>
              <a:rPr lang="en-US" altLang="en-US" smtClean="0"/>
              <a:t> time </a:t>
            </a:r>
          </a:p>
          <a:p>
            <a:pPr lvl="2" eaLnBrk="1" hangingPunct="1"/>
            <a:r>
              <a:rPr lang="en-US" altLang="en-US" smtClean="0"/>
              <a:t>served five years in prison</a:t>
            </a:r>
            <a:endParaRPr lang="en-GB" altLang="en-US" smtClean="0"/>
          </a:p>
        </p:txBody>
      </p:sp>
      <p:sp>
        <p:nvSpPr>
          <p:cNvPr id="1229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E47F6B-77B4-4727-AC7F-E968330816D5}" type="slidenum">
              <a:rPr lang="en-US" altLang="en-US" sz="1200">
                <a:solidFill>
                  <a:schemeClr val="bg1"/>
                </a:solidFill>
              </a:rPr>
              <a:pPr/>
              <a:t>48</a:t>
            </a:fld>
            <a:endParaRPr lang="en-US" altLang="en-US" sz="1200">
              <a:solidFill>
                <a:schemeClr val="bg1"/>
              </a:solidFill>
            </a:endParaRPr>
          </a:p>
        </p:txBody>
      </p:sp>
      <p:pic>
        <p:nvPicPr>
          <p:cNvPr id="1229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2975" y="2478088"/>
            <a:ext cx="2117725"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7096307"/>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mtClean="0"/>
              <a:t>Code-Red Worm</a:t>
            </a:r>
          </a:p>
        </p:txBody>
      </p:sp>
      <p:sp>
        <p:nvSpPr>
          <p:cNvPr id="13315" name="Content Placeholder 2"/>
          <p:cNvSpPr>
            <a:spLocks noGrp="1"/>
          </p:cNvSpPr>
          <p:nvPr>
            <p:ph idx="1"/>
          </p:nvPr>
        </p:nvSpPr>
        <p:spPr>
          <a:xfrm>
            <a:off x="533400" y="1279525"/>
            <a:ext cx="7772400" cy="4968875"/>
          </a:xfrm>
        </p:spPr>
        <p:txBody>
          <a:bodyPr/>
          <a:lstStyle/>
          <a:p>
            <a:pPr eaLnBrk="1" hangingPunct="1"/>
            <a:r>
              <a:rPr lang="en-US" altLang="en-US" sz="2000" smtClean="0"/>
              <a:t>On July 19, 2001, more than 359,000 computers connected to the Internet were infected in less than 14 hours</a:t>
            </a:r>
            <a:endParaRPr lang="en-US" altLang="en-US" sz="2000" smtClean="0">
              <a:hlinkClick r:id="rId2"/>
            </a:endParaRPr>
          </a:p>
          <a:p>
            <a:pPr eaLnBrk="1" hangingPunct="1"/>
            <a:endParaRPr lang="en-US" altLang="en-US" smtClean="0">
              <a:hlinkClick r:id=""/>
            </a:endParaRPr>
          </a:p>
          <a:p>
            <a:pPr eaLnBrk="1" hangingPunct="1"/>
            <a:r>
              <a:rPr lang="en-US" altLang="en-US" smtClean="0">
                <a:hlinkClick r:id=""/>
              </a:rPr>
              <a:t>Spread</a:t>
            </a:r>
            <a:endParaRPr lang="en-US" altLang="en-US" smtClean="0"/>
          </a:p>
        </p:txBody>
      </p:sp>
      <p:sp>
        <p:nvSpPr>
          <p:cNvPr id="1331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888802-0B1E-4760-AD27-78FB67E4E973}" type="slidenum">
              <a:rPr lang="en-US" altLang="en-US" sz="1200">
                <a:solidFill>
                  <a:schemeClr val="bg1"/>
                </a:solidFill>
              </a:rPr>
              <a:pPr/>
              <a:t>49</a:t>
            </a:fld>
            <a:endParaRPr lang="en-US" altLang="en-US" sz="1200">
              <a:solidFill>
                <a:schemeClr val="bg1"/>
              </a:solidFill>
            </a:endParaRPr>
          </a:p>
        </p:txBody>
      </p:sp>
      <p:pic>
        <p:nvPicPr>
          <p:cNvPr id="706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488" y="1998663"/>
            <a:ext cx="4859337" cy="485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extLst>
      <p:ext uri="{BB962C8B-B14F-4D97-AF65-F5344CB8AC3E}">
        <p14:creationId xmlns:p14="http://schemas.microsoft.com/office/powerpoint/2010/main" val="1640320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p:cTn id="7" dur="500" fill="hold"/>
                                        <p:tgtEl>
                                          <p:spTgt spid="70658"/>
                                        </p:tgtEl>
                                        <p:attrNameLst>
                                          <p:attrName>ppt_w</p:attrName>
                                        </p:attrNameLst>
                                      </p:cBhvr>
                                      <p:tavLst>
                                        <p:tav tm="0">
                                          <p:val>
                                            <p:fltVal val="0"/>
                                          </p:val>
                                        </p:tav>
                                        <p:tav tm="100000">
                                          <p:val>
                                            <p:strVal val="#ppt_w"/>
                                          </p:val>
                                        </p:tav>
                                      </p:tavLst>
                                    </p:anim>
                                    <p:anim calcmode="lin" valueType="num">
                                      <p:cBhvr>
                                        <p:cTn id="8" dur="500" fill="hold"/>
                                        <p:tgtEl>
                                          <p:spTgt spid="70658"/>
                                        </p:tgtEl>
                                        <p:attrNameLst>
                                          <p:attrName>ppt_h</p:attrName>
                                        </p:attrNameLst>
                                      </p:cBhvr>
                                      <p:tavLst>
                                        <p:tav tm="0">
                                          <p:val>
                                            <p:fltVal val="0"/>
                                          </p:val>
                                        </p:tav>
                                        <p:tav tm="100000">
                                          <p:val>
                                            <p:strVal val="#ppt_h"/>
                                          </p:val>
                                        </p:tav>
                                      </p:tavLst>
                                    </p:anim>
                                    <p:animEffect transition="in" filter="fade">
                                      <p:cBhvr>
                                        <p:cTn id="9" dur="500"/>
                                        <p:tgtEl>
                                          <p:spTgt spid="7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smtClean="0"/>
              <a:t>Key Security Concepts</a:t>
            </a:r>
            <a:endParaRPr lang="en-US" dirty="0"/>
          </a:p>
        </p:txBody>
      </p:sp>
      <p:sp>
        <p:nvSpPr>
          <p:cNvPr id="5" name="Freeform 4"/>
          <p:cNvSpPr/>
          <p:nvPr/>
        </p:nvSpPr>
        <p:spPr>
          <a:xfrm>
            <a:off x="462933" y="1685781"/>
            <a:ext cx="3088723" cy="1080000"/>
          </a:xfrm>
          <a:custGeom>
            <a:avLst/>
            <a:gdLst>
              <a:gd name="connsiteX0" fmla="*/ 0 w 3088723"/>
              <a:gd name="connsiteY0" fmla="*/ 0 h 1080000"/>
              <a:gd name="connsiteX1" fmla="*/ 2548723 w 3088723"/>
              <a:gd name="connsiteY1" fmla="*/ 0 h 1080000"/>
              <a:gd name="connsiteX2" fmla="*/ 3088723 w 3088723"/>
              <a:gd name="connsiteY2" fmla="*/ 540000 h 1080000"/>
              <a:gd name="connsiteX3" fmla="*/ 2548723 w 3088723"/>
              <a:gd name="connsiteY3" fmla="*/ 1080000 h 1080000"/>
              <a:gd name="connsiteX4" fmla="*/ 0 w 3088723"/>
              <a:gd name="connsiteY4" fmla="*/ 1080000 h 1080000"/>
              <a:gd name="connsiteX5" fmla="*/ 540000 w 3088723"/>
              <a:gd name="connsiteY5" fmla="*/ 540000 h 1080000"/>
              <a:gd name="connsiteX6" fmla="*/ 0 w 3088723"/>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8723" h="1080000">
                <a:moveTo>
                  <a:pt x="0" y="0"/>
                </a:moveTo>
                <a:lnTo>
                  <a:pt x="2548723" y="0"/>
                </a:lnTo>
                <a:lnTo>
                  <a:pt x="3088723" y="540000"/>
                </a:lnTo>
                <a:lnTo>
                  <a:pt x="2548723" y="1080000"/>
                </a:lnTo>
                <a:lnTo>
                  <a:pt x="0" y="1080000"/>
                </a:lnTo>
                <a:lnTo>
                  <a:pt x="540000" y="540000"/>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36012" tIns="32004" rIns="572004" bIns="32004" numCol="1" spcCol="1270" anchor="ctr" anchorCtr="0">
            <a:noAutofit/>
          </a:bodyPr>
          <a:lstStyle/>
          <a:p>
            <a:pPr lvl="0" algn="ctr" defTabSz="1066800" rtl="0">
              <a:lnSpc>
                <a:spcPct val="90000"/>
              </a:lnSpc>
              <a:spcBef>
                <a:spcPct val="0"/>
              </a:spcBef>
              <a:spcAft>
                <a:spcPct val="35000"/>
              </a:spcAft>
            </a:pPr>
            <a:r>
              <a:rPr lang="en-US" sz="2400" b="1" kern="1200" dirty="0" smtClean="0">
                <a:solidFill>
                  <a:srgbClr val="FF0000"/>
                </a:solidFill>
              </a:rPr>
              <a:t>Confidentiality</a:t>
            </a:r>
            <a:endParaRPr lang="en-US" sz="2400" kern="1200" dirty="0">
              <a:solidFill>
                <a:srgbClr val="FF0000"/>
              </a:solidFill>
            </a:endParaRPr>
          </a:p>
        </p:txBody>
      </p:sp>
      <p:sp>
        <p:nvSpPr>
          <p:cNvPr id="6" name="Freeform 5"/>
          <p:cNvSpPr/>
          <p:nvPr/>
        </p:nvSpPr>
        <p:spPr>
          <a:xfrm>
            <a:off x="616942" y="2900781"/>
            <a:ext cx="2224563" cy="2835000"/>
          </a:xfrm>
          <a:custGeom>
            <a:avLst/>
            <a:gdLst>
              <a:gd name="connsiteX0" fmla="*/ 0 w 2224563"/>
              <a:gd name="connsiteY0" fmla="*/ 0 h 2835000"/>
              <a:gd name="connsiteX1" fmla="*/ 2224563 w 2224563"/>
              <a:gd name="connsiteY1" fmla="*/ 0 h 2835000"/>
              <a:gd name="connsiteX2" fmla="*/ 2224563 w 2224563"/>
              <a:gd name="connsiteY2" fmla="*/ 2835000 h 2835000"/>
              <a:gd name="connsiteX3" fmla="*/ 0 w 2224563"/>
              <a:gd name="connsiteY3" fmla="*/ 2835000 h 2835000"/>
              <a:gd name="connsiteX4" fmla="*/ 0 w 2224563"/>
              <a:gd name="connsiteY4" fmla="*/ 0 h 28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563" h="2835000">
                <a:moveTo>
                  <a:pt x="0" y="0"/>
                </a:moveTo>
                <a:lnTo>
                  <a:pt x="2224563" y="0"/>
                </a:lnTo>
                <a:lnTo>
                  <a:pt x="2224563" y="2835000"/>
                </a:lnTo>
                <a:lnTo>
                  <a:pt x="0" y="2835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28600" lvl="1" indent="-228600" algn="l" defTabSz="889000" rtl="0">
              <a:lnSpc>
                <a:spcPct val="90000"/>
              </a:lnSpc>
              <a:spcBef>
                <a:spcPct val="0"/>
              </a:spcBef>
              <a:spcAft>
                <a:spcPct val="15000"/>
              </a:spcAft>
              <a:buChar char="••"/>
            </a:pPr>
            <a:r>
              <a:rPr lang="en-US" sz="2000" b="0" kern="1200" dirty="0" smtClean="0"/>
              <a:t>preserving authorized restrictions on information access and disclosure.</a:t>
            </a:r>
          </a:p>
          <a:p>
            <a:pPr marL="228600" lvl="1" indent="-228600" algn="l" defTabSz="889000" rtl="0">
              <a:lnSpc>
                <a:spcPct val="90000"/>
              </a:lnSpc>
              <a:spcBef>
                <a:spcPct val="0"/>
              </a:spcBef>
              <a:spcAft>
                <a:spcPct val="15000"/>
              </a:spcAft>
              <a:buChar char="••"/>
            </a:pPr>
            <a:r>
              <a:rPr lang="en-US" sz="2000" b="0" kern="1200" dirty="0" smtClean="0"/>
              <a:t>including means for protecting personal privacy and proprietary information</a:t>
            </a:r>
            <a:endParaRPr lang="en-US" sz="2000" b="0" kern="1200" dirty="0"/>
          </a:p>
        </p:txBody>
      </p:sp>
      <p:sp>
        <p:nvSpPr>
          <p:cNvPr id="8" name="Freeform 7"/>
          <p:cNvSpPr/>
          <p:nvPr/>
        </p:nvSpPr>
        <p:spPr>
          <a:xfrm>
            <a:off x="3335656" y="2900781"/>
            <a:ext cx="2224563" cy="2835000"/>
          </a:xfrm>
          <a:custGeom>
            <a:avLst/>
            <a:gdLst>
              <a:gd name="connsiteX0" fmla="*/ 0 w 2224563"/>
              <a:gd name="connsiteY0" fmla="*/ 0 h 2835000"/>
              <a:gd name="connsiteX1" fmla="*/ 2224563 w 2224563"/>
              <a:gd name="connsiteY1" fmla="*/ 0 h 2835000"/>
              <a:gd name="connsiteX2" fmla="*/ 2224563 w 2224563"/>
              <a:gd name="connsiteY2" fmla="*/ 2835000 h 2835000"/>
              <a:gd name="connsiteX3" fmla="*/ 0 w 2224563"/>
              <a:gd name="connsiteY3" fmla="*/ 2835000 h 2835000"/>
              <a:gd name="connsiteX4" fmla="*/ 0 w 2224563"/>
              <a:gd name="connsiteY4" fmla="*/ 0 h 28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563" h="2835000">
                <a:moveTo>
                  <a:pt x="0" y="0"/>
                </a:moveTo>
                <a:lnTo>
                  <a:pt x="2224563" y="0"/>
                </a:lnTo>
                <a:lnTo>
                  <a:pt x="2224563" y="2835000"/>
                </a:lnTo>
                <a:lnTo>
                  <a:pt x="0" y="2835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28600" lvl="1" indent="-228600" algn="l" defTabSz="889000" rtl="0">
              <a:lnSpc>
                <a:spcPct val="90000"/>
              </a:lnSpc>
              <a:spcBef>
                <a:spcPct val="0"/>
              </a:spcBef>
              <a:spcAft>
                <a:spcPct val="15000"/>
              </a:spcAft>
              <a:buChar char="••"/>
            </a:pPr>
            <a:r>
              <a:rPr lang="en-US" sz="2000" b="0" kern="1200" dirty="0" smtClean="0"/>
              <a:t>guarding against improper information modification or destruction, </a:t>
            </a:r>
          </a:p>
          <a:p>
            <a:pPr marL="228600" lvl="1" indent="-228600" algn="l" defTabSz="889000" rtl="0">
              <a:lnSpc>
                <a:spcPct val="90000"/>
              </a:lnSpc>
              <a:spcBef>
                <a:spcPct val="0"/>
              </a:spcBef>
              <a:spcAft>
                <a:spcPct val="15000"/>
              </a:spcAft>
              <a:buChar char="••"/>
            </a:pPr>
            <a:r>
              <a:rPr lang="en-US" sz="2000" b="0" kern="1200" dirty="0" smtClean="0"/>
              <a:t>including ensuring information nonrepudiation and authenticity</a:t>
            </a:r>
            <a:endParaRPr lang="en-US" sz="2000" b="0" kern="1200" dirty="0"/>
          </a:p>
        </p:txBody>
      </p:sp>
      <p:sp>
        <p:nvSpPr>
          <p:cNvPr id="9" name="Freeform 8"/>
          <p:cNvSpPr/>
          <p:nvPr/>
        </p:nvSpPr>
        <p:spPr>
          <a:xfrm>
            <a:off x="5900361" y="1685781"/>
            <a:ext cx="2780704" cy="1080000"/>
          </a:xfrm>
          <a:custGeom>
            <a:avLst/>
            <a:gdLst>
              <a:gd name="connsiteX0" fmla="*/ 0 w 2780704"/>
              <a:gd name="connsiteY0" fmla="*/ 0 h 1080000"/>
              <a:gd name="connsiteX1" fmla="*/ 2240704 w 2780704"/>
              <a:gd name="connsiteY1" fmla="*/ 0 h 1080000"/>
              <a:gd name="connsiteX2" fmla="*/ 2780704 w 2780704"/>
              <a:gd name="connsiteY2" fmla="*/ 540000 h 1080000"/>
              <a:gd name="connsiteX3" fmla="*/ 2240704 w 2780704"/>
              <a:gd name="connsiteY3" fmla="*/ 1080000 h 1080000"/>
              <a:gd name="connsiteX4" fmla="*/ 0 w 2780704"/>
              <a:gd name="connsiteY4" fmla="*/ 1080000 h 1080000"/>
              <a:gd name="connsiteX5" fmla="*/ 540000 w 2780704"/>
              <a:gd name="connsiteY5" fmla="*/ 540000 h 1080000"/>
              <a:gd name="connsiteX6" fmla="*/ 0 w 2780704"/>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0704" h="1080000">
                <a:moveTo>
                  <a:pt x="0" y="0"/>
                </a:moveTo>
                <a:lnTo>
                  <a:pt x="2240704" y="0"/>
                </a:lnTo>
                <a:lnTo>
                  <a:pt x="2780704" y="540000"/>
                </a:lnTo>
                <a:lnTo>
                  <a:pt x="2240704" y="1080000"/>
                </a:lnTo>
                <a:lnTo>
                  <a:pt x="0" y="1080000"/>
                </a:lnTo>
                <a:lnTo>
                  <a:pt x="540000" y="540000"/>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36012" tIns="32004" rIns="572004" bIns="32004" numCol="1" spcCol="1270" anchor="ctr" anchorCtr="0">
            <a:noAutofit/>
          </a:bodyPr>
          <a:lstStyle/>
          <a:p>
            <a:pPr lvl="0" algn="ctr" defTabSz="1066800" rtl="0">
              <a:lnSpc>
                <a:spcPct val="90000"/>
              </a:lnSpc>
              <a:spcBef>
                <a:spcPct val="0"/>
              </a:spcBef>
              <a:spcAft>
                <a:spcPct val="35000"/>
              </a:spcAft>
            </a:pPr>
            <a:r>
              <a:rPr lang="en-US" sz="2400" b="1" kern="1200" dirty="0" smtClean="0">
                <a:solidFill>
                  <a:srgbClr val="FF0000"/>
                </a:solidFill>
              </a:rPr>
              <a:t>Availability</a:t>
            </a:r>
            <a:endParaRPr lang="en-US" sz="2400" kern="1200" dirty="0">
              <a:solidFill>
                <a:srgbClr val="FF0000"/>
              </a:solidFill>
            </a:endParaRPr>
          </a:p>
        </p:txBody>
      </p:sp>
      <p:sp>
        <p:nvSpPr>
          <p:cNvPr id="10" name="Freeform 9"/>
          <p:cNvSpPr/>
          <p:nvPr/>
        </p:nvSpPr>
        <p:spPr>
          <a:xfrm>
            <a:off x="5900361" y="2900781"/>
            <a:ext cx="2224563" cy="2835000"/>
          </a:xfrm>
          <a:custGeom>
            <a:avLst/>
            <a:gdLst>
              <a:gd name="connsiteX0" fmla="*/ 0 w 2224563"/>
              <a:gd name="connsiteY0" fmla="*/ 0 h 2835000"/>
              <a:gd name="connsiteX1" fmla="*/ 2224563 w 2224563"/>
              <a:gd name="connsiteY1" fmla="*/ 0 h 2835000"/>
              <a:gd name="connsiteX2" fmla="*/ 2224563 w 2224563"/>
              <a:gd name="connsiteY2" fmla="*/ 2835000 h 2835000"/>
              <a:gd name="connsiteX3" fmla="*/ 0 w 2224563"/>
              <a:gd name="connsiteY3" fmla="*/ 2835000 h 2835000"/>
              <a:gd name="connsiteX4" fmla="*/ 0 w 2224563"/>
              <a:gd name="connsiteY4" fmla="*/ 0 h 28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563" h="2835000">
                <a:moveTo>
                  <a:pt x="0" y="0"/>
                </a:moveTo>
                <a:lnTo>
                  <a:pt x="2224563" y="0"/>
                </a:lnTo>
                <a:lnTo>
                  <a:pt x="2224563" y="2835000"/>
                </a:lnTo>
                <a:lnTo>
                  <a:pt x="0" y="2835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28600" lvl="1" indent="-228600" algn="l" defTabSz="889000" rtl="0">
              <a:lnSpc>
                <a:spcPct val="90000"/>
              </a:lnSpc>
              <a:spcBef>
                <a:spcPct val="0"/>
              </a:spcBef>
              <a:spcAft>
                <a:spcPct val="15000"/>
              </a:spcAft>
              <a:buChar char="••"/>
            </a:pPr>
            <a:r>
              <a:rPr lang="en-US" sz="2000" b="0" kern="1200" dirty="0" smtClean="0"/>
              <a:t>ensuring timely and reliable access to and use of information</a:t>
            </a:r>
            <a:endParaRPr lang="en-US" sz="2000" b="0" kern="1200" dirty="0"/>
          </a:p>
        </p:txBody>
      </p:sp>
      <p:sp>
        <p:nvSpPr>
          <p:cNvPr id="13" name="Freeform 12"/>
          <p:cNvSpPr/>
          <p:nvPr/>
        </p:nvSpPr>
        <p:spPr>
          <a:xfrm>
            <a:off x="3311095" y="1685781"/>
            <a:ext cx="2780704" cy="1080000"/>
          </a:xfrm>
          <a:custGeom>
            <a:avLst/>
            <a:gdLst>
              <a:gd name="connsiteX0" fmla="*/ 0 w 2780704"/>
              <a:gd name="connsiteY0" fmla="*/ 0 h 1080000"/>
              <a:gd name="connsiteX1" fmla="*/ 2240704 w 2780704"/>
              <a:gd name="connsiteY1" fmla="*/ 0 h 1080000"/>
              <a:gd name="connsiteX2" fmla="*/ 2780704 w 2780704"/>
              <a:gd name="connsiteY2" fmla="*/ 540000 h 1080000"/>
              <a:gd name="connsiteX3" fmla="*/ 2240704 w 2780704"/>
              <a:gd name="connsiteY3" fmla="*/ 1080000 h 1080000"/>
              <a:gd name="connsiteX4" fmla="*/ 0 w 2780704"/>
              <a:gd name="connsiteY4" fmla="*/ 1080000 h 1080000"/>
              <a:gd name="connsiteX5" fmla="*/ 540000 w 2780704"/>
              <a:gd name="connsiteY5" fmla="*/ 540000 h 1080000"/>
              <a:gd name="connsiteX6" fmla="*/ 0 w 2780704"/>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0704" h="1080000">
                <a:moveTo>
                  <a:pt x="0" y="0"/>
                </a:moveTo>
                <a:lnTo>
                  <a:pt x="2240704" y="0"/>
                </a:lnTo>
                <a:lnTo>
                  <a:pt x="2780704" y="540000"/>
                </a:lnTo>
                <a:lnTo>
                  <a:pt x="2240704" y="1080000"/>
                </a:lnTo>
                <a:lnTo>
                  <a:pt x="0" y="1080000"/>
                </a:lnTo>
                <a:lnTo>
                  <a:pt x="540000" y="540000"/>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36012" tIns="32004" rIns="572004" bIns="32004" numCol="1" spcCol="1270" anchor="ctr" anchorCtr="0">
            <a:noAutofit/>
          </a:bodyPr>
          <a:lstStyle/>
          <a:p>
            <a:pPr lvl="0" algn="ctr" defTabSz="1066800" rtl="0">
              <a:lnSpc>
                <a:spcPct val="90000"/>
              </a:lnSpc>
              <a:spcBef>
                <a:spcPct val="0"/>
              </a:spcBef>
              <a:spcAft>
                <a:spcPct val="35000"/>
              </a:spcAft>
            </a:pPr>
            <a:r>
              <a:rPr lang="en-US" sz="2400" b="1" kern="1200" dirty="0" smtClean="0">
                <a:solidFill>
                  <a:srgbClr val="FF0000"/>
                </a:solidFill>
              </a:rPr>
              <a:t>Integrity</a:t>
            </a:r>
            <a:endParaRPr lang="en-US" sz="2400" kern="1200" dirty="0">
              <a:solidFill>
                <a:srgbClr val="FF0000"/>
              </a:solidFill>
            </a:endParaRPr>
          </a:p>
        </p:txBody>
      </p:sp>
      <p:sp>
        <p:nvSpPr>
          <p:cNvPr id="11" name="TextBox 10"/>
          <p:cNvSpPr txBox="1"/>
          <p:nvPr/>
        </p:nvSpPr>
        <p:spPr>
          <a:xfrm>
            <a:off x="7250728" y="5114702"/>
            <a:ext cx="1210588" cy="369332"/>
          </a:xfrm>
          <a:prstGeom prst="rect">
            <a:avLst/>
          </a:prstGeom>
          <a:noFill/>
        </p:spPr>
        <p:txBody>
          <a:bodyPr wrap="none" rtlCol="0">
            <a:spAutoFit/>
          </a:bodyPr>
          <a:lstStyle/>
          <a:p>
            <a:r>
              <a:rPr lang="en-US" dirty="0" smtClean="0">
                <a:solidFill>
                  <a:srgbClr val="FF0000"/>
                </a:solidFill>
              </a:rPr>
              <a:t>Is this all?</a:t>
            </a:r>
            <a:endParaRPr lang="en-US" dirty="0">
              <a:solidFill>
                <a:srgbClr val="FF0000"/>
              </a:solidFill>
            </a:endParaRPr>
          </a:p>
        </p:txBody>
      </p:sp>
    </p:spTree>
    <p:extLst>
      <p:ext uri="{BB962C8B-B14F-4D97-AF65-F5344CB8AC3E}">
        <p14:creationId xmlns:p14="http://schemas.microsoft.com/office/powerpoint/2010/main" val="331464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9" grpId="0" animBg="1"/>
      <p:bldP spid="10" grpId="0"/>
      <p:bldP spid="13" grpId="0" animBg="1"/>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t>Sapphire Worm</a:t>
            </a:r>
          </a:p>
        </p:txBody>
      </p:sp>
      <p:sp>
        <p:nvSpPr>
          <p:cNvPr id="14339" name="Content Placeholder 2"/>
          <p:cNvSpPr>
            <a:spLocks noGrp="1"/>
          </p:cNvSpPr>
          <p:nvPr>
            <p:ph idx="1"/>
          </p:nvPr>
        </p:nvSpPr>
        <p:spPr/>
        <p:txBody>
          <a:bodyPr/>
          <a:lstStyle/>
          <a:p>
            <a:pPr eaLnBrk="1" hangingPunct="1"/>
            <a:r>
              <a:rPr lang="en-US" altLang="en-US" smtClean="0"/>
              <a:t>was the fastest computer worm in history</a:t>
            </a:r>
          </a:p>
          <a:p>
            <a:pPr lvl="1" eaLnBrk="1" hangingPunct="1"/>
            <a:r>
              <a:rPr lang="en-US" altLang="en-US" smtClean="0"/>
              <a:t>doubled in size every 8.5 seconds</a:t>
            </a:r>
          </a:p>
          <a:p>
            <a:pPr lvl="1" eaLnBrk="1" hangingPunct="1"/>
            <a:r>
              <a:rPr lang="en-US" altLang="en-US" smtClean="0"/>
              <a:t>infected more than 90 percent of vulnerable hosts within 10 minutes.</a:t>
            </a:r>
          </a:p>
        </p:txBody>
      </p:sp>
      <p:sp>
        <p:nvSpPr>
          <p:cNvPr id="1434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E37F70-389B-4FC6-8B38-C8364B260E07}" type="slidenum">
              <a:rPr lang="en-US" altLang="en-US" sz="1200">
                <a:solidFill>
                  <a:schemeClr val="bg1"/>
                </a:solidFill>
              </a:rPr>
              <a:pPr/>
              <a:t>50</a:t>
            </a:fld>
            <a:endParaRPr lang="en-US" altLang="en-US" sz="1200">
              <a:solidFill>
                <a:schemeClr val="bg1"/>
              </a:solidFill>
            </a:endParaRPr>
          </a:p>
        </p:txBody>
      </p:sp>
      <p:pic>
        <p:nvPicPr>
          <p:cNvPr id="143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429000"/>
            <a:ext cx="51435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716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409950"/>
            <a:ext cx="5172075"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extLst>
      <p:ext uri="{BB962C8B-B14F-4D97-AF65-F5344CB8AC3E}">
        <p14:creationId xmlns:p14="http://schemas.microsoft.com/office/powerpoint/2010/main" val="1379244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blinds(horizontal)">
                                      <p:cBhvr>
                                        <p:cTn id="7" dur="500"/>
                                        <p:tgtEl>
                                          <p:spTgt spid="7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pPr eaLnBrk="1" hangingPunct="1"/>
            <a:r>
              <a:rPr lang="en-US" altLang="en-US" smtClean="0"/>
              <a:t>DoS attack on SCO</a:t>
            </a:r>
            <a:endParaRPr lang="en-GB" altLang="en-US" smtClean="0"/>
          </a:p>
        </p:txBody>
      </p:sp>
      <p:sp>
        <p:nvSpPr>
          <p:cNvPr id="15363" name="Rectangle 2"/>
          <p:cNvSpPr>
            <a:spLocks noGrp="1" noChangeArrowheads="1"/>
          </p:cNvSpPr>
          <p:nvPr>
            <p:ph idx="1"/>
          </p:nvPr>
        </p:nvSpPr>
        <p:spPr>
          <a:xfrm>
            <a:off x="287338" y="1349375"/>
            <a:ext cx="8664575" cy="4845050"/>
          </a:xfrm>
        </p:spPr>
        <p:txBody>
          <a:bodyPr/>
          <a:lstStyle/>
          <a:p>
            <a:pPr eaLnBrk="1" hangingPunct="1"/>
            <a:r>
              <a:rPr lang="en-US" altLang="en-US" smtClean="0"/>
              <a:t>On Dec 11, 2003</a:t>
            </a:r>
          </a:p>
          <a:p>
            <a:pPr lvl="1" eaLnBrk="1" hangingPunct="1"/>
            <a:r>
              <a:rPr lang="en-US" altLang="en-US" smtClean="0"/>
              <a:t>Attack on web and FTP servers of SCO</a:t>
            </a:r>
          </a:p>
          <a:p>
            <a:pPr lvl="2" eaLnBrk="1" hangingPunct="1"/>
            <a:r>
              <a:rPr lang="en-US" altLang="en-US" smtClean="0"/>
              <a:t>a software company focusing on UNIX systems</a:t>
            </a:r>
          </a:p>
          <a:p>
            <a:pPr lvl="2" eaLnBrk="1" hangingPunct="1"/>
            <a:endParaRPr lang="en-US" altLang="en-US" smtClean="0"/>
          </a:p>
          <a:p>
            <a:pPr lvl="1" eaLnBrk="1" hangingPunct="1"/>
            <a:r>
              <a:rPr lang="en-US" altLang="en-US" smtClean="0"/>
              <a:t>SYN flood of 50K packet-per-second</a:t>
            </a:r>
          </a:p>
          <a:p>
            <a:pPr lvl="1" eaLnBrk="1" hangingPunct="1"/>
            <a:endParaRPr lang="en-US" altLang="en-US" smtClean="0"/>
          </a:p>
          <a:p>
            <a:pPr lvl="1" eaLnBrk="1" hangingPunct="1"/>
            <a:r>
              <a:rPr lang="en-US" altLang="en-US" smtClean="0"/>
              <a:t>SCO responded to more than 700 million attack packets over 32 hours</a:t>
            </a:r>
          </a:p>
          <a:p>
            <a:pPr lvl="1" eaLnBrk="1" hangingPunct="1"/>
            <a:endParaRPr lang="en-US" altLang="en-US" smtClean="0"/>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1A3B3B-BF19-4096-B63F-7A140F006B0C}" type="slidenum">
              <a:rPr lang="en-US" altLang="en-US" sz="1200">
                <a:solidFill>
                  <a:schemeClr val="bg1"/>
                </a:solidFill>
              </a:rPr>
              <a:pPr/>
              <a:t>51</a:t>
            </a:fld>
            <a:endParaRPr lang="en-US" altLang="en-US" sz="1200">
              <a:solidFill>
                <a:schemeClr val="bg1"/>
              </a:solidFill>
            </a:endParaRPr>
          </a:p>
        </p:txBody>
      </p:sp>
    </p:spTree>
    <p:extLst>
      <p:ext uri="{BB962C8B-B14F-4D97-AF65-F5344CB8AC3E}">
        <p14:creationId xmlns:p14="http://schemas.microsoft.com/office/powerpoint/2010/main" val="1118562369"/>
      </p:ext>
    </p:extLst>
  </p:cSld>
  <p:clrMapOvr>
    <a:masterClrMapping/>
  </p:clrMapOvr>
  <p:transition spd="med"/>
  <p:timing>
    <p:tnLst>
      <p:par>
        <p:cTn id="1" dur="indefinite"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t>Witty Worm </a:t>
            </a:r>
          </a:p>
        </p:txBody>
      </p:sp>
      <p:sp>
        <p:nvSpPr>
          <p:cNvPr id="16387" name="Content Placeholder 2"/>
          <p:cNvSpPr>
            <a:spLocks noGrp="1"/>
          </p:cNvSpPr>
          <p:nvPr>
            <p:ph idx="1"/>
          </p:nvPr>
        </p:nvSpPr>
        <p:spPr>
          <a:xfrm>
            <a:off x="609600" y="1371600"/>
            <a:ext cx="8229600" cy="4876800"/>
          </a:xfrm>
        </p:spPr>
        <p:txBody>
          <a:bodyPr/>
          <a:lstStyle/>
          <a:p>
            <a:pPr eaLnBrk="1" hangingPunct="1"/>
            <a:r>
              <a:rPr lang="en-US" altLang="en-US" smtClean="0"/>
              <a:t>25 March 2004</a:t>
            </a:r>
          </a:p>
          <a:p>
            <a:pPr lvl="1" eaLnBrk="1" hangingPunct="1"/>
            <a:r>
              <a:rPr lang="en-US" altLang="en-US" smtClean="0"/>
              <a:t>reached its peak activity after approximately 45 minutes</a:t>
            </a:r>
          </a:p>
          <a:p>
            <a:pPr lvl="1" eaLnBrk="1" hangingPunct="1"/>
            <a:r>
              <a:rPr lang="en-US" altLang="en-US" smtClean="0"/>
              <a:t>at which point the majority of vulnerable hosts had been infected</a:t>
            </a:r>
            <a:endParaRPr lang="en-US" altLang="en-US" smtClean="0">
              <a:hlinkClick r:id=""/>
            </a:endParaRPr>
          </a:p>
          <a:p>
            <a:pPr eaLnBrk="1" hangingPunct="1"/>
            <a:r>
              <a:rPr lang="en-US" altLang="en-US" smtClean="0">
                <a:hlinkClick r:id=""/>
              </a:rPr>
              <a:t>World</a:t>
            </a:r>
            <a:endParaRPr lang="en-US" altLang="en-US" smtClean="0"/>
          </a:p>
          <a:p>
            <a:pPr eaLnBrk="1" hangingPunct="1"/>
            <a:r>
              <a:rPr lang="en-US" altLang="en-US" smtClean="0">
                <a:hlinkClick r:id="rId2"/>
              </a:rPr>
              <a:t>USA</a:t>
            </a:r>
            <a:endParaRPr lang="en-US" altLang="en-US" smtClean="0"/>
          </a:p>
        </p:txBody>
      </p:sp>
      <p:sp>
        <p:nvSpPr>
          <p:cNvPr id="1638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00C665-1BBF-42D0-BBA4-22BCA563C12F}" type="slidenum">
              <a:rPr lang="en-US" altLang="en-US" sz="1200">
                <a:solidFill>
                  <a:schemeClr val="bg1"/>
                </a:solidFill>
              </a:rPr>
              <a:pPr/>
              <a:t>52</a:t>
            </a:fld>
            <a:endParaRPr lang="en-US" altLang="en-US" sz="1200">
              <a:solidFill>
                <a:schemeClr val="bg1"/>
              </a:solidFill>
            </a:endParaRPr>
          </a:p>
        </p:txBody>
      </p:sp>
      <p:pic>
        <p:nvPicPr>
          <p:cNvPr id="727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86200"/>
            <a:ext cx="34290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727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848100"/>
            <a:ext cx="34290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7270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2475" y="3514725"/>
            <a:ext cx="4675188"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extLst>
      <p:ext uri="{BB962C8B-B14F-4D97-AF65-F5344CB8AC3E}">
        <p14:creationId xmlns:p14="http://schemas.microsoft.com/office/powerpoint/2010/main" val="2639599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2707"/>
                                        </p:tgtEl>
                                        <p:attrNameLst>
                                          <p:attrName>style.visibility</p:attrName>
                                        </p:attrNameLst>
                                      </p:cBhvr>
                                      <p:to>
                                        <p:strVal val="visible"/>
                                      </p:to>
                                    </p:set>
                                    <p:anim calcmode="lin" valueType="num">
                                      <p:cBhvr>
                                        <p:cTn id="7" dur="500" fill="hold"/>
                                        <p:tgtEl>
                                          <p:spTgt spid="72707"/>
                                        </p:tgtEl>
                                        <p:attrNameLst>
                                          <p:attrName>ppt_w</p:attrName>
                                        </p:attrNameLst>
                                      </p:cBhvr>
                                      <p:tavLst>
                                        <p:tav tm="0">
                                          <p:val>
                                            <p:fltVal val="0"/>
                                          </p:val>
                                        </p:tav>
                                        <p:tav tm="100000">
                                          <p:val>
                                            <p:strVal val="#ppt_w"/>
                                          </p:val>
                                        </p:tav>
                                      </p:tavLst>
                                    </p:anim>
                                    <p:anim calcmode="lin" valueType="num">
                                      <p:cBhvr>
                                        <p:cTn id="8" dur="500" fill="hold"/>
                                        <p:tgtEl>
                                          <p:spTgt spid="72707"/>
                                        </p:tgtEl>
                                        <p:attrNameLst>
                                          <p:attrName>ppt_h</p:attrName>
                                        </p:attrNameLst>
                                      </p:cBhvr>
                                      <p:tavLst>
                                        <p:tav tm="0">
                                          <p:val>
                                            <p:fltVal val="0"/>
                                          </p:val>
                                        </p:tav>
                                        <p:tav tm="100000">
                                          <p:val>
                                            <p:strVal val="#ppt_h"/>
                                          </p:val>
                                        </p:tav>
                                      </p:tavLst>
                                    </p:anim>
                                    <p:animEffect transition="in" filter="fade">
                                      <p:cBhvr>
                                        <p:cTn id="9" dur="500"/>
                                        <p:tgtEl>
                                          <p:spTgt spid="7270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72709"/>
                                        </p:tgtEl>
                                        <p:attrNameLst>
                                          <p:attrName>style.visibility</p:attrName>
                                        </p:attrNameLst>
                                      </p:cBhvr>
                                      <p:to>
                                        <p:strVal val="visible"/>
                                      </p:to>
                                    </p:set>
                                    <p:anim calcmode="lin" valueType="num">
                                      <p:cBhvr>
                                        <p:cTn id="14" dur="500" fill="hold"/>
                                        <p:tgtEl>
                                          <p:spTgt spid="72709"/>
                                        </p:tgtEl>
                                        <p:attrNameLst>
                                          <p:attrName>ppt_w</p:attrName>
                                        </p:attrNameLst>
                                      </p:cBhvr>
                                      <p:tavLst>
                                        <p:tav tm="0">
                                          <p:val>
                                            <p:fltVal val="0"/>
                                          </p:val>
                                        </p:tav>
                                        <p:tav tm="100000">
                                          <p:val>
                                            <p:strVal val="#ppt_w"/>
                                          </p:val>
                                        </p:tav>
                                      </p:tavLst>
                                    </p:anim>
                                    <p:anim calcmode="lin" valueType="num">
                                      <p:cBhvr>
                                        <p:cTn id="15" dur="500" fill="hold"/>
                                        <p:tgtEl>
                                          <p:spTgt spid="72709"/>
                                        </p:tgtEl>
                                        <p:attrNameLst>
                                          <p:attrName>ppt_h</p:attrName>
                                        </p:attrNameLst>
                                      </p:cBhvr>
                                      <p:tavLst>
                                        <p:tav tm="0">
                                          <p:val>
                                            <p:fltVal val="0"/>
                                          </p:val>
                                        </p:tav>
                                        <p:tav tm="100000">
                                          <p:val>
                                            <p:strVal val="#ppt_h"/>
                                          </p:val>
                                        </p:tav>
                                      </p:tavLst>
                                    </p:anim>
                                    <p:animEffect transition="in" filter="fade">
                                      <p:cBhvr>
                                        <p:cTn id="16" dur="500"/>
                                        <p:tgtEl>
                                          <p:spTgt spid="7270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72708"/>
                                        </p:tgtEl>
                                        <p:attrNameLst>
                                          <p:attrName>style.visibility</p:attrName>
                                        </p:attrNameLst>
                                      </p:cBhvr>
                                      <p:to>
                                        <p:strVal val="visible"/>
                                      </p:to>
                                    </p:set>
                                    <p:anim calcmode="lin" valueType="num">
                                      <p:cBhvr>
                                        <p:cTn id="21" dur="500" fill="hold"/>
                                        <p:tgtEl>
                                          <p:spTgt spid="72708"/>
                                        </p:tgtEl>
                                        <p:attrNameLst>
                                          <p:attrName>ppt_w</p:attrName>
                                        </p:attrNameLst>
                                      </p:cBhvr>
                                      <p:tavLst>
                                        <p:tav tm="0">
                                          <p:val>
                                            <p:fltVal val="0"/>
                                          </p:val>
                                        </p:tav>
                                        <p:tav tm="100000">
                                          <p:val>
                                            <p:strVal val="#ppt_w"/>
                                          </p:val>
                                        </p:tav>
                                      </p:tavLst>
                                    </p:anim>
                                    <p:anim calcmode="lin" valueType="num">
                                      <p:cBhvr>
                                        <p:cTn id="22" dur="500" fill="hold"/>
                                        <p:tgtEl>
                                          <p:spTgt spid="72708"/>
                                        </p:tgtEl>
                                        <p:attrNameLst>
                                          <p:attrName>ppt_h</p:attrName>
                                        </p:attrNameLst>
                                      </p:cBhvr>
                                      <p:tavLst>
                                        <p:tav tm="0">
                                          <p:val>
                                            <p:fltVal val="0"/>
                                          </p:val>
                                        </p:tav>
                                        <p:tav tm="100000">
                                          <p:val>
                                            <p:strVal val="#ppt_h"/>
                                          </p:val>
                                        </p:tav>
                                      </p:tavLst>
                                    </p:anim>
                                    <p:animEffect transition="in" filter="fade">
                                      <p:cBhvr>
                                        <p:cTn id="23" dur="500"/>
                                        <p:tgtEl>
                                          <p:spTgt spid="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t>Nyxem Email Virus</a:t>
            </a:r>
          </a:p>
        </p:txBody>
      </p:sp>
      <p:sp>
        <p:nvSpPr>
          <p:cNvPr id="20483" name="Content Placeholder 2"/>
          <p:cNvSpPr>
            <a:spLocks noGrp="1"/>
          </p:cNvSpPr>
          <p:nvPr>
            <p:ph idx="1"/>
          </p:nvPr>
        </p:nvSpPr>
        <p:spPr>
          <a:xfrm>
            <a:off x="533400" y="1600200"/>
            <a:ext cx="7808913" cy="4648200"/>
          </a:xfrm>
        </p:spPr>
        <p:txBody>
          <a:bodyPr/>
          <a:lstStyle/>
          <a:p>
            <a:pPr marL="342900" lvl="1" indent="-342900" eaLnBrk="1" hangingPunct="1">
              <a:buSzPct val="85000"/>
              <a:buFont typeface="Wingdings" pitchFamily="2" charset="2"/>
              <a:buChar char="q"/>
              <a:defRPr/>
            </a:pPr>
            <a:r>
              <a:rPr lang="en-US" dirty="0" smtClean="0"/>
              <a:t>Jan 15, 2006: infected about 1M computers within two weeks</a:t>
            </a:r>
            <a:endParaRPr lang="en-GB" dirty="0" smtClean="0"/>
          </a:p>
          <a:p>
            <a:pPr lvl="1" eaLnBrk="1" hangingPunct="1">
              <a:buFont typeface="Arial" charset="0"/>
              <a:buChar char="–"/>
              <a:defRPr/>
            </a:pPr>
            <a:r>
              <a:rPr lang="en-US" dirty="0" smtClean="0"/>
              <a:t>At least 45K of the infected computers were also compromised by other forms of spyware or </a:t>
            </a:r>
            <a:r>
              <a:rPr lang="en-US" dirty="0" err="1" smtClean="0"/>
              <a:t>botware</a:t>
            </a:r>
            <a:endParaRPr lang="en-US" dirty="0" smtClean="0"/>
          </a:p>
          <a:p>
            <a:pPr eaLnBrk="1" hangingPunct="1">
              <a:buFont typeface="Arial" charset="0"/>
              <a:buChar char="•"/>
              <a:defRPr/>
            </a:pPr>
            <a:endParaRPr lang="en-US" dirty="0" smtClean="0"/>
          </a:p>
          <a:p>
            <a:pPr eaLnBrk="1" hangingPunct="1">
              <a:buFont typeface="Arial" charset="0"/>
              <a:buChar char="•"/>
              <a:defRPr/>
            </a:pPr>
            <a:r>
              <a:rPr lang="en-US" dirty="0" smtClean="0">
                <a:hlinkClick r:id="rId3"/>
              </a:rPr>
              <a:t>Spread</a:t>
            </a:r>
            <a:endParaRPr lang="en-US" dirty="0" smtClean="0"/>
          </a:p>
        </p:txBody>
      </p:sp>
      <p:sp>
        <p:nvSpPr>
          <p:cNvPr id="1741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4E5116-F224-4D08-AAE5-E90C7E646059}" type="slidenum">
              <a:rPr lang="en-US" altLang="en-US" sz="1200">
                <a:solidFill>
                  <a:schemeClr val="bg1"/>
                </a:solidFill>
              </a:rPr>
              <a:pPr/>
              <a:t>53</a:t>
            </a:fld>
            <a:endParaRPr lang="en-US" altLang="en-US" sz="1200">
              <a:solidFill>
                <a:schemeClr val="bg1"/>
              </a:solidFill>
            </a:endParaRPr>
          </a:p>
        </p:txBody>
      </p:sp>
    </p:spTree>
    <p:extLst>
      <p:ext uri="{BB962C8B-B14F-4D97-AF65-F5344CB8AC3E}">
        <p14:creationId xmlns:p14="http://schemas.microsoft.com/office/powerpoint/2010/main" val="26626371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err="1"/>
              <a:t>Sipscan</a:t>
            </a:r>
            <a:r>
              <a:rPr lang="en-US" dirty="0"/>
              <a:t> </a:t>
            </a:r>
            <a:r>
              <a:rPr lang="en-US" dirty="0" smtClean="0"/>
              <a:t>Botnet</a:t>
            </a:r>
            <a:endParaRPr lang="en-US" altLang="en-US" dirty="0" smtClean="0"/>
          </a:p>
        </p:txBody>
      </p:sp>
      <p:sp>
        <p:nvSpPr>
          <p:cNvPr id="20483" name="Content Placeholder 2"/>
          <p:cNvSpPr>
            <a:spLocks noGrp="1"/>
          </p:cNvSpPr>
          <p:nvPr>
            <p:ph idx="1"/>
          </p:nvPr>
        </p:nvSpPr>
        <p:spPr>
          <a:xfrm>
            <a:off x="533400" y="1600200"/>
            <a:ext cx="7808913" cy="4648200"/>
          </a:xfrm>
        </p:spPr>
        <p:txBody>
          <a:bodyPr/>
          <a:lstStyle/>
          <a:p>
            <a:pPr marL="342900" lvl="1" indent="-342900">
              <a:buSzPct val="85000"/>
              <a:buFont typeface="Wingdings" pitchFamily="2" charset="2"/>
              <a:buChar char="q"/>
              <a:defRPr/>
            </a:pPr>
            <a:r>
              <a:rPr lang="en-US" dirty="0"/>
              <a:t>a botnet-orchestrated stealth scan of the entire IPv4 address </a:t>
            </a:r>
            <a:r>
              <a:rPr lang="en-US" dirty="0" smtClean="0"/>
              <a:t>space</a:t>
            </a:r>
          </a:p>
          <a:p>
            <a:pPr marL="742930" lvl="2" indent="-342900">
              <a:buSzPct val="85000"/>
              <a:buFont typeface="Wingdings" pitchFamily="2" charset="2"/>
              <a:buChar char="q"/>
              <a:defRPr/>
            </a:pPr>
            <a:r>
              <a:rPr lang="en-US" dirty="0"/>
              <a:t>31 Jan–12 </a:t>
            </a:r>
            <a:r>
              <a:rPr lang="en-US" dirty="0" smtClean="0"/>
              <a:t>Feb 2011</a:t>
            </a:r>
          </a:p>
          <a:p>
            <a:pPr marL="742930" lvl="2" indent="-342900">
              <a:buSzPct val="85000"/>
              <a:buFont typeface="Wingdings" pitchFamily="2" charset="2"/>
              <a:buChar char="q"/>
              <a:defRPr/>
            </a:pPr>
            <a:endParaRPr lang="en-US" dirty="0" smtClean="0"/>
          </a:p>
          <a:p>
            <a:pPr lvl="1">
              <a:buFont typeface="Arial" charset="0"/>
              <a:buChar char="•"/>
              <a:defRPr/>
            </a:pPr>
            <a:r>
              <a:rPr lang="en-US" dirty="0" smtClean="0">
                <a:hlinkClick r:id="rId3"/>
              </a:rPr>
              <a:t>probing</a:t>
            </a:r>
            <a:endParaRPr lang="en-US" dirty="0" smtClean="0"/>
          </a:p>
          <a:p>
            <a:pPr lvl="1">
              <a:buFont typeface="Arial" charset="0"/>
              <a:buChar char="•"/>
              <a:defRPr/>
            </a:pPr>
            <a:endParaRPr lang="en-US" dirty="0" smtClean="0"/>
          </a:p>
        </p:txBody>
      </p:sp>
      <p:sp>
        <p:nvSpPr>
          <p:cNvPr id="1741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4E5116-F224-4D08-AAE5-E90C7E646059}" type="slidenum">
              <a:rPr lang="en-US" altLang="en-US" sz="1200">
                <a:solidFill>
                  <a:schemeClr val="bg1"/>
                </a:solidFill>
              </a:rPr>
              <a:pPr/>
              <a:t>54</a:t>
            </a:fld>
            <a:endParaRPr lang="en-US" altLang="en-US" sz="1200">
              <a:solidFill>
                <a:schemeClr val="bg1"/>
              </a:solidFill>
            </a:endParaRPr>
          </a:p>
        </p:txBody>
      </p:sp>
      <p:pic>
        <p:nvPicPr>
          <p:cNvPr id="3074" name="Picture 2" descr="http://www.caida.org/publications/papers/2014/coordinated_view_internet_events/supplemental/sipscan.composite.01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3490" y="2636912"/>
            <a:ext cx="4808111" cy="360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818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Levels of Impact</a:t>
            </a:r>
            <a:endParaRPr lang="en-US" dirty="0"/>
          </a:p>
        </p:txBody>
      </p:sp>
      <p:sp>
        <p:nvSpPr>
          <p:cNvPr id="9" name="Freeform 8"/>
          <p:cNvSpPr/>
          <p:nvPr/>
        </p:nvSpPr>
        <p:spPr>
          <a:xfrm>
            <a:off x="458204" y="1295400"/>
            <a:ext cx="2611933" cy="4830763"/>
          </a:xfrm>
          <a:custGeom>
            <a:avLst/>
            <a:gdLst>
              <a:gd name="connsiteX0" fmla="*/ 0 w 2611933"/>
              <a:gd name="connsiteY0" fmla="*/ 261193 h 4830763"/>
              <a:gd name="connsiteX1" fmla="*/ 261193 w 2611933"/>
              <a:gd name="connsiteY1" fmla="*/ 0 h 4830763"/>
              <a:gd name="connsiteX2" fmla="*/ 2350740 w 2611933"/>
              <a:gd name="connsiteY2" fmla="*/ 0 h 4830763"/>
              <a:gd name="connsiteX3" fmla="*/ 2611933 w 2611933"/>
              <a:gd name="connsiteY3" fmla="*/ 261193 h 4830763"/>
              <a:gd name="connsiteX4" fmla="*/ 2611933 w 2611933"/>
              <a:gd name="connsiteY4" fmla="*/ 4569570 h 4830763"/>
              <a:gd name="connsiteX5" fmla="*/ 2350740 w 2611933"/>
              <a:gd name="connsiteY5" fmla="*/ 4830763 h 4830763"/>
              <a:gd name="connsiteX6" fmla="*/ 261193 w 2611933"/>
              <a:gd name="connsiteY6" fmla="*/ 4830763 h 4830763"/>
              <a:gd name="connsiteX7" fmla="*/ 0 w 2611933"/>
              <a:gd name="connsiteY7" fmla="*/ 4569570 h 4830763"/>
              <a:gd name="connsiteX8" fmla="*/ 0 w 2611933"/>
              <a:gd name="connsiteY8" fmla="*/ 261193 h 483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1933" h="4830763">
                <a:moveTo>
                  <a:pt x="0" y="261193"/>
                </a:moveTo>
                <a:cubicBezTo>
                  <a:pt x="0" y="116940"/>
                  <a:pt x="116940" y="0"/>
                  <a:pt x="261193" y="0"/>
                </a:cubicBezTo>
                <a:lnTo>
                  <a:pt x="2350740" y="0"/>
                </a:lnTo>
                <a:cubicBezTo>
                  <a:pt x="2494993" y="0"/>
                  <a:pt x="2611933" y="116940"/>
                  <a:pt x="2611933" y="261193"/>
                </a:cubicBezTo>
                <a:lnTo>
                  <a:pt x="2611933" y="4569570"/>
                </a:lnTo>
                <a:cubicBezTo>
                  <a:pt x="2611933" y="4713823"/>
                  <a:pt x="2494993" y="4830763"/>
                  <a:pt x="2350740" y="4830763"/>
                </a:cubicBezTo>
                <a:lnTo>
                  <a:pt x="261193" y="4830763"/>
                </a:lnTo>
                <a:cubicBezTo>
                  <a:pt x="116940" y="4830763"/>
                  <a:pt x="0" y="4713823"/>
                  <a:pt x="0" y="4569570"/>
                </a:cubicBezTo>
                <a:lnTo>
                  <a:pt x="0" y="261193"/>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7640" tIns="167640" rIns="167640" bIns="3549175" numCol="1" spcCol="1270" anchor="ctr" anchorCtr="0">
            <a:noAutofit/>
          </a:bodyPr>
          <a:lstStyle/>
          <a:p>
            <a:pPr lvl="0" algn="ctr" defTabSz="1955800" rtl="0">
              <a:lnSpc>
                <a:spcPct val="90000"/>
              </a:lnSpc>
              <a:spcBef>
                <a:spcPct val="0"/>
              </a:spcBef>
              <a:spcAft>
                <a:spcPct val="35000"/>
              </a:spcAft>
            </a:pPr>
            <a:r>
              <a:rPr lang="en-US" sz="4400" kern="1200" dirty="0" smtClean="0"/>
              <a:t>Low</a:t>
            </a:r>
            <a:endParaRPr lang="en-US" sz="4400" kern="1200" dirty="0"/>
          </a:p>
        </p:txBody>
      </p:sp>
      <p:sp>
        <p:nvSpPr>
          <p:cNvPr id="10" name="Freeform 9"/>
          <p:cNvSpPr/>
          <p:nvPr/>
        </p:nvSpPr>
        <p:spPr>
          <a:xfrm>
            <a:off x="719397" y="2744628"/>
            <a:ext cx="2089546" cy="3139995"/>
          </a:xfrm>
          <a:custGeom>
            <a:avLst/>
            <a:gdLst>
              <a:gd name="connsiteX0" fmla="*/ 0 w 2089546"/>
              <a:gd name="connsiteY0" fmla="*/ 208955 h 3139995"/>
              <a:gd name="connsiteX1" fmla="*/ 208955 w 2089546"/>
              <a:gd name="connsiteY1" fmla="*/ 0 h 3139995"/>
              <a:gd name="connsiteX2" fmla="*/ 1880591 w 2089546"/>
              <a:gd name="connsiteY2" fmla="*/ 0 h 3139995"/>
              <a:gd name="connsiteX3" fmla="*/ 2089546 w 2089546"/>
              <a:gd name="connsiteY3" fmla="*/ 208955 h 3139995"/>
              <a:gd name="connsiteX4" fmla="*/ 2089546 w 2089546"/>
              <a:gd name="connsiteY4" fmla="*/ 2931040 h 3139995"/>
              <a:gd name="connsiteX5" fmla="*/ 1880591 w 2089546"/>
              <a:gd name="connsiteY5" fmla="*/ 3139995 h 3139995"/>
              <a:gd name="connsiteX6" fmla="*/ 208955 w 2089546"/>
              <a:gd name="connsiteY6" fmla="*/ 3139995 h 3139995"/>
              <a:gd name="connsiteX7" fmla="*/ 0 w 2089546"/>
              <a:gd name="connsiteY7" fmla="*/ 2931040 h 3139995"/>
              <a:gd name="connsiteX8" fmla="*/ 0 w 2089546"/>
              <a:gd name="connsiteY8" fmla="*/ 208955 h 3139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9546" h="3139995">
                <a:moveTo>
                  <a:pt x="0" y="208955"/>
                </a:moveTo>
                <a:cubicBezTo>
                  <a:pt x="0" y="93552"/>
                  <a:pt x="93552" y="0"/>
                  <a:pt x="208955" y="0"/>
                </a:cubicBezTo>
                <a:lnTo>
                  <a:pt x="1880591" y="0"/>
                </a:lnTo>
                <a:cubicBezTo>
                  <a:pt x="1995994" y="0"/>
                  <a:pt x="2089546" y="93552"/>
                  <a:pt x="2089546" y="208955"/>
                </a:cubicBezTo>
                <a:lnTo>
                  <a:pt x="2089546" y="2931040"/>
                </a:lnTo>
                <a:cubicBezTo>
                  <a:pt x="2089546" y="3046443"/>
                  <a:pt x="1995994" y="3139995"/>
                  <a:pt x="1880591" y="3139995"/>
                </a:cubicBezTo>
                <a:lnTo>
                  <a:pt x="208955" y="3139995"/>
                </a:lnTo>
                <a:cubicBezTo>
                  <a:pt x="93552" y="3139995"/>
                  <a:pt x="0" y="3046443"/>
                  <a:pt x="0" y="2931040"/>
                </a:cubicBezTo>
                <a:lnTo>
                  <a:pt x="0" y="208955"/>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2001" tIns="99301" rIns="112001" bIns="99301" numCol="1" spcCol="1270" anchor="ctr" anchorCtr="0">
            <a:noAutofit/>
          </a:bodyPr>
          <a:lstStyle/>
          <a:p>
            <a:pPr lvl="0" algn="ctr" defTabSz="889000" rtl="0">
              <a:lnSpc>
                <a:spcPct val="90000"/>
              </a:lnSpc>
              <a:spcBef>
                <a:spcPct val="0"/>
              </a:spcBef>
              <a:spcAft>
                <a:spcPct val="35000"/>
              </a:spcAft>
            </a:pPr>
            <a:r>
              <a:rPr lang="en-US" sz="2000" kern="1200" dirty="0" smtClean="0"/>
              <a:t>The loss could be expected to have a </a:t>
            </a:r>
            <a:r>
              <a:rPr lang="en-US" sz="2000" b="1" u="sng" kern="1200" dirty="0" smtClean="0"/>
              <a:t>limited</a:t>
            </a:r>
            <a:r>
              <a:rPr lang="en-US" sz="2000" b="1" kern="1200" dirty="0" smtClean="0"/>
              <a:t> </a:t>
            </a:r>
            <a:r>
              <a:rPr lang="en-US" sz="2000" kern="1200" dirty="0" smtClean="0"/>
              <a:t>adverse</a:t>
            </a:r>
            <a:r>
              <a:rPr lang="en-US" sz="2000" b="1" kern="1200" dirty="0" smtClean="0"/>
              <a:t> </a:t>
            </a:r>
            <a:r>
              <a:rPr lang="en-US" sz="2000" kern="1200" dirty="0" smtClean="0"/>
              <a:t>effect on organizational operations, organizational assets, or individuals</a:t>
            </a:r>
            <a:endParaRPr lang="en-US" sz="2000" kern="1200" dirty="0"/>
          </a:p>
        </p:txBody>
      </p:sp>
      <p:sp>
        <p:nvSpPr>
          <p:cNvPr id="11" name="Freeform 10"/>
          <p:cNvSpPr/>
          <p:nvPr/>
        </p:nvSpPr>
        <p:spPr>
          <a:xfrm>
            <a:off x="3266033" y="1295400"/>
            <a:ext cx="2611933" cy="4830763"/>
          </a:xfrm>
          <a:custGeom>
            <a:avLst/>
            <a:gdLst>
              <a:gd name="connsiteX0" fmla="*/ 0 w 2611933"/>
              <a:gd name="connsiteY0" fmla="*/ 261193 h 4830763"/>
              <a:gd name="connsiteX1" fmla="*/ 261193 w 2611933"/>
              <a:gd name="connsiteY1" fmla="*/ 0 h 4830763"/>
              <a:gd name="connsiteX2" fmla="*/ 2350740 w 2611933"/>
              <a:gd name="connsiteY2" fmla="*/ 0 h 4830763"/>
              <a:gd name="connsiteX3" fmla="*/ 2611933 w 2611933"/>
              <a:gd name="connsiteY3" fmla="*/ 261193 h 4830763"/>
              <a:gd name="connsiteX4" fmla="*/ 2611933 w 2611933"/>
              <a:gd name="connsiteY4" fmla="*/ 4569570 h 4830763"/>
              <a:gd name="connsiteX5" fmla="*/ 2350740 w 2611933"/>
              <a:gd name="connsiteY5" fmla="*/ 4830763 h 4830763"/>
              <a:gd name="connsiteX6" fmla="*/ 261193 w 2611933"/>
              <a:gd name="connsiteY6" fmla="*/ 4830763 h 4830763"/>
              <a:gd name="connsiteX7" fmla="*/ 0 w 2611933"/>
              <a:gd name="connsiteY7" fmla="*/ 4569570 h 4830763"/>
              <a:gd name="connsiteX8" fmla="*/ 0 w 2611933"/>
              <a:gd name="connsiteY8" fmla="*/ 261193 h 483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1933" h="4830763">
                <a:moveTo>
                  <a:pt x="0" y="261193"/>
                </a:moveTo>
                <a:cubicBezTo>
                  <a:pt x="0" y="116940"/>
                  <a:pt x="116940" y="0"/>
                  <a:pt x="261193" y="0"/>
                </a:cubicBezTo>
                <a:lnTo>
                  <a:pt x="2350740" y="0"/>
                </a:lnTo>
                <a:cubicBezTo>
                  <a:pt x="2494993" y="0"/>
                  <a:pt x="2611933" y="116940"/>
                  <a:pt x="2611933" y="261193"/>
                </a:cubicBezTo>
                <a:lnTo>
                  <a:pt x="2611933" y="4569570"/>
                </a:lnTo>
                <a:cubicBezTo>
                  <a:pt x="2611933" y="4713823"/>
                  <a:pt x="2494993" y="4830763"/>
                  <a:pt x="2350740" y="4830763"/>
                </a:cubicBezTo>
                <a:lnTo>
                  <a:pt x="261193" y="4830763"/>
                </a:lnTo>
                <a:cubicBezTo>
                  <a:pt x="116940" y="4830763"/>
                  <a:pt x="0" y="4713823"/>
                  <a:pt x="0" y="4569570"/>
                </a:cubicBezTo>
                <a:lnTo>
                  <a:pt x="0" y="261193"/>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7640" tIns="167640" rIns="167640" bIns="3549175" numCol="1" spcCol="1270" anchor="ctr" anchorCtr="0">
            <a:noAutofit/>
          </a:bodyPr>
          <a:lstStyle/>
          <a:p>
            <a:pPr lvl="0" algn="ctr" defTabSz="1955800" rtl="0">
              <a:lnSpc>
                <a:spcPct val="90000"/>
              </a:lnSpc>
              <a:spcBef>
                <a:spcPct val="0"/>
              </a:spcBef>
              <a:spcAft>
                <a:spcPct val="35000"/>
              </a:spcAft>
            </a:pPr>
            <a:r>
              <a:rPr lang="en-US" sz="4400" kern="1200" smtClean="0"/>
              <a:t>Moderate</a:t>
            </a:r>
            <a:endParaRPr lang="en-US" sz="4400" kern="1200"/>
          </a:p>
        </p:txBody>
      </p:sp>
      <p:sp>
        <p:nvSpPr>
          <p:cNvPr id="12" name="Freeform 11"/>
          <p:cNvSpPr/>
          <p:nvPr/>
        </p:nvSpPr>
        <p:spPr>
          <a:xfrm>
            <a:off x="3527226" y="2744628"/>
            <a:ext cx="2089546" cy="3139995"/>
          </a:xfrm>
          <a:custGeom>
            <a:avLst/>
            <a:gdLst>
              <a:gd name="connsiteX0" fmla="*/ 0 w 2089546"/>
              <a:gd name="connsiteY0" fmla="*/ 208955 h 3139995"/>
              <a:gd name="connsiteX1" fmla="*/ 208955 w 2089546"/>
              <a:gd name="connsiteY1" fmla="*/ 0 h 3139995"/>
              <a:gd name="connsiteX2" fmla="*/ 1880591 w 2089546"/>
              <a:gd name="connsiteY2" fmla="*/ 0 h 3139995"/>
              <a:gd name="connsiteX3" fmla="*/ 2089546 w 2089546"/>
              <a:gd name="connsiteY3" fmla="*/ 208955 h 3139995"/>
              <a:gd name="connsiteX4" fmla="*/ 2089546 w 2089546"/>
              <a:gd name="connsiteY4" fmla="*/ 2931040 h 3139995"/>
              <a:gd name="connsiteX5" fmla="*/ 1880591 w 2089546"/>
              <a:gd name="connsiteY5" fmla="*/ 3139995 h 3139995"/>
              <a:gd name="connsiteX6" fmla="*/ 208955 w 2089546"/>
              <a:gd name="connsiteY6" fmla="*/ 3139995 h 3139995"/>
              <a:gd name="connsiteX7" fmla="*/ 0 w 2089546"/>
              <a:gd name="connsiteY7" fmla="*/ 2931040 h 3139995"/>
              <a:gd name="connsiteX8" fmla="*/ 0 w 2089546"/>
              <a:gd name="connsiteY8" fmla="*/ 208955 h 3139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9546" h="3139995">
                <a:moveTo>
                  <a:pt x="0" y="208955"/>
                </a:moveTo>
                <a:cubicBezTo>
                  <a:pt x="0" y="93552"/>
                  <a:pt x="93552" y="0"/>
                  <a:pt x="208955" y="0"/>
                </a:cubicBezTo>
                <a:lnTo>
                  <a:pt x="1880591" y="0"/>
                </a:lnTo>
                <a:cubicBezTo>
                  <a:pt x="1995994" y="0"/>
                  <a:pt x="2089546" y="93552"/>
                  <a:pt x="2089546" y="208955"/>
                </a:cubicBezTo>
                <a:lnTo>
                  <a:pt x="2089546" y="2931040"/>
                </a:lnTo>
                <a:cubicBezTo>
                  <a:pt x="2089546" y="3046443"/>
                  <a:pt x="1995994" y="3139995"/>
                  <a:pt x="1880591" y="3139995"/>
                </a:cubicBezTo>
                <a:lnTo>
                  <a:pt x="208955" y="3139995"/>
                </a:lnTo>
                <a:cubicBezTo>
                  <a:pt x="93552" y="3139995"/>
                  <a:pt x="0" y="3046443"/>
                  <a:pt x="0" y="2931040"/>
                </a:cubicBezTo>
                <a:lnTo>
                  <a:pt x="0" y="208955"/>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2001" tIns="99301" rIns="112001" bIns="99301" numCol="1" spcCol="1270" anchor="ctr" anchorCtr="0">
            <a:noAutofit/>
          </a:bodyPr>
          <a:lstStyle/>
          <a:p>
            <a:pPr lvl="0" algn="ctr" defTabSz="889000" rtl="0">
              <a:lnSpc>
                <a:spcPct val="90000"/>
              </a:lnSpc>
              <a:spcBef>
                <a:spcPct val="0"/>
              </a:spcBef>
              <a:spcAft>
                <a:spcPct val="35000"/>
              </a:spcAft>
            </a:pPr>
            <a:r>
              <a:rPr lang="en-US" sz="2000" kern="1200" dirty="0" smtClean="0"/>
              <a:t>The loss could be expected to have a </a:t>
            </a:r>
            <a:r>
              <a:rPr lang="en-US" sz="2000" b="1" u="sng" kern="1200" dirty="0" smtClean="0"/>
              <a:t>serious</a:t>
            </a:r>
            <a:r>
              <a:rPr lang="en-US" sz="2000" kern="1200" dirty="0" smtClean="0"/>
              <a:t> adverse effect on organizational operations, organizational assets, or individuals</a:t>
            </a:r>
            <a:endParaRPr lang="en-US" sz="2000" kern="1200" dirty="0"/>
          </a:p>
        </p:txBody>
      </p:sp>
      <p:sp>
        <p:nvSpPr>
          <p:cNvPr id="13" name="Freeform 12"/>
          <p:cNvSpPr/>
          <p:nvPr/>
        </p:nvSpPr>
        <p:spPr>
          <a:xfrm>
            <a:off x="6073861" y="1295400"/>
            <a:ext cx="2611933" cy="4830763"/>
          </a:xfrm>
          <a:custGeom>
            <a:avLst/>
            <a:gdLst>
              <a:gd name="connsiteX0" fmla="*/ 0 w 2611933"/>
              <a:gd name="connsiteY0" fmla="*/ 261193 h 4830763"/>
              <a:gd name="connsiteX1" fmla="*/ 261193 w 2611933"/>
              <a:gd name="connsiteY1" fmla="*/ 0 h 4830763"/>
              <a:gd name="connsiteX2" fmla="*/ 2350740 w 2611933"/>
              <a:gd name="connsiteY2" fmla="*/ 0 h 4830763"/>
              <a:gd name="connsiteX3" fmla="*/ 2611933 w 2611933"/>
              <a:gd name="connsiteY3" fmla="*/ 261193 h 4830763"/>
              <a:gd name="connsiteX4" fmla="*/ 2611933 w 2611933"/>
              <a:gd name="connsiteY4" fmla="*/ 4569570 h 4830763"/>
              <a:gd name="connsiteX5" fmla="*/ 2350740 w 2611933"/>
              <a:gd name="connsiteY5" fmla="*/ 4830763 h 4830763"/>
              <a:gd name="connsiteX6" fmla="*/ 261193 w 2611933"/>
              <a:gd name="connsiteY6" fmla="*/ 4830763 h 4830763"/>
              <a:gd name="connsiteX7" fmla="*/ 0 w 2611933"/>
              <a:gd name="connsiteY7" fmla="*/ 4569570 h 4830763"/>
              <a:gd name="connsiteX8" fmla="*/ 0 w 2611933"/>
              <a:gd name="connsiteY8" fmla="*/ 261193 h 483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1933" h="4830763">
                <a:moveTo>
                  <a:pt x="0" y="261193"/>
                </a:moveTo>
                <a:cubicBezTo>
                  <a:pt x="0" y="116940"/>
                  <a:pt x="116940" y="0"/>
                  <a:pt x="261193" y="0"/>
                </a:cubicBezTo>
                <a:lnTo>
                  <a:pt x="2350740" y="0"/>
                </a:lnTo>
                <a:cubicBezTo>
                  <a:pt x="2494993" y="0"/>
                  <a:pt x="2611933" y="116940"/>
                  <a:pt x="2611933" y="261193"/>
                </a:cubicBezTo>
                <a:lnTo>
                  <a:pt x="2611933" y="4569570"/>
                </a:lnTo>
                <a:cubicBezTo>
                  <a:pt x="2611933" y="4713823"/>
                  <a:pt x="2494993" y="4830763"/>
                  <a:pt x="2350740" y="4830763"/>
                </a:cubicBezTo>
                <a:lnTo>
                  <a:pt x="261193" y="4830763"/>
                </a:lnTo>
                <a:cubicBezTo>
                  <a:pt x="116940" y="4830763"/>
                  <a:pt x="0" y="4713823"/>
                  <a:pt x="0" y="4569570"/>
                </a:cubicBezTo>
                <a:lnTo>
                  <a:pt x="0" y="261193"/>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7640" tIns="167640" rIns="167640" bIns="3549175" numCol="1" spcCol="1270" anchor="ctr" anchorCtr="0">
            <a:noAutofit/>
          </a:bodyPr>
          <a:lstStyle/>
          <a:p>
            <a:pPr lvl="0" algn="ctr" defTabSz="1955800" rtl="0">
              <a:lnSpc>
                <a:spcPct val="90000"/>
              </a:lnSpc>
              <a:spcBef>
                <a:spcPct val="0"/>
              </a:spcBef>
              <a:spcAft>
                <a:spcPct val="35000"/>
              </a:spcAft>
            </a:pPr>
            <a:r>
              <a:rPr lang="en-US" sz="4400" kern="1200" smtClean="0"/>
              <a:t>High</a:t>
            </a:r>
            <a:endParaRPr lang="en-US" sz="4400" kern="1200"/>
          </a:p>
        </p:txBody>
      </p:sp>
      <p:sp>
        <p:nvSpPr>
          <p:cNvPr id="14" name="Freeform 13"/>
          <p:cNvSpPr/>
          <p:nvPr/>
        </p:nvSpPr>
        <p:spPr>
          <a:xfrm>
            <a:off x="6335055" y="2744628"/>
            <a:ext cx="2089546" cy="3139995"/>
          </a:xfrm>
          <a:custGeom>
            <a:avLst/>
            <a:gdLst>
              <a:gd name="connsiteX0" fmla="*/ 0 w 2089546"/>
              <a:gd name="connsiteY0" fmla="*/ 208955 h 3139995"/>
              <a:gd name="connsiteX1" fmla="*/ 208955 w 2089546"/>
              <a:gd name="connsiteY1" fmla="*/ 0 h 3139995"/>
              <a:gd name="connsiteX2" fmla="*/ 1880591 w 2089546"/>
              <a:gd name="connsiteY2" fmla="*/ 0 h 3139995"/>
              <a:gd name="connsiteX3" fmla="*/ 2089546 w 2089546"/>
              <a:gd name="connsiteY3" fmla="*/ 208955 h 3139995"/>
              <a:gd name="connsiteX4" fmla="*/ 2089546 w 2089546"/>
              <a:gd name="connsiteY4" fmla="*/ 2931040 h 3139995"/>
              <a:gd name="connsiteX5" fmla="*/ 1880591 w 2089546"/>
              <a:gd name="connsiteY5" fmla="*/ 3139995 h 3139995"/>
              <a:gd name="connsiteX6" fmla="*/ 208955 w 2089546"/>
              <a:gd name="connsiteY6" fmla="*/ 3139995 h 3139995"/>
              <a:gd name="connsiteX7" fmla="*/ 0 w 2089546"/>
              <a:gd name="connsiteY7" fmla="*/ 2931040 h 3139995"/>
              <a:gd name="connsiteX8" fmla="*/ 0 w 2089546"/>
              <a:gd name="connsiteY8" fmla="*/ 208955 h 3139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9546" h="3139995">
                <a:moveTo>
                  <a:pt x="0" y="208955"/>
                </a:moveTo>
                <a:cubicBezTo>
                  <a:pt x="0" y="93552"/>
                  <a:pt x="93552" y="0"/>
                  <a:pt x="208955" y="0"/>
                </a:cubicBezTo>
                <a:lnTo>
                  <a:pt x="1880591" y="0"/>
                </a:lnTo>
                <a:cubicBezTo>
                  <a:pt x="1995994" y="0"/>
                  <a:pt x="2089546" y="93552"/>
                  <a:pt x="2089546" y="208955"/>
                </a:cubicBezTo>
                <a:lnTo>
                  <a:pt x="2089546" y="2931040"/>
                </a:lnTo>
                <a:cubicBezTo>
                  <a:pt x="2089546" y="3046443"/>
                  <a:pt x="1995994" y="3139995"/>
                  <a:pt x="1880591" y="3139995"/>
                </a:cubicBezTo>
                <a:lnTo>
                  <a:pt x="208955" y="3139995"/>
                </a:lnTo>
                <a:cubicBezTo>
                  <a:pt x="93552" y="3139995"/>
                  <a:pt x="0" y="3046443"/>
                  <a:pt x="0" y="2931040"/>
                </a:cubicBezTo>
                <a:lnTo>
                  <a:pt x="0" y="208955"/>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2001" tIns="99301" rIns="112001" bIns="99301" numCol="1" spcCol="1270" anchor="ctr" anchorCtr="0">
            <a:noAutofit/>
          </a:bodyPr>
          <a:lstStyle/>
          <a:p>
            <a:pPr lvl="0" algn="ctr" defTabSz="889000" rtl="0">
              <a:lnSpc>
                <a:spcPct val="90000"/>
              </a:lnSpc>
              <a:spcBef>
                <a:spcPct val="0"/>
              </a:spcBef>
              <a:spcAft>
                <a:spcPct val="35000"/>
              </a:spcAft>
            </a:pPr>
            <a:r>
              <a:rPr lang="en-US" sz="2000" kern="1200" dirty="0" smtClean="0"/>
              <a:t>The loss could be expected to have a </a:t>
            </a:r>
            <a:r>
              <a:rPr lang="en-US" sz="2000" b="1" u="sng" kern="1200" dirty="0" smtClean="0"/>
              <a:t>severe or catastrophic </a:t>
            </a:r>
            <a:r>
              <a:rPr lang="en-US" sz="2000" kern="1200" dirty="0" smtClean="0"/>
              <a:t>adverse effect on organizational operations, organizational assets, or individuals</a:t>
            </a:r>
            <a:endParaRPr lang="en-US" sz="2000" kern="1200" dirty="0"/>
          </a:p>
        </p:txBody>
      </p:sp>
    </p:spTree>
    <p:extLst>
      <p:ext uri="{BB962C8B-B14F-4D97-AF65-F5344CB8AC3E}">
        <p14:creationId xmlns:p14="http://schemas.microsoft.com/office/powerpoint/2010/main" val="334763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smtClean="0"/>
              <a:t>Computer Security Challenges</a:t>
            </a:r>
            <a:endParaRPr lang="en-US" dirty="0"/>
          </a:p>
        </p:txBody>
      </p:sp>
      <p:sp>
        <p:nvSpPr>
          <p:cNvPr id="11" name="Content Placeholder 10"/>
          <p:cNvSpPr>
            <a:spLocks noGrp="1"/>
          </p:cNvSpPr>
          <p:nvPr>
            <p:ph idx="1"/>
          </p:nvPr>
        </p:nvSpPr>
        <p:spPr>
          <a:xfrm>
            <a:off x="457200" y="1196752"/>
            <a:ext cx="8229600" cy="4830763"/>
          </a:xfrm>
        </p:spPr>
        <p:txBody>
          <a:bodyPr/>
          <a:lstStyle/>
          <a:p>
            <a:pPr>
              <a:spcBef>
                <a:spcPts val="600"/>
              </a:spcBef>
            </a:pPr>
            <a:r>
              <a:rPr lang="en-US" dirty="0" smtClean="0"/>
              <a:t>computer security is not as simple as it might first appear to the novice</a:t>
            </a:r>
          </a:p>
          <a:p>
            <a:pPr>
              <a:spcBef>
                <a:spcPts val="600"/>
              </a:spcBef>
            </a:pPr>
            <a:r>
              <a:rPr lang="en-US" dirty="0" smtClean="0"/>
              <a:t>potential attacks on the security features must be considered</a:t>
            </a:r>
          </a:p>
          <a:p>
            <a:pPr>
              <a:spcBef>
                <a:spcPts val="600"/>
              </a:spcBef>
            </a:pPr>
            <a:r>
              <a:rPr lang="en-US" dirty="0" smtClean="0"/>
              <a:t>procedures used to provide particular services are often counterintuitive</a:t>
            </a:r>
          </a:p>
          <a:p>
            <a:pPr>
              <a:spcBef>
                <a:spcPts val="600"/>
              </a:spcBef>
            </a:pPr>
            <a:r>
              <a:rPr lang="en-US" dirty="0" smtClean="0"/>
              <a:t>physical and logical placement needs to be determined</a:t>
            </a:r>
          </a:p>
          <a:p>
            <a:pPr>
              <a:spcBef>
                <a:spcPts val="600"/>
              </a:spcBef>
            </a:pPr>
            <a:r>
              <a:rPr lang="en-US" dirty="0" smtClean="0"/>
              <a:t>multiple algorithms or protocols may be involved</a:t>
            </a:r>
          </a:p>
        </p:txBody>
      </p:sp>
    </p:spTree>
    <p:extLst>
      <p:ext uri="{BB962C8B-B14F-4D97-AF65-F5344CB8AC3E}">
        <p14:creationId xmlns:p14="http://schemas.microsoft.com/office/powerpoint/2010/main" val="156758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smtClean="0"/>
              <a:t>Computer Security Challenges</a:t>
            </a:r>
            <a:endParaRPr lang="en-US" dirty="0"/>
          </a:p>
        </p:txBody>
      </p:sp>
      <p:sp>
        <p:nvSpPr>
          <p:cNvPr id="11" name="Content Placeholder 10"/>
          <p:cNvSpPr>
            <a:spLocks noGrp="1"/>
          </p:cNvSpPr>
          <p:nvPr>
            <p:ph idx="1"/>
          </p:nvPr>
        </p:nvSpPr>
        <p:spPr>
          <a:xfrm>
            <a:off x="457200" y="1196752"/>
            <a:ext cx="8363272" cy="4830763"/>
          </a:xfrm>
        </p:spPr>
        <p:txBody>
          <a:bodyPr/>
          <a:lstStyle/>
          <a:p>
            <a:pPr>
              <a:spcBef>
                <a:spcPts val="600"/>
              </a:spcBef>
            </a:pPr>
            <a:r>
              <a:rPr lang="en-US" dirty="0" smtClean="0"/>
              <a:t>attackers only need to find a </a:t>
            </a:r>
            <a:r>
              <a:rPr lang="en-US" b="1" dirty="0" smtClean="0"/>
              <a:t>single</a:t>
            </a:r>
            <a:r>
              <a:rPr lang="en-US" dirty="0" smtClean="0"/>
              <a:t> weakness, the developer needs to find </a:t>
            </a:r>
            <a:r>
              <a:rPr lang="en-US" b="1" dirty="0" smtClean="0"/>
              <a:t>all</a:t>
            </a:r>
            <a:r>
              <a:rPr lang="en-US" dirty="0" smtClean="0"/>
              <a:t> weaknesses</a:t>
            </a:r>
          </a:p>
          <a:p>
            <a:pPr>
              <a:spcBef>
                <a:spcPts val="600"/>
              </a:spcBef>
            </a:pPr>
            <a:r>
              <a:rPr lang="en-US" dirty="0" smtClean="0"/>
              <a:t>users and system managers tend to not see the benefits of security until a failure occurs</a:t>
            </a:r>
          </a:p>
          <a:p>
            <a:pPr>
              <a:spcBef>
                <a:spcPts val="600"/>
              </a:spcBef>
            </a:pPr>
            <a:r>
              <a:rPr lang="en-US" dirty="0" smtClean="0"/>
              <a:t>security requires regular and constant monitoring</a:t>
            </a:r>
          </a:p>
          <a:p>
            <a:pPr>
              <a:spcBef>
                <a:spcPts val="600"/>
              </a:spcBef>
            </a:pPr>
            <a:r>
              <a:rPr lang="en-US" dirty="0" smtClean="0"/>
              <a:t>is often an afterthought to be incorporated into a system after the design is complete</a:t>
            </a:r>
          </a:p>
          <a:p>
            <a:pPr>
              <a:spcBef>
                <a:spcPts val="600"/>
              </a:spcBef>
            </a:pPr>
            <a:r>
              <a:rPr lang="en-US" dirty="0" smtClean="0"/>
              <a:t>thought of as an impediment to efficient and user-friendly operation</a:t>
            </a:r>
          </a:p>
        </p:txBody>
      </p:sp>
    </p:spTree>
    <p:extLst>
      <p:ext uri="{BB962C8B-B14F-4D97-AF65-F5344CB8AC3E}">
        <p14:creationId xmlns:p14="http://schemas.microsoft.com/office/powerpoint/2010/main" val="136060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52320" y="4603576"/>
            <a:ext cx="2008698" cy="2209800"/>
          </a:xfrm>
          <a:prstGeom prst="rect">
            <a:avLst/>
          </a:prstGeom>
        </p:spPr>
      </p:pic>
      <p:sp>
        <p:nvSpPr>
          <p:cNvPr id="2" name="Title 1"/>
          <p:cNvSpPr>
            <a:spLocks noGrp="1"/>
          </p:cNvSpPr>
          <p:nvPr>
            <p:ph type="title"/>
          </p:nvPr>
        </p:nvSpPr>
        <p:spPr/>
        <p:txBody>
          <a:bodyPr/>
          <a:lstStyle/>
          <a:p>
            <a:r>
              <a:rPr lang="en-US" sz="4000" dirty="0" smtClean="0"/>
              <a:t>Computer Security Terminology</a:t>
            </a:r>
            <a:endParaRPr lang="en-US" sz="4000" dirty="0"/>
          </a:p>
        </p:txBody>
      </p:sp>
      <p:sp>
        <p:nvSpPr>
          <p:cNvPr id="3" name="Content Placeholder 2"/>
          <p:cNvSpPr>
            <a:spLocks noGrp="1"/>
          </p:cNvSpPr>
          <p:nvPr>
            <p:ph idx="1"/>
          </p:nvPr>
        </p:nvSpPr>
        <p:spPr>
          <a:xfrm>
            <a:off x="457200" y="1052736"/>
            <a:ext cx="8229600" cy="4830763"/>
          </a:xfrm>
        </p:spPr>
        <p:txBody>
          <a:bodyPr/>
          <a:lstStyle/>
          <a:p>
            <a:r>
              <a:rPr lang="en-US" sz="2800" b="1" dirty="0" smtClean="0"/>
              <a:t>Adversary</a:t>
            </a:r>
            <a:r>
              <a:rPr lang="en-US" sz="2800" dirty="0" smtClean="0"/>
              <a:t> (threat agent)</a:t>
            </a:r>
          </a:p>
          <a:p>
            <a:pPr lvl="1"/>
            <a:r>
              <a:rPr lang="en-US" sz="2400" dirty="0" smtClean="0"/>
              <a:t>An entity that attacks, or is a threat to, a system.</a:t>
            </a:r>
          </a:p>
          <a:p>
            <a:r>
              <a:rPr lang="en-US" sz="2800" b="1" dirty="0" smtClean="0"/>
              <a:t>Attack</a:t>
            </a:r>
            <a:endParaRPr lang="en-US" sz="2800" dirty="0"/>
          </a:p>
          <a:p>
            <a:pPr lvl="1"/>
            <a:r>
              <a:rPr lang="en-US" sz="2400" dirty="0" smtClean="0"/>
              <a:t>An assault on system security that derives from an intelligent threat; a deliberate attempt to evade security services and violate security policy of a system.</a:t>
            </a:r>
          </a:p>
          <a:p>
            <a:r>
              <a:rPr lang="en-US" sz="2800" b="1" dirty="0" smtClean="0"/>
              <a:t>Countermeasure</a:t>
            </a:r>
            <a:endParaRPr lang="en-US" sz="2800" dirty="0"/>
          </a:p>
          <a:p>
            <a:pPr lvl="1"/>
            <a:r>
              <a:rPr lang="en-US" sz="2400" dirty="0" smtClean="0"/>
              <a:t>An action, device, procedure, or technique that reduces a threat, a vulnerability, or an attack by eliminating or preventing it, by minimizing the harm it can cause, or       by discovering and reporting it so that corrective action can be taken.</a:t>
            </a:r>
          </a:p>
        </p:txBody>
      </p:sp>
      <p:sp>
        <p:nvSpPr>
          <p:cNvPr id="5" name="Slide Number Placeholder 4"/>
          <p:cNvSpPr>
            <a:spLocks noGrp="1"/>
          </p:cNvSpPr>
          <p:nvPr>
            <p:ph type="sldNum" sz="quarter" idx="11"/>
          </p:nvPr>
        </p:nvSpPr>
        <p:spPr/>
        <p:txBody>
          <a:bodyPr/>
          <a:lstStyle/>
          <a:p>
            <a:fld id="{5F36C9FC-DA22-1F47-8722-58727A1D436E}" type="slidenum">
              <a:rPr lang="en-US" smtClean="0"/>
              <a:pPr/>
              <a:t>9</a:t>
            </a:fld>
            <a:endParaRPr lang="en-US" dirty="0"/>
          </a:p>
        </p:txBody>
      </p:sp>
    </p:spTree>
    <p:extLst>
      <p:ext uri="{BB962C8B-B14F-4D97-AF65-F5344CB8AC3E}">
        <p14:creationId xmlns:p14="http://schemas.microsoft.com/office/powerpoint/2010/main" val="338932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N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UNR</Template>
  <TotalTime>20652</TotalTime>
  <Words>11247</Words>
  <Application>Microsoft Office PowerPoint</Application>
  <PresentationFormat>On-screen Show (4:3)</PresentationFormat>
  <Paragraphs>1065</Paragraphs>
  <Slides>54</Slides>
  <Notes>49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MS PGothic</vt:lpstr>
      <vt:lpstr>Arial</vt:lpstr>
      <vt:lpstr>Calibri</vt:lpstr>
      <vt:lpstr>msgothic</vt:lpstr>
      <vt:lpstr>StarSymbol</vt:lpstr>
      <vt:lpstr>Tahoma</vt:lpstr>
      <vt:lpstr>Times New Roman</vt:lpstr>
      <vt:lpstr>Wingdings</vt:lpstr>
      <vt:lpstr>UNR</vt:lpstr>
      <vt:lpstr>Lecture 1:  Overview</vt:lpstr>
      <vt:lpstr>Outline</vt:lpstr>
      <vt:lpstr>Computer Security Overview</vt:lpstr>
      <vt:lpstr>The CIA Triad</vt:lpstr>
      <vt:lpstr>Key Security Concepts</vt:lpstr>
      <vt:lpstr>Levels of Impact</vt:lpstr>
      <vt:lpstr>Computer Security Challenges</vt:lpstr>
      <vt:lpstr>Computer Security Challenges</vt:lpstr>
      <vt:lpstr>Computer Security Terminology</vt:lpstr>
      <vt:lpstr>Computer Security Terminology</vt:lpstr>
      <vt:lpstr>Computer Security Terminology</vt:lpstr>
      <vt:lpstr>Security Concepts and Relationships</vt:lpstr>
      <vt:lpstr>Assets of a Computer System</vt:lpstr>
      <vt:lpstr>Vulnerabilities, Threats and Attacks</vt:lpstr>
      <vt:lpstr>Countermeasures</vt:lpstr>
      <vt:lpstr>Lecture 2:  Overview (cont)</vt:lpstr>
      <vt:lpstr>PowerPoint Presentation</vt:lpstr>
      <vt:lpstr>Threat  Consequences</vt:lpstr>
      <vt:lpstr>Threat  Consequences</vt:lpstr>
      <vt:lpstr>Threat  Consequences</vt:lpstr>
      <vt:lpstr>Threat  Consequences</vt:lpstr>
      <vt:lpstr>Scope of Computer Security</vt:lpstr>
      <vt:lpstr>Computer and Network Assets </vt:lpstr>
      <vt:lpstr>Passive and Active Attacks</vt:lpstr>
      <vt:lpstr>Security Functional Requirements</vt:lpstr>
      <vt:lpstr>PowerPoint Presentation</vt:lpstr>
      <vt:lpstr>PowerPoint Presentation</vt:lpstr>
      <vt:lpstr>PowerPoint Presentation</vt:lpstr>
      <vt:lpstr>PowerPoint Presentation</vt:lpstr>
      <vt:lpstr>PowerPoint Presentation</vt:lpstr>
      <vt:lpstr>Security Implementation</vt:lpstr>
      <vt:lpstr>Security Mechanism</vt:lpstr>
      <vt:lpstr>Fundamental Security Design Principles</vt:lpstr>
      <vt:lpstr>Attack Surfaces</vt:lpstr>
      <vt:lpstr>Attack Surface Categories</vt:lpstr>
      <vt:lpstr>Security Technologies Used</vt:lpstr>
      <vt:lpstr>Types of Attacks Experienced</vt:lpstr>
      <vt:lpstr>PowerPoint Presentation</vt:lpstr>
      <vt:lpstr>Defense in Depth and Attack Surface</vt:lpstr>
      <vt:lpstr>Computer Security Strategy</vt:lpstr>
      <vt:lpstr>Computer Security Strategy</vt:lpstr>
      <vt:lpstr>Security Policy</vt:lpstr>
      <vt:lpstr>Assurance and Evaluation</vt:lpstr>
      <vt:lpstr>Security Trends</vt:lpstr>
      <vt:lpstr>Early Hacking – Phreaking</vt:lpstr>
      <vt:lpstr>The Seventies</vt:lpstr>
      <vt:lpstr>The Eighties</vt:lpstr>
      <vt:lpstr>The Nineties</vt:lpstr>
      <vt:lpstr>Code-Red Worm</vt:lpstr>
      <vt:lpstr>Sapphire Worm</vt:lpstr>
      <vt:lpstr>DoS attack on SCO</vt:lpstr>
      <vt:lpstr>Witty Worm </vt:lpstr>
      <vt:lpstr>Nyxem Email Virus</vt:lpstr>
      <vt:lpstr>Sipscan Botnet</vt:lpstr>
    </vt:vector>
  </TitlesOfParts>
  <Company>Computer Science,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Brown;Mehmet Gunes</dc:creator>
  <cp:lastModifiedBy>Mehmet H Gunes</cp:lastModifiedBy>
  <cp:revision>241</cp:revision>
  <cp:lastPrinted>2012-01-23T18:39:52Z</cp:lastPrinted>
  <dcterms:created xsi:type="dcterms:W3CDTF">2011-10-14T10:21:07Z</dcterms:created>
  <dcterms:modified xsi:type="dcterms:W3CDTF">2014-08-28T19:49:15Z</dcterms:modified>
</cp:coreProperties>
</file>