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8" r:id="rId1"/>
  </p:sldMasterIdLst>
  <p:notesMasterIdLst>
    <p:notesMasterId r:id="rId36"/>
  </p:notesMasterIdLst>
  <p:sldIdLst>
    <p:sldId id="402" r:id="rId2"/>
    <p:sldId id="404" r:id="rId3"/>
    <p:sldId id="405" r:id="rId4"/>
    <p:sldId id="403" r:id="rId5"/>
    <p:sldId id="406" r:id="rId6"/>
    <p:sldId id="408" r:id="rId7"/>
    <p:sldId id="409" r:id="rId8"/>
    <p:sldId id="413" r:id="rId9"/>
    <p:sldId id="438" r:id="rId10"/>
    <p:sldId id="411" r:id="rId11"/>
    <p:sldId id="412" r:id="rId12"/>
    <p:sldId id="414" r:id="rId13"/>
    <p:sldId id="415" r:id="rId14"/>
    <p:sldId id="416" r:id="rId15"/>
    <p:sldId id="418" r:id="rId16"/>
    <p:sldId id="419" r:id="rId17"/>
    <p:sldId id="420" r:id="rId18"/>
    <p:sldId id="421" r:id="rId19"/>
    <p:sldId id="422" r:id="rId20"/>
    <p:sldId id="423" r:id="rId21"/>
    <p:sldId id="424" r:id="rId22"/>
    <p:sldId id="425" r:id="rId23"/>
    <p:sldId id="426" r:id="rId24"/>
    <p:sldId id="427" r:id="rId25"/>
    <p:sldId id="428" r:id="rId26"/>
    <p:sldId id="429" r:id="rId27"/>
    <p:sldId id="430" r:id="rId28"/>
    <p:sldId id="432" r:id="rId29"/>
    <p:sldId id="431" r:id="rId30"/>
    <p:sldId id="433" r:id="rId31"/>
    <p:sldId id="434" r:id="rId32"/>
    <p:sldId id="435" r:id="rId33"/>
    <p:sldId id="436" r:id="rId34"/>
    <p:sldId id="437" r:id="rId35"/>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10" charset="0"/>
        <a:ea typeface="+mn-ea"/>
        <a:cs typeface="+mn-cs"/>
      </a:defRPr>
    </a:lvl1pPr>
    <a:lvl2pPr marL="457200" algn="l" rtl="0" fontAlgn="base">
      <a:spcBef>
        <a:spcPct val="0"/>
      </a:spcBef>
      <a:spcAft>
        <a:spcPct val="0"/>
      </a:spcAft>
      <a:defRPr kern="1200">
        <a:solidFill>
          <a:schemeClr val="tx1"/>
        </a:solidFill>
        <a:latin typeface="Arial" pitchFamily="-110" charset="0"/>
        <a:ea typeface="+mn-ea"/>
        <a:cs typeface="+mn-cs"/>
      </a:defRPr>
    </a:lvl2pPr>
    <a:lvl3pPr marL="914400" algn="l" rtl="0" fontAlgn="base">
      <a:spcBef>
        <a:spcPct val="0"/>
      </a:spcBef>
      <a:spcAft>
        <a:spcPct val="0"/>
      </a:spcAft>
      <a:defRPr kern="1200">
        <a:solidFill>
          <a:schemeClr val="tx1"/>
        </a:solidFill>
        <a:latin typeface="Arial" pitchFamily="-110" charset="0"/>
        <a:ea typeface="+mn-ea"/>
        <a:cs typeface="+mn-cs"/>
      </a:defRPr>
    </a:lvl3pPr>
    <a:lvl4pPr marL="1371600" algn="l" rtl="0" fontAlgn="base">
      <a:spcBef>
        <a:spcPct val="0"/>
      </a:spcBef>
      <a:spcAft>
        <a:spcPct val="0"/>
      </a:spcAft>
      <a:defRPr kern="1200">
        <a:solidFill>
          <a:schemeClr val="tx1"/>
        </a:solidFill>
        <a:latin typeface="Arial" pitchFamily="-110" charset="0"/>
        <a:ea typeface="+mn-ea"/>
        <a:cs typeface="+mn-cs"/>
      </a:defRPr>
    </a:lvl4pPr>
    <a:lvl5pPr marL="1828800" algn="l" rtl="0" fontAlgn="base">
      <a:spcBef>
        <a:spcPct val="0"/>
      </a:spcBef>
      <a:spcAft>
        <a:spcPct val="0"/>
      </a:spcAft>
      <a:defRPr kern="1200">
        <a:solidFill>
          <a:schemeClr val="tx1"/>
        </a:solidFill>
        <a:latin typeface="Arial" pitchFamily="-110" charset="0"/>
        <a:ea typeface="+mn-ea"/>
        <a:cs typeface="+mn-cs"/>
      </a:defRPr>
    </a:lvl5pPr>
    <a:lvl6pPr marL="2286000" algn="l" defTabSz="457200" rtl="0" eaLnBrk="1" latinLnBrk="0" hangingPunct="1">
      <a:defRPr kern="1200">
        <a:solidFill>
          <a:schemeClr val="tx1"/>
        </a:solidFill>
        <a:latin typeface="Arial" pitchFamily="-110" charset="0"/>
        <a:ea typeface="+mn-ea"/>
        <a:cs typeface="+mn-cs"/>
      </a:defRPr>
    </a:lvl6pPr>
    <a:lvl7pPr marL="2743200" algn="l" defTabSz="457200" rtl="0" eaLnBrk="1" latinLnBrk="0" hangingPunct="1">
      <a:defRPr kern="1200">
        <a:solidFill>
          <a:schemeClr val="tx1"/>
        </a:solidFill>
        <a:latin typeface="Arial" pitchFamily="-110" charset="0"/>
        <a:ea typeface="+mn-ea"/>
        <a:cs typeface="+mn-cs"/>
      </a:defRPr>
    </a:lvl7pPr>
    <a:lvl8pPr marL="3200400" algn="l" defTabSz="457200" rtl="0" eaLnBrk="1" latinLnBrk="0" hangingPunct="1">
      <a:defRPr kern="1200">
        <a:solidFill>
          <a:schemeClr val="tx1"/>
        </a:solidFill>
        <a:latin typeface="Arial" pitchFamily="-110" charset="0"/>
        <a:ea typeface="+mn-ea"/>
        <a:cs typeface="+mn-cs"/>
      </a:defRPr>
    </a:lvl8pPr>
    <a:lvl9pPr marL="3657600" algn="l" defTabSz="457200" rtl="0" eaLnBrk="1" latinLnBrk="0" hangingPunct="1">
      <a:defRPr kern="1200">
        <a:solidFill>
          <a:schemeClr val="tx1"/>
        </a:solidFill>
        <a:latin typeface="Arial" pitchFamily="-110"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33"/>
    <a:srgbClr val="0000FF"/>
    <a:srgbClr val="3333FF"/>
    <a:srgbClr val="000000"/>
    <a:srgbClr val="8C6484"/>
    <a:srgbClr val="340000"/>
    <a:srgbClr val="CC9900"/>
    <a:srgbClr val="0E0A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598" autoAdjust="0"/>
    <p:restoredTop sz="96433" autoAdjust="0"/>
  </p:normalViewPr>
  <p:slideViewPr>
    <p:cSldViewPr>
      <p:cViewPr varScale="1">
        <p:scale>
          <a:sx n="112" d="100"/>
          <a:sy n="112" d="100"/>
        </p:scale>
        <p:origin x="1134" y="13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p:cViewPr varScale="1">
        <p:scale>
          <a:sx n="119" d="100"/>
          <a:sy n="119" d="100"/>
        </p:scale>
        <p:origin x="-212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08" charset="0"/>
              </a:defRPr>
            </a:lvl1pPr>
          </a:lstStyle>
          <a:p>
            <a:pPr>
              <a:defRPr/>
            </a:pPr>
            <a:endParaRPr lang="en-AU"/>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08" charset="0"/>
              </a:defRPr>
            </a:lvl1pPr>
          </a:lstStyle>
          <a:p>
            <a:pPr>
              <a:defRPr/>
            </a:pPr>
            <a:endParaRPr lang="en-AU"/>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08" charset="0"/>
              </a:defRPr>
            </a:lvl1pPr>
          </a:lstStyle>
          <a:p>
            <a:pPr>
              <a:defRPr/>
            </a:pPr>
            <a:endParaRPr lang="en-AU"/>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108" charset="0"/>
              </a:defRPr>
            </a:lvl1pPr>
          </a:lstStyle>
          <a:p>
            <a:pPr>
              <a:defRPr/>
            </a:pPr>
            <a:fld id="{9FA45A9E-7761-3846-9783-F10EE5B548CC}" type="slidenum">
              <a:rPr lang="en-AU"/>
              <a:pPr>
                <a:defRPr/>
              </a:pPr>
              <a:t>‹#›</a:t>
            </a:fld>
            <a:endParaRPr lang="en-AU"/>
          </a:p>
        </p:txBody>
      </p:sp>
    </p:spTree>
    <p:extLst>
      <p:ext uri="{BB962C8B-B14F-4D97-AF65-F5344CB8AC3E}">
        <p14:creationId xmlns:p14="http://schemas.microsoft.com/office/powerpoint/2010/main" val="418116021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08" charset="0"/>
        <a:ea typeface="ＭＳ Ｐゴシック" pitchFamily="33" charset="-128"/>
        <a:cs typeface="ＭＳ Ｐゴシック" pitchFamily="33" charset="-128"/>
      </a:defRPr>
    </a:lvl1pPr>
    <a:lvl2pPr marL="457200" algn="l" rtl="0" eaLnBrk="0" fontAlgn="base" hangingPunct="0">
      <a:spcBef>
        <a:spcPct val="30000"/>
      </a:spcBef>
      <a:spcAft>
        <a:spcPct val="0"/>
      </a:spcAft>
      <a:defRPr sz="1200" kern="1200">
        <a:solidFill>
          <a:schemeClr val="tx1"/>
        </a:solidFill>
        <a:latin typeface="Arial" pitchFamily="-108" charset="0"/>
        <a:ea typeface="ＭＳ Ｐゴシック" pitchFamily="-108" charset="-128"/>
        <a:cs typeface="+mn-cs"/>
      </a:defRPr>
    </a:lvl2pPr>
    <a:lvl3pPr marL="914400" algn="l" rtl="0" eaLnBrk="0" fontAlgn="base" hangingPunct="0">
      <a:spcBef>
        <a:spcPct val="30000"/>
      </a:spcBef>
      <a:spcAft>
        <a:spcPct val="0"/>
      </a:spcAft>
      <a:defRPr sz="1200" kern="1200">
        <a:solidFill>
          <a:schemeClr val="tx1"/>
        </a:solidFill>
        <a:latin typeface="Arial" pitchFamily="-108" charset="0"/>
        <a:ea typeface="ＭＳ Ｐゴシック" pitchFamily="-108" charset="-128"/>
        <a:cs typeface="+mn-cs"/>
      </a:defRPr>
    </a:lvl3pPr>
    <a:lvl4pPr marL="1371600" algn="l" rtl="0" eaLnBrk="0" fontAlgn="base" hangingPunct="0">
      <a:spcBef>
        <a:spcPct val="30000"/>
      </a:spcBef>
      <a:spcAft>
        <a:spcPct val="0"/>
      </a:spcAft>
      <a:defRPr sz="1200" kern="1200">
        <a:solidFill>
          <a:schemeClr val="tx1"/>
        </a:solidFill>
        <a:latin typeface="Arial" pitchFamily="-108" charset="0"/>
        <a:ea typeface="ＭＳ Ｐゴシック" pitchFamily="-108" charset="-128"/>
        <a:cs typeface="+mn-cs"/>
      </a:defRPr>
    </a:lvl4pPr>
    <a:lvl5pPr marL="1828800" algn="l" rtl="0" eaLnBrk="0" fontAlgn="base" hangingPunct="0">
      <a:spcBef>
        <a:spcPct val="30000"/>
      </a:spcBef>
      <a:spcAft>
        <a:spcPct val="0"/>
      </a:spcAft>
      <a:defRPr sz="1200" kern="1200">
        <a:solidFill>
          <a:schemeClr val="tx1"/>
        </a:solidFill>
        <a:latin typeface="Arial" pitchFamily="-108" charset="0"/>
        <a:ea typeface="ＭＳ Ｐゴシック" pitchFamily="-108"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This chapter provides an overview of computer security. We begin with a discussion of what we mean by computer security. In essence, computer security deals with computer-related assets that are subject to a variety of threats and for which various measures are taken to protect those assets. Accordingly, the next section of this chapter provides a brief overview of the categories of computer-related assets that users and system managers wish to preserve and protect, and a look at the various threats and attacks that can be made on those assets. Then, we survey the measures that can be taken to deal with such threats and attacks. This we do from three different viewpoints, in Sections 1.3 through 1.5 . We then look at some recent trends in computer security and lay out in general terms a computer security strategy.</a:t>
            </a:r>
          </a:p>
        </p:txBody>
      </p:sp>
      <p:sp>
        <p:nvSpPr>
          <p:cNvPr id="4" name="Slide Number Placeholder 3"/>
          <p:cNvSpPr>
            <a:spLocks noGrp="1"/>
          </p:cNvSpPr>
          <p:nvPr>
            <p:ph type="sldNum" sz="quarter" idx="10"/>
          </p:nvPr>
        </p:nvSpPr>
        <p:spPr/>
        <p:txBody>
          <a:bodyPr/>
          <a:lstStyle/>
          <a:p>
            <a:fld id="{F8560DBF-F109-8946-ADF0-EE66B221E988}" type="slidenum">
              <a:rPr lang="en-AU" smtClean="0"/>
              <a:pPr/>
              <a:t>1</a:t>
            </a:fld>
            <a:endParaRPr lang="en-AU" dirty="0"/>
          </a:p>
        </p:txBody>
      </p:sp>
    </p:spTree>
    <p:extLst>
      <p:ext uri="{BB962C8B-B14F-4D97-AF65-F5344CB8AC3E}">
        <p14:creationId xmlns:p14="http://schemas.microsoft.com/office/powerpoint/2010/main" val="20274712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7AFFF266-5831-A744-AC73-233EE3AED622}" type="slidenum">
              <a:rPr lang="en-AU">
                <a:latin typeface="Arial" pitchFamily="-110" charset="0"/>
              </a:rPr>
              <a:pPr/>
              <a:t>10</a:t>
            </a:fld>
            <a:endParaRPr lang="en-AU">
              <a:latin typeface="Arial" pitchFamily="-110" charset="0"/>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r>
              <a:rPr lang="en-US" dirty="0" smtClean="0">
                <a:latin typeface="Arial" pitchFamily="-110" charset="0"/>
                <a:ea typeface="ＭＳ Ｐゴシック" pitchFamily="-110" charset="-128"/>
                <a:cs typeface="ＭＳ Ｐゴシック" pitchFamily="-110" charset="-128"/>
              </a:rPr>
              <a:t>The life of DES was extended by the use of triple DES (3DES), which involves repeating the basic DES algorithm three times, using either two or three unique keys, for a key size of 112 or 168 bits. Triple DES (3DES) was first standardized for use in financial applications in ANSI standard X9.17 in 1985. 3DES was incorporated as part of the Data Encryption Standard in 1999, with the publication of FIPS PUB 46-3.</a:t>
            </a:r>
          </a:p>
          <a:p>
            <a:endParaRPr lang="en-US" dirty="0" smtClean="0">
              <a:latin typeface="Arial" pitchFamily="-110" charset="0"/>
              <a:ea typeface="ＭＳ Ｐゴシック" pitchFamily="-110" charset="-128"/>
              <a:cs typeface="ＭＳ Ｐゴシック" pitchFamily="-110" charset="-128"/>
            </a:endParaRPr>
          </a:p>
          <a:p>
            <a:r>
              <a:rPr lang="en-US" dirty="0" smtClean="0">
                <a:latin typeface="Arial" pitchFamily="-110" charset="0"/>
                <a:ea typeface="ＭＳ Ｐゴシック" pitchFamily="-110" charset="-128"/>
                <a:cs typeface="ＭＳ Ｐゴシック" pitchFamily="-110" charset="-128"/>
              </a:rPr>
              <a:t>3DES has two attractions that assure its widespread use over the next few years. First, with its 168-bit key length, it overcomes the vulnerability to brute-force attack of DES. Second, the underlying encryption algorithm in 3DES is the same as in DES. This algorithm has been subjected to more scrutiny than any other encryption algorithm over a longer period of time, and no effective cryptanalytic attack based on the algorithm rather than brute force has been found. Accordingly, there is a high level of confidence that 3DES is very resistant to cryptanalysis. If security were the only consideration, then 3DES would be an appropriate choice for a standardized encryption algorithm for decades to come.</a:t>
            </a:r>
          </a:p>
          <a:p>
            <a:endParaRPr lang="en-US" dirty="0" smtClean="0">
              <a:latin typeface="Arial" pitchFamily="-110" charset="0"/>
              <a:ea typeface="ＭＳ Ｐゴシック" pitchFamily="-110" charset="-128"/>
              <a:cs typeface="ＭＳ Ｐゴシック" pitchFamily="-110" charset="-128"/>
            </a:endParaRPr>
          </a:p>
          <a:p>
            <a:r>
              <a:rPr lang="en-US" dirty="0" smtClean="0">
                <a:latin typeface="Arial" pitchFamily="-110" charset="0"/>
                <a:ea typeface="ＭＳ Ｐゴシック" pitchFamily="-110" charset="-128"/>
                <a:cs typeface="ＭＳ Ｐゴシック" pitchFamily="-110" charset="-128"/>
              </a:rPr>
              <a:t>The principal drawback of 3DES is that the algorithm is relatively sluggish in software. The original DES was designed for mid-1970s hardware implementation and does not produce efficient software code. 3DES, which requires three times as many calculations as DES, is correspondingly slower. A secondary drawback is that both DES and 3DES use a 64-bit block size. For reasons of both efficiency and security,</a:t>
            </a:r>
          </a:p>
          <a:p>
            <a:r>
              <a:rPr lang="en-US" dirty="0" smtClean="0">
                <a:latin typeface="Arial" pitchFamily="-110" charset="0"/>
                <a:ea typeface="ＭＳ Ｐゴシック" pitchFamily="-110" charset="-128"/>
                <a:cs typeface="ＭＳ Ｐゴシック" pitchFamily="-110" charset="-128"/>
              </a:rPr>
              <a:t>a larger block size is desirable. </a:t>
            </a:r>
            <a:endParaRPr lang="en-US" dirty="0" smtClean="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41881087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52313EC9-A858-154B-BCF4-68836FB2E02C}" type="slidenum">
              <a:rPr lang="en-AU">
                <a:latin typeface="Arial" pitchFamily="-110" charset="0"/>
              </a:rPr>
              <a:pPr/>
              <a:t>11</a:t>
            </a:fld>
            <a:endParaRPr lang="en-AU">
              <a:latin typeface="Arial" pitchFamily="-110" charset="0"/>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r>
              <a:rPr lang="en-US" dirty="0" smtClean="0">
                <a:latin typeface="Arial" pitchFamily="-110" charset="0"/>
                <a:ea typeface="ＭＳ Ｐゴシック" pitchFamily="-110" charset="-128"/>
                <a:cs typeface="ＭＳ Ｐゴシック" pitchFamily="-110" charset="-128"/>
              </a:rPr>
              <a:t>Because of its drawbacks, 3DES is not a reasonable candidate for long-term use. As a replacement, NIST in 1997 issued a call for proposals for a new Advanced Encryption Standard (AES), which should have a security strength equal to or better than 3DES and significantly improved efficiency. In addition to these general requirements, NIST specified that AES must be a symmetric block cipher with a block length of 128 bits and support for key lengths of 128, 192, and 256 bits. Evaluation criteria included security, computational efficiency, memory requirements, hardware and software suitability, and flexibility.</a:t>
            </a:r>
          </a:p>
          <a:p>
            <a:endParaRPr lang="en-US" dirty="0" smtClean="0">
              <a:latin typeface="Arial" pitchFamily="-110" charset="0"/>
              <a:ea typeface="ＭＳ Ｐゴシック" pitchFamily="-110" charset="-128"/>
              <a:cs typeface="ＭＳ Ｐゴシック" pitchFamily="-110" charset="-128"/>
            </a:endParaRPr>
          </a:p>
          <a:p>
            <a:r>
              <a:rPr lang="en-US" dirty="0" smtClean="0">
                <a:latin typeface="Arial" pitchFamily="-110" charset="0"/>
                <a:ea typeface="ＭＳ Ｐゴシック" pitchFamily="-110" charset="-128"/>
                <a:cs typeface="ＭＳ Ｐゴシック" pitchFamily="-110" charset="-128"/>
              </a:rPr>
              <a:t>In a first round of evaluation, 15 proposed algorithms were accepted. A second round narrowed the field to 5 algorithms. NIST completed its evaluation process and published a final standard (FIPS PUB 197) in November of 2001. NIST selected </a:t>
            </a:r>
            <a:r>
              <a:rPr lang="en-US" dirty="0" err="1" smtClean="0">
                <a:latin typeface="Arial" pitchFamily="-110" charset="0"/>
                <a:ea typeface="ＭＳ Ｐゴシック" pitchFamily="-110" charset="-128"/>
                <a:cs typeface="ＭＳ Ｐゴシック" pitchFamily="-110" charset="-128"/>
              </a:rPr>
              <a:t>Rijndael</a:t>
            </a:r>
            <a:r>
              <a:rPr lang="en-US" dirty="0" smtClean="0">
                <a:latin typeface="Arial" pitchFamily="-110" charset="0"/>
                <a:ea typeface="ＭＳ Ｐゴシック" pitchFamily="-110" charset="-128"/>
                <a:cs typeface="ＭＳ Ｐゴシック" pitchFamily="-110" charset="-128"/>
              </a:rPr>
              <a:t> as the proposed AES algorithm. AES is now widely available in commercial products. AES is described in detail in Chapter 20.</a:t>
            </a:r>
            <a:endParaRPr lang="en-US" dirty="0" smtClean="0">
              <a:solidFill>
                <a:srgbClr val="000000"/>
              </a:solidFill>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16838773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a:bodyPr>
          <a:lstStyle/>
          <a:p>
            <a:pPr>
              <a:defRPr/>
            </a:pPr>
            <a:r>
              <a:rPr lang="en-US" dirty="0" smtClean="0"/>
              <a:t>Typically, symmetric encryption is applied to a unit of data larger than a single 64-bit or 128-bit block. E-mail messages, network packets, database records, and other plaintext sources must be broken up into a series of fixed-length block for encryption by a symmetric block cipher. The simplest approach to multiple-block encryption is known as electronic codebook (ECB) mode, in which plaintext is handled </a:t>
            </a:r>
            <a:r>
              <a:rPr lang="en-US" i="1" dirty="0" smtClean="0"/>
              <a:t>b bits at a time and each block of plaintext is </a:t>
            </a:r>
            <a:r>
              <a:rPr lang="en-US" dirty="0" smtClean="0"/>
              <a:t>encrypted using the same key. Typically </a:t>
            </a:r>
            <a:r>
              <a:rPr lang="en-US" i="1" dirty="0" err="1" smtClean="0"/>
              <a:t>b</a:t>
            </a:r>
            <a:r>
              <a:rPr lang="en-US" i="1" dirty="0" smtClean="0"/>
              <a:t>  64 or </a:t>
            </a:r>
            <a:r>
              <a:rPr lang="en-US" i="1" dirty="0" err="1" smtClean="0"/>
              <a:t>b</a:t>
            </a:r>
            <a:r>
              <a:rPr lang="en-US" i="1" dirty="0" smtClean="0"/>
              <a:t>  128</a:t>
            </a:r>
            <a:endParaRPr lang="en-US" dirty="0" smtClean="0"/>
          </a:p>
          <a:p>
            <a:pPr>
              <a:defRPr/>
            </a:pPr>
            <a:endParaRPr lang="en-US" dirty="0" smtClean="0"/>
          </a:p>
          <a:p>
            <a:pPr>
              <a:defRPr/>
            </a:pPr>
            <a:r>
              <a:rPr lang="en-US" dirty="0" smtClean="0"/>
              <a:t>For lengthy messages, the ECB mode may not be secure. A cryptanalyst may be able to exploit regularities in the plaintext to ease the task of decryption. For example, if it is known that the message always starts out with certain predefined fields, then the cryptanalyst may have a number of known plaintext-</a:t>
            </a:r>
            <a:r>
              <a:rPr lang="en-US" dirty="0" err="1" smtClean="0"/>
              <a:t>ciphertext</a:t>
            </a:r>
            <a:r>
              <a:rPr lang="en-US" dirty="0" smtClean="0"/>
              <a:t> pairs to work with.</a:t>
            </a:r>
          </a:p>
          <a:p>
            <a:pPr>
              <a:defRPr/>
            </a:pPr>
            <a:endParaRPr lang="en-US" dirty="0" smtClean="0"/>
          </a:p>
          <a:p>
            <a:pPr>
              <a:defRPr/>
            </a:pPr>
            <a:r>
              <a:rPr lang="en-US" dirty="0" smtClean="0"/>
              <a:t>To increase the security of symmetric block encryption for large sequences of data, a number of alternative techniques have been developed, called </a:t>
            </a:r>
            <a:r>
              <a:rPr lang="en-US" b="1" dirty="0" smtClean="0"/>
              <a:t>modes of operation. </a:t>
            </a:r>
            <a:r>
              <a:rPr lang="en-US" dirty="0" smtClean="0"/>
              <a:t>These modes overcome the weaknesses of ECB; each mode has its own particular advantages. This topic is explored in Chapter 20.</a:t>
            </a:r>
            <a:endParaRPr lang="en-US" dirty="0"/>
          </a:p>
        </p:txBody>
      </p:sp>
      <p:sp>
        <p:nvSpPr>
          <p:cNvPr id="38916" name="Slide Number Placeholder 3"/>
          <p:cNvSpPr>
            <a:spLocks noGrp="1"/>
          </p:cNvSpPr>
          <p:nvPr>
            <p:ph type="sldNum" sz="quarter" idx="5"/>
          </p:nvPr>
        </p:nvSpPr>
        <p:spPr>
          <a:noFill/>
        </p:spPr>
        <p:txBody>
          <a:bodyPr/>
          <a:lstStyle/>
          <a:p>
            <a:fld id="{F53386E0-290C-8A40-901F-50999F697ABC}" type="slidenum">
              <a:rPr lang="en-AU" smtClean="0">
                <a:latin typeface="Arial" pitchFamily="-110" charset="0"/>
              </a:rPr>
              <a:pPr/>
              <a:t>12</a:t>
            </a:fld>
            <a:endParaRPr lang="en-AU" smtClean="0">
              <a:latin typeface="Arial" pitchFamily="-110" charset="0"/>
            </a:endParaRPr>
          </a:p>
        </p:txBody>
      </p:sp>
    </p:spTree>
    <p:extLst>
      <p:ext uri="{BB962C8B-B14F-4D97-AF65-F5344CB8AC3E}">
        <p14:creationId xmlns:p14="http://schemas.microsoft.com/office/powerpoint/2010/main" val="10192158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85FDF56B-DA58-894D-A4F6-7534D97A16DB}" type="slidenum">
              <a:rPr lang="en-AU">
                <a:latin typeface="Arial" pitchFamily="-110" charset="0"/>
              </a:rPr>
              <a:pPr/>
              <a:t>13</a:t>
            </a:fld>
            <a:endParaRPr lang="en-AU">
              <a:latin typeface="Arial" pitchFamily="-110"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r>
              <a:rPr lang="en-US" i="1" dirty="0" smtClean="0">
                <a:latin typeface="Arial" pitchFamily="-110" charset="0"/>
                <a:ea typeface="ＭＳ Ｐゴシック" pitchFamily="-110" charset="-128"/>
                <a:cs typeface="ＭＳ Ｐゴシック" pitchFamily="-110" charset="-128"/>
              </a:rPr>
              <a:t>Figure 2.3a shows the </a:t>
            </a:r>
            <a:r>
              <a:rPr lang="en-US" dirty="0" smtClean="0">
                <a:latin typeface="Arial" pitchFamily="-110" charset="0"/>
                <a:ea typeface="ＭＳ Ｐゴシック" pitchFamily="-110" charset="-128"/>
                <a:cs typeface="ＭＳ Ｐゴシック" pitchFamily="-110" charset="-128"/>
              </a:rPr>
              <a:t>ECB mode. A plaintext of length </a:t>
            </a:r>
            <a:r>
              <a:rPr lang="en-US" i="1" dirty="0" err="1" smtClean="0">
                <a:latin typeface="Arial" pitchFamily="-110" charset="0"/>
                <a:ea typeface="ＭＳ Ｐゴシック" pitchFamily="-110" charset="-128"/>
                <a:cs typeface="ＭＳ Ｐゴシック" pitchFamily="-110" charset="-128"/>
              </a:rPr>
              <a:t>nb</a:t>
            </a:r>
            <a:r>
              <a:rPr lang="en-US" i="1" dirty="0" smtClean="0">
                <a:latin typeface="Arial" pitchFamily="-110" charset="0"/>
                <a:ea typeface="ＭＳ Ｐゴシック" pitchFamily="-110" charset="-128"/>
                <a:cs typeface="ＭＳ Ｐゴシック" pitchFamily="-110" charset="-128"/>
              </a:rPr>
              <a:t> is divided into n b-bit blocks (P1, P2,c,Pn). </a:t>
            </a:r>
            <a:r>
              <a:rPr lang="en-US" dirty="0" smtClean="0">
                <a:latin typeface="Arial" pitchFamily="-110" charset="0"/>
                <a:ea typeface="ＭＳ Ｐゴシック" pitchFamily="-110" charset="-128"/>
                <a:cs typeface="ＭＳ Ｐゴシック" pitchFamily="-110" charset="-128"/>
              </a:rPr>
              <a:t>Each block is encrypted using the same algorithm and the same encryption key, to produce a sequence of </a:t>
            </a:r>
            <a:r>
              <a:rPr lang="en-US" i="1" dirty="0" smtClean="0">
                <a:latin typeface="Arial" pitchFamily="-110" charset="0"/>
                <a:ea typeface="ＭＳ Ｐゴシック" pitchFamily="-110" charset="-128"/>
                <a:cs typeface="ＭＳ Ｐゴシック" pitchFamily="-110" charset="-128"/>
              </a:rPr>
              <a:t>n b-bit blocks of </a:t>
            </a:r>
            <a:r>
              <a:rPr lang="en-US" i="1" dirty="0" err="1" smtClean="0">
                <a:latin typeface="Arial" pitchFamily="-110" charset="0"/>
                <a:ea typeface="ＭＳ Ｐゴシック" pitchFamily="-110" charset="-128"/>
                <a:cs typeface="ＭＳ Ｐゴシック" pitchFamily="-110" charset="-128"/>
              </a:rPr>
              <a:t>ciphertext</a:t>
            </a:r>
            <a:r>
              <a:rPr lang="en-US" i="1" dirty="0" smtClean="0">
                <a:latin typeface="Arial" pitchFamily="-110" charset="0"/>
                <a:ea typeface="ＭＳ Ｐゴシック" pitchFamily="-110" charset="-128"/>
                <a:cs typeface="ＭＳ Ｐゴシック" pitchFamily="-110" charset="-128"/>
              </a:rPr>
              <a:t> (C1, C2,c,Cn).</a:t>
            </a:r>
          </a:p>
          <a:p>
            <a:endParaRPr lang="en-US" i="1" dirty="0" smtClean="0">
              <a:latin typeface="Arial" pitchFamily="-110" charset="0"/>
              <a:ea typeface="ＭＳ Ｐゴシック" pitchFamily="-110" charset="-128"/>
              <a:cs typeface="ＭＳ Ｐゴシック" pitchFamily="-110" charset="-128"/>
            </a:endParaRPr>
          </a:p>
          <a:p>
            <a:r>
              <a:rPr lang="en-US" dirty="0" smtClean="0">
                <a:latin typeface="Arial" pitchFamily="-110" charset="0"/>
                <a:ea typeface="ＭＳ Ｐゴシック" pitchFamily="-110" charset="-128"/>
                <a:cs typeface="ＭＳ Ｐゴシック" pitchFamily="-110" charset="-128"/>
              </a:rPr>
              <a:t>Figure 2.3b is a representative diagram of stream cipher structure. In this structure a key is input to a pseudorandom bit generator that produces a stream of 8-bit numbers that are apparently random. A pseudorandom stream is one that is unpredictable without knowledge of the input key and which has an apparently random character (see Section 2.5). The output of the generator, called a </a:t>
            </a:r>
            <a:r>
              <a:rPr lang="en-US" b="1" dirty="0" err="1" smtClean="0">
                <a:latin typeface="Arial" pitchFamily="-110" charset="0"/>
                <a:ea typeface="ＭＳ Ｐゴシック" pitchFamily="-110" charset="-128"/>
                <a:cs typeface="ＭＳ Ｐゴシック" pitchFamily="-110" charset="-128"/>
              </a:rPr>
              <a:t>keystream</a:t>
            </a:r>
            <a:r>
              <a:rPr lang="en-US" b="1" dirty="0" smtClean="0">
                <a:latin typeface="Arial" pitchFamily="-110" charset="0"/>
                <a:ea typeface="ＭＳ Ｐゴシック" pitchFamily="-110" charset="-128"/>
                <a:cs typeface="ＭＳ Ｐゴシック" pitchFamily="-110" charset="-128"/>
              </a:rPr>
              <a:t>, </a:t>
            </a:r>
            <a:r>
              <a:rPr lang="en-US" dirty="0" smtClean="0">
                <a:latin typeface="Arial" pitchFamily="-110" charset="0"/>
                <a:ea typeface="ＭＳ Ｐゴシック" pitchFamily="-110" charset="-128"/>
                <a:cs typeface="ＭＳ Ｐゴシック" pitchFamily="-110" charset="-128"/>
              </a:rPr>
              <a:t>is combined one byte at a time with the plaintext stream using the bitwise exclusive-OR (XOR) operation.</a:t>
            </a:r>
            <a:endParaRPr lang="en-US" i="1" dirty="0" smtClean="0">
              <a:latin typeface="Arial"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41729815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a:defRPr/>
            </a:pPr>
            <a:r>
              <a:rPr lang="en-US" dirty="0" smtClean="0"/>
              <a:t>A </a:t>
            </a:r>
            <a:r>
              <a:rPr lang="en-US" i="1" dirty="0" smtClean="0"/>
              <a:t>block cipher processes the input one block of elements at a time, producing an </a:t>
            </a:r>
            <a:r>
              <a:rPr lang="en-US" dirty="0" smtClean="0"/>
              <a:t>output block for each input block. A </a:t>
            </a:r>
            <a:r>
              <a:rPr lang="en-US" i="1" dirty="0" smtClean="0"/>
              <a:t>stream cipher processes the input elements </a:t>
            </a:r>
            <a:r>
              <a:rPr lang="en-US" dirty="0" smtClean="0"/>
              <a:t>continuously, producing output one element at a time, as it goes along. Although block ciphers are far more common, there are certain applications in which a stream cipher is more appropriate. Examples are given subsequently in this book.</a:t>
            </a:r>
          </a:p>
          <a:p>
            <a:pPr>
              <a:defRPr/>
            </a:pPr>
            <a:endParaRPr lang="en-US" dirty="0" smtClean="0"/>
          </a:p>
          <a:p>
            <a:pPr>
              <a:defRPr/>
            </a:pPr>
            <a:r>
              <a:rPr lang="en-US" dirty="0" smtClean="0"/>
              <a:t>A typical stream cipher encrypts plaintext one byte at a time, although a stream cipher may be designed to operate on one bit at a time or on units larger than a byte at a time. Figure 2.3b is a representative diagram of stream cipher structure. In this structure a key is input to a pseudorandom bit generator that produces a stream of 8-bit numbers that are apparently random. A pseudorandom stream is one that is unpredictable without knowledge of the input key and which has an apparently random character (see Section 2.5). The output of the generator, called a </a:t>
            </a:r>
            <a:r>
              <a:rPr lang="en-US" b="1" dirty="0" err="1" smtClean="0"/>
              <a:t>keystream</a:t>
            </a:r>
            <a:r>
              <a:rPr lang="en-US" b="1" dirty="0" smtClean="0"/>
              <a:t>, </a:t>
            </a:r>
            <a:r>
              <a:rPr lang="en-US" dirty="0" smtClean="0"/>
              <a:t>is combined one byte at a time with the plaintext stream using the bitwise exclusive-OR (XOR) operation.</a:t>
            </a:r>
          </a:p>
          <a:p>
            <a:pPr>
              <a:defRPr/>
            </a:pPr>
            <a:endParaRPr lang="en-US" dirty="0" smtClean="0"/>
          </a:p>
          <a:p>
            <a:pPr>
              <a:defRPr/>
            </a:pPr>
            <a:r>
              <a:rPr lang="en-US" dirty="0" smtClean="0"/>
              <a:t>With a properly designed pseudorandom number generator, a stream cipher can be as secure as block cipher of comparable key length. The primary advantage of a stream cipher is that stream ciphers are almost always faster and use far less code than do block ciphers. The advantage of a block cipher is that you can reuse keys. For applications that require encryption/decryption of a stream of data, such as over a data communications channel or a browser/Web link, a stream cipher might be the better alternative. For applications that deal with blocks of data, such as file transfer, e-mail, and database, block ciphers may be more appropriate. However, either type of cipher can be used in virtually any application. </a:t>
            </a:r>
            <a:endParaRPr lang="en-US" dirty="0"/>
          </a:p>
        </p:txBody>
      </p:sp>
      <p:sp>
        <p:nvSpPr>
          <p:cNvPr id="43012" name="Slide Number Placeholder 3"/>
          <p:cNvSpPr>
            <a:spLocks noGrp="1"/>
          </p:cNvSpPr>
          <p:nvPr>
            <p:ph type="sldNum" sz="quarter" idx="5"/>
          </p:nvPr>
        </p:nvSpPr>
        <p:spPr>
          <a:noFill/>
        </p:spPr>
        <p:txBody>
          <a:bodyPr/>
          <a:lstStyle/>
          <a:p>
            <a:fld id="{79F9FE99-24B7-7F45-B59C-4161A610A12D}" type="slidenum">
              <a:rPr lang="en-AU" smtClean="0">
                <a:latin typeface="Arial" pitchFamily="-110" charset="0"/>
              </a:rPr>
              <a:pPr/>
              <a:t>14</a:t>
            </a:fld>
            <a:endParaRPr lang="en-AU" smtClean="0">
              <a:latin typeface="Arial" pitchFamily="-110" charset="0"/>
            </a:endParaRPr>
          </a:p>
        </p:txBody>
      </p:sp>
    </p:spTree>
    <p:extLst>
      <p:ext uri="{BB962C8B-B14F-4D97-AF65-F5344CB8AC3E}">
        <p14:creationId xmlns:p14="http://schemas.microsoft.com/office/powerpoint/2010/main" val="26746298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1AF121E8-9F45-9043-A786-60531465CC15}" type="slidenum">
              <a:rPr lang="en-AU">
                <a:latin typeface="Arial" pitchFamily="-110" charset="0"/>
              </a:rPr>
              <a:pPr/>
              <a:t>15</a:t>
            </a:fld>
            <a:endParaRPr lang="en-AU">
              <a:latin typeface="Arial" pitchFamily="-110"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r>
              <a:rPr lang="en-US" dirty="0" smtClean="0">
                <a:latin typeface="Arial" pitchFamily="-110" charset="0"/>
                <a:ea typeface="ＭＳ Ｐゴシック" pitchFamily="-110" charset="-128"/>
                <a:cs typeface="ＭＳ Ｐゴシック" pitchFamily="-110" charset="-128"/>
              </a:rPr>
              <a:t>Encryption protects against passive attack (eavesdropping). A different requirement is to protect against active attack (falsification of data and transactions). Protection against such attacks is known as message or data authentication.</a:t>
            </a:r>
          </a:p>
          <a:p>
            <a:endParaRPr lang="en-US" dirty="0" smtClean="0">
              <a:latin typeface="Arial" pitchFamily="-110" charset="0"/>
              <a:ea typeface="ＭＳ Ｐゴシック" pitchFamily="-110" charset="-128"/>
              <a:cs typeface="ＭＳ Ｐゴシック" pitchFamily="-110" charset="-128"/>
            </a:endParaRPr>
          </a:p>
          <a:p>
            <a:r>
              <a:rPr lang="en-US" dirty="0" smtClean="0">
                <a:latin typeface="Arial" pitchFamily="-110" charset="0"/>
                <a:ea typeface="ＭＳ Ｐゴシック" pitchFamily="-110" charset="-128"/>
                <a:cs typeface="ＭＳ Ｐゴシック" pitchFamily="-110" charset="-128"/>
              </a:rPr>
              <a:t>A message, file, document, or other collection of data is said to be authentic when it is genuine and came from its alleged source. Message or data authentication is a procedure that allows communicating parties to verify that received or stored messages are authentic. The two important aspects are to verify that the contents of the message have not been altered and that the source is authentic. We may also wish to verify a message’s timeliness (it has not been artificially delayed and replayed) and sequence relative to other messages flowing between two parties. All of these concerns come under the category of data integrity as described in Chapter 1.</a:t>
            </a:r>
          </a:p>
          <a:p>
            <a:endParaRPr lang="en-US" dirty="0" smtClean="0">
              <a:latin typeface="Arial" pitchFamily="-110" charset="0"/>
              <a:ea typeface="ＭＳ Ｐゴシック" pitchFamily="-110" charset="-128"/>
              <a:cs typeface="ＭＳ Ｐゴシック" pitchFamily="-110" charset="-128"/>
            </a:endParaRPr>
          </a:p>
          <a:p>
            <a:r>
              <a:rPr lang="en-US" dirty="0" smtClean="0">
                <a:latin typeface="Arial" pitchFamily="-110" charset="0"/>
                <a:ea typeface="ＭＳ Ｐゴシック" pitchFamily="-110" charset="-128"/>
                <a:cs typeface="ＭＳ Ｐゴシック" pitchFamily="-110" charset="-128"/>
              </a:rPr>
              <a:t>It would seem possible to perform authentication simply by the use of symmetric encryption. If we assume that only the sender and receiver share a key (which is as it should be), then only the genuine sender would be able to encrypt a message successfully for the other participant, provided the receiver can recognize a valid message. Furthermore, if the message includes an </a:t>
            </a:r>
            <a:r>
              <a:rPr lang="en-US" b="1" dirty="0" smtClean="0">
                <a:latin typeface="Arial" pitchFamily="-110" charset="0"/>
                <a:ea typeface="ＭＳ Ｐゴシック" pitchFamily="-110" charset="-128"/>
                <a:cs typeface="ＭＳ Ｐゴシック" pitchFamily="-110" charset="-128"/>
              </a:rPr>
              <a:t>error-detection code </a:t>
            </a:r>
            <a:r>
              <a:rPr lang="en-US" dirty="0" smtClean="0">
                <a:latin typeface="Arial" pitchFamily="-110" charset="0"/>
                <a:ea typeface="ＭＳ Ｐゴシック" pitchFamily="-110" charset="-128"/>
                <a:cs typeface="ＭＳ Ｐゴシック" pitchFamily="-110" charset="-128"/>
              </a:rPr>
              <a:t>and a </a:t>
            </a:r>
            <a:r>
              <a:rPr lang="en-US" b="1" dirty="0" smtClean="0">
                <a:latin typeface="Arial" pitchFamily="-110" charset="0"/>
                <a:ea typeface="ＭＳ Ｐゴシック" pitchFamily="-110" charset="-128"/>
                <a:cs typeface="ＭＳ Ｐゴシック" pitchFamily="-110" charset="-128"/>
              </a:rPr>
              <a:t>sequence number</a:t>
            </a:r>
            <a:r>
              <a:rPr lang="en-US" dirty="0" smtClean="0">
                <a:latin typeface="Arial" pitchFamily="-110" charset="0"/>
                <a:ea typeface="ＭＳ Ｐゴシック" pitchFamily="-110" charset="-128"/>
                <a:cs typeface="ＭＳ Ｐゴシック" pitchFamily="-110" charset="-128"/>
              </a:rPr>
              <a:t>, the receiver is assured that no alterations have been made and that sequencing is proper. If the message also includes a timestamp, the receiver is assured that the message has not been delayed beyond that normally expected for network transit.</a:t>
            </a:r>
          </a:p>
          <a:p>
            <a:endParaRPr lang="en-US" dirty="0" smtClean="0">
              <a:latin typeface="Arial" pitchFamily="-110" charset="0"/>
              <a:ea typeface="ＭＳ Ｐゴシック" pitchFamily="-110" charset="-128"/>
              <a:cs typeface="ＭＳ Ｐゴシック" pitchFamily="-110" charset="-128"/>
            </a:endParaRPr>
          </a:p>
          <a:p>
            <a:r>
              <a:rPr lang="en-US" dirty="0" smtClean="0">
                <a:latin typeface="Arial" pitchFamily="-110" charset="0"/>
                <a:ea typeface="ＭＳ Ｐゴシック" pitchFamily="-110" charset="-128"/>
                <a:cs typeface="ＭＳ Ｐゴシック" pitchFamily="-110" charset="-128"/>
              </a:rPr>
              <a:t>In fact, symmetric encryption alone is not a suitable tool for data authentication. To give one simple example, in the ECB mode of encryption, if an attacker reorders the blocks of </a:t>
            </a:r>
            <a:r>
              <a:rPr lang="en-US" dirty="0" err="1" smtClean="0">
                <a:latin typeface="Arial" pitchFamily="-110" charset="0"/>
                <a:ea typeface="ＭＳ Ｐゴシック" pitchFamily="-110" charset="-128"/>
                <a:cs typeface="ＭＳ Ｐゴシック" pitchFamily="-110" charset="-128"/>
              </a:rPr>
              <a:t>ciphertext</a:t>
            </a:r>
            <a:r>
              <a:rPr lang="en-US" dirty="0" smtClean="0">
                <a:latin typeface="Arial" pitchFamily="-110" charset="0"/>
                <a:ea typeface="ＭＳ Ｐゴシック" pitchFamily="-110" charset="-128"/>
                <a:cs typeface="ＭＳ Ｐゴシック" pitchFamily="-110" charset="-128"/>
              </a:rPr>
              <a:t>, then each block will still decrypt successfully. However, the reordering may alter the meaning of the overall data sequence. Although sequence numbers may be used at some level (e.g., each IP packet), it is typically not the case that a separate sequence number will be associated with each </a:t>
            </a:r>
            <a:r>
              <a:rPr lang="en-US" i="1" dirty="0" smtClean="0">
                <a:latin typeface="Arial" pitchFamily="-110" charset="0"/>
                <a:ea typeface="ＭＳ Ｐゴシック" pitchFamily="-110" charset="-128"/>
                <a:cs typeface="ＭＳ Ｐゴシック" pitchFamily="-110" charset="-128"/>
              </a:rPr>
              <a:t>b-bit block of plaintext. Thus, block reordering is a threat.</a:t>
            </a:r>
            <a:endParaRPr lang="en-US" dirty="0" smtClean="0">
              <a:latin typeface="Arial"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7126028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204C6C18-1759-7149-95F3-F2C3C06D9086}" type="slidenum">
              <a:rPr lang="en-AU">
                <a:latin typeface="Arial" pitchFamily="-110" charset="0"/>
              </a:rPr>
              <a:pPr/>
              <a:t>16</a:t>
            </a:fld>
            <a:endParaRPr lang="en-AU">
              <a:latin typeface="Arial" pitchFamily="-110"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r>
              <a:rPr lang="en-US" dirty="0" smtClean="0">
                <a:latin typeface="Arial" pitchFamily="-110" charset="0"/>
                <a:ea typeface="ＭＳ Ｐゴシック" pitchFamily="-110" charset="-128"/>
                <a:cs typeface="ＭＳ Ｐゴシック" pitchFamily="-110" charset="-128"/>
              </a:rPr>
              <a:t>One authentication technique involves the use of a secret key to generate a small block of data, known as a message authentication code, that is appended to the message. This technique assumes that  two communicating parties, say A and B, share a common secret key </a:t>
            </a:r>
            <a:r>
              <a:rPr lang="en-US" i="1" dirty="0" smtClean="0">
                <a:latin typeface="Arial" pitchFamily="-110" charset="0"/>
                <a:ea typeface="ＭＳ Ｐゴシック" pitchFamily="-110" charset="-128"/>
                <a:cs typeface="ＭＳ Ｐゴシック" pitchFamily="-110" charset="-128"/>
              </a:rPr>
              <a:t>KAB. When </a:t>
            </a:r>
            <a:r>
              <a:rPr lang="en-US" dirty="0" smtClean="0">
                <a:latin typeface="Arial" pitchFamily="-110" charset="0"/>
                <a:ea typeface="ＭＳ Ｐゴシック" pitchFamily="-110" charset="-128"/>
                <a:cs typeface="ＭＳ Ｐゴシック" pitchFamily="-110" charset="-128"/>
              </a:rPr>
              <a:t>A has a message to send to B, it calculates the message authentication code as a complex function of the message and the key: MAC</a:t>
            </a:r>
            <a:r>
              <a:rPr lang="en-US" i="1" dirty="0" smtClean="0">
                <a:latin typeface="Arial" pitchFamily="-110" charset="0"/>
                <a:ea typeface="ＭＳ Ｐゴシック" pitchFamily="-110" charset="-128"/>
                <a:cs typeface="ＭＳ Ｐゴシック" pitchFamily="-110" charset="-128"/>
              </a:rPr>
              <a:t>M  F(KAB, M).4 The message </a:t>
            </a:r>
            <a:r>
              <a:rPr lang="en-US" dirty="0" smtClean="0">
                <a:latin typeface="Arial" pitchFamily="-110" charset="0"/>
                <a:ea typeface="ＭＳ Ｐゴシック" pitchFamily="-110" charset="-128"/>
                <a:cs typeface="ＭＳ Ｐゴシック" pitchFamily="-110" charset="-128"/>
              </a:rPr>
              <a:t>plus code are transmitted to the intended recipient. The recipient performs the same calculation on the received message, using the same secret key, to generate a new message authentication code. The received code is compared to the calculated code (Figure 2.4). If we assume that only the receiver and the sender know the identity of the secret key, and if the received code matches the calculated code, then</a:t>
            </a:r>
          </a:p>
          <a:p>
            <a:endParaRPr lang="en-US" b="1" dirty="0" smtClean="0">
              <a:latin typeface="Arial" pitchFamily="-110" charset="0"/>
              <a:ea typeface="ＭＳ Ｐゴシック" pitchFamily="-110" charset="-128"/>
              <a:cs typeface="ＭＳ Ｐゴシック" pitchFamily="-110" charset="-128"/>
            </a:endParaRPr>
          </a:p>
          <a:p>
            <a:r>
              <a:rPr lang="en-US" b="1" dirty="0" smtClean="0">
                <a:latin typeface="Arial" pitchFamily="-110" charset="0"/>
                <a:ea typeface="ＭＳ Ｐゴシック" pitchFamily="-110" charset="-128"/>
                <a:cs typeface="ＭＳ Ｐゴシック" pitchFamily="-110" charset="-128"/>
              </a:rPr>
              <a:t>1. The receiver is assured that the message has not been altered. If an attacker </a:t>
            </a:r>
            <a:r>
              <a:rPr lang="en-US" dirty="0" smtClean="0">
                <a:latin typeface="Arial" pitchFamily="-110" charset="0"/>
                <a:ea typeface="ＭＳ Ｐゴシック" pitchFamily="-110" charset="-128"/>
                <a:cs typeface="ＭＳ Ｐゴシック" pitchFamily="-110" charset="-128"/>
              </a:rPr>
              <a:t>alters the message but does not alter the code, then the receiver’s calculation of the code will differ from the received code. Because the attacker is assumed not to know the secret key, the attacker cannot alter the code to correspond to the alterations in the message.</a:t>
            </a:r>
          </a:p>
          <a:p>
            <a:endParaRPr lang="en-US" b="1" dirty="0" smtClean="0">
              <a:latin typeface="Arial" pitchFamily="-110" charset="0"/>
              <a:ea typeface="ＭＳ Ｐゴシック" pitchFamily="-110" charset="-128"/>
              <a:cs typeface="ＭＳ Ｐゴシック" pitchFamily="-110" charset="-128"/>
            </a:endParaRPr>
          </a:p>
          <a:p>
            <a:r>
              <a:rPr lang="en-US" b="1" dirty="0" smtClean="0">
                <a:latin typeface="Arial" pitchFamily="-110" charset="0"/>
                <a:ea typeface="ＭＳ Ｐゴシック" pitchFamily="-110" charset="-128"/>
                <a:cs typeface="ＭＳ Ｐゴシック" pitchFamily="-110" charset="-128"/>
              </a:rPr>
              <a:t>2. The receiver is assured that the message is from the alleged sender. Because </a:t>
            </a:r>
            <a:r>
              <a:rPr lang="en-US" dirty="0" smtClean="0">
                <a:latin typeface="Arial" pitchFamily="-110" charset="0"/>
                <a:ea typeface="ＭＳ Ｐゴシック" pitchFamily="-110" charset="-128"/>
                <a:cs typeface="ＭＳ Ｐゴシック" pitchFamily="-110" charset="-128"/>
              </a:rPr>
              <a:t>no one else knows the secret key, no one else could prepare a message with a proper code.</a:t>
            </a:r>
          </a:p>
          <a:p>
            <a:endParaRPr lang="en-US" b="1" dirty="0" smtClean="0">
              <a:latin typeface="Arial" pitchFamily="-110" charset="0"/>
              <a:ea typeface="ＭＳ Ｐゴシック" pitchFamily="-110" charset="-128"/>
              <a:cs typeface="ＭＳ Ｐゴシック" pitchFamily="-110" charset="-128"/>
            </a:endParaRPr>
          </a:p>
          <a:p>
            <a:r>
              <a:rPr lang="en-US" b="1" dirty="0" smtClean="0">
                <a:latin typeface="Arial" pitchFamily="-110" charset="0"/>
                <a:ea typeface="ＭＳ Ｐゴシック" pitchFamily="-110" charset="-128"/>
                <a:cs typeface="ＭＳ Ｐゴシック" pitchFamily="-110" charset="-128"/>
              </a:rPr>
              <a:t>3. If the message includes a sequence number (such as is used with X.25, HDLC, </a:t>
            </a:r>
            <a:r>
              <a:rPr lang="en-US" dirty="0" smtClean="0">
                <a:latin typeface="Arial" pitchFamily="-110" charset="0"/>
                <a:ea typeface="ＭＳ Ｐゴシック" pitchFamily="-110" charset="-128"/>
                <a:cs typeface="ＭＳ Ｐゴシック" pitchFamily="-110" charset="-128"/>
              </a:rPr>
              <a:t>and TCP), then the receiver can be assured of the proper sequence, because an attacker cannot successfully alter the sequence number.</a:t>
            </a:r>
          </a:p>
          <a:p>
            <a:endParaRPr lang="en-US" dirty="0" smtClean="0">
              <a:latin typeface="Arial" pitchFamily="-110" charset="0"/>
              <a:ea typeface="ＭＳ Ｐゴシック" pitchFamily="-110" charset="-128"/>
              <a:cs typeface="ＭＳ Ｐゴシック" pitchFamily="-110" charset="-128"/>
            </a:endParaRPr>
          </a:p>
          <a:p>
            <a:r>
              <a:rPr lang="en-US" dirty="0" smtClean="0">
                <a:latin typeface="Arial" pitchFamily="-110" charset="0"/>
                <a:ea typeface="ＭＳ Ｐゴシック" pitchFamily="-110" charset="-128"/>
                <a:cs typeface="ＭＳ Ｐゴシック" pitchFamily="-110" charset="-128"/>
              </a:rPr>
              <a:t>A number of algorithms could be used to generate the code. The NIST specification, FIPS PUB 113, recommends the use of DES. DES is used to generate an encrypted version of the message, and the last number of bits of </a:t>
            </a:r>
            <a:r>
              <a:rPr lang="en-US" dirty="0" err="1" smtClean="0">
                <a:latin typeface="Arial" pitchFamily="-110" charset="0"/>
                <a:ea typeface="ＭＳ Ｐゴシック" pitchFamily="-110" charset="-128"/>
                <a:cs typeface="ＭＳ Ｐゴシック" pitchFamily="-110" charset="-128"/>
              </a:rPr>
              <a:t>ciphertext</a:t>
            </a:r>
            <a:r>
              <a:rPr lang="en-US" dirty="0" smtClean="0">
                <a:latin typeface="Arial" pitchFamily="-110" charset="0"/>
                <a:ea typeface="ＭＳ Ｐゴシック" pitchFamily="-110" charset="-128"/>
                <a:cs typeface="ＭＳ Ｐゴシック" pitchFamily="-110" charset="-128"/>
              </a:rPr>
              <a:t> are used as the code. A 16- or 32-bit code is typical.</a:t>
            </a:r>
          </a:p>
          <a:p>
            <a:endParaRPr lang="en-US" dirty="0" smtClean="0">
              <a:latin typeface="Arial" pitchFamily="-110" charset="0"/>
              <a:ea typeface="ＭＳ Ｐゴシック" pitchFamily="-110" charset="-128"/>
              <a:cs typeface="ＭＳ Ｐゴシック" pitchFamily="-110" charset="-128"/>
            </a:endParaRPr>
          </a:p>
          <a:p>
            <a:r>
              <a:rPr lang="en-US" dirty="0" smtClean="0">
                <a:latin typeface="Arial" pitchFamily="-110" charset="0"/>
                <a:ea typeface="ＭＳ Ｐゴシック" pitchFamily="-110" charset="-128"/>
                <a:cs typeface="ＭＳ Ｐゴシック" pitchFamily="-110" charset="-128"/>
              </a:rPr>
              <a:t>The process just described is similar to encryption. One difference is that the authentication algorithm need not be reversible, as it must for decryption. It turns out that because of the mathematical properties of the authentication function, it is less vulnerable to being broken than encryption.</a:t>
            </a:r>
            <a:endParaRPr lang="en-US" dirty="0" smtClean="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25102877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B6A2AC55-D6AE-C044-A897-E21475ADB4DB}" type="slidenum">
              <a:rPr lang="en-AU">
                <a:latin typeface="Arial" pitchFamily="-110" charset="0"/>
              </a:rPr>
              <a:pPr/>
              <a:t>17</a:t>
            </a:fld>
            <a:endParaRPr lang="en-AU">
              <a:latin typeface="Arial" pitchFamily="-110"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r>
              <a:rPr lang="en-US" dirty="0" smtClean="0">
                <a:latin typeface="Arial" pitchFamily="-110" charset="0"/>
                <a:ea typeface="ＭＳ Ｐゴシック" pitchFamily="-110" charset="-128"/>
                <a:cs typeface="ＭＳ Ｐゴシック" pitchFamily="-110" charset="-128"/>
              </a:rPr>
              <a:t>An alternative to the message authentication code is the one-way hash function. As with the message authentication code, a hash function accepts a variable-size message </a:t>
            </a:r>
            <a:r>
              <a:rPr lang="en-US" i="1" dirty="0" smtClean="0">
                <a:latin typeface="Arial" pitchFamily="-110" charset="0"/>
                <a:ea typeface="ＭＳ Ｐゴシック" pitchFamily="-110" charset="-128"/>
                <a:cs typeface="ＭＳ Ｐゴシック" pitchFamily="-110" charset="-128"/>
              </a:rPr>
              <a:t>M as input and produces a fixed-size message digest </a:t>
            </a:r>
            <a:r>
              <a:rPr lang="en-US" dirty="0" smtClean="0">
                <a:latin typeface="Arial" pitchFamily="-110" charset="0"/>
                <a:ea typeface="ＭＳ Ｐゴシック" pitchFamily="-110" charset="-128"/>
                <a:cs typeface="ＭＳ Ｐゴシック" pitchFamily="-110" charset="-128"/>
              </a:rPr>
              <a:t>H(</a:t>
            </a:r>
            <a:r>
              <a:rPr lang="en-US" i="1" dirty="0" smtClean="0">
                <a:latin typeface="Arial" pitchFamily="-110" charset="0"/>
                <a:ea typeface="ＭＳ Ｐゴシック" pitchFamily="-110" charset="-128"/>
                <a:cs typeface="ＭＳ Ｐゴシック" pitchFamily="-110" charset="-128"/>
              </a:rPr>
              <a:t>M) as output (Figure 2.5). Typically, the message is padded out to an integer multiple </a:t>
            </a:r>
            <a:r>
              <a:rPr lang="en-US" dirty="0" smtClean="0">
                <a:latin typeface="Arial" pitchFamily="-110" charset="0"/>
                <a:ea typeface="ＭＳ Ｐゴシック" pitchFamily="-110" charset="-128"/>
                <a:cs typeface="ＭＳ Ｐゴシック" pitchFamily="-110" charset="-128"/>
              </a:rPr>
              <a:t>of some fixed length (e.g., 1024 bits) and the padding includes the value of the length of the original message in bits. The length field is a security measure to increase the difficulty for an attacker to produce an alternative message with the same hash value.</a:t>
            </a:r>
            <a:endParaRPr lang="en-US" dirty="0" smtClean="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20036224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03363312-9C5D-9E41-9C15-EAEE56EE6E89}" type="slidenum">
              <a:rPr lang="en-AU">
                <a:latin typeface="Arial" pitchFamily="-110" charset="0"/>
              </a:rPr>
              <a:pPr/>
              <a:t>18</a:t>
            </a:fld>
            <a:endParaRPr lang="en-AU">
              <a:latin typeface="Arial" pitchFamily="-110"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r>
              <a:rPr lang="en-US" dirty="0" smtClean="0">
                <a:latin typeface="Arial" pitchFamily="-110" charset="0"/>
                <a:ea typeface="ＭＳ Ｐゴシック" pitchFamily="-110" charset="-128"/>
                <a:cs typeface="ＭＳ Ｐゴシック" pitchFamily="-110" charset="-128"/>
              </a:rPr>
              <a:t>Unlike the MAC, a hash function does not also take a secret key as input. To authenticate a message, the message digest is sent with the message in such a way that the message digest is authentic. Figure 2.6 illustrates three ways in which the message can be authenticated using a hash code. The message digest can be encrypted using symmetric encryption (part a); if it is assumed that only the sender and receiver share the encryption key, then authenticity is assured. The message digest can also be encrypted using public-key encryption (part b); this is explained in Section 2.3. The public-key approach has two advantages: It provides a digital signature as well as message authentication; and it does not require the distribution of keys to communicating parties.</a:t>
            </a:r>
          </a:p>
          <a:p>
            <a:endParaRPr lang="en-US" dirty="0" smtClean="0">
              <a:latin typeface="Arial" pitchFamily="-110" charset="0"/>
              <a:ea typeface="ＭＳ Ｐゴシック" pitchFamily="-110" charset="-128"/>
              <a:cs typeface="ＭＳ Ｐゴシック" pitchFamily="-110" charset="-128"/>
            </a:endParaRPr>
          </a:p>
          <a:p>
            <a:r>
              <a:rPr lang="en-US" dirty="0" smtClean="0">
                <a:latin typeface="Arial" pitchFamily="-110" charset="0"/>
                <a:ea typeface="ＭＳ Ｐゴシック" pitchFamily="-110" charset="-128"/>
                <a:cs typeface="ＭＳ Ｐゴシック" pitchFamily="-110" charset="-128"/>
              </a:rPr>
              <a:t>These two approaches have an advantage over approaches that encrypt the entire message in that less computation is required. But an even more common approach is the use of a technique that avoids encryption altogether. Several reasons for this interest are pointed out in [TSUD92]:</a:t>
            </a:r>
          </a:p>
          <a:p>
            <a:r>
              <a:rPr lang="en-US" dirty="0" smtClean="0">
                <a:latin typeface="Arial" pitchFamily="-110" charset="0"/>
                <a:ea typeface="ＭＳ Ｐゴシック" pitchFamily="-110" charset="-128"/>
                <a:cs typeface="ＭＳ Ｐゴシック" pitchFamily="-110" charset="-128"/>
              </a:rPr>
              <a:t>• Encryption software is quite slow. Even though the amount of data to be encrypted per message is small, there may be a steady stream of messages into and out of a system.</a:t>
            </a:r>
          </a:p>
          <a:p>
            <a:r>
              <a:rPr lang="en-US" dirty="0" smtClean="0">
                <a:latin typeface="Arial" pitchFamily="-110" charset="0"/>
                <a:ea typeface="ＭＳ Ｐゴシック" pitchFamily="-110" charset="-128"/>
                <a:cs typeface="ＭＳ Ｐゴシック" pitchFamily="-110" charset="-128"/>
              </a:rPr>
              <a:t>• Encryption hardware costs are non-negligible. Low-cost chip implementations of DES are available, but the cost adds up if all nodes in a network must have this capability.</a:t>
            </a:r>
          </a:p>
          <a:p>
            <a:r>
              <a:rPr lang="en-US" dirty="0" smtClean="0">
                <a:latin typeface="Arial" pitchFamily="-110" charset="0"/>
                <a:ea typeface="ＭＳ Ｐゴシック" pitchFamily="-110" charset="-128"/>
                <a:cs typeface="ＭＳ Ｐゴシック" pitchFamily="-110" charset="-128"/>
              </a:rPr>
              <a:t>• Encryption hardware is optimized toward large data sizes. For small blocks of data, a high proportion of the time is spent in initialization/invocation overhead.</a:t>
            </a:r>
          </a:p>
          <a:p>
            <a:r>
              <a:rPr lang="en-US" dirty="0" smtClean="0">
                <a:latin typeface="Arial" pitchFamily="-110" charset="0"/>
                <a:ea typeface="ＭＳ Ｐゴシック" pitchFamily="-110" charset="-128"/>
                <a:cs typeface="ＭＳ Ｐゴシック" pitchFamily="-110" charset="-128"/>
              </a:rPr>
              <a:t>• An encryption algorithm may be protected by a patent.</a:t>
            </a:r>
          </a:p>
          <a:p>
            <a:endParaRPr lang="en-US" dirty="0" smtClean="0">
              <a:latin typeface="Arial" pitchFamily="-110" charset="0"/>
              <a:ea typeface="ＭＳ Ｐゴシック" pitchFamily="-110" charset="-128"/>
              <a:cs typeface="ＭＳ Ｐゴシック" pitchFamily="-110" charset="-128"/>
            </a:endParaRPr>
          </a:p>
          <a:p>
            <a:r>
              <a:rPr lang="en-US" dirty="0" smtClean="0">
                <a:latin typeface="Arial" pitchFamily="-110" charset="0"/>
                <a:ea typeface="ＭＳ Ｐゴシック" pitchFamily="-110" charset="-128"/>
                <a:cs typeface="ＭＳ Ｐゴシック" pitchFamily="-110" charset="-128"/>
              </a:rPr>
              <a:t>Figure 2.6c shows a technique that uses a hash function but no encryption for message authentication. This technique, known as a keyed hash MAC, assumes that two communicating parties, say A and B, share a common secret key </a:t>
            </a:r>
            <a:r>
              <a:rPr lang="en-US" i="1" dirty="0" smtClean="0">
                <a:latin typeface="Arial" pitchFamily="-110" charset="0"/>
                <a:ea typeface="ＭＳ Ｐゴシック" pitchFamily="-110" charset="-128"/>
                <a:cs typeface="ＭＳ Ｐゴシック" pitchFamily="-110" charset="-128"/>
              </a:rPr>
              <a:t>K. </a:t>
            </a:r>
            <a:r>
              <a:rPr lang="en-US" dirty="0" smtClean="0">
                <a:latin typeface="Arial" pitchFamily="-110" charset="0"/>
                <a:ea typeface="ＭＳ Ｐゴシック" pitchFamily="-110" charset="-128"/>
                <a:cs typeface="ＭＳ Ｐゴシック" pitchFamily="-110" charset="-128"/>
              </a:rPr>
              <a:t>This secret key is incorporated into the process of generating a hash code. In the approach illustrated in Figure 2.6c, when A has a message to send to B, it calculates the hash function over the concatenation of the secret key and the message: </a:t>
            </a:r>
            <a:r>
              <a:rPr lang="en-US" i="1" dirty="0" smtClean="0">
                <a:latin typeface="Arial" pitchFamily="-110" charset="0"/>
                <a:ea typeface="ＭＳ Ｐゴシック" pitchFamily="-110" charset="-128"/>
                <a:cs typeface="ＭＳ Ｐゴシック" pitchFamily="-110" charset="-128"/>
              </a:rPr>
              <a:t>MDM = H(KMK).6 It then sends [ MMDM] to B. Because B possesses K, it can </a:t>
            </a:r>
            <a:r>
              <a:rPr lang="en-US" dirty="0" err="1" smtClean="0">
                <a:latin typeface="Arial" pitchFamily="-110" charset="0"/>
                <a:ea typeface="ＭＳ Ｐゴシック" pitchFamily="-110" charset="-128"/>
                <a:cs typeface="ＭＳ Ｐゴシック" pitchFamily="-110" charset="-128"/>
              </a:rPr>
              <a:t>recompute</a:t>
            </a:r>
            <a:r>
              <a:rPr lang="en-US" dirty="0" smtClean="0">
                <a:latin typeface="Arial" pitchFamily="-110" charset="0"/>
                <a:ea typeface="ＭＳ Ｐゴシック" pitchFamily="-110" charset="-128"/>
                <a:cs typeface="ＭＳ Ｐゴシック" pitchFamily="-110" charset="-128"/>
              </a:rPr>
              <a:t> H(</a:t>
            </a:r>
            <a:r>
              <a:rPr lang="en-US" i="1" dirty="0" smtClean="0">
                <a:latin typeface="Arial" pitchFamily="-110" charset="0"/>
                <a:ea typeface="ＭＳ Ｐゴシック" pitchFamily="-110" charset="-128"/>
                <a:cs typeface="ＭＳ Ｐゴシック" pitchFamily="-110" charset="-128"/>
              </a:rPr>
              <a:t>K7M7K) and verify MDM. Because the secret key itself is not sent, it </a:t>
            </a:r>
            <a:r>
              <a:rPr lang="en-US" dirty="0" smtClean="0">
                <a:latin typeface="Arial" pitchFamily="-110" charset="0"/>
                <a:ea typeface="ＭＳ Ｐゴシック" pitchFamily="-110" charset="-128"/>
                <a:cs typeface="ＭＳ Ｐゴシック" pitchFamily="-110" charset="-128"/>
              </a:rPr>
              <a:t>should not be possible for an attacker to modify an intercepted message. As long as the secret key remains secret, it should not be possible for an attacker to generate a false message.</a:t>
            </a:r>
          </a:p>
          <a:p>
            <a:endParaRPr lang="en-US" dirty="0" smtClean="0">
              <a:latin typeface="Arial" pitchFamily="-110" charset="0"/>
              <a:ea typeface="ＭＳ Ｐゴシック" pitchFamily="-110" charset="-128"/>
              <a:cs typeface="ＭＳ Ｐゴシック" pitchFamily="-110" charset="-128"/>
            </a:endParaRPr>
          </a:p>
          <a:p>
            <a:r>
              <a:rPr lang="en-US" dirty="0" smtClean="0">
                <a:latin typeface="Arial" pitchFamily="-110" charset="0"/>
                <a:ea typeface="ＭＳ Ｐゴシック" pitchFamily="-110" charset="-128"/>
                <a:cs typeface="ＭＳ Ｐゴシック" pitchFamily="-110" charset="-128"/>
              </a:rPr>
              <a:t>Note that the secret key is used as both a prefix and a suffix to the message. If the secret key is used as either only a prefix or only a suffix, the scheme is less secure. This topic is discussed in Chapter 21. Chapter 21 also describes a scheme known as HMAC, which is somewhat more complex than the approach of Figure 2.6c and which has become the standard approach for a keyed hash MAC.</a:t>
            </a:r>
            <a:endParaRPr lang="en-US" dirty="0" smtClean="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21667507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C1A12AB6-AC26-CC4E-BAFD-5F9DABEAF22B}" type="slidenum">
              <a:rPr lang="en-AU">
                <a:latin typeface="Arial" pitchFamily="-110" charset="0"/>
              </a:rPr>
              <a:pPr/>
              <a:t>19</a:t>
            </a:fld>
            <a:endParaRPr lang="en-AU">
              <a:latin typeface="Arial" pitchFamily="-110"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r>
              <a:rPr lang="en-US" dirty="0" smtClean="0">
                <a:latin typeface="Arial" pitchFamily="-110" charset="0"/>
                <a:ea typeface="ＭＳ Ｐゴシック" pitchFamily="-110" charset="-128"/>
                <a:cs typeface="ＭＳ Ｐゴシック" pitchFamily="-110" charset="-128"/>
              </a:rPr>
              <a:t>The purpose of a hash function is to produce a “fingerprint” of a file, message, or other block of data. To be useful for message authentication, a hash function H must have the following properties:</a:t>
            </a:r>
          </a:p>
          <a:p>
            <a:r>
              <a:rPr lang="en-US" b="1" dirty="0" smtClean="0">
                <a:latin typeface="Arial" pitchFamily="-110" charset="0"/>
                <a:ea typeface="ＭＳ Ｐゴシック" pitchFamily="-110" charset="-128"/>
                <a:cs typeface="ＭＳ Ｐゴシック" pitchFamily="-110" charset="-128"/>
              </a:rPr>
              <a:t>1. H can be applied to a block of data of any size.</a:t>
            </a:r>
          </a:p>
          <a:p>
            <a:r>
              <a:rPr lang="en-US" b="1" dirty="0" smtClean="0">
                <a:latin typeface="Arial" pitchFamily="-110" charset="0"/>
                <a:ea typeface="ＭＳ Ｐゴシック" pitchFamily="-110" charset="-128"/>
                <a:cs typeface="ＭＳ Ｐゴシック" pitchFamily="-110" charset="-128"/>
              </a:rPr>
              <a:t>2. H produces a fixed-length output.</a:t>
            </a:r>
          </a:p>
          <a:p>
            <a:r>
              <a:rPr lang="en-US" b="1" dirty="0" smtClean="0">
                <a:latin typeface="Arial" pitchFamily="-110" charset="0"/>
                <a:ea typeface="ＭＳ Ｐゴシック" pitchFamily="-110" charset="-128"/>
                <a:cs typeface="ＭＳ Ｐゴシック" pitchFamily="-110" charset="-128"/>
              </a:rPr>
              <a:t>3. H(</a:t>
            </a:r>
            <a:r>
              <a:rPr lang="en-US" b="1" i="1" dirty="0" smtClean="0">
                <a:latin typeface="Arial" pitchFamily="-110" charset="0"/>
                <a:ea typeface="ＭＳ Ｐゴシック" pitchFamily="-110" charset="-128"/>
                <a:cs typeface="ＭＳ Ｐゴシック" pitchFamily="-110" charset="-128"/>
              </a:rPr>
              <a:t>x) is relatively easy to compute for any given x, making both hardware and </a:t>
            </a:r>
            <a:r>
              <a:rPr lang="en-US" dirty="0" smtClean="0">
                <a:latin typeface="Arial" pitchFamily="-110" charset="0"/>
                <a:ea typeface="ＭＳ Ｐゴシック" pitchFamily="-110" charset="-128"/>
                <a:cs typeface="ＭＳ Ｐゴシック" pitchFamily="-110" charset="-128"/>
              </a:rPr>
              <a:t>software implementations practical.</a:t>
            </a:r>
          </a:p>
          <a:p>
            <a:r>
              <a:rPr lang="en-US" b="1" dirty="0" smtClean="0">
                <a:latin typeface="Arial" pitchFamily="-110" charset="0"/>
                <a:ea typeface="ＭＳ Ｐゴシック" pitchFamily="-110" charset="-128"/>
                <a:cs typeface="ＭＳ Ｐゴシック" pitchFamily="-110" charset="-128"/>
              </a:rPr>
              <a:t>4. For any given code </a:t>
            </a:r>
            <a:r>
              <a:rPr lang="en-US" b="1" i="1" dirty="0" smtClean="0">
                <a:latin typeface="Arial" pitchFamily="-110" charset="0"/>
                <a:ea typeface="ＭＳ Ｐゴシック" pitchFamily="-110" charset="-128"/>
                <a:cs typeface="ＭＳ Ｐゴシック" pitchFamily="-110" charset="-128"/>
              </a:rPr>
              <a:t>h, it is computationally infeasible to find x such that </a:t>
            </a:r>
            <a:r>
              <a:rPr lang="en-US" dirty="0" smtClean="0">
                <a:latin typeface="Arial" pitchFamily="-110" charset="0"/>
                <a:ea typeface="ＭＳ Ｐゴシック" pitchFamily="-110" charset="-128"/>
                <a:cs typeface="ＭＳ Ｐゴシック" pitchFamily="-110" charset="-128"/>
              </a:rPr>
              <a:t>H(</a:t>
            </a:r>
            <a:r>
              <a:rPr lang="en-US" i="1" dirty="0" smtClean="0">
                <a:latin typeface="Arial" pitchFamily="-110" charset="0"/>
                <a:ea typeface="ＭＳ Ｐゴシック" pitchFamily="-110" charset="-128"/>
                <a:cs typeface="ＭＳ Ｐゴシック" pitchFamily="-110" charset="-128"/>
              </a:rPr>
              <a:t>x)  h. A hash function with this property is referred to as </a:t>
            </a:r>
            <a:r>
              <a:rPr lang="en-US" b="1" i="1" dirty="0" smtClean="0">
                <a:latin typeface="Arial" pitchFamily="-110" charset="0"/>
                <a:ea typeface="ＭＳ Ｐゴシック" pitchFamily="-110" charset="-128"/>
                <a:cs typeface="ＭＳ Ｐゴシック" pitchFamily="-110" charset="-128"/>
              </a:rPr>
              <a:t>one-way or </a:t>
            </a:r>
            <a:r>
              <a:rPr lang="en-US" b="1" i="1" dirty="0" err="1" smtClean="0">
                <a:latin typeface="Arial" pitchFamily="-110" charset="0"/>
                <a:ea typeface="ＭＳ Ｐゴシック" pitchFamily="-110" charset="-128"/>
                <a:cs typeface="ＭＳ Ｐゴシック" pitchFamily="-110" charset="-128"/>
              </a:rPr>
              <a:t>preimage</a:t>
            </a:r>
            <a:r>
              <a:rPr lang="en-US" b="1" i="1" dirty="0" smtClean="0">
                <a:latin typeface="Arial" pitchFamily="-110" charset="0"/>
                <a:ea typeface="ＭＳ Ｐゴシック" pitchFamily="-110" charset="-128"/>
                <a:cs typeface="ＭＳ Ｐゴシック" pitchFamily="-110" charset="-128"/>
              </a:rPr>
              <a:t> </a:t>
            </a:r>
            <a:r>
              <a:rPr lang="en-US" b="1" dirty="0" smtClean="0">
                <a:latin typeface="Arial" pitchFamily="-110" charset="0"/>
                <a:ea typeface="ＭＳ Ｐゴシック" pitchFamily="-110" charset="-128"/>
                <a:cs typeface="ＭＳ Ｐゴシック" pitchFamily="-110" charset="-128"/>
              </a:rPr>
              <a:t>resistant.</a:t>
            </a:r>
          </a:p>
          <a:p>
            <a:r>
              <a:rPr lang="en-US" b="1" dirty="0" smtClean="0">
                <a:latin typeface="Arial" pitchFamily="-110" charset="0"/>
                <a:ea typeface="ＭＳ Ｐゴシック" pitchFamily="-110" charset="-128"/>
                <a:cs typeface="ＭＳ Ｐゴシック" pitchFamily="-110" charset="-128"/>
              </a:rPr>
              <a:t>5. For any given block </a:t>
            </a:r>
            <a:r>
              <a:rPr lang="en-US" b="1" i="1" dirty="0" smtClean="0">
                <a:latin typeface="Arial" pitchFamily="-110" charset="0"/>
                <a:ea typeface="ＭＳ Ｐゴシック" pitchFamily="-110" charset="-128"/>
                <a:cs typeface="ＭＳ Ｐゴシック" pitchFamily="-110" charset="-128"/>
              </a:rPr>
              <a:t>x, it is computationally infeasible to find y  x with </a:t>
            </a:r>
            <a:r>
              <a:rPr lang="en-US" dirty="0" smtClean="0">
                <a:latin typeface="Arial" pitchFamily="-110" charset="0"/>
                <a:ea typeface="ＭＳ Ｐゴシック" pitchFamily="-110" charset="-128"/>
                <a:cs typeface="ＭＳ Ｐゴシック" pitchFamily="-110" charset="-128"/>
              </a:rPr>
              <a:t>H(</a:t>
            </a:r>
            <a:r>
              <a:rPr lang="en-US" i="1" dirty="0" smtClean="0">
                <a:latin typeface="Arial" pitchFamily="-110" charset="0"/>
                <a:ea typeface="ＭＳ Ｐゴシック" pitchFamily="-110" charset="-128"/>
                <a:cs typeface="ＭＳ Ｐゴシック" pitchFamily="-110" charset="-128"/>
              </a:rPr>
              <a:t>y)  H(x). A hash function with this property is referred to as </a:t>
            </a:r>
            <a:r>
              <a:rPr lang="en-US" b="1" i="1" dirty="0" smtClean="0">
                <a:latin typeface="Arial" pitchFamily="-110" charset="0"/>
                <a:ea typeface="ＭＳ Ｐゴシック" pitchFamily="-110" charset="-128"/>
                <a:cs typeface="ＭＳ Ｐゴシック" pitchFamily="-110" charset="-128"/>
              </a:rPr>
              <a:t>second </a:t>
            </a:r>
            <a:r>
              <a:rPr lang="en-US" b="1" i="1" dirty="0" err="1" smtClean="0">
                <a:latin typeface="Arial" pitchFamily="-110" charset="0"/>
                <a:ea typeface="ＭＳ Ｐゴシック" pitchFamily="-110" charset="-128"/>
                <a:cs typeface="ＭＳ Ｐゴシック" pitchFamily="-110" charset="-128"/>
              </a:rPr>
              <a:t>preimage</a:t>
            </a:r>
            <a:r>
              <a:rPr lang="en-US" b="1" i="1" dirty="0" smtClean="0">
                <a:latin typeface="Arial" pitchFamily="-110" charset="0"/>
                <a:ea typeface="ＭＳ Ｐゴシック" pitchFamily="-110" charset="-128"/>
                <a:cs typeface="ＭＳ Ｐゴシック" pitchFamily="-110" charset="-128"/>
              </a:rPr>
              <a:t> </a:t>
            </a:r>
            <a:r>
              <a:rPr lang="en-US" b="1" dirty="0" smtClean="0">
                <a:latin typeface="Arial" pitchFamily="-110" charset="0"/>
                <a:ea typeface="ＭＳ Ｐゴシック" pitchFamily="-110" charset="-128"/>
                <a:cs typeface="ＭＳ Ｐゴシック" pitchFamily="-110" charset="-128"/>
              </a:rPr>
              <a:t>resistant. This is sometimes referred to as weak collision resistant.</a:t>
            </a:r>
          </a:p>
          <a:p>
            <a:r>
              <a:rPr lang="en-US" b="1" dirty="0" smtClean="0">
                <a:latin typeface="Arial" pitchFamily="-110" charset="0"/>
                <a:ea typeface="ＭＳ Ｐゴシック" pitchFamily="-110" charset="-128"/>
                <a:cs typeface="ＭＳ Ｐゴシック" pitchFamily="-110" charset="-128"/>
              </a:rPr>
              <a:t>6. It is computationally infeasible to find any pair (</a:t>
            </a:r>
            <a:r>
              <a:rPr lang="en-US" b="1" i="1" dirty="0" smtClean="0">
                <a:latin typeface="Arial" pitchFamily="-110" charset="0"/>
                <a:ea typeface="ＭＳ Ｐゴシック" pitchFamily="-110" charset="-128"/>
                <a:cs typeface="ＭＳ Ｐゴシック" pitchFamily="-110" charset="-128"/>
              </a:rPr>
              <a:t>x, y) such that H(x)  H(y). </a:t>
            </a:r>
            <a:r>
              <a:rPr lang="en-US" dirty="0" smtClean="0">
                <a:latin typeface="Arial" pitchFamily="-110" charset="0"/>
                <a:ea typeface="ＭＳ Ｐゴシック" pitchFamily="-110" charset="-128"/>
                <a:cs typeface="ＭＳ Ｐゴシック" pitchFamily="-110" charset="-128"/>
              </a:rPr>
              <a:t>A hash function with this property is referred to as </a:t>
            </a:r>
            <a:r>
              <a:rPr lang="en-US" b="1" dirty="0" smtClean="0">
                <a:latin typeface="Arial" pitchFamily="-110" charset="0"/>
                <a:ea typeface="ＭＳ Ｐゴシック" pitchFamily="-110" charset="-128"/>
                <a:cs typeface="ＭＳ Ｐゴシック" pitchFamily="-110" charset="-128"/>
              </a:rPr>
              <a:t>collision resistant. This is </a:t>
            </a:r>
            <a:r>
              <a:rPr lang="en-US" dirty="0" smtClean="0">
                <a:latin typeface="Arial" pitchFamily="-110" charset="0"/>
                <a:ea typeface="ＭＳ Ｐゴシック" pitchFamily="-110" charset="-128"/>
                <a:cs typeface="ＭＳ Ｐゴシック" pitchFamily="-110" charset="-128"/>
              </a:rPr>
              <a:t>sometimes referred to as </a:t>
            </a:r>
            <a:r>
              <a:rPr lang="en-US" b="1" dirty="0" smtClean="0">
                <a:latin typeface="Arial" pitchFamily="-110" charset="0"/>
                <a:ea typeface="ＭＳ Ｐゴシック" pitchFamily="-110" charset="-128"/>
                <a:cs typeface="ＭＳ Ｐゴシック" pitchFamily="-110" charset="-128"/>
              </a:rPr>
              <a:t>strong collision resistant.</a:t>
            </a:r>
          </a:p>
          <a:p>
            <a:r>
              <a:rPr lang="en-US" dirty="0" smtClean="0">
                <a:latin typeface="Arial" pitchFamily="-110" charset="0"/>
                <a:ea typeface="ＭＳ Ｐゴシック" pitchFamily="-110" charset="-128"/>
                <a:cs typeface="ＭＳ Ｐゴシック" pitchFamily="-110" charset="-128"/>
              </a:rPr>
              <a:t>The first three properties are requirements for the practical application of a hash function to message authentication.</a:t>
            </a:r>
          </a:p>
          <a:p>
            <a:r>
              <a:rPr lang="en-US" dirty="0" smtClean="0">
                <a:latin typeface="Arial" pitchFamily="-110" charset="0"/>
                <a:ea typeface="ＭＳ Ｐゴシック" pitchFamily="-110" charset="-128"/>
                <a:cs typeface="ＭＳ Ｐゴシック" pitchFamily="-110" charset="-128"/>
              </a:rPr>
              <a:t>The fourth property is the one-way property: It is easy to generate a code given a message, but virtually impossible to generate a message given a code. This property is important if the authentication technique involves the use of a secret value (Figure 2.6c).</a:t>
            </a:r>
          </a:p>
          <a:p>
            <a:r>
              <a:rPr lang="en-US" dirty="0" smtClean="0">
                <a:latin typeface="Arial" pitchFamily="-110" charset="0"/>
                <a:ea typeface="ＭＳ Ｐゴシック" pitchFamily="-110" charset="-128"/>
                <a:cs typeface="ＭＳ Ｐゴシック" pitchFamily="-110" charset="-128"/>
              </a:rPr>
              <a:t>The secret value itself is not sent; however, if the hash function is not one way, an attacker can easily discover the secret value: If the attacker can observe or intercept a transmission, the attacker obtains the message </a:t>
            </a:r>
            <a:r>
              <a:rPr lang="en-US" i="1" dirty="0" smtClean="0">
                <a:latin typeface="Arial" pitchFamily="-110" charset="0"/>
                <a:ea typeface="ＭＳ Ｐゴシック" pitchFamily="-110" charset="-128"/>
                <a:cs typeface="ＭＳ Ｐゴシック" pitchFamily="-110" charset="-128"/>
              </a:rPr>
              <a:t>M and the hash code MDM  H(SAB || M). The attacker </a:t>
            </a:r>
            <a:r>
              <a:rPr lang="en-US" dirty="0" smtClean="0">
                <a:latin typeface="Arial" pitchFamily="-110" charset="0"/>
                <a:ea typeface="ＭＳ Ｐゴシック" pitchFamily="-110" charset="-128"/>
                <a:cs typeface="ＭＳ Ｐゴシック" pitchFamily="-110" charset="-128"/>
              </a:rPr>
              <a:t>then inverts the hash function to obtain S</a:t>
            </a:r>
            <a:r>
              <a:rPr lang="en-US" i="1" dirty="0" smtClean="0">
                <a:latin typeface="Arial" pitchFamily="-110" charset="0"/>
                <a:ea typeface="ＭＳ Ｐゴシック" pitchFamily="-110" charset="-128"/>
                <a:cs typeface="ＭＳ Ｐゴシック" pitchFamily="-110" charset="-128"/>
              </a:rPr>
              <a:t>AB || M  H-1(MDM). Because the attacker now </a:t>
            </a:r>
            <a:r>
              <a:rPr lang="en-US" dirty="0" smtClean="0">
                <a:latin typeface="Arial" pitchFamily="-110" charset="0"/>
                <a:ea typeface="ＭＳ Ｐゴシック" pitchFamily="-110" charset="-128"/>
                <a:cs typeface="ＭＳ Ｐゴシック" pitchFamily="-110" charset="-128"/>
              </a:rPr>
              <a:t>has both </a:t>
            </a:r>
            <a:r>
              <a:rPr lang="en-US" i="1" dirty="0" smtClean="0">
                <a:latin typeface="Arial" pitchFamily="-110" charset="0"/>
                <a:ea typeface="ＭＳ Ｐゴシック" pitchFamily="-110" charset="-128"/>
                <a:cs typeface="ＭＳ Ｐゴシック" pitchFamily="-110" charset="-128"/>
              </a:rPr>
              <a:t>M and SAB || M, it is a trivial matter to recover SAB.</a:t>
            </a:r>
          </a:p>
          <a:p>
            <a:r>
              <a:rPr lang="en-US" dirty="0" smtClean="0">
                <a:latin typeface="Arial" pitchFamily="-110" charset="0"/>
                <a:ea typeface="ＭＳ Ｐゴシック" pitchFamily="-110" charset="-128"/>
                <a:cs typeface="ＭＳ Ｐゴシック" pitchFamily="-110" charset="-128"/>
              </a:rPr>
              <a:t>The fifth property guarantees that it is impossible to find an alternative message with the same hash value as a given message. This prevents forgery when an encrypted hash code is used (Figures 2.6a and b). If this property were not true, an attacker would be capable of the following sequence: First, observe or intercept a message plus its encrypted hash code; second, generate an unencrypted hash code from the message; third, generate an alternate message with the same hash code.</a:t>
            </a:r>
          </a:p>
          <a:p>
            <a:r>
              <a:rPr lang="en-US" dirty="0" smtClean="0">
                <a:latin typeface="Arial" pitchFamily="-110" charset="0"/>
                <a:ea typeface="ＭＳ Ｐゴシック" pitchFamily="-110" charset="-128"/>
                <a:cs typeface="ＭＳ Ｐゴシック" pitchFamily="-110" charset="-128"/>
              </a:rPr>
              <a:t>A hash function that satisfies the first five properties in the preceding list is referred to as a weak hash function. If the sixth property is also satisfied, then it is referred to as a strong hash function. A strong hash function protects against an attack in which one party generates a message for another party to sign. For example, suppose Bob gets to write an IOU message, send it to Alice, and she signs it. Bob finds two messages with the same hash, one of which requires Alice to pay a small amount and one that requires a large payment. Alice signs the first message and Bob is then able to claim that the second message is authentic. </a:t>
            </a:r>
            <a:endParaRPr lang="en-US" dirty="0" smtClean="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26083611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418629-B917-4525-87E5-CEBCE6B1EECC}" type="slidenum">
              <a:rPr lang="en-AU"/>
              <a:pPr/>
              <a:t>2</a:t>
            </a:fld>
            <a:endParaRPr lang="en-AU"/>
          </a:p>
        </p:txBody>
      </p:sp>
      <p:sp>
        <p:nvSpPr>
          <p:cNvPr id="207874" name="Rectangle 2"/>
          <p:cNvSpPr>
            <a:spLocks noGrp="1" noRot="1" noChangeAspect="1" noChangeArrowheads="1" noTextEdit="1"/>
          </p:cNvSpPr>
          <p:nvPr>
            <p:ph type="sldImg"/>
          </p:nvPr>
        </p:nvSpPr>
        <p:spPr>
          <a:ln/>
        </p:spPr>
      </p:sp>
      <p:sp>
        <p:nvSpPr>
          <p:cNvPr id="207875" name="Rectangle 3"/>
          <p:cNvSpPr>
            <a:spLocks noGrp="1" noChangeArrowheads="1"/>
          </p:cNvSpPr>
          <p:nvPr>
            <p:ph type="body" idx="1"/>
          </p:nvPr>
        </p:nvSpPr>
        <p:spPr/>
        <p:txBody>
          <a:bodyPr/>
          <a:lstStyle/>
          <a:p>
            <a:pPr eaLnBrk="1" hangingPunct="1">
              <a:defRPr/>
            </a:pPr>
            <a:r>
              <a:rPr lang="en-US" sz="1200" kern="1200" dirty="0" smtClean="0">
                <a:solidFill>
                  <a:schemeClr val="tx1"/>
                </a:solidFill>
                <a:latin typeface="Arial" pitchFamily="-108" charset="0"/>
                <a:ea typeface="ＭＳ Ｐゴシック" pitchFamily="33" charset="-128"/>
                <a:cs typeface="ＭＳ Ｐゴシック" pitchFamily="33" charset="-128"/>
              </a:rPr>
              <a:t>An important element in many computer security services and applications is the use of cryptographic algorithms. This chapter provides an overview of the various types of algorithms, together with a discussion of their applicability. For each type of algorithm, we introduce the most important standardized algorithms in common use. For the technical details of the algorithms themselves, see Part Four. We begin with symmetric encryption, which is used in the widest variety of contexts, primarily to provide confidentiality. Next, we examine secure hash functions and discuss their use in message authentication. The next section examines public-key encryption, also known as asymmetric encryption. We then discuss the two most important applications of public-key encryption, namely digital signatures and key management. In the case of digital signatures, asymmetric encryption and secure hash functions are combined to produce an extremely useful tool. Finally, in this chapter we provide an example of an application area for cryptographic algorithms by looking at the encryption of stored data.</a:t>
            </a:r>
            <a:endParaRPr lang="en-US" sz="1200" kern="1200" dirty="0">
              <a:solidFill>
                <a:schemeClr val="tx1"/>
              </a:solidFill>
              <a:latin typeface="Arial" pitchFamily="-108" charset="0"/>
              <a:ea typeface="ＭＳ Ｐゴシック" pitchFamily="33" charset="-128"/>
              <a:cs typeface="ＭＳ Ｐゴシック" pitchFamily="33" charset="-128"/>
            </a:endParaRPr>
          </a:p>
        </p:txBody>
      </p:sp>
    </p:spTree>
    <p:extLst>
      <p:ext uri="{BB962C8B-B14F-4D97-AF65-F5344CB8AC3E}">
        <p14:creationId xmlns:p14="http://schemas.microsoft.com/office/powerpoint/2010/main" val="5111757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CCD0FF38-862B-2A4C-A110-F4D27E6B4E78}" type="slidenum">
              <a:rPr lang="en-AU">
                <a:latin typeface="Arial" pitchFamily="-110" charset="0"/>
              </a:rPr>
              <a:pPr/>
              <a:t>20</a:t>
            </a:fld>
            <a:endParaRPr lang="en-AU">
              <a:latin typeface="Arial" pitchFamily="-110"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r>
              <a:rPr lang="en-US" dirty="0" smtClean="0">
                <a:latin typeface="Arial" pitchFamily="-110" charset="0"/>
                <a:ea typeface="ＭＳ Ｐゴシック" pitchFamily="-110" charset="-128"/>
                <a:cs typeface="ＭＳ Ｐゴシック" pitchFamily="-110" charset="-128"/>
              </a:rPr>
              <a:t>As with symmetric encryption, there are two approaches to attacking a secure hash function: cryptanalysis and brute-force attack.</a:t>
            </a:r>
          </a:p>
          <a:p>
            <a:r>
              <a:rPr lang="en-US" dirty="0" smtClean="0">
                <a:latin typeface="Arial" pitchFamily="-110" charset="0"/>
                <a:ea typeface="ＭＳ Ｐゴシック" pitchFamily="-110" charset="-128"/>
                <a:cs typeface="ＭＳ Ｐゴシック" pitchFamily="-110" charset="-128"/>
              </a:rPr>
              <a:t>As with symmetric encryption algorithms, cryptanalysis of a hash function involves exploiting logical weaknesses in the algorithm. The strength of a hash function against brute-force attacks depends solely on the length of the hash code produced by the algorithm.</a:t>
            </a:r>
          </a:p>
          <a:p>
            <a:r>
              <a:rPr lang="en-US" dirty="0" smtClean="0">
                <a:latin typeface="Arial" pitchFamily="-110" charset="0"/>
                <a:ea typeface="ＭＳ Ｐゴシック" pitchFamily="-110" charset="-128"/>
                <a:cs typeface="ＭＳ Ｐゴシック" pitchFamily="-110" charset="-128"/>
              </a:rPr>
              <a:t>For a hash code of length </a:t>
            </a:r>
            <a:r>
              <a:rPr lang="en-US" i="1" dirty="0" smtClean="0">
                <a:latin typeface="Arial" pitchFamily="-110" charset="0"/>
                <a:ea typeface="ＭＳ Ｐゴシック" pitchFamily="-110" charset="-128"/>
                <a:cs typeface="ＭＳ Ｐゴシック" pitchFamily="-110" charset="-128"/>
              </a:rPr>
              <a:t>n, </a:t>
            </a:r>
            <a:r>
              <a:rPr lang="en-US" dirty="0" smtClean="0">
                <a:latin typeface="Arial" pitchFamily="-110" charset="0"/>
                <a:ea typeface="ＭＳ Ｐゴシック" pitchFamily="-110" charset="-128"/>
                <a:cs typeface="ＭＳ Ｐゴシック" pitchFamily="-110" charset="-128"/>
              </a:rPr>
              <a:t>the level of effort required is proportional to the following:</a:t>
            </a:r>
          </a:p>
          <a:p>
            <a:r>
              <a:rPr lang="en-US" dirty="0" err="1" smtClean="0">
                <a:latin typeface="Arial" pitchFamily="-110" charset="0"/>
                <a:ea typeface="ＭＳ Ｐゴシック" pitchFamily="-110" charset="-128"/>
                <a:cs typeface="ＭＳ Ｐゴシック" pitchFamily="-110" charset="-128"/>
              </a:rPr>
              <a:t>Preimage</a:t>
            </a:r>
            <a:r>
              <a:rPr lang="en-US" dirty="0" smtClean="0">
                <a:latin typeface="Arial" pitchFamily="-110" charset="0"/>
                <a:ea typeface="ＭＳ Ｐゴシック" pitchFamily="-110" charset="-128"/>
                <a:cs typeface="ＭＳ Ｐゴシック" pitchFamily="-110" charset="-128"/>
              </a:rPr>
              <a:t> resistant 2</a:t>
            </a:r>
            <a:r>
              <a:rPr lang="en-US" i="1" dirty="0" smtClean="0">
                <a:latin typeface="Arial" pitchFamily="-110" charset="0"/>
                <a:ea typeface="ＭＳ Ｐゴシック" pitchFamily="-110" charset="-128"/>
                <a:cs typeface="ＭＳ Ｐゴシック" pitchFamily="-110" charset="-128"/>
              </a:rPr>
              <a:t>n</a:t>
            </a:r>
          </a:p>
          <a:p>
            <a:r>
              <a:rPr lang="en-US" dirty="0" smtClean="0">
                <a:latin typeface="Arial" pitchFamily="-110" charset="0"/>
                <a:ea typeface="ＭＳ Ｐゴシック" pitchFamily="-110" charset="-128"/>
                <a:cs typeface="ＭＳ Ｐゴシック" pitchFamily="-110" charset="-128"/>
              </a:rPr>
              <a:t>Second </a:t>
            </a:r>
            <a:r>
              <a:rPr lang="en-US" dirty="0" err="1" smtClean="0">
                <a:latin typeface="Arial" pitchFamily="-110" charset="0"/>
                <a:ea typeface="ＭＳ Ｐゴシック" pitchFamily="-110" charset="-128"/>
                <a:cs typeface="ＭＳ Ｐゴシック" pitchFamily="-110" charset="-128"/>
              </a:rPr>
              <a:t>preimage</a:t>
            </a:r>
            <a:r>
              <a:rPr lang="en-US" dirty="0" smtClean="0">
                <a:latin typeface="Arial" pitchFamily="-110" charset="0"/>
                <a:ea typeface="ＭＳ Ｐゴシック" pitchFamily="-110" charset="-128"/>
                <a:cs typeface="ＭＳ Ｐゴシック" pitchFamily="-110" charset="-128"/>
              </a:rPr>
              <a:t> resistant 2</a:t>
            </a:r>
            <a:r>
              <a:rPr lang="en-US" i="1" dirty="0" smtClean="0">
                <a:latin typeface="Arial" pitchFamily="-110" charset="0"/>
                <a:ea typeface="ＭＳ Ｐゴシック" pitchFamily="-110" charset="-128"/>
                <a:cs typeface="ＭＳ Ｐゴシック" pitchFamily="-110" charset="-128"/>
              </a:rPr>
              <a:t>n</a:t>
            </a:r>
          </a:p>
          <a:p>
            <a:r>
              <a:rPr lang="en-US" dirty="0" smtClean="0">
                <a:latin typeface="Arial" pitchFamily="-110" charset="0"/>
                <a:ea typeface="ＭＳ Ｐゴシック" pitchFamily="-110" charset="-128"/>
                <a:cs typeface="ＭＳ Ｐゴシック" pitchFamily="-110" charset="-128"/>
              </a:rPr>
              <a:t>Collision resistant 2</a:t>
            </a:r>
            <a:r>
              <a:rPr lang="en-US" i="1" dirty="0" smtClean="0">
                <a:latin typeface="Arial" pitchFamily="-110" charset="0"/>
                <a:ea typeface="ＭＳ Ｐゴシック" pitchFamily="-110" charset="-128"/>
                <a:cs typeface="ＭＳ Ｐゴシック" pitchFamily="-110" charset="-128"/>
              </a:rPr>
              <a:t>n/2</a:t>
            </a:r>
          </a:p>
          <a:p>
            <a:endParaRPr lang="en-US" dirty="0" smtClean="0">
              <a:latin typeface="Arial" pitchFamily="-110" charset="0"/>
              <a:ea typeface="ＭＳ Ｐゴシック" pitchFamily="-110" charset="-128"/>
              <a:cs typeface="ＭＳ Ｐゴシック" pitchFamily="-110" charset="-128"/>
            </a:endParaRPr>
          </a:p>
          <a:p>
            <a:r>
              <a:rPr lang="en-US" dirty="0" smtClean="0">
                <a:latin typeface="Arial" pitchFamily="-110" charset="0"/>
                <a:ea typeface="ＭＳ Ｐゴシック" pitchFamily="-110" charset="-128"/>
                <a:cs typeface="ＭＳ Ｐゴシック" pitchFamily="-110" charset="-128"/>
              </a:rPr>
              <a:t>If collision resistance is required (and this is desirable for a general-purpose secure hash code), then the value 2</a:t>
            </a:r>
            <a:r>
              <a:rPr lang="en-US" i="1" dirty="0" smtClean="0">
                <a:latin typeface="Arial" pitchFamily="-110" charset="0"/>
                <a:ea typeface="ＭＳ Ｐゴシック" pitchFamily="-110" charset="-128"/>
                <a:cs typeface="ＭＳ Ｐゴシック" pitchFamily="-110" charset="-128"/>
              </a:rPr>
              <a:t>n/2 determines the strength of the hash code against </a:t>
            </a:r>
            <a:r>
              <a:rPr lang="en-US" dirty="0" smtClean="0">
                <a:latin typeface="Arial" pitchFamily="-110" charset="0"/>
                <a:ea typeface="ＭＳ Ｐゴシック" pitchFamily="-110" charset="-128"/>
                <a:cs typeface="ＭＳ Ｐゴシック" pitchFamily="-110" charset="-128"/>
              </a:rPr>
              <a:t>brute-force attacks. Van </a:t>
            </a:r>
            <a:r>
              <a:rPr lang="en-US" dirty="0" err="1" smtClean="0">
                <a:latin typeface="Arial" pitchFamily="-110" charset="0"/>
                <a:ea typeface="ＭＳ Ｐゴシック" pitchFamily="-110" charset="-128"/>
                <a:cs typeface="ＭＳ Ｐゴシック" pitchFamily="-110" charset="-128"/>
              </a:rPr>
              <a:t>Oorschot</a:t>
            </a:r>
            <a:r>
              <a:rPr lang="en-US" dirty="0" smtClean="0">
                <a:latin typeface="Arial" pitchFamily="-110" charset="0"/>
                <a:ea typeface="ＭＳ Ｐゴシック" pitchFamily="-110" charset="-128"/>
                <a:cs typeface="ＭＳ Ｐゴシック" pitchFamily="-110" charset="-128"/>
              </a:rPr>
              <a:t> and Wiener [VANO94] pre </a:t>
            </a:r>
            <a:r>
              <a:rPr lang="en-US" dirty="0" err="1" smtClean="0">
                <a:latin typeface="Arial" pitchFamily="-110" charset="0"/>
                <a:ea typeface="ＭＳ Ｐゴシック" pitchFamily="-110" charset="-128"/>
                <a:cs typeface="ＭＳ Ｐゴシック" pitchFamily="-110" charset="-128"/>
              </a:rPr>
              <a:t>sented</a:t>
            </a:r>
            <a:r>
              <a:rPr lang="en-US" dirty="0" smtClean="0">
                <a:latin typeface="Arial" pitchFamily="-110" charset="0"/>
                <a:ea typeface="ＭＳ Ｐゴシック" pitchFamily="-110" charset="-128"/>
                <a:cs typeface="ＭＳ Ｐゴシック" pitchFamily="-110" charset="-128"/>
              </a:rPr>
              <a:t> a design for a $10 million collision search machine for MD5, which has a 128-bit hash length, that could find a collision in 24 days. Thus a 128-bit code may be viewed as inadequate. The next step up, if a hash code is treated as a sequence of 32 bits, is a 160-bit hash length. With a hash length of 160 bits, the same search machine would require over four thousand years to find a collision. With today’s technology, the time would be much shorter, so that 160 bits now appears suspect. </a:t>
            </a:r>
          </a:p>
          <a:p>
            <a:r>
              <a:rPr lang="en-US" dirty="0" smtClean="0">
                <a:latin typeface="Arial" pitchFamily="-110" charset="0"/>
                <a:ea typeface="ＭＳ Ｐゴシック" pitchFamily="-110" charset="-128"/>
                <a:cs typeface="ＭＳ Ｐゴシック" pitchFamily="-110" charset="-128"/>
              </a:rPr>
              <a:t>In recent years, the most widely used hash function has been the Secure Hash Algorithm (SHA). SHA was developed by the National Institute of Standards and Technology (NIST) and published as a federal information processing standard (FIPS 180) in 1993. When weaknesses were discovered in SHA, a revised version was issued as FIPS 180-1 in 1995 and is generally referred to as SHA-1. SHA-1 produces a hash value of 160 bits. In 2002, NIST produced a revised version of the standard, FIPS 180–2, that defined three new versions of SHA, with hash value lengths of 256, 384, and 512 bits, known as SHA-256, SHA-384, and SHA-512. These new versions have the same underlying structure and use the same types of modular arithmetic and logical binary operations as SHA-1. In 2005, NIST announced the intention to phase out approval of SHA-1 and move to a reliance on the other SHA versions by 2010. As discussed in Chapter 21, researchers have demonstrated that SHA-1 is far weaker than its 160-bit hash length suggests, necessitating the move to the newer versions of SHA.</a:t>
            </a:r>
          </a:p>
          <a:p>
            <a:endParaRPr lang="en-US" dirty="0" smtClean="0">
              <a:latin typeface="Arial" pitchFamily="-110" charset="0"/>
              <a:ea typeface="ＭＳ Ｐゴシック" pitchFamily="-110" charset="-128"/>
              <a:cs typeface="ＭＳ Ｐゴシック" pitchFamily="-110" charset="-128"/>
            </a:endParaRPr>
          </a:p>
          <a:p>
            <a:r>
              <a:rPr lang="en-US" dirty="0" smtClean="0">
                <a:latin typeface="Arial" pitchFamily="-110" charset="0"/>
                <a:ea typeface="ＭＳ Ｐゴシック" pitchFamily="-110" charset="-128"/>
                <a:cs typeface="ＭＳ Ｐゴシック" pitchFamily="-110" charset="-128"/>
              </a:rPr>
              <a:t>We have discussed the use of hash functions for message authentication and for the creation of digital signatures (the latter is discussed in more detail later in this chapter). Here are two other examples of secure hash function applications:</a:t>
            </a:r>
          </a:p>
          <a:p>
            <a:r>
              <a:rPr lang="en-US" dirty="0" smtClean="0">
                <a:latin typeface="Arial" pitchFamily="-110" charset="0"/>
                <a:ea typeface="ＭＳ Ｐゴシック" pitchFamily="-110" charset="-128"/>
                <a:cs typeface="ＭＳ Ｐゴシック" pitchFamily="-110" charset="-128"/>
              </a:rPr>
              <a:t>• </a:t>
            </a:r>
            <a:r>
              <a:rPr lang="en-US" b="1" dirty="0" smtClean="0">
                <a:latin typeface="Arial" pitchFamily="-110" charset="0"/>
                <a:ea typeface="ＭＳ Ｐゴシック" pitchFamily="-110" charset="-128"/>
                <a:cs typeface="ＭＳ Ｐゴシック" pitchFamily="-110" charset="-128"/>
              </a:rPr>
              <a:t>Passwords: Chapter 3 explains a scheme in which a hash of a password is </a:t>
            </a:r>
            <a:r>
              <a:rPr lang="en-US" dirty="0" smtClean="0">
                <a:latin typeface="Arial" pitchFamily="-110" charset="0"/>
                <a:ea typeface="ＭＳ Ｐゴシック" pitchFamily="-110" charset="-128"/>
                <a:cs typeface="ＭＳ Ｐゴシック" pitchFamily="-110" charset="-128"/>
              </a:rPr>
              <a:t>stored by an operating system rather than the password itself. Thus, the actual password is not retrievable by a hacker who gains access to the password file. In simple terms, when a user enters a password, the hash of that password is compared to the stored hash value for verification. This application requires </a:t>
            </a:r>
            <a:r>
              <a:rPr lang="en-US" dirty="0" err="1" smtClean="0">
                <a:latin typeface="Arial" pitchFamily="-110" charset="0"/>
                <a:ea typeface="ＭＳ Ｐゴシック" pitchFamily="-110" charset="-128"/>
                <a:cs typeface="ＭＳ Ｐゴシック" pitchFamily="-110" charset="-128"/>
              </a:rPr>
              <a:t>preimage</a:t>
            </a:r>
            <a:r>
              <a:rPr lang="en-US" dirty="0" smtClean="0">
                <a:latin typeface="Arial" pitchFamily="-110" charset="0"/>
                <a:ea typeface="ＭＳ Ｐゴシック" pitchFamily="-110" charset="-128"/>
                <a:cs typeface="ＭＳ Ｐゴシック" pitchFamily="-110" charset="-128"/>
              </a:rPr>
              <a:t> resistance and perhaps second </a:t>
            </a:r>
            <a:r>
              <a:rPr lang="en-US" dirty="0" err="1" smtClean="0">
                <a:latin typeface="Arial" pitchFamily="-110" charset="0"/>
                <a:ea typeface="ＭＳ Ｐゴシック" pitchFamily="-110" charset="-128"/>
                <a:cs typeface="ＭＳ Ｐゴシック" pitchFamily="-110" charset="-128"/>
              </a:rPr>
              <a:t>preimage</a:t>
            </a:r>
            <a:r>
              <a:rPr lang="en-US" dirty="0" smtClean="0">
                <a:latin typeface="Arial" pitchFamily="-110" charset="0"/>
                <a:ea typeface="ＭＳ Ｐゴシック" pitchFamily="-110" charset="-128"/>
                <a:cs typeface="ＭＳ Ｐゴシック" pitchFamily="-110" charset="-128"/>
              </a:rPr>
              <a:t> resistance.</a:t>
            </a:r>
          </a:p>
          <a:p>
            <a:r>
              <a:rPr lang="en-US" dirty="0" smtClean="0">
                <a:latin typeface="Arial" pitchFamily="-110" charset="0"/>
                <a:ea typeface="ＭＳ Ｐゴシック" pitchFamily="-110" charset="-128"/>
                <a:cs typeface="ＭＳ Ｐゴシック" pitchFamily="-110" charset="-128"/>
              </a:rPr>
              <a:t>• </a:t>
            </a:r>
            <a:r>
              <a:rPr lang="en-US" b="1" dirty="0" smtClean="0">
                <a:latin typeface="Arial" pitchFamily="-110" charset="0"/>
                <a:ea typeface="ＭＳ Ｐゴシック" pitchFamily="-110" charset="-128"/>
                <a:cs typeface="ＭＳ Ｐゴシック" pitchFamily="-110" charset="-128"/>
              </a:rPr>
              <a:t>Intrusion detection: Store H(F) for each file on a system and secure the hash </a:t>
            </a:r>
            <a:r>
              <a:rPr lang="en-US" dirty="0" smtClean="0">
                <a:latin typeface="Arial" pitchFamily="-110" charset="0"/>
                <a:ea typeface="ＭＳ Ｐゴシック" pitchFamily="-110" charset="-128"/>
                <a:cs typeface="ＭＳ Ｐゴシック" pitchFamily="-110" charset="-128"/>
              </a:rPr>
              <a:t>values (e.g., on a CD-R that is kept secure). One can later determine if a file has been modified by </a:t>
            </a:r>
            <a:r>
              <a:rPr lang="en-US" dirty="0" err="1" smtClean="0">
                <a:latin typeface="Arial" pitchFamily="-110" charset="0"/>
                <a:ea typeface="ＭＳ Ｐゴシック" pitchFamily="-110" charset="-128"/>
                <a:cs typeface="ＭＳ Ｐゴシック" pitchFamily="-110" charset="-128"/>
              </a:rPr>
              <a:t>recomputing</a:t>
            </a:r>
            <a:r>
              <a:rPr lang="en-US" dirty="0" smtClean="0">
                <a:latin typeface="Arial" pitchFamily="-110" charset="0"/>
                <a:ea typeface="ＭＳ Ｐゴシック" pitchFamily="-110" charset="-128"/>
                <a:cs typeface="ＭＳ Ｐゴシック" pitchFamily="-110" charset="-128"/>
              </a:rPr>
              <a:t> H(F). An intruder would need to change F without changing H(F). This application requires weak second </a:t>
            </a:r>
            <a:r>
              <a:rPr lang="en-US" dirty="0" err="1" smtClean="0">
                <a:latin typeface="Arial" pitchFamily="-110" charset="0"/>
                <a:ea typeface="ＭＳ Ｐゴシック" pitchFamily="-110" charset="-128"/>
                <a:cs typeface="ＭＳ Ｐゴシック" pitchFamily="-110" charset="-128"/>
              </a:rPr>
              <a:t>preimage</a:t>
            </a:r>
            <a:r>
              <a:rPr lang="en-US" dirty="0" smtClean="0">
                <a:latin typeface="Arial" pitchFamily="-110" charset="0"/>
                <a:ea typeface="ＭＳ Ｐゴシック" pitchFamily="-110" charset="-128"/>
                <a:cs typeface="ＭＳ Ｐゴシック" pitchFamily="-110" charset="-128"/>
              </a:rPr>
              <a:t> resistance </a:t>
            </a:r>
          </a:p>
        </p:txBody>
      </p:sp>
    </p:spTree>
    <p:extLst>
      <p:ext uri="{BB962C8B-B14F-4D97-AF65-F5344CB8AC3E}">
        <p14:creationId xmlns:p14="http://schemas.microsoft.com/office/powerpoint/2010/main" val="34376957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32500" lnSpcReduction="20000"/>
          </a:bodyPr>
          <a:lstStyle/>
          <a:p>
            <a:pPr>
              <a:defRPr/>
            </a:pPr>
            <a:r>
              <a:rPr lang="en-US" dirty="0" smtClean="0"/>
              <a:t>Public-key encryption, first publicly proposed by </a:t>
            </a:r>
            <a:r>
              <a:rPr lang="en-US" dirty="0" err="1" smtClean="0"/>
              <a:t>Diffie</a:t>
            </a:r>
            <a:r>
              <a:rPr lang="en-US" dirty="0" smtClean="0"/>
              <a:t> and Hellman in 1976</a:t>
            </a:r>
          </a:p>
          <a:p>
            <a:pPr>
              <a:defRPr/>
            </a:pPr>
            <a:r>
              <a:rPr lang="en-US" dirty="0" smtClean="0"/>
              <a:t>[DIFF76], is the first truly revolutionary advance in encryption in literally thousands</a:t>
            </a:r>
          </a:p>
          <a:p>
            <a:pPr>
              <a:defRPr/>
            </a:pPr>
            <a:r>
              <a:rPr lang="en-US" dirty="0" smtClean="0"/>
              <a:t>of years. Public-key algorithms are based on mathematical functions rather than on</a:t>
            </a:r>
          </a:p>
          <a:p>
            <a:pPr>
              <a:defRPr/>
            </a:pPr>
            <a:r>
              <a:rPr lang="en-US" dirty="0" smtClean="0"/>
              <a:t>simple operations on bit patterns, such as are used in symmetric encryption algorithms.</a:t>
            </a:r>
          </a:p>
          <a:p>
            <a:pPr>
              <a:defRPr/>
            </a:pPr>
            <a:r>
              <a:rPr lang="en-US" dirty="0" smtClean="0"/>
              <a:t>More important, public-key cryptography is </a:t>
            </a:r>
            <a:r>
              <a:rPr lang="en-US" b="1" dirty="0" smtClean="0"/>
              <a:t>asymmetric, involving the use</a:t>
            </a:r>
          </a:p>
          <a:p>
            <a:pPr>
              <a:defRPr/>
            </a:pPr>
            <a:r>
              <a:rPr lang="en-US" dirty="0" smtClean="0"/>
              <a:t>of two separate keys, in contrast to symmetric encryption, which uses only one key.</a:t>
            </a:r>
          </a:p>
          <a:p>
            <a:pPr>
              <a:defRPr/>
            </a:pPr>
            <a:r>
              <a:rPr lang="en-US" dirty="0" smtClean="0"/>
              <a:t>The use of two keys has profound consequences in the areas of confidentiality, key</a:t>
            </a:r>
          </a:p>
          <a:p>
            <a:pPr>
              <a:defRPr/>
            </a:pPr>
            <a:r>
              <a:rPr lang="en-US" dirty="0" smtClean="0"/>
              <a:t>distribution, and authentication.</a:t>
            </a:r>
          </a:p>
          <a:p>
            <a:pPr>
              <a:defRPr/>
            </a:pPr>
            <a:endParaRPr lang="en-US" dirty="0" smtClean="0"/>
          </a:p>
          <a:p>
            <a:pPr>
              <a:defRPr/>
            </a:pPr>
            <a:r>
              <a:rPr lang="en-US" dirty="0" smtClean="0"/>
              <a:t>Before proceeding, we should first mention several common misconceptions</a:t>
            </a:r>
          </a:p>
          <a:p>
            <a:pPr>
              <a:defRPr/>
            </a:pPr>
            <a:r>
              <a:rPr lang="en-US" dirty="0" smtClean="0"/>
              <a:t>concerning public-key encryption. One is that public-key encryption is more secure</a:t>
            </a:r>
          </a:p>
          <a:p>
            <a:pPr>
              <a:defRPr/>
            </a:pPr>
            <a:r>
              <a:rPr lang="en-US" dirty="0" smtClean="0"/>
              <a:t>from cryptanalysis than symmetric encryption. In fact, the security of any encryption</a:t>
            </a:r>
          </a:p>
          <a:p>
            <a:pPr>
              <a:defRPr/>
            </a:pPr>
            <a:r>
              <a:rPr lang="en-US" dirty="0" smtClean="0"/>
              <a:t>scheme depends on (1) the length of the key and (2) the computational work involved</a:t>
            </a:r>
          </a:p>
          <a:p>
            <a:pPr>
              <a:defRPr/>
            </a:pPr>
            <a:r>
              <a:rPr lang="en-US" dirty="0" smtClean="0"/>
              <a:t>in breaking a cipher. There is nothing in principle about either symmetric or public-key</a:t>
            </a:r>
          </a:p>
          <a:p>
            <a:pPr>
              <a:defRPr/>
            </a:pPr>
            <a:r>
              <a:rPr lang="en-US" dirty="0" smtClean="0"/>
              <a:t>encryption that makes one superior to another from the point of view of resisting cryptanalysis.</a:t>
            </a:r>
          </a:p>
          <a:p>
            <a:pPr>
              <a:defRPr/>
            </a:pPr>
            <a:r>
              <a:rPr lang="en-US" dirty="0" smtClean="0"/>
              <a:t>A second misconception is that public-key encryption is a general- purpose</a:t>
            </a:r>
          </a:p>
          <a:p>
            <a:pPr>
              <a:defRPr/>
            </a:pPr>
            <a:r>
              <a:rPr lang="en-US" dirty="0" smtClean="0"/>
              <a:t>technique that has made symmetric encryption obsolete. On the contrary, because of</a:t>
            </a:r>
          </a:p>
          <a:p>
            <a:pPr>
              <a:defRPr/>
            </a:pPr>
            <a:r>
              <a:rPr lang="en-US" dirty="0" smtClean="0"/>
              <a:t>the computational overhead of current public-key encryption schemes, there seems no</a:t>
            </a:r>
          </a:p>
          <a:p>
            <a:pPr>
              <a:defRPr/>
            </a:pPr>
            <a:r>
              <a:rPr lang="en-US" dirty="0" smtClean="0"/>
              <a:t>foreseeable likelihood that symmetric encryption will be abandoned. Finally, there is</a:t>
            </a:r>
          </a:p>
          <a:p>
            <a:pPr>
              <a:defRPr/>
            </a:pPr>
            <a:r>
              <a:rPr lang="en-US" dirty="0" smtClean="0"/>
              <a:t>a feeling that key distribution is trivial when using public-key encryption, compared to</a:t>
            </a:r>
          </a:p>
          <a:p>
            <a:pPr>
              <a:defRPr/>
            </a:pPr>
            <a:r>
              <a:rPr lang="en-US" dirty="0" smtClean="0"/>
              <a:t>the rather cumbersome handshaking involved with key distribution centers for symmetric</a:t>
            </a:r>
          </a:p>
          <a:p>
            <a:pPr>
              <a:defRPr/>
            </a:pPr>
            <a:r>
              <a:rPr lang="en-US" dirty="0" smtClean="0"/>
              <a:t>encryption. For public-key key distribution, some form of protocol is needed,</a:t>
            </a:r>
          </a:p>
          <a:p>
            <a:pPr>
              <a:defRPr/>
            </a:pPr>
            <a:r>
              <a:rPr lang="en-US" dirty="0" smtClean="0"/>
              <a:t>often involving a central agent, and the procedures involved are no simpler or any</a:t>
            </a:r>
          </a:p>
          <a:p>
            <a:pPr>
              <a:defRPr/>
            </a:pPr>
            <a:r>
              <a:rPr lang="en-US" dirty="0" smtClean="0"/>
              <a:t>more efficient than those required for symmetric encryption.</a:t>
            </a:r>
          </a:p>
          <a:p>
            <a:pPr>
              <a:defRPr/>
            </a:pPr>
            <a:endParaRPr lang="en-US" dirty="0" smtClean="0"/>
          </a:p>
          <a:p>
            <a:pPr>
              <a:defRPr/>
            </a:pPr>
            <a:r>
              <a:rPr lang="en-US" dirty="0" smtClean="0"/>
              <a:t>As the names suggest, the public key of the pair is made public for others to</a:t>
            </a:r>
          </a:p>
          <a:p>
            <a:pPr>
              <a:defRPr/>
            </a:pPr>
            <a:r>
              <a:rPr lang="en-US" dirty="0" smtClean="0"/>
              <a:t>use, while the private key is known only to its owner. A general-purpose public-key</a:t>
            </a:r>
          </a:p>
          <a:p>
            <a:pPr>
              <a:defRPr/>
            </a:pPr>
            <a:r>
              <a:rPr lang="en-US" dirty="0" smtClean="0"/>
              <a:t>cryptographic algorithm relies on one key for encryption and a different but related</a:t>
            </a:r>
          </a:p>
          <a:p>
            <a:pPr>
              <a:defRPr/>
            </a:pPr>
            <a:r>
              <a:rPr lang="en-US" dirty="0" smtClean="0"/>
              <a:t>key for decryption.</a:t>
            </a:r>
          </a:p>
          <a:p>
            <a:pPr>
              <a:defRPr/>
            </a:pPr>
            <a:endParaRPr lang="en-US" dirty="0" smtClean="0"/>
          </a:p>
          <a:p>
            <a:pPr>
              <a:defRPr/>
            </a:pPr>
            <a:r>
              <a:rPr lang="en-US" dirty="0" smtClean="0"/>
              <a:t>The essential steps are the following:</a:t>
            </a:r>
          </a:p>
          <a:p>
            <a:pPr>
              <a:defRPr/>
            </a:pPr>
            <a:endParaRPr lang="en-US" b="1" dirty="0" smtClean="0"/>
          </a:p>
          <a:p>
            <a:pPr>
              <a:defRPr/>
            </a:pPr>
            <a:r>
              <a:rPr lang="en-US" b="1" dirty="0" smtClean="0"/>
              <a:t>1. Each user generates a pair of keys to be used for the encryption and decryption</a:t>
            </a:r>
          </a:p>
          <a:p>
            <a:pPr>
              <a:defRPr/>
            </a:pPr>
            <a:r>
              <a:rPr lang="en-US" dirty="0" smtClean="0"/>
              <a:t>of messages.</a:t>
            </a:r>
          </a:p>
          <a:p>
            <a:pPr>
              <a:defRPr/>
            </a:pPr>
            <a:endParaRPr lang="en-US" b="1" dirty="0" smtClean="0"/>
          </a:p>
          <a:p>
            <a:pPr>
              <a:defRPr/>
            </a:pPr>
            <a:r>
              <a:rPr lang="en-US" b="1" dirty="0" smtClean="0"/>
              <a:t>2. Each user places one of the two keys in a public register or other accessible</a:t>
            </a:r>
          </a:p>
          <a:p>
            <a:pPr>
              <a:defRPr/>
            </a:pPr>
            <a:r>
              <a:rPr lang="en-US" dirty="0" smtClean="0"/>
              <a:t>file. This is the public key. The companion key is kept private. As Figure 2.7a</a:t>
            </a:r>
          </a:p>
          <a:p>
            <a:pPr>
              <a:defRPr/>
            </a:pPr>
            <a:r>
              <a:rPr lang="en-US" dirty="0" smtClean="0"/>
              <a:t>suggests, each user maintains a collection of public keys obtained from others.</a:t>
            </a:r>
          </a:p>
          <a:p>
            <a:pPr>
              <a:defRPr/>
            </a:pPr>
            <a:endParaRPr lang="en-US" b="1" dirty="0" smtClean="0"/>
          </a:p>
          <a:p>
            <a:pPr>
              <a:defRPr/>
            </a:pPr>
            <a:r>
              <a:rPr lang="en-US" b="1" dirty="0" smtClean="0"/>
              <a:t>3. If Bob wishes to send a private message to Alice, Bob encrypts the message</a:t>
            </a:r>
          </a:p>
          <a:p>
            <a:pPr>
              <a:defRPr/>
            </a:pPr>
            <a:r>
              <a:rPr lang="en-US" dirty="0" smtClean="0"/>
              <a:t>using Alice’s public key.</a:t>
            </a:r>
          </a:p>
          <a:p>
            <a:pPr>
              <a:defRPr/>
            </a:pPr>
            <a:endParaRPr lang="en-US" b="1" dirty="0" smtClean="0"/>
          </a:p>
          <a:p>
            <a:pPr>
              <a:defRPr/>
            </a:pPr>
            <a:r>
              <a:rPr lang="en-US" b="1" dirty="0" smtClean="0"/>
              <a:t>4. When Alice receives the message, she decrypts it using her private key. No</a:t>
            </a:r>
          </a:p>
          <a:p>
            <a:pPr>
              <a:defRPr/>
            </a:pPr>
            <a:r>
              <a:rPr lang="en-US" dirty="0" smtClean="0"/>
              <a:t>other recipient can decrypt the message because only Alice knows Alice’s private</a:t>
            </a:r>
          </a:p>
          <a:p>
            <a:pPr>
              <a:defRPr/>
            </a:pPr>
            <a:r>
              <a:rPr lang="en-US" dirty="0" smtClean="0"/>
              <a:t>key.</a:t>
            </a:r>
          </a:p>
          <a:p>
            <a:pPr>
              <a:defRPr/>
            </a:pPr>
            <a:endParaRPr lang="en-US" dirty="0" smtClean="0"/>
          </a:p>
          <a:p>
            <a:pPr>
              <a:defRPr/>
            </a:pPr>
            <a:r>
              <a:rPr lang="en-US" dirty="0" smtClean="0"/>
              <a:t>With this approach, all participants have access to public keys, and private keys</a:t>
            </a:r>
          </a:p>
          <a:p>
            <a:pPr>
              <a:defRPr/>
            </a:pPr>
            <a:r>
              <a:rPr lang="en-US" dirty="0" smtClean="0"/>
              <a:t>are generated locally by each participant and therefore need never be distributed.</a:t>
            </a:r>
          </a:p>
          <a:p>
            <a:pPr>
              <a:defRPr/>
            </a:pPr>
            <a:r>
              <a:rPr lang="en-US" dirty="0" smtClean="0"/>
              <a:t>As long as a user protects his or her private key, incoming communication is secure.</a:t>
            </a:r>
          </a:p>
          <a:p>
            <a:pPr>
              <a:defRPr/>
            </a:pPr>
            <a:r>
              <a:rPr lang="en-US" dirty="0" smtClean="0"/>
              <a:t>At any time, a user can change the private key and publish the companion public</a:t>
            </a:r>
          </a:p>
          <a:p>
            <a:pPr>
              <a:defRPr/>
            </a:pPr>
            <a:r>
              <a:rPr lang="en-US" dirty="0" smtClean="0"/>
              <a:t>key to replace the old public key.</a:t>
            </a:r>
            <a:endParaRPr lang="en-US" dirty="0"/>
          </a:p>
        </p:txBody>
      </p:sp>
      <p:sp>
        <p:nvSpPr>
          <p:cNvPr id="57348" name="Slide Number Placeholder 3"/>
          <p:cNvSpPr>
            <a:spLocks noGrp="1"/>
          </p:cNvSpPr>
          <p:nvPr>
            <p:ph type="sldNum" sz="quarter" idx="5"/>
          </p:nvPr>
        </p:nvSpPr>
        <p:spPr>
          <a:noFill/>
        </p:spPr>
        <p:txBody>
          <a:bodyPr/>
          <a:lstStyle/>
          <a:p>
            <a:fld id="{F6A03455-7222-D147-8F32-0514DD216503}" type="slidenum">
              <a:rPr lang="en-AU" smtClean="0">
                <a:latin typeface="Arial" pitchFamily="-110" charset="0"/>
              </a:rPr>
              <a:pPr/>
              <a:t>21</a:t>
            </a:fld>
            <a:endParaRPr lang="en-AU" smtClean="0">
              <a:latin typeface="Arial" pitchFamily="-110" charset="0"/>
            </a:endParaRPr>
          </a:p>
        </p:txBody>
      </p:sp>
    </p:spTree>
    <p:extLst>
      <p:ext uri="{BB962C8B-B14F-4D97-AF65-F5344CB8AC3E}">
        <p14:creationId xmlns:p14="http://schemas.microsoft.com/office/powerpoint/2010/main" val="12207320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1A49AD9B-7FA5-144E-8738-8D5A7C56888F}" type="slidenum">
              <a:rPr lang="en-AU">
                <a:latin typeface="Arial" pitchFamily="-110" charset="0"/>
              </a:rPr>
              <a:pPr/>
              <a:t>22</a:t>
            </a:fld>
            <a:endParaRPr lang="en-AU">
              <a:latin typeface="Arial" pitchFamily="-110"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r>
              <a:rPr lang="en-US" smtClean="0">
                <a:latin typeface="Arial" pitchFamily="-110" charset="0"/>
                <a:ea typeface="ＭＳ Ｐゴシック" pitchFamily="-110" charset="-128"/>
                <a:cs typeface="ＭＳ Ｐゴシック" pitchFamily="-110" charset="-128"/>
              </a:rPr>
              <a:t>A public-key encryption scheme has six ingredients (Figure 2.7a):</a:t>
            </a:r>
          </a:p>
          <a:p>
            <a:endParaRPr lang="en-US" smtClean="0">
              <a:latin typeface="Arial" pitchFamily="-110" charset="0"/>
              <a:ea typeface="ＭＳ Ｐゴシック" pitchFamily="-110" charset="-128"/>
              <a:cs typeface="ＭＳ Ｐゴシック" pitchFamily="-110" charset="-128"/>
            </a:endParaRPr>
          </a:p>
          <a:p>
            <a:r>
              <a:rPr lang="en-US" smtClean="0">
                <a:latin typeface="Arial" pitchFamily="-110" charset="0"/>
                <a:ea typeface="ＭＳ Ｐゴシック" pitchFamily="-110" charset="-128"/>
                <a:cs typeface="ＭＳ Ｐゴシック" pitchFamily="-110" charset="-128"/>
              </a:rPr>
              <a:t>• </a:t>
            </a:r>
            <a:r>
              <a:rPr lang="en-US" b="1" smtClean="0">
                <a:latin typeface="Arial" pitchFamily="-110" charset="0"/>
                <a:ea typeface="ＭＳ Ｐゴシック" pitchFamily="-110" charset="-128"/>
                <a:cs typeface="ＭＳ Ｐゴシック" pitchFamily="-110" charset="-128"/>
              </a:rPr>
              <a:t>Plaintext: This is the readable message or data that is fed into the algorithm as</a:t>
            </a:r>
          </a:p>
          <a:p>
            <a:r>
              <a:rPr lang="en-US" smtClean="0">
                <a:latin typeface="Arial" pitchFamily="-110" charset="0"/>
                <a:ea typeface="ＭＳ Ｐゴシック" pitchFamily="-110" charset="-128"/>
                <a:cs typeface="ＭＳ Ｐゴシック" pitchFamily="-110" charset="-128"/>
              </a:rPr>
              <a:t>input.</a:t>
            </a:r>
          </a:p>
          <a:p>
            <a:endParaRPr lang="en-US" smtClean="0">
              <a:latin typeface="Arial" pitchFamily="-110" charset="0"/>
              <a:ea typeface="ＭＳ Ｐゴシック" pitchFamily="-110" charset="-128"/>
              <a:cs typeface="ＭＳ Ｐゴシック" pitchFamily="-110" charset="-128"/>
            </a:endParaRPr>
          </a:p>
          <a:p>
            <a:r>
              <a:rPr lang="en-US" smtClean="0">
                <a:latin typeface="Arial" pitchFamily="-110" charset="0"/>
                <a:ea typeface="ＭＳ Ｐゴシック" pitchFamily="-110" charset="-128"/>
                <a:cs typeface="ＭＳ Ｐゴシック" pitchFamily="-110" charset="-128"/>
              </a:rPr>
              <a:t>• </a:t>
            </a:r>
            <a:r>
              <a:rPr lang="en-US" b="1" smtClean="0">
                <a:latin typeface="Arial" pitchFamily="-110" charset="0"/>
                <a:ea typeface="ＭＳ Ｐゴシック" pitchFamily="-110" charset="-128"/>
                <a:cs typeface="ＭＳ Ｐゴシック" pitchFamily="-110" charset="-128"/>
              </a:rPr>
              <a:t>Encryption algorithm: The encryption algorithm performs various transformations</a:t>
            </a:r>
          </a:p>
          <a:p>
            <a:r>
              <a:rPr lang="en-US" smtClean="0">
                <a:latin typeface="Arial" pitchFamily="-110" charset="0"/>
                <a:ea typeface="ＭＳ Ｐゴシック" pitchFamily="-110" charset="-128"/>
                <a:cs typeface="ＭＳ Ｐゴシック" pitchFamily="-110" charset="-128"/>
              </a:rPr>
              <a:t>on the plaintext.</a:t>
            </a:r>
          </a:p>
          <a:p>
            <a:endParaRPr lang="en-US" smtClean="0">
              <a:latin typeface="Arial" pitchFamily="-110" charset="0"/>
              <a:ea typeface="ＭＳ Ｐゴシック" pitchFamily="-110" charset="-128"/>
              <a:cs typeface="ＭＳ Ｐゴシック" pitchFamily="-110" charset="-128"/>
            </a:endParaRPr>
          </a:p>
          <a:p>
            <a:r>
              <a:rPr lang="en-US" smtClean="0">
                <a:latin typeface="Arial" pitchFamily="-110" charset="0"/>
                <a:ea typeface="ＭＳ Ｐゴシック" pitchFamily="-110" charset="-128"/>
                <a:cs typeface="ＭＳ Ｐゴシック" pitchFamily="-110" charset="-128"/>
              </a:rPr>
              <a:t>• </a:t>
            </a:r>
            <a:r>
              <a:rPr lang="en-US" b="1" smtClean="0">
                <a:latin typeface="Arial" pitchFamily="-110" charset="0"/>
                <a:ea typeface="ＭＳ Ｐゴシック" pitchFamily="-110" charset="-128"/>
                <a:cs typeface="ＭＳ Ｐゴシック" pitchFamily="-110" charset="-128"/>
              </a:rPr>
              <a:t>Public and private key: This is a pair of keys that have been selected so that</a:t>
            </a:r>
          </a:p>
          <a:p>
            <a:r>
              <a:rPr lang="en-US" smtClean="0">
                <a:latin typeface="Arial" pitchFamily="-110" charset="0"/>
                <a:ea typeface="ＭＳ Ｐゴシック" pitchFamily="-110" charset="-128"/>
                <a:cs typeface="ＭＳ Ｐゴシック" pitchFamily="-110" charset="-128"/>
              </a:rPr>
              <a:t>if one is used for encryption, the other is used for decryption. The exact</a:t>
            </a:r>
          </a:p>
          <a:p>
            <a:r>
              <a:rPr lang="en-US" smtClean="0">
                <a:latin typeface="Arial" pitchFamily="-110" charset="0"/>
                <a:ea typeface="ＭＳ Ｐゴシック" pitchFamily="-110" charset="-128"/>
                <a:cs typeface="ＭＳ Ｐゴシック" pitchFamily="-110" charset="-128"/>
              </a:rPr>
              <a:t>transformations performed by the encryption algorithm depend on the public</a:t>
            </a:r>
          </a:p>
          <a:p>
            <a:r>
              <a:rPr lang="en-US" smtClean="0">
                <a:latin typeface="Arial" pitchFamily="-110" charset="0"/>
                <a:ea typeface="ＭＳ Ｐゴシック" pitchFamily="-110" charset="-128"/>
                <a:cs typeface="ＭＳ Ｐゴシック" pitchFamily="-110" charset="-128"/>
              </a:rPr>
              <a:t>or private key that is provided as input.</a:t>
            </a:r>
          </a:p>
          <a:p>
            <a:endParaRPr lang="en-US" smtClean="0">
              <a:latin typeface="Arial" pitchFamily="-110" charset="0"/>
              <a:ea typeface="ＭＳ Ｐゴシック" pitchFamily="-110" charset="-128"/>
              <a:cs typeface="ＭＳ Ｐゴシック" pitchFamily="-110" charset="-128"/>
            </a:endParaRPr>
          </a:p>
          <a:p>
            <a:r>
              <a:rPr lang="en-US" b="1" smtClean="0">
                <a:latin typeface="Arial" pitchFamily="-110" charset="0"/>
                <a:ea typeface="ＭＳ Ｐゴシック" pitchFamily="-110" charset="-128"/>
                <a:cs typeface="ＭＳ Ｐゴシック" pitchFamily="-110" charset="-128"/>
              </a:rPr>
              <a:t>Ciphertext: This is the scrambled message produced as output. It depends on</a:t>
            </a:r>
          </a:p>
          <a:p>
            <a:r>
              <a:rPr lang="en-US" smtClean="0">
                <a:latin typeface="Arial" pitchFamily="-110" charset="0"/>
                <a:ea typeface="ＭＳ Ｐゴシック" pitchFamily="-110" charset="-128"/>
                <a:cs typeface="ＭＳ Ｐゴシック" pitchFamily="-110" charset="-128"/>
              </a:rPr>
              <a:t>the plaintext and the key. For a given message, two different keys will produce</a:t>
            </a:r>
          </a:p>
          <a:p>
            <a:r>
              <a:rPr lang="en-US" smtClean="0">
                <a:latin typeface="Arial" pitchFamily="-110" charset="0"/>
                <a:ea typeface="ＭＳ Ｐゴシック" pitchFamily="-110" charset="-128"/>
                <a:cs typeface="ＭＳ Ｐゴシック" pitchFamily="-110" charset="-128"/>
              </a:rPr>
              <a:t>two different ciphertexts.</a:t>
            </a:r>
          </a:p>
          <a:p>
            <a:endParaRPr lang="en-US" smtClean="0">
              <a:latin typeface="Arial" pitchFamily="-110" charset="0"/>
              <a:ea typeface="ＭＳ Ｐゴシック" pitchFamily="-110" charset="-128"/>
              <a:cs typeface="ＭＳ Ｐゴシック" pitchFamily="-110" charset="-128"/>
            </a:endParaRPr>
          </a:p>
          <a:p>
            <a:r>
              <a:rPr lang="en-US" smtClean="0">
                <a:latin typeface="Arial" pitchFamily="-110" charset="0"/>
                <a:ea typeface="ＭＳ Ｐゴシック" pitchFamily="-110" charset="-128"/>
                <a:cs typeface="ＭＳ Ｐゴシック" pitchFamily="-110" charset="-128"/>
              </a:rPr>
              <a:t>• </a:t>
            </a:r>
            <a:r>
              <a:rPr lang="en-US" b="1" smtClean="0">
                <a:latin typeface="Arial" pitchFamily="-110" charset="0"/>
                <a:ea typeface="ＭＳ Ｐゴシック" pitchFamily="-110" charset="-128"/>
                <a:cs typeface="ＭＳ Ｐゴシック" pitchFamily="-110" charset="-128"/>
              </a:rPr>
              <a:t>Decryption algorithm: This algorithm accepts the ciphertext and the matching</a:t>
            </a:r>
          </a:p>
          <a:p>
            <a:r>
              <a:rPr lang="en-US" smtClean="0">
                <a:latin typeface="Arial" pitchFamily="-110" charset="0"/>
                <a:ea typeface="ＭＳ Ｐゴシック" pitchFamily="-110" charset="-128"/>
                <a:cs typeface="ＭＳ Ｐゴシック" pitchFamily="-110" charset="-128"/>
              </a:rPr>
              <a:t>key and produces the original plaintext.</a:t>
            </a:r>
          </a:p>
          <a:p>
            <a:endParaRPr lang="en-US" smtClean="0">
              <a:latin typeface="Arial" pitchFamily="-110" charset="0"/>
              <a:ea typeface="ＭＳ Ｐゴシック" pitchFamily="-110" charset="-128"/>
              <a:cs typeface="ＭＳ Ｐゴシック" pitchFamily="-110" charset="-128"/>
            </a:endParaRPr>
          </a:p>
          <a:p>
            <a:r>
              <a:rPr lang="en-US" smtClean="0">
                <a:latin typeface="Arial" pitchFamily="-110" charset="0"/>
                <a:ea typeface="ＭＳ Ｐゴシック" pitchFamily="-110" charset="-128"/>
                <a:cs typeface="ＭＳ Ｐゴシック" pitchFamily="-110" charset="-128"/>
              </a:rPr>
              <a:t>As the names suggest, the public key of the pair is made public for others to</a:t>
            </a:r>
          </a:p>
          <a:p>
            <a:r>
              <a:rPr lang="en-US" smtClean="0">
                <a:latin typeface="Arial" pitchFamily="-110" charset="0"/>
                <a:ea typeface="ＭＳ Ｐゴシック" pitchFamily="-110" charset="-128"/>
                <a:cs typeface="ＭＳ Ｐゴシック" pitchFamily="-110" charset="-128"/>
              </a:rPr>
              <a:t>use, while the private key is known only to its owner. A general-purpose public-key</a:t>
            </a:r>
          </a:p>
          <a:p>
            <a:r>
              <a:rPr lang="en-US" smtClean="0">
                <a:latin typeface="Arial" pitchFamily="-110" charset="0"/>
                <a:ea typeface="ＭＳ Ｐゴシック" pitchFamily="-110" charset="-128"/>
                <a:cs typeface="ＭＳ Ｐゴシック" pitchFamily="-110" charset="-128"/>
              </a:rPr>
              <a:t>cryptographic algorithm relies on one key for encryption and a different but related</a:t>
            </a:r>
          </a:p>
          <a:p>
            <a:r>
              <a:rPr lang="en-US" smtClean="0">
                <a:latin typeface="Arial" pitchFamily="-110" charset="0"/>
                <a:ea typeface="ＭＳ Ｐゴシック" pitchFamily="-110" charset="-128"/>
                <a:cs typeface="ＭＳ Ｐゴシック" pitchFamily="-110" charset="-128"/>
              </a:rPr>
              <a:t>key for decryption.</a:t>
            </a:r>
          </a:p>
          <a:p>
            <a:endParaRPr lang="en-US" smtClean="0">
              <a:latin typeface="Arial" pitchFamily="-110" charset="0"/>
              <a:ea typeface="ＭＳ Ｐゴシック" pitchFamily="-110" charset="-128"/>
              <a:cs typeface="ＭＳ Ｐゴシック" pitchFamily="-110" charset="-128"/>
            </a:endParaRPr>
          </a:p>
          <a:p>
            <a:r>
              <a:rPr lang="en-US" smtClean="0">
                <a:latin typeface="Arial" pitchFamily="-110" charset="0"/>
                <a:ea typeface="ＭＳ Ｐゴシック" pitchFamily="-110" charset="-128"/>
                <a:cs typeface="ＭＳ Ｐゴシック" pitchFamily="-110" charset="-128"/>
              </a:rPr>
              <a:t>The essential steps are the following:</a:t>
            </a:r>
          </a:p>
          <a:p>
            <a:endParaRPr lang="en-US" b="1" smtClean="0">
              <a:latin typeface="Arial" pitchFamily="-110" charset="0"/>
              <a:ea typeface="ＭＳ Ｐゴシック" pitchFamily="-110" charset="-128"/>
              <a:cs typeface="ＭＳ Ｐゴシック" pitchFamily="-110" charset="-128"/>
            </a:endParaRPr>
          </a:p>
          <a:p>
            <a:r>
              <a:rPr lang="en-US" b="1" smtClean="0">
                <a:latin typeface="Arial" pitchFamily="-110" charset="0"/>
                <a:ea typeface="ＭＳ Ｐゴシック" pitchFamily="-110" charset="-128"/>
                <a:cs typeface="ＭＳ Ｐゴシック" pitchFamily="-110" charset="-128"/>
              </a:rPr>
              <a:t>1. Each user generates a pair of keys to be used for the encryption and decryption</a:t>
            </a:r>
          </a:p>
          <a:p>
            <a:r>
              <a:rPr lang="en-US" smtClean="0">
                <a:latin typeface="Arial" pitchFamily="-110" charset="0"/>
                <a:ea typeface="ＭＳ Ｐゴシック" pitchFamily="-110" charset="-128"/>
                <a:cs typeface="ＭＳ Ｐゴシック" pitchFamily="-110" charset="-128"/>
              </a:rPr>
              <a:t>of messages.</a:t>
            </a:r>
          </a:p>
          <a:p>
            <a:endParaRPr lang="en-US" b="1" smtClean="0">
              <a:latin typeface="Arial" pitchFamily="-110" charset="0"/>
              <a:ea typeface="ＭＳ Ｐゴシック" pitchFamily="-110" charset="-128"/>
              <a:cs typeface="ＭＳ Ｐゴシック" pitchFamily="-110" charset="-128"/>
            </a:endParaRPr>
          </a:p>
          <a:p>
            <a:r>
              <a:rPr lang="en-US" b="1" smtClean="0">
                <a:latin typeface="Arial" pitchFamily="-110" charset="0"/>
                <a:ea typeface="ＭＳ Ｐゴシック" pitchFamily="-110" charset="-128"/>
                <a:cs typeface="ＭＳ Ｐゴシック" pitchFamily="-110" charset="-128"/>
              </a:rPr>
              <a:t>2. Each user places one of the two keys in a public register or other accessible</a:t>
            </a:r>
          </a:p>
          <a:p>
            <a:r>
              <a:rPr lang="en-US" smtClean="0">
                <a:latin typeface="Arial" pitchFamily="-110" charset="0"/>
                <a:ea typeface="ＭＳ Ｐゴシック" pitchFamily="-110" charset="-128"/>
                <a:cs typeface="ＭＳ Ｐゴシック" pitchFamily="-110" charset="-128"/>
              </a:rPr>
              <a:t>file. This is the public key. The companion key is kept private. As Figure 2.7a</a:t>
            </a:r>
          </a:p>
          <a:p>
            <a:r>
              <a:rPr lang="en-US" smtClean="0">
                <a:latin typeface="Arial" pitchFamily="-110" charset="0"/>
                <a:ea typeface="ＭＳ Ｐゴシック" pitchFamily="-110" charset="-128"/>
                <a:cs typeface="ＭＳ Ｐゴシック" pitchFamily="-110" charset="-128"/>
              </a:rPr>
              <a:t>suggests, each user maintains a collection of public keys obtained from others.</a:t>
            </a:r>
          </a:p>
          <a:p>
            <a:endParaRPr lang="en-US" b="1" smtClean="0">
              <a:latin typeface="Arial" pitchFamily="-110" charset="0"/>
              <a:ea typeface="ＭＳ Ｐゴシック" pitchFamily="-110" charset="-128"/>
              <a:cs typeface="ＭＳ Ｐゴシック" pitchFamily="-110" charset="-128"/>
            </a:endParaRPr>
          </a:p>
          <a:p>
            <a:r>
              <a:rPr lang="en-US" b="1" smtClean="0">
                <a:latin typeface="Arial" pitchFamily="-110" charset="0"/>
                <a:ea typeface="ＭＳ Ｐゴシック" pitchFamily="-110" charset="-128"/>
                <a:cs typeface="ＭＳ Ｐゴシック" pitchFamily="-110" charset="-128"/>
              </a:rPr>
              <a:t>3. If Bob wishes to send a private message to Alice, Bob encrypts the message</a:t>
            </a:r>
          </a:p>
          <a:p>
            <a:r>
              <a:rPr lang="en-US" smtClean="0">
                <a:latin typeface="Arial" pitchFamily="-110" charset="0"/>
                <a:ea typeface="ＭＳ Ｐゴシック" pitchFamily="-110" charset="-128"/>
                <a:cs typeface="ＭＳ Ｐゴシック" pitchFamily="-110" charset="-128"/>
              </a:rPr>
              <a:t>using Alice’s public key.</a:t>
            </a:r>
          </a:p>
          <a:p>
            <a:r>
              <a:rPr lang="en-US" b="1" smtClean="0">
                <a:latin typeface="Arial" pitchFamily="-110" charset="0"/>
                <a:ea typeface="ＭＳ Ｐゴシック" pitchFamily="-110" charset="-128"/>
                <a:cs typeface="ＭＳ Ｐゴシック" pitchFamily="-110" charset="-128"/>
              </a:rPr>
              <a:t>4. When Alice receives the message, she decrypts it using her private key. No</a:t>
            </a:r>
          </a:p>
          <a:p>
            <a:r>
              <a:rPr lang="en-US" smtClean="0">
                <a:latin typeface="Arial" pitchFamily="-110" charset="0"/>
                <a:ea typeface="ＭＳ Ｐゴシック" pitchFamily="-110" charset="-128"/>
                <a:cs typeface="ＭＳ Ｐゴシック" pitchFamily="-110" charset="-128"/>
              </a:rPr>
              <a:t>other recipient can decrypt the message because only Alice knows Alice’s private</a:t>
            </a:r>
          </a:p>
          <a:p>
            <a:r>
              <a:rPr lang="en-US" smtClean="0">
                <a:latin typeface="Arial" pitchFamily="-110" charset="0"/>
                <a:ea typeface="ＭＳ Ｐゴシック" pitchFamily="-110" charset="-128"/>
                <a:cs typeface="ＭＳ Ｐゴシック" pitchFamily="-110" charset="-128"/>
              </a:rPr>
              <a:t>key.</a:t>
            </a:r>
          </a:p>
          <a:p>
            <a:endParaRPr lang="en-US" smtClean="0">
              <a:latin typeface="Arial" pitchFamily="-110" charset="0"/>
              <a:ea typeface="ＭＳ Ｐゴシック" pitchFamily="-110" charset="-128"/>
              <a:cs typeface="ＭＳ Ｐゴシック" pitchFamily="-110" charset="-128"/>
            </a:endParaRPr>
          </a:p>
          <a:p>
            <a:r>
              <a:rPr lang="en-US" smtClean="0">
                <a:latin typeface="Arial" pitchFamily="-110" charset="0"/>
                <a:ea typeface="ＭＳ Ｐゴシック" pitchFamily="-110" charset="-128"/>
                <a:cs typeface="ＭＳ Ｐゴシック" pitchFamily="-110" charset="-128"/>
              </a:rPr>
              <a:t>With this approach, all participants have access to public keys, and private keys</a:t>
            </a:r>
          </a:p>
          <a:p>
            <a:r>
              <a:rPr lang="en-US" smtClean="0">
                <a:latin typeface="Arial" pitchFamily="-110" charset="0"/>
                <a:ea typeface="ＭＳ Ｐゴシック" pitchFamily="-110" charset="-128"/>
                <a:cs typeface="ＭＳ Ｐゴシック" pitchFamily="-110" charset="-128"/>
              </a:rPr>
              <a:t>are generated locally by each participant and therefore need never be distributed.</a:t>
            </a:r>
          </a:p>
          <a:p>
            <a:r>
              <a:rPr lang="en-US" smtClean="0">
                <a:latin typeface="Arial" pitchFamily="-110" charset="0"/>
                <a:ea typeface="ＭＳ Ｐゴシック" pitchFamily="-110" charset="-128"/>
                <a:cs typeface="ＭＳ Ｐゴシック" pitchFamily="-110" charset="-128"/>
              </a:rPr>
              <a:t>As long as a user protects his or her private key, incoming communication is secure.</a:t>
            </a:r>
          </a:p>
          <a:p>
            <a:r>
              <a:rPr lang="en-US" smtClean="0">
                <a:latin typeface="Arial" pitchFamily="-110" charset="0"/>
                <a:ea typeface="ＭＳ Ｐゴシック" pitchFamily="-110" charset="-128"/>
                <a:cs typeface="ＭＳ Ｐゴシック" pitchFamily="-110" charset="-128"/>
              </a:rPr>
              <a:t>At any time, a user can change the private key and publish the companion public</a:t>
            </a:r>
          </a:p>
          <a:p>
            <a:r>
              <a:rPr lang="en-US" smtClean="0">
                <a:latin typeface="Arial" pitchFamily="-110" charset="0"/>
                <a:ea typeface="ＭＳ Ｐゴシック" pitchFamily="-110" charset="-128"/>
                <a:cs typeface="ＭＳ Ｐゴシック" pitchFamily="-110" charset="-128"/>
              </a:rPr>
              <a:t>key to replace the old public key.</a:t>
            </a:r>
          </a:p>
          <a:p>
            <a:endParaRPr lang="en-US" smtClean="0">
              <a:latin typeface="Arial" pitchFamily="-110" charset="0"/>
              <a:ea typeface="ＭＳ Ｐゴシック" pitchFamily="-110" charset="-128"/>
              <a:cs typeface="ＭＳ Ｐゴシック" pitchFamily="-110" charset="-128"/>
            </a:endParaRPr>
          </a:p>
          <a:p>
            <a:r>
              <a:rPr lang="en-US" smtClean="0">
                <a:latin typeface="Arial" pitchFamily="-110" charset="0"/>
                <a:ea typeface="ＭＳ Ｐゴシック" pitchFamily="-110" charset="-128"/>
                <a:cs typeface="ＭＳ Ｐゴシック" pitchFamily="-110" charset="-128"/>
              </a:rPr>
              <a:t>Note that the scheme of Figure 2.7a is directed toward providing </a:t>
            </a:r>
            <a:r>
              <a:rPr lang="en-US" b="1" smtClean="0">
                <a:latin typeface="Arial" pitchFamily="-110" charset="0"/>
                <a:ea typeface="ＭＳ Ｐゴシック" pitchFamily="-110" charset="-128"/>
                <a:cs typeface="ＭＳ Ｐゴシック" pitchFamily="-110" charset="-128"/>
              </a:rPr>
              <a:t>confidentiality:</a:t>
            </a:r>
          </a:p>
          <a:p>
            <a:r>
              <a:rPr lang="en-US" smtClean="0">
                <a:latin typeface="Arial" pitchFamily="-110" charset="0"/>
                <a:ea typeface="ＭＳ Ｐゴシック" pitchFamily="-110" charset="-128"/>
                <a:cs typeface="ＭＳ Ｐゴシック" pitchFamily="-110" charset="-128"/>
              </a:rPr>
              <a:t>Only the intended recipient should be able to decrypt the ciphertext because only</a:t>
            </a:r>
          </a:p>
          <a:p>
            <a:r>
              <a:rPr lang="en-US" smtClean="0">
                <a:latin typeface="Arial" pitchFamily="-110" charset="0"/>
                <a:ea typeface="ＭＳ Ｐゴシック" pitchFamily="-110" charset="-128"/>
                <a:cs typeface="ＭＳ Ｐゴシック" pitchFamily="-110" charset="-128"/>
              </a:rPr>
              <a:t>the intended recipient is in possession of the required private key. Whether in fact</a:t>
            </a:r>
          </a:p>
          <a:p>
            <a:r>
              <a:rPr lang="en-US" smtClean="0">
                <a:latin typeface="Arial" pitchFamily="-110" charset="0"/>
                <a:ea typeface="ＭＳ Ｐゴシック" pitchFamily="-110" charset="-128"/>
                <a:cs typeface="ＭＳ Ｐゴシック" pitchFamily="-110" charset="-128"/>
              </a:rPr>
              <a:t>confidentiality is provided depends on a number of factors, including the security of</a:t>
            </a:r>
          </a:p>
          <a:p>
            <a:r>
              <a:rPr lang="en-US" smtClean="0">
                <a:latin typeface="Arial" pitchFamily="-110" charset="0"/>
                <a:ea typeface="ＭＳ Ｐゴシック" pitchFamily="-110" charset="-128"/>
                <a:cs typeface="ＭＳ Ｐゴシック" pitchFamily="-110" charset="-128"/>
              </a:rPr>
              <a:t>the algorithm, whether the private key is kept secure, and the security of any protocol</a:t>
            </a:r>
          </a:p>
          <a:p>
            <a:r>
              <a:rPr lang="en-US" smtClean="0">
                <a:latin typeface="Arial" pitchFamily="-110" charset="0"/>
                <a:ea typeface="ＭＳ Ｐゴシック" pitchFamily="-110" charset="-128"/>
                <a:cs typeface="ＭＳ Ｐゴシック" pitchFamily="-110" charset="-128"/>
              </a:rPr>
              <a:t>of which the encryption function is a part.</a:t>
            </a:r>
            <a:endParaRPr lang="en-US" smtClean="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17348344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A30CEAF3-508C-8A40-93FA-79212B77D7A3}" type="slidenum">
              <a:rPr lang="en-AU">
                <a:latin typeface="Arial" pitchFamily="-110" charset="0"/>
              </a:rPr>
              <a:pPr/>
              <a:t>23</a:t>
            </a:fld>
            <a:endParaRPr lang="en-AU">
              <a:latin typeface="Arial" pitchFamily="-110"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r>
              <a:rPr lang="en-US" smtClean="0">
                <a:latin typeface="Arial" pitchFamily="-110" charset="0"/>
                <a:ea typeface="ＭＳ Ｐゴシック" pitchFamily="-110" charset="-128"/>
                <a:cs typeface="ＭＳ Ｐゴシック" pitchFamily="-110" charset="-128"/>
              </a:rPr>
              <a:t>Figure 2.7b illustrates another mode of operation of public-key cryptography.</a:t>
            </a:r>
          </a:p>
          <a:p>
            <a:r>
              <a:rPr lang="en-US" smtClean="0">
                <a:latin typeface="Arial" pitchFamily="-110" charset="0"/>
                <a:ea typeface="ＭＳ Ｐゴシック" pitchFamily="-110" charset="-128"/>
                <a:cs typeface="ＭＳ Ｐゴシック" pitchFamily="-110" charset="-128"/>
              </a:rPr>
              <a:t>In this scheme, a user encrypts data using his or her own private key.</a:t>
            </a:r>
          </a:p>
          <a:p>
            <a:r>
              <a:rPr lang="en-US" smtClean="0">
                <a:latin typeface="Arial" pitchFamily="-110" charset="0"/>
                <a:ea typeface="ＭＳ Ｐゴシック" pitchFamily="-110" charset="-128"/>
                <a:cs typeface="ＭＳ Ｐゴシック" pitchFamily="-110" charset="-128"/>
              </a:rPr>
              <a:t>Anyone who knows the corresponding public key will then be able to decrypt the</a:t>
            </a:r>
          </a:p>
          <a:p>
            <a:r>
              <a:rPr lang="en-US" smtClean="0">
                <a:latin typeface="Arial" pitchFamily="-110" charset="0"/>
                <a:ea typeface="ＭＳ Ｐゴシック" pitchFamily="-110" charset="-128"/>
                <a:cs typeface="ＭＳ Ｐゴシック" pitchFamily="-110" charset="-128"/>
              </a:rPr>
              <a:t>message.</a:t>
            </a:r>
          </a:p>
          <a:p>
            <a:endParaRPr lang="en-US" smtClean="0">
              <a:latin typeface="Arial" pitchFamily="-110" charset="0"/>
              <a:ea typeface="ＭＳ Ｐゴシック" pitchFamily="-110" charset="-128"/>
              <a:cs typeface="ＭＳ Ｐゴシック" pitchFamily="-110" charset="-128"/>
            </a:endParaRPr>
          </a:p>
          <a:p>
            <a:r>
              <a:rPr lang="en-US" smtClean="0">
                <a:latin typeface="Arial" pitchFamily="-110" charset="0"/>
                <a:ea typeface="ＭＳ Ｐゴシック" pitchFamily="-110" charset="-128"/>
                <a:cs typeface="ＭＳ Ｐゴシック" pitchFamily="-110" charset="-128"/>
              </a:rPr>
              <a:t>The scheme of Figure 2.7b is directed toward providing </a:t>
            </a:r>
            <a:r>
              <a:rPr lang="en-US" b="1" smtClean="0">
                <a:latin typeface="Arial" pitchFamily="-110" charset="0"/>
                <a:ea typeface="ＭＳ Ｐゴシック" pitchFamily="-110" charset="-128"/>
                <a:cs typeface="ＭＳ Ｐゴシック" pitchFamily="-110" charset="-128"/>
              </a:rPr>
              <a:t>authentication</a:t>
            </a:r>
          </a:p>
          <a:p>
            <a:r>
              <a:rPr lang="en-US" smtClean="0">
                <a:latin typeface="Arial" pitchFamily="-110" charset="0"/>
                <a:ea typeface="ＭＳ Ｐゴシック" pitchFamily="-110" charset="-128"/>
                <a:cs typeface="ＭＳ Ｐゴシック" pitchFamily="-110" charset="-128"/>
              </a:rPr>
              <a:t>and/or </a:t>
            </a:r>
            <a:r>
              <a:rPr lang="en-US" b="1" smtClean="0">
                <a:latin typeface="Arial" pitchFamily="-110" charset="0"/>
                <a:ea typeface="ＭＳ Ｐゴシック" pitchFamily="-110" charset="-128"/>
                <a:cs typeface="ＭＳ Ｐゴシック" pitchFamily="-110" charset="-128"/>
              </a:rPr>
              <a:t>data integrity. If a user is able to successfully recover the plaintext from</a:t>
            </a:r>
          </a:p>
          <a:p>
            <a:r>
              <a:rPr lang="en-US" smtClean="0">
                <a:latin typeface="Arial" pitchFamily="-110" charset="0"/>
                <a:ea typeface="ＭＳ Ｐゴシック" pitchFamily="-110" charset="-128"/>
                <a:cs typeface="ＭＳ Ｐゴシック" pitchFamily="-110" charset="-128"/>
              </a:rPr>
              <a:t>Bob’s ciphertext using Bob’s public key, this indicates that only Bob could have</a:t>
            </a:r>
          </a:p>
          <a:p>
            <a:r>
              <a:rPr lang="en-US" smtClean="0">
                <a:latin typeface="Arial" pitchFamily="-110" charset="0"/>
                <a:ea typeface="ＭＳ Ｐゴシック" pitchFamily="-110" charset="-128"/>
                <a:cs typeface="ＭＳ Ｐゴシック" pitchFamily="-110" charset="-128"/>
              </a:rPr>
              <a:t>encrypted the plaintext, thus providing authentication. Further, no one but</a:t>
            </a:r>
          </a:p>
          <a:p>
            <a:r>
              <a:rPr lang="en-US" smtClean="0">
                <a:latin typeface="Arial" pitchFamily="-110" charset="0"/>
                <a:ea typeface="ＭＳ Ｐゴシック" pitchFamily="-110" charset="-128"/>
                <a:cs typeface="ＭＳ Ｐゴシック" pitchFamily="-110" charset="-128"/>
              </a:rPr>
              <a:t>Bob would be able to modify the plaintext because only Bob could encrypt the</a:t>
            </a:r>
          </a:p>
          <a:p>
            <a:r>
              <a:rPr lang="en-US" smtClean="0">
                <a:latin typeface="Arial" pitchFamily="-110" charset="0"/>
                <a:ea typeface="ＭＳ Ｐゴシック" pitchFamily="-110" charset="-128"/>
                <a:cs typeface="ＭＳ Ｐゴシック" pitchFamily="-110" charset="-128"/>
              </a:rPr>
              <a:t>plaintext with Bob’s private key. Once again, the actual provision of authentication</a:t>
            </a:r>
          </a:p>
          <a:p>
            <a:r>
              <a:rPr lang="en-US" smtClean="0">
                <a:latin typeface="Arial" pitchFamily="-110" charset="0"/>
                <a:ea typeface="ＭＳ Ｐゴシック" pitchFamily="-110" charset="-128"/>
                <a:cs typeface="ＭＳ Ｐゴシック" pitchFamily="-110" charset="-128"/>
              </a:rPr>
              <a:t>or data integrity depends on a variety of factors. This issue is addressed</a:t>
            </a:r>
          </a:p>
          <a:p>
            <a:r>
              <a:rPr lang="en-US" smtClean="0">
                <a:latin typeface="Arial" pitchFamily="-110" charset="0"/>
                <a:ea typeface="ＭＳ Ｐゴシック" pitchFamily="-110" charset="-128"/>
                <a:cs typeface="ＭＳ Ｐゴシック" pitchFamily="-110" charset="-128"/>
              </a:rPr>
              <a:t>primarily in Chapter 21, but other references are made to it where appropriate in</a:t>
            </a:r>
          </a:p>
          <a:p>
            <a:r>
              <a:rPr lang="en-US" smtClean="0">
                <a:latin typeface="Arial" pitchFamily="-110" charset="0"/>
                <a:ea typeface="ＭＳ Ｐゴシック" pitchFamily="-110" charset="-128"/>
                <a:cs typeface="ＭＳ Ｐゴシック" pitchFamily="-110" charset="-128"/>
              </a:rPr>
              <a:t>this text.</a:t>
            </a:r>
            <a:endParaRPr lang="en-US" smtClean="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16486116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533AA161-F819-BC42-BFB4-302370EA9F39}" type="slidenum">
              <a:rPr lang="en-AU">
                <a:latin typeface="Arial" pitchFamily="-110" charset="0"/>
              </a:rPr>
              <a:pPr/>
              <a:t>24</a:t>
            </a:fld>
            <a:endParaRPr lang="en-AU">
              <a:latin typeface="Arial" pitchFamily="-110"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r>
              <a:rPr lang="en-US" smtClean="0">
                <a:latin typeface="Arial" pitchFamily="-110" charset="0"/>
                <a:ea typeface="ＭＳ Ｐゴシック" pitchFamily="-110" charset="-128"/>
                <a:cs typeface="ＭＳ Ｐゴシック" pitchFamily="-110" charset="-128"/>
              </a:rPr>
              <a:t>The cryptosystem illustrated in Figure 2.7 depends on a cryptographic algorithm</a:t>
            </a:r>
          </a:p>
          <a:p>
            <a:r>
              <a:rPr lang="en-US" smtClean="0">
                <a:latin typeface="Arial" pitchFamily="-110" charset="0"/>
                <a:ea typeface="ＭＳ Ｐゴシック" pitchFamily="-110" charset="-128"/>
                <a:cs typeface="ＭＳ Ｐゴシック" pitchFamily="-110" charset="-128"/>
              </a:rPr>
              <a:t>based on two related keys. Diffie and Hellman postulated this system without demonstrating</a:t>
            </a:r>
          </a:p>
          <a:p>
            <a:r>
              <a:rPr lang="en-US" smtClean="0">
                <a:latin typeface="Arial" pitchFamily="-110" charset="0"/>
                <a:ea typeface="ＭＳ Ｐゴシック" pitchFamily="-110" charset="-128"/>
                <a:cs typeface="ＭＳ Ｐゴシック" pitchFamily="-110" charset="-128"/>
              </a:rPr>
              <a:t>that such algorithms exist. However, they did lay out the conditions that</a:t>
            </a:r>
          </a:p>
          <a:p>
            <a:r>
              <a:rPr lang="en-US" smtClean="0">
                <a:latin typeface="Arial" pitchFamily="-110" charset="0"/>
                <a:ea typeface="ＭＳ Ｐゴシック" pitchFamily="-110" charset="-128"/>
                <a:cs typeface="ＭＳ Ｐゴシック" pitchFamily="-110" charset="-128"/>
              </a:rPr>
              <a:t>such algorithms must fulfill [DIFF76]:</a:t>
            </a:r>
          </a:p>
          <a:p>
            <a:endParaRPr lang="en-US" b="1" smtClean="0">
              <a:latin typeface="Arial" pitchFamily="-110" charset="0"/>
              <a:ea typeface="ＭＳ Ｐゴシック" pitchFamily="-110" charset="-128"/>
              <a:cs typeface="ＭＳ Ｐゴシック" pitchFamily="-110" charset="-128"/>
            </a:endParaRPr>
          </a:p>
          <a:p>
            <a:r>
              <a:rPr lang="en-US" b="1" smtClean="0">
                <a:latin typeface="Arial" pitchFamily="-110" charset="0"/>
                <a:ea typeface="ＭＳ Ｐゴシック" pitchFamily="-110" charset="-128"/>
                <a:cs typeface="ＭＳ Ｐゴシック" pitchFamily="-110" charset="-128"/>
              </a:rPr>
              <a:t>1. It is computationally easy for a party B to generate a pair (public key </a:t>
            </a:r>
            <a:r>
              <a:rPr lang="en-US" b="1" i="1" smtClean="0">
                <a:latin typeface="Arial" pitchFamily="-110" charset="0"/>
                <a:ea typeface="ＭＳ Ｐゴシック" pitchFamily="-110" charset="-128"/>
                <a:cs typeface="ＭＳ Ｐゴシック" pitchFamily="-110" charset="-128"/>
              </a:rPr>
              <a:t>PUb,</a:t>
            </a:r>
          </a:p>
          <a:p>
            <a:r>
              <a:rPr lang="en-US" smtClean="0">
                <a:latin typeface="Arial" pitchFamily="-110" charset="0"/>
                <a:ea typeface="ＭＳ Ｐゴシック" pitchFamily="-110" charset="-128"/>
                <a:cs typeface="ＭＳ Ｐゴシック" pitchFamily="-110" charset="-128"/>
              </a:rPr>
              <a:t>private key </a:t>
            </a:r>
            <a:r>
              <a:rPr lang="en-US" i="1" smtClean="0">
                <a:latin typeface="Arial" pitchFamily="-110" charset="0"/>
                <a:ea typeface="ＭＳ Ｐゴシック" pitchFamily="-110" charset="-128"/>
                <a:cs typeface="ＭＳ Ｐゴシック" pitchFamily="-110" charset="-128"/>
              </a:rPr>
              <a:t>PRb).</a:t>
            </a:r>
          </a:p>
          <a:p>
            <a:endParaRPr lang="en-US" b="1" smtClean="0">
              <a:latin typeface="Arial" pitchFamily="-110" charset="0"/>
              <a:ea typeface="ＭＳ Ｐゴシック" pitchFamily="-110" charset="-128"/>
              <a:cs typeface="ＭＳ Ｐゴシック" pitchFamily="-110" charset="-128"/>
            </a:endParaRPr>
          </a:p>
          <a:p>
            <a:r>
              <a:rPr lang="en-US" b="1" smtClean="0">
                <a:latin typeface="Arial" pitchFamily="-110" charset="0"/>
                <a:ea typeface="ＭＳ Ｐゴシック" pitchFamily="-110" charset="-128"/>
                <a:cs typeface="ＭＳ Ｐゴシック" pitchFamily="-110" charset="-128"/>
              </a:rPr>
              <a:t>2. It is computationally easy for a sender A, knowing the public key and the</a:t>
            </a:r>
          </a:p>
          <a:p>
            <a:r>
              <a:rPr lang="en-US" smtClean="0">
                <a:latin typeface="Arial" pitchFamily="-110" charset="0"/>
                <a:ea typeface="ＭＳ Ｐゴシック" pitchFamily="-110" charset="-128"/>
                <a:cs typeface="ＭＳ Ｐゴシック" pitchFamily="-110" charset="-128"/>
              </a:rPr>
              <a:t>message to be encrypted, </a:t>
            </a:r>
            <a:r>
              <a:rPr lang="en-US" i="1" smtClean="0">
                <a:latin typeface="Arial" pitchFamily="-110" charset="0"/>
                <a:ea typeface="ＭＳ Ｐゴシック" pitchFamily="-110" charset="-128"/>
                <a:cs typeface="ＭＳ Ｐゴシック" pitchFamily="-110" charset="-128"/>
              </a:rPr>
              <a:t>M, to generate the corresponding ciphertext:</a:t>
            </a:r>
          </a:p>
          <a:p>
            <a:r>
              <a:rPr lang="en-US" smtClean="0">
                <a:latin typeface="Arial" pitchFamily="-110" charset="0"/>
                <a:ea typeface="ＭＳ Ｐゴシック" pitchFamily="-110" charset="-128"/>
                <a:cs typeface="ＭＳ Ｐゴシック" pitchFamily="-110" charset="-128"/>
              </a:rPr>
              <a:t>C = E(PUb, M)</a:t>
            </a:r>
          </a:p>
          <a:p>
            <a:endParaRPr lang="en-US" b="1" smtClean="0">
              <a:latin typeface="Arial" pitchFamily="-110" charset="0"/>
              <a:ea typeface="ＭＳ Ｐゴシック" pitchFamily="-110" charset="-128"/>
              <a:cs typeface="ＭＳ Ｐゴシック" pitchFamily="-110" charset="-128"/>
            </a:endParaRPr>
          </a:p>
          <a:p>
            <a:r>
              <a:rPr lang="en-US" b="1" smtClean="0">
                <a:latin typeface="Arial" pitchFamily="-110" charset="0"/>
                <a:ea typeface="ＭＳ Ｐゴシック" pitchFamily="-110" charset="-128"/>
                <a:cs typeface="ＭＳ Ｐゴシック" pitchFamily="-110" charset="-128"/>
              </a:rPr>
              <a:t>3. It is computationally easy for the receiver B to decrypt the resulting ciphertext</a:t>
            </a:r>
          </a:p>
          <a:p>
            <a:r>
              <a:rPr lang="en-US" smtClean="0">
                <a:latin typeface="Arial" pitchFamily="-110" charset="0"/>
                <a:ea typeface="ＭＳ Ｐゴシック" pitchFamily="-110" charset="-128"/>
                <a:cs typeface="ＭＳ Ｐゴシック" pitchFamily="-110" charset="-128"/>
              </a:rPr>
              <a:t>using the private key to recover the original message:</a:t>
            </a:r>
          </a:p>
          <a:p>
            <a:r>
              <a:rPr lang="en-US" i="1" smtClean="0">
                <a:latin typeface="Arial" pitchFamily="-110" charset="0"/>
                <a:ea typeface="ＭＳ Ｐゴシック" pitchFamily="-110" charset="-128"/>
                <a:cs typeface="ＭＳ Ｐゴシック" pitchFamily="-110" charset="-128"/>
              </a:rPr>
              <a:t>M = D(PRb,C) = D[PRb, E(PUb, M)]</a:t>
            </a:r>
          </a:p>
          <a:p>
            <a:endParaRPr lang="en-US" b="1" smtClean="0">
              <a:latin typeface="Arial" pitchFamily="-110" charset="0"/>
              <a:ea typeface="ＭＳ Ｐゴシック" pitchFamily="-110" charset="-128"/>
              <a:cs typeface="ＭＳ Ｐゴシック" pitchFamily="-110" charset="-128"/>
            </a:endParaRPr>
          </a:p>
          <a:p>
            <a:r>
              <a:rPr lang="en-US" b="1" smtClean="0">
                <a:latin typeface="Arial" pitchFamily="-110" charset="0"/>
                <a:ea typeface="ＭＳ Ｐゴシック" pitchFamily="-110" charset="-128"/>
                <a:cs typeface="ＭＳ Ｐゴシック" pitchFamily="-110" charset="-128"/>
              </a:rPr>
              <a:t>4. It is computationally infeasible for an opponent, knowing the public key, </a:t>
            </a:r>
            <a:r>
              <a:rPr lang="en-US" b="1" i="1" smtClean="0">
                <a:latin typeface="Arial" pitchFamily="-110" charset="0"/>
                <a:ea typeface="ＭＳ Ｐゴシック" pitchFamily="-110" charset="-128"/>
                <a:cs typeface="ＭＳ Ｐゴシック" pitchFamily="-110" charset="-128"/>
              </a:rPr>
              <a:t>PUb,</a:t>
            </a:r>
          </a:p>
          <a:p>
            <a:r>
              <a:rPr lang="en-US" smtClean="0">
                <a:latin typeface="Arial" pitchFamily="-110" charset="0"/>
                <a:ea typeface="ＭＳ Ｐゴシック" pitchFamily="-110" charset="-128"/>
                <a:cs typeface="ＭＳ Ｐゴシック" pitchFamily="-110" charset="-128"/>
              </a:rPr>
              <a:t>to determine the private key, </a:t>
            </a:r>
            <a:r>
              <a:rPr lang="en-US" i="1" smtClean="0">
                <a:latin typeface="Arial" pitchFamily="-110" charset="0"/>
                <a:ea typeface="ＭＳ Ｐゴシック" pitchFamily="-110" charset="-128"/>
                <a:cs typeface="ＭＳ Ｐゴシック" pitchFamily="-110" charset="-128"/>
              </a:rPr>
              <a:t>PRb.</a:t>
            </a:r>
          </a:p>
          <a:p>
            <a:endParaRPr lang="en-US" b="1" smtClean="0">
              <a:latin typeface="Arial" pitchFamily="-110" charset="0"/>
              <a:ea typeface="ＭＳ Ｐゴシック" pitchFamily="-110" charset="-128"/>
              <a:cs typeface="ＭＳ Ｐゴシック" pitchFamily="-110" charset="-128"/>
            </a:endParaRPr>
          </a:p>
          <a:p>
            <a:r>
              <a:rPr lang="en-US" b="1" smtClean="0">
                <a:latin typeface="Arial" pitchFamily="-110" charset="0"/>
                <a:ea typeface="ＭＳ Ｐゴシック" pitchFamily="-110" charset="-128"/>
                <a:cs typeface="ＭＳ Ｐゴシック" pitchFamily="-110" charset="-128"/>
              </a:rPr>
              <a:t>5. It is computationally infeasible for an opponent, knowing the public key, </a:t>
            </a:r>
            <a:r>
              <a:rPr lang="en-US" b="1" i="1" smtClean="0">
                <a:latin typeface="Arial" pitchFamily="-110" charset="0"/>
                <a:ea typeface="ＭＳ Ｐゴシック" pitchFamily="-110" charset="-128"/>
                <a:cs typeface="ＭＳ Ｐゴシック" pitchFamily="-110" charset="-128"/>
              </a:rPr>
              <a:t>PUb,</a:t>
            </a:r>
          </a:p>
          <a:p>
            <a:r>
              <a:rPr lang="en-US" smtClean="0">
                <a:latin typeface="Arial" pitchFamily="-110" charset="0"/>
                <a:ea typeface="ＭＳ Ｐゴシック" pitchFamily="-110" charset="-128"/>
                <a:cs typeface="ＭＳ Ｐゴシック" pitchFamily="-110" charset="-128"/>
              </a:rPr>
              <a:t>and a ciphertext, </a:t>
            </a:r>
            <a:r>
              <a:rPr lang="en-US" i="1" smtClean="0">
                <a:latin typeface="Arial" pitchFamily="-110" charset="0"/>
                <a:ea typeface="ＭＳ Ｐゴシック" pitchFamily="-110" charset="-128"/>
                <a:cs typeface="ＭＳ Ｐゴシック" pitchFamily="-110" charset="-128"/>
              </a:rPr>
              <a:t>C, to recover the original message, M.</a:t>
            </a:r>
          </a:p>
          <a:p>
            <a:endParaRPr lang="en-US" smtClean="0">
              <a:latin typeface="Arial" pitchFamily="-110" charset="0"/>
              <a:ea typeface="ＭＳ Ｐゴシック" pitchFamily="-110" charset="-128"/>
              <a:cs typeface="ＭＳ Ｐゴシック" pitchFamily="-110" charset="-128"/>
            </a:endParaRPr>
          </a:p>
          <a:p>
            <a:r>
              <a:rPr lang="en-US" smtClean="0">
                <a:latin typeface="Arial" pitchFamily="-110" charset="0"/>
                <a:ea typeface="ＭＳ Ｐゴシック" pitchFamily="-110" charset="-128"/>
                <a:cs typeface="ＭＳ Ｐゴシック" pitchFamily="-110" charset="-128"/>
              </a:rPr>
              <a:t>We can add a sixth requirement that, although useful, is not necessary for all</a:t>
            </a:r>
          </a:p>
          <a:p>
            <a:r>
              <a:rPr lang="en-US" smtClean="0">
                <a:latin typeface="Arial" pitchFamily="-110" charset="0"/>
                <a:ea typeface="ＭＳ Ｐゴシック" pitchFamily="-110" charset="-128"/>
                <a:cs typeface="ＭＳ Ｐゴシック" pitchFamily="-110" charset="-128"/>
              </a:rPr>
              <a:t>public-key applications:</a:t>
            </a:r>
          </a:p>
          <a:p>
            <a:endParaRPr lang="en-US" smtClean="0">
              <a:latin typeface="Arial" pitchFamily="-110" charset="0"/>
              <a:ea typeface="ＭＳ Ｐゴシック" pitchFamily="-110" charset="-128"/>
              <a:cs typeface="ＭＳ Ｐゴシック" pitchFamily="-110" charset="-128"/>
            </a:endParaRPr>
          </a:p>
          <a:p>
            <a:r>
              <a:rPr lang="en-US" b="1" smtClean="0">
                <a:latin typeface="Arial" pitchFamily="-110" charset="0"/>
                <a:ea typeface="ＭＳ Ｐゴシック" pitchFamily="-110" charset="-128"/>
                <a:cs typeface="ＭＳ Ｐゴシック" pitchFamily="-110" charset="-128"/>
              </a:rPr>
              <a:t>6. Either of the two related keys can be used for encryption, with the other used</a:t>
            </a:r>
          </a:p>
          <a:p>
            <a:r>
              <a:rPr lang="en-US" smtClean="0">
                <a:latin typeface="Arial" pitchFamily="-110" charset="0"/>
                <a:ea typeface="ＭＳ Ｐゴシック" pitchFamily="-110" charset="-128"/>
                <a:cs typeface="ＭＳ Ｐゴシック" pitchFamily="-110" charset="-128"/>
              </a:rPr>
              <a:t>for decryption.</a:t>
            </a:r>
          </a:p>
          <a:p>
            <a:r>
              <a:rPr lang="en-US" i="1" smtClean="0">
                <a:latin typeface="Arial" pitchFamily="-110" charset="0"/>
                <a:ea typeface="ＭＳ Ｐゴシック" pitchFamily="-110" charset="-128"/>
                <a:cs typeface="ＭＳ Ｐゴシック" pitchFamily="-110" charset="-128"/>
              </a:rPr>
              <a:t>M = D[PUb, E(PRb, M)] = D[PRb, E(PUb, M)]</a:t>
            </a:r>
          </a:p>
        </p:txBody>
      </p:sp>
    </p:spTree>
    <p:extLst>
      <p:ext uri="{BB962C8B-B14F-4D97-AF65-F5344CB8AC3E}">
        <p14:creationId xmlns:p14="http://schemas.microsoft.com/office/powerpoint/2010/main" val="22195513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7EDA176F-E2B2-EC45-8A34-11E64519DC91}" type="slidenum">
              <a:rPr lang="en-AU">
                <a:latin typeface="Arial" pitchFamily="-110" charset="0"/>
              </a:rPr>
              <a:pPr/>
              <a:t>25</a:t>
            </a:fld>
            <a:endParaRPr lang="en-AU">
              <a:latin typeface="Arial" pitchFamily="-110"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r>
              <a:rPr lang="en-US" b="1" i="1" smtClean="0">
                <a:latin typeface="Arial" pitchFamily="-110" charset="0"/>
                <a:ea typeface="ＭＳ Ｐゴシック" pitchFamily="-110" charset="-128"/>
                <a:cs typeface="ＭＳ Ｐゴシック" pitchFamily="-110" charset="-128"/>
              </a:rPr>
              <a:t>RSA One of the first public-key schemes was developed in 1977 by Ron Rivest, Adi</a:t>
            </a:r>
          </a:p>
          <a:p>
            <a:r>
              <a:rPr lang="en-US" smtClean="0">
                <a:latin typeface="Arial" pitchFamily="-110" charset="0"/>
                <a:ea typeface="ＭＳ Ｐゴシック" pitchFamily="-110" charset="-128"/>
                <a:cs typeface="ＭＳ Ｐゴシック" pitchFamily="-110" charset="-128"/>
              </a:rPr>
              <a:t>Shamir, and Len Adleman at MIT and first published in 1978 [RIVE78]. The RSA</a:t>
            </a:r>
          </a:p>
          <a:p>
            <a:r>
              <a:rPr lang="en-US" smtClean="0">
                <a:latin typeface="Arial" pitchFamily="-110" charset="0"/>
                <a:ea typeface="ＭＳ Ｐゴシック" pitchFamily="-110" charset="-128"/>
                <a:cs typeface="ＭＳ Ｐゴシック" pitchFamily="-110" charset="-128"/>
              </a:rPr>
              <a:t>scheme has since reigned supreme as the most widely accepted and implemented</a:t>
            </a:r>
          </a:p>
          <a:p>
            <a:r>
              <a:rPr lang="en-US" smtClean="0">
                <a:latin typeface="Arial" pitchFamily="-110" charset="0"/>
                <a:ea typeface="ＭＳ Ｐゴシック" pitchFamily="-110" charset="-128"/>
                <a:cs typeface="ＭＳ Ｐゴシック" pitchFamily="-110" charset="-128"/>
              </a:rPr>
              <a:t>approach to public-key encryption. RSA is a block cipher in which the plaintext and</a:t>
            </a:r>
          </a:p>
          <a:p>
            <a:r>
              <a:rPr lang="en-US" smtClean="0">
                <a:latin typeface="Arial" pitchFamily="-110" charset="0"/>
                <a:ea typeface="ＭＳ Ｐゴシック" pitchFamily="-110" charset="-128"/>
                <a:cs typeface="ＭＳ Ｐゴシック" pitchFamily="-110" charset="-128"/>
              </a:rPr>
              <a:t>ciphertext are integers between 0 and </a:t>
            </a:r>
            <a:r>
              <a:rPr lang="en-US" i="1" smtClean="0">
                <a:latin typeface="Arial" pitchFamily="-110" charset="0"/>
                <a:ea typeface="ＭＳ Ｐゴシック" pitchFamily="-110" charset="-128"/>
                <a:cs typeface="ＭＳ Ｐゴシック" pitchFamily="-110" charset="-128"/>
              </a:rPr>
              <a:t>n – 1 for some n.</a:t>
            </a:r>
          </a:p>
          <a:p>
            <a:endParaRPr lang="en-US" smtClean="0">
              <a:latin typeface="Arial" pitchFamily="-110" charset="0"/>
              <a:ea typeface="ＭＳ Ｐゴシック" pitchFamily="-110" charset="-128"/>
              <a:cs typeface="ＭＳ Ｐゴシック" pitchFamily="-110" charset="-128"/>
            </a:endParaRPr>
          </a:p>
          <a:p>
            <a:r>
              <a:rPr lang="en-US" smtClean="0">
                <a:latin typeface="Arial" pitchFamily="-110" charset="0"/>
                <a:ea typeface="ＭＳ Ｐゴシック" pitchFamily="-110" charset="-128"/>
                <a:cs typeface="ＭＳ Ｐゴシック" pitchFamily="-110" charset="-128"/>
              </a:rPr>
              <a:t>In 1977, the three inventors of RSA dared </a:t>
            </a:r>
            <a:r>
              <a:rPr lang="en-US" i="1" smtClean="0">
                <a:latin typeface="Arial" pitchFamily="-110" charset="0"/>
                <a:ea typeface="ＭＳ Ｐゴシック" pitchFamily="-110" charset="-128"/>
                <a:cs typeface="ＭＳ Ｐゴシック" pitchFamily="-110" charset="-128"/>
              </a:rPr>
              <a:t>Scientific American readers to decode</a:t>
            </a:r>
          </a:p>
          <a:p>
            <a:r>
              <a:rPr lang="en-US" smtClean="0">
                <a:latin typeface="Arial" pitchFamily="-110" charset="0"/>
                <a:ea typeface="ＭＳ Ｐゴシック" pitchFamily="-110" charset="-128"/>
                <a:cs typeface="ＭＳ Ｐゴシック" pitchFamily="-110" charset="-128"/>
              </a:rPr>
              <a:t>a cipher they printed in Martin Gardner’s “Mathematical Games” column. They</a:t>
            </a:r>
          </a:p>
          <a:p>
            <a:r>
              <a:rPr lang="en-US" smtClean="0">
                <a:latin typeface="Arial" pitchFamily="-110" charset="0"/>
                <a:ea typeface="ＭＳ Ｐゴシック" pitchFamily="-110" charset="-128"/>
                <a:cs typeface="ＭＳ Ｐゴシック" pitchFamily="-110" charset="-128"/>
              </a:rPr>
              <a:t>offered a $100 reward for the return of a plaintext sentence, an event they predicted</a:t>
            </a:r>
          </a:p>
          <a:p>
            <a:r>
              <a:rPr lang="en-US" smtClean="0">
                <a:latin typeface="Arial" pitchFamily="-110" charset="0"/>
                <a:ea typeface="ＭＳ Ｐゴシック" pitchFamily="-110" charset="-128"/>
                <a:cs typeface="ＭＳ Ｐゴシック" pitchFamily="-110" charset="-128"/>
              </a:rPr>
              <a:t>might not occur for some 40 quadrillion years. In April of 1994, a group working over</a:t>
            </a:r>
          </a:p>
          <a:p>
            <a:r>
              <a:rPr lang="en-US" smtClean="0">
                <a:latin typeface="Arial" pitchFamily="-110" charset="0"/>
                <a:ea typeface="ＭＳ Ｐゴシック" pitchFamily="-110" charset="-128"/>
                <a:cs typeface="ＭＳ Ｐゴシック" pitchFamily="-110" charset="-128"/>
              </a:rPr>
              <a:t>the Internet and using over 1600 computers claimed the prize after only eight months</a:t>
            </a:r>
          </a:p>
          <a:p>
            <a:r>
              <a:rPr lang="en-US" smtClean="0">
                <a:latin typeface="Arial" pitchFamily="-110" charset="0"/>
                <a:ea typeface="ＭＳ Ｐゴシック" pitchFamily="-110" charset="-128"/>
                <a:cs typeface="ＭＳ Ｐゴシック" pitchFamily="-110" charset="-128"/>
              </a:rPr>
              <a:t>of work [LEUT94]. This challenge used a public-key size (length of </a:t>
            </a:r>
            <a:r>
              <a:rPr lang="en-US" i="1" smtClean="0">
                <a:latin typeface="Arial" pitchFamily="-110" charset="0"/>
                <a:ea typeface="ＭＳ Ｐゴシック" pitchFamily="-110" charset="-128"/>
                <a:cs typeface="ＭＳ Ｐゴシック" pitchFamily="-110" charset="-128"/>
              </a:rPr>
              <a:t>n) of 129 decimal</a:t>
            </a:r>
          </a:p>
          <a:p>
            <a:r>
              <a:rPr lang="en-US" smtClean="0">
                <a:latin typeface="Arial" pitchFamily="-110" charset="0"/>
                <a:ea typeface="ＭＳ Ｐゴシック" pitchFamily="-110" charset="-128"/>
                <a:cs typeface="ＭＳ Ｐゴシック" pitchFamily="-110" charset="-128"/>
              </a:rPr>
              <a:t>digits, or around 428 bits. This result does not invalidate the use of RSA; it simply</a:t>
            </a:r>
          </a:p>
          <a:p>
            <a:r>
              <a:rPr lang="en-US" smtClean="0">
                <a:latin typeface="Arial" pitchFamily="-110" charset="0"/>
                <a:ea typeface="ＭＳ Ｐゴシック" pitchFamily="-110" charset="-128"/>
                <a:cs typeface="ＭＳ Ｐゴシック" pitchFamily="-110" charset="-128"/>
              </a:rPr>
              <a:t>means that larger key sizes must be used. Cur rently, a 1024-bit key size (about 300</a:t>
            </a:r>
          </a:p>
          <a:p>
            <a:r>
              <a:rPr lang="en-US" smtClean="0">
                <a:latin typeface="Arial" pitchFamily="-110" charset="0"/>
                <a:ea typeface="ＭＳ Ｐゴシック" pitchFamily="-110" charset="-128"/>
                <a:cs typeface="ＭＳ Ｐゴシック" pitchFamily="-110" charset="-128"/>
              </a:rPr>
              <a:t>decimal digits) is considered strong enough for virtually all applications.</a:t>
            </a:r>
          </a:p>
          <a:p>
            <a:endParaRPr lang="en-US" b="1" i="1" smtClean="0">
              <a:latin typeface="Arial" pitchFamily="-110" charset="0"/>
              <a:ea typeface="ＭＳ Ｐゴシック" pitchFamily="-110" charset="-128"/>
              <a:cs typeface="ＭＳ Ｐゴシック" pitchFamily="-110" charset="-128"/>
            </a:endParaRPr>
          </a:p>
          <a:p>
            <a:r>
              <a:rPr lang="en-US" b="1" i="1" smtClean="0">
                <a:latin typeface="Arial" pitchFamily="-110" charset="0"/>
                <a:ea typeface="ＭＳ Ｐゴシック" pitchFamily="-110" charset="-128"/>
                <a:cs typeface="ＭＳ Ｐゴシック" pitchFamily="-110" charset="-128"/>
              </a:rPr>
              <a:t>DIFFIE-HELLMAN KEY AGREEMENT The first published public-key algo rithm</a:t>
            </a:r>
          </a:p>
          <a:p>
            <a:r>
              <a:rPr lang="en-US" smtClean="0">
                <a:latin typeface="Arial" pitchFamily="-110" charset="0"/>
                <a:ea typeface="ＭＳ Ｐゴシック" pitchFamily="-110" charset="-128"/>
                <a:cs typeface="ＭＳ Ｐゴシック" pitchFamily="-110" charset="-128"/>
              </a:rPr>
              <a:t>appeared in the seminal paper by Diffie and Hellman that defined public-key</a:t>
            </a:r>
          </a:p>
          <a:p>
            <a:r>
              <a:rPr lang="en-US" smtClean="0">
                <a:latin typeface="Arial" pitchFamily="-110" charset="0"/>
                <a:ea typeface="ＭＳ Ｐゴシック" pitchFamily="-110" charset="-128"/>
                <a:cs typeface="ＭＳ Ｐゴシック" pitchFamily="-110" charset="-128"/>
              </a:rPr>
              <a:t>cryptography [DIFF76] and is generally referred to as Diffie-Hellman key exchange,</a:t>
            </a:r>
          </a:p>
          <a:p>
            <a:r>
              <a:rPr lang="en-US" smtClean="0">
                <a:latin typeface="Arial" pitchFamily="-110" charset="0"/>
                <a:ea typeface="ＭＳ Ｐゴシック" pitchFamily="-110" charset="-128"/>
                <a:cs typeface="ＭＳ Ｐゴシック" pitchFamily="-110" charset="-128"/>
              </a:rPr>
              <a:t>or key agreement. A number of commercial products employ this key exchange</a:t>
            </a:r>
          </a:p>
          <a:p>
            <a:r>
              <a:rPr lang="en-US" smtClean="0">
                <a:latin typeface="Arial" pitchFamily="-110" charset="0"/>
                <a:ea typeface="ＭＳ Ｐゴシック" pitchFamily="-110" charset="-128"/>
                <a:cs typeface="ＭＳ Ｐゴシック" pitchFamily="-110" charset="-128"/>
              </a:rPr>
              <a:t>technique.</a:t>
            </a:r>
          </a:p>
          <a:p>
            <a:endParaRPr lang="en-US" smtClean="0">
              <a:latin typeface="Arial" pitchFamily="-110" charset="0"/>
              <a:ea typeface="ＭＳ Ｐゴシック" pitchFamily="-110" charset="-128"/>
              <a:cs typeface="ＭＳ Ｐゴシック" pitchFamily="-110" charset="-128"/>
            </a:endParaRPr>
          </a:p>
          <a:p>
            <a:r>
              <a:rPr lang="en-US" smtClean="0">
                <a:latin typeface="Arial" pitchFamily="-110" charset="0"/>
                <a:ea typeface="ＭＳ Ｐゴシック" pitchFamily="-110" charset="-128"/>
                <a:cs typeface="ＭＳ Ｐゴシック" pitchFamily="-110" charset="-128"/>
              </a:rPr>
              <a:t>The purpose of the algorithm is to enable two users to securely reach agreement</a:t>
            </a:r>
          </a:p>
          <a:p>
            <a:r>
              <a:rPr lang="en-US" smtClean="0">
                <a:latin typeface="Arial" pitchFamily="-110" charset="0"/>
                <a:ea typeface="ＭＳ Ｐゴシック" pitchFamily="-110" charset="-128"/>
                <a:cs typeface="ＭＳ Ｐゴシック" pitchFamily="-110" charset="-128"/>
              </a:rPr>
              <a:t>about a shared secret that can be used as a secret key for subsequent symmetric</a:t>
            </a:r>
          </a:p>
          <a:p>
            <a:r>
              <a:rPr lang="en-US" smtClean="0">
                <a:latin typeface="Arial" pitchFamily="-110" charset="0"/>
                <a:ea typeface="ＭＳ Ｐゴシック" pitchFamily="-110" charset="-128"/>
                <a:cs typeface="ＭＳ Ｐゴシック" pitchFamily="-110" charset="-128"/>
              </a:rPr>
              <a:t>encryption of messages. The algorithm itself is limited to the exchange of the keys.</a:t>
            </a:r>
          </a:p>
          <a:p>
            <a:endParaRPr lang="en-US" b="1" i="1" smtClean="0">
              <a:latin typeface="Arial" pitchFamily="-110" charset="0"/>
              <a:ea typeface="ＭＳ Ｐゴシック" pitchFamily="-110" charset="-128"/>
              <a:cs typeface="ＭＳ Ｐゴシック" pitchFamily="-110" charset="-128"/>
            </a:endParaRPr>
          </a:p>
          <a:p>
            <a:r>
              <a:rPr lang="en-US" b="1" i="1" smtClean="0">
                <a:latin typeface="Arial" pitchFamily="-110" charset="0"/>
                <a:ea typeface="ＭＳ Ｐゴシック" pitchFamily="-110" charset="-128"/>
                <a:cs typeface="ＭＳ Ｐゴシック" pitchFamily="-110" charset="-128"/>
              </a:rPr>
              <a:t>DIGITAL SIGNATURE STANDARD The National Institute of Standards and Technology</a:t>
            </a:r>
          </a:p>
          <a:p>
            <a:r>
              <a:rPr lang="en-US" smtClean="0">
                <a:latin typeface="Arial" pitchFamily="-110" charset="0"/>
                <a:ea typeface="ＭＳ Ｐゴシック" pitchFamily="-110" charset="-128"/>
                <a:cs typeface="ＭＳ Ｐゴシック" pitchFamily="-110" charset="-128"/>
              </a:rPr>
              <a:t>(NIST) has published Federal Information Processing Standard FIPS PUB 186,</a:t>
            </a:r>
          </a:p>
          <a:p>
            <a:r>
              <a:rPr lang="en-US" smtClean="0">
                <a:latin typeface="Arial" pitchFamily="-110" charset="0"/>
                <a:ea typeface="ＭＳ Ｐゴシック" pitchFamily="-110" charset="-128"/>
                <a:cs typeface="ＭＳ Ｐゴシック" pitchFamily="-110" charset="-128"/>
              </a:rPr>
              <a:t>known as the Digital Signature Standard (DSS). The DSS makes use of SHA-1</a:t>
            </a:r>
          </a:p>
          <a:p>
            <a:r>
              <a:rPr lang="en-US" smtClean="0">
                <a:latin typeface="Arial" pitchFamily="-110" charset="0"/>
                <a:ea typeface="ＭＳ Ｐゴシック" pitchFamily="-110" charset="-128"/>
                <a:cs typeface="ＭＳ Ｐゴシック" pitchFamily="-110" charset="-128"/>
              </a:rPr>
              <a:t>and presents a new digital signature technique, the Digital Signature Algorithm</a:t>
            </a:r>
          </a:p>
          <a:p>
            <a:r>
              <a:rPr lang="en-US" smtClean="0">
                <a:latin typeface="Arial" pitchFamily="-110" charset="0"/>
                <a:ea typeface="ＭＳ Ｐゴシック" pitchFamily="-110" charset="-128"/>
                <a:cs typeface="ＭＳ Ｐゴシック" pitchFamily="-110" charset="-128"/>
              </a:rPr>
              <a:t>(DSA). The DSS was originally proposed in 1991 and revised in 1993 in response to</a:t>
            </a:r>
          </a:p>
          <a:p>
            <a:r>
              <a:rPr lang="en-US" smtClean="0">
                <a:latin typeface="Arial" pitchFamily="-110" charset="0"/>
                <a:ea typeface="ＭＳ Ｐゴシック" pitchFamily="-110" charset="-128"/>
                <a:cs typeface="ＭＳ Ｐゴシック" pitchFamily="-110" charset="-128"/>
              </a:rPr>
              <a:t>public feedback concerning the security of the scheme. There was a further minor</a:t>
            </a:r>
          </a:p>
          <a:p>
            <a:r>
              <a:rPr lang="en-US" smtClean="0">
                <a:latin typeface="Arial" pitchFamily="-110" charset="0"/>
                <a:ea typeface="ＭＳ Ｐゴシック" pitchFamily="-110" charset="-128"/>
                <a:cs typeface="ＭＳ Ｐゴシック" pitchFamily="-110" charset="-128"/>
              </a:rPr>
              <a:t>revision in 1996. The DSS uses an algorithm that is designed to provide only the digital</a:t>
            </a:r>
          </a:p>
          <a:p>
            <a:r>
              <a:rPr lang="en-US" smtClean="0">
                <a:latin typeface="Arial" pitchFamily="-110" charset="0"/>
                <a:ea typeface="ＭＳ Ｐゴシック" pitchFamily="-110" charset="-128"/>
                <a:cs typeface="ＭＳ Ｐゴシック" pitchFamily="-110" charset="-128"/>
              </a:rPr>
              <a:t>signature function. Unlike RSA, it cannot be used for encryption or key exchange.</a:t>
            </a:r>
          </a:p>
          <a:p>
            <a:endParaRPr lang="en-US" b="1" i="1" smtClean="0">
              <a:latin typeface="Arial" pitchFamily="-110" charset="0"/>
              <a:ea typeface="ＭＳ Ｐゴシック" pitchFamily="-110" charset="-128"/>
              <a:cs typeface="ＭＳ Ｐゴシック" pitchFamily="-110" charset="-128"/>
            </a:endParaRPr>
          </a:p>
          <a:p>
            <a:r>
              <a:rPr lang="en-US" b="1" i="1" smtClean="0">
                <a:latin typeface="Arial" pitchFamily="-110" charset="0"/>
                <a:ea typeface="ＭＳ Ｐゴシック" pitchFamily="-110" charset="-128"/>
                <a:cs typeface="ＭＳ Ｐゴシック" pitchFamily="-110" charset="-128"/>
              </a:rPr>
              <a:t>ELLIPTIC CURVE CRYPTOGRAPHY The vast majority of the products and standards</a:t>
            </a:r>
          </a:p>
          <a:p>
            <a:r>
              <a:rPr lang="en-US" smtClean="0">
                <a:latin typeface="Arial" pitchFamily="-110" charset="0"/>
                <a:ea typeface="ＭＳ Ｐゴシック" pitchFamily="-110" charset="-128"/>
                <a:cs typeface="ＭＳ Ｐゴシック" pitchFamily="-110" charset="-128"/>
              </a:rPr>
              <a:t>that use public-key cryptography for encryption and digital signatures use RSA.</a:t>
            </a:r>
          </a:p>
          <a:p>
            <a:r>
              <a:rPr lang="en-US" smtClean="0">
                <a:latin typeface="Arial" pitchFamily="-110" charset="0"/>
                <a:ea typeface="ＭＳ Ｐゴシック" pitchFamily="-110" charset="-128"/>
                <a:cs typeface="ＭＳ Ｐゴシック" pitchFamily="-110" charset="-128"/>
              </a:rPr>
              <a:t>The bit length for secure RSA use has increased over recent years, and this has put</a:t>
            </a:r>
          </a:p>
          <a:p>
            <a:r>
              <a:rPr lang="en-US" smtClean="0">
                <a:latin typeface="Arial" pitchFamily="-110" charset="0"/>
                <a:ea typeface="ＭＳ Ｐゴシック" pitchFamily="-110" charset="-128"/>
                <a:cs typeface="ＭＳ Ｐゴシック" pitchFamily="-110" charset="-128"/>
              </a:rPr>
              <a:t>a heavier processing load on applications using RSA. This burden has ramifications,</a:t>
            </a:r>
          </a:p>
          <a:p>
            <a:r>
              <a:rPr lang="en-US" smtClean="0">
                <a:latin typeface="Arial" pitchFamily="-110" charset="0"/>
                <a:ea typeface="ＭＳ Ｐゴシック" pitchFamily="-110" charset="-128"/>
                <a:cs typeface="ＭＳ Ｐゴシック" pitchFamily="-110" charset="-128"/>
              </a:rPr>
              <a:t>especially for electronic commerce sites that conduct large numbers of secure</a:t>
            </a:r>
          </a:p>
          <a:p>
            <a:r>
              <a:rPr lang="en-US" smtClean="0">
                <a:latin typeface="Arial" pitchFamily="-110" charset="0"/>
                <a:ea typeface="ＭＳ Ｐゴシック" pitchFamily="-110" charset="-128"/>
                <a:cs typeface="ＭＳ Ｐゴシック" pitchFamily="-110" charset="-128"/>
              </a:rPr>
              <a:t>transactions. Recently, a competing system has begun to challenge RSA: elliptic</a:t>
            </a:r>
          </a:p>
          <a:p>
            <a:r>
              <a:rPr lang="en-US" smtClean="0">
                <a:latin typeface="Arial" pitchFamily="-110" charset="0"/>
                <a:ea typeface="ＭＳ Ｐゴシック" pitchFamily="-110" charset="-128"/>
                <a:cs typeface="ＭＳ Ｐゴシック" pitchFamily="-110" charset="-128"/>
              </a:rPr>
              <a:t>curve cryptography (ECC). Already, ECC is showing up in standardization efforts,</a:t>
            </a:r>
          </a:p>
          <a:p>
            <a:r>
              <a:rPr lang="en-US" smtClean="0">
                <a:latin typeface="Arial" pitchFamily="-110" charset="0"/>
                <a:ea typeface="ＭＳ Ｐゴシック" pitchFamily="-110" charset="-128"/>
                <a:cs typeface="ＭＳ Ｐゴシック" pitchFamily="-110" charset="-128"/>
              </a:rPr>
              <a:t>including the IEEE (Institute of Electrical and Electronics Engineers) P1363</a:t>
            </a:r>
          </a:p>
          <a:p>
            <a:r>
              <a:rPr lang="en-US" smtClean="0">
                <a:latin typeface="Arial" pitchFamily="-110" charset="0"/>
                <a:ea typeface="ＭＳ Ｐゴシック" pitchFamily="-110" charset="-128"/>
                <a:cs typeface="ＭＳ Ｐゴシック" pitchFamily="-110" charset="-128"/>
              </a:rPr>
              <a:t>Standard for Public-Key Cryptography.</a:t>
            </a:r>
          </a:p>
          <a:p>
            <a:endParaRPr lang="en-US" smtClean="0">
              <a:latin typeface="Arial" pitchFamily="-110" charset="0"/>
              <a:ea typeface="ＭＳ Ｐゴシック" pitchFamily="-110" charset="-128"/>
              <a:cs typeface="ＭＳ Ｐゴシック" pitchFamily="-110" charset="-128"/>
            </a:endParaRPr>
          </a:p>
          <a:p>
            <a:r>
              <a:rPr lang="en-US" smtClean="0">
                <a:latin typeface="Arial" pitchFamily="-110" charset="0"/>
                <a:ea typeface="ＭＳ Ｐゴシック" pitchFamily="-110" charset="-128"/>
                <a:cs typeface="ＭＳ Ｐゴシック" pitchFamily="-110" charset="-128"/>
              </a:rPr>
              <a:t>The principal attraction of ECC compared to RSA is that it appears to offer</a:t>
            </a:r>
          </a:p>
          <a:p>
            <a:r>
              <a:rPr lang="en-US" smtClean="0">
                <a:latin typeface="Arial" pitchFamily="-110" charset="0"/>
                <a:ea typeface="ＭＳ Ｐゴシック" pitchFamily="-110" charset="-128"/>
                <a:cs typeface="ＭＳ Ｐゴシック" pitchFamily="-110" charset="-128"/>
              </a:rPr>
              <a:t>equal security for a far smaller bit size, thereby reducing processing overhead. On</a:t>
            </a:r>
          </a:p>
          <a:p>
            <a:r>
              <a:rPr lang="en-US" smtClean="0">
                <a:latin typeface="Arial" pitchFamily="-110" charset="0"/>
                <a:ea typeface="ＭＳ Ｐゴシック" pitchFamily="-110" charset="-128"/>
                <a:cs typeface="ＭＳ Ｐゴシック" pitchFamily="-110" charset="-128"/>
              </a:rPr>
              <a:t>the other hand, although the theory of ECC has been around for some time, it is</a:t>
            </a:r>
          </a:p>
          <a:p>
            <a:r>
              <a:rPr lang="en-US" smtClean="0">
                <a:latin typeface="Arial" pitchFamily="-110" charset="0"/>
                <a:ea typeface="ＭＳ Ｐゴシック" pitchFamily="-110" charset="-128"/>
                <a:cs typeface="ＭＳ Ｐゴシック" pitchFamily="-110" charset="-128"/>
              </a:rPr>
              <a:t>only recently that products have begun to appear and that there has been sustained</a:t>
            </a:r>
          </a:p>
          <a:p>
            <a:r>
              <a:rPr lang="en-US" smtClean="0">
                <a:latin typeface="Arial" pitchFamily="-110" charset="0"/>
                <a:ea typeface="ＭＳ Ｐゴシック" pitchFamily="-110" charset="-128"/>
                <a:cs typeface="ＭＳ Ｐゴシック" pitchFamily="-110" charset="-128"/>
              </a:rPr>
              <a:t>cryptanalytic interest in probing for weaknesses. Thus, the confidence level in ECC</a:t>
            </a:r>
          </a:p>
          <a:p>
            <a:r>
              <a:rPr lang="en-US" smtClean="0">
                <a:latin typeface="Arial" pitchFamily="-110" charset="0"/>
                <a:ea typeface="ＭＳ Ｐゴシック" pitchFamily="-110" charset="-128"/>
                <a:cs typeface="ＭＳ Ｐゴシック" pitchFamily="-110" charset="-128"/>
              </a:rPr>
              <a:t>is not yet as high as that in RSA.</a:t>
            </a:r>
            <a:endParaRPr lang="en-US" smtClean="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25354034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p:cNvSpPr>
          <p:nvPr>
            <p:ph type="sldImg"/>
          </p:nvPr>
        </p:nvSpPr>
        <p:spPr>
          <a:ln/>
        </p:spPr>
      </p:sp>
      <p:sp>
        <p:nvSpPr>
          <p:cNvPr id="63491" name="Notes Placeholder 2"/>
          <p:cNvSpPr>
            <a:spLocks noGrp="1"/>
          </p:cNvSpPr>
          <p:nvPr>
            <p:ph type="body" idx="1"/>
          </p:nvPr>
        </p:nvSpPr>
        <p:spPr>
          <a:noFill/>
          <a:ln/>
        </p:spPr>
        <p:txBody>
          <a:bodyPr/>
          <a:lstStyle/>
          <a:p>
            <a:r>
              <a:rPr lang="en-US" smtClean="0">
                <a:latin typeface="Arial" pitchFamily="-110" charset="0"/>
                <a:ea typeface="ＭＳ Ｐゴシック" pitchFamily="-110" charset="-128"/>
                <a:cs typeface="ＭＳ Ｐゴシック" pitchFamily="-110" charset="-128"/>
              </a:rPr>
              <a:t>Table 2.3 indicates the applications supported by the algorithms</a:t>
            </a:r>
          </a:p>
          <a:p>
            <a:r>
              <a:rPr lang="en-US" smtClean="0">
                <a:latin typeface="Arial" pitchFamily="-110" charset="0"/>
                <a:ea typeface="ＭＳ Ｐゴシック" pitchFamily="-110" charset="-128"/>
                <a:cs typeface="ＭＳ Ｐゴシック" pitchFamily="-110" charset="-128"/>
              </a:rPr>
              <a:t>discussed in this section.</a:t>
            </a:r>
          </a:p>
        </p:txBody>
      </p:sp>
      <p:sp>
        <p:nvSpPr>
          <p:cNvPr id="63492" name="Slide Number Placeholder 3"/>
          <p:cNvSpPr>
            <a:spLocks noGrp="1"/>
          </p:cNvSpPr>
          <p:nvPr>
            <p:ph type="sldNum" sz="quarter" idx="5"/>
          </p:nvPr>
        </p:nvSpPr>
        <p:spPr>
          <a:noFill/>
        </p:spPr>
        <p:txBody>
          <a:bodyPr/>
          <a:lstStyle/>
          <a:p>
            <a:fld id="{9BAFD868-4274-7F4A-A590-3300D6060EE1}" type="slidenum">
              <a:rPr lang="en-AU" smtClean="0">
                <a:latin typeface="Arial" pitchFamily="-110" charset="0"/>
              </a:rPr>
              <a:pPr/>
              <a:t>26</a:t>
            </a:fld>
            <a:endParaRPr lang="en-AU" smtClean="0">
              <a:latin typeface="Arial" pitchFamily="-110" charset="0"/>
            </a:endParaRPr>
          </a:p>
        </p:txBody>
      </p:sp>
    </p:spTree>
    <p:extLst>
      <p:ext uri="{BB962C8B-B14F-4D97-AF65-F5344CB8AC3E}">
        <p14:creationId xmlns:p14="http://schemas.microsoft.com/office/powerpoint/2010/main" val="19489267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85000" lnSpcReduction="10000"/>
          </a:bodyPr>
          <a:lstStyle/>
          <a:p>
            <a:pPr>
              <a:defRPr/>
            </a:pPr>
            <a:r>
              <a:rPr lang="en-US" dirty="0" smtClean="0"/>
              <a:t>Public-key encryption can be used for authentication, as suggested by Figure 2.6b.</a:t>
            </a:r>
          </a:p>
          <a:p>
            <a:pPr>
              <a:defRPr/>
            </a:pPr>
            <a:r>
              <a:rPr lang="en-US" dirty="0" smtClean="0"/>
              <a:t>Suppose that Bob wants to send a message to Alice. Although it is not important that</a:t>
            </a:r>
          </a:p>
          <a:p>
            <a:pPr>
              <a:defRPr/>
            </a:pPr>
            <a:r>
              <a:rPr lang="en-US" dirty="0" smtClean="0"/>
              <a:t>the message be kept secret, he wants Alice to be certain that the message is indeed</a:t>
            </a:r>
          </a:p>
          <a:p>
            <a:pPr>
              <a:defRPr/>
            </a:pPr>
            <a:r>
              <a:rPr lang="en-US" dirty="0" smtClean="0"/>
              <a:t>from him. For this purpose, Bob uses a secure hash function, such as SHA-512, to</a:t>
            </a:r>
          </a:p>
          <a:p>
            <a:pPr>
              <a:defRPr/>
            </a:pPr>
            <a:r>
              <a:rPr lang="en-US" dirty="0" smtClean="0"/>
              <a:t>generate a hash value for the message and then encrypts the hash code with his private</a:t>
            </a:r>
          </a:p>
          <a:p>
            <a:pPr>
              <a:defRPr/>
            </a:pPr>
            <a:r>
              <a:rPr lang="en-US" dirty="0" smtClean="0"/>
              <a:t>key, creating a </a:t>
            </a:r>
            <a:r>
              <a:rPr lang="en-US" b="1" dirty="0" smtClean="0"/>
              <a:t>digital signature. Bob sends the message with the signature attached.</a:t>
            </a:r>
          </a:p>
          <a:p>
            <a:pPr>
              <a:defRPr/>
            </a:pPr>
            <a:r>
              <a:rPr lang="en-US" dirty="0" smtClean="0"/>
              <a:t>When Alice receives the message plus signature, she (1) calculates a hash value for</a:t>
            </a:r>
          </a:p>
          <a:p>
            <a:pPr>
              <a:defRPr/>
            </a:pPr>
            <a:r>
              <a:rPr lang="en-US" dirty="0" smtClean="0"/>
              <a:t>the message; (2) decrypts the signature using Bob’s public key; and (3) compares the</a:t>
            </a:r>
          </a:p>
          <a:p>
            <a:pPr>
              <a:defRPr/>
            </a:pPr>
            <a:r>
              <a:rPr lang="en-US" dirty="0" smtClean="0"/>
              <a:t>calculated hash value to the decrypted hash value. If the two hash values match, Alice</a:t>
            </a:r>
          </a:p>
          <a:p>
            <a:pPr>
              <a:defRPr/>
            </a:pPr>
            <a:r>
              <a:rPr lang="en-US" dirty="0" smtClean="0"/>
              <a:t>is assured that the message must have been signed by Bob. No one else has Bob’s</a:t>
            </a:r>
          </a:p>
          <a:p>
            <a:pPr>
              <a:defRPr/>
            </a:pPr>
            <a:r>
              <a:rPr lang="en-US" dirty="0" smtClean="0"/>
              <a:t>private key and therefore no one else could have created a </a:t>
            </a:r>
            <a:r>
              <a:rPr lang="en-US" dirty="0" err="1" smtClean="0"/>
              <a:t>ciphertext</a:t>
            </a:r>
            <a:r>
              <a:rPr lang="en-US" dirty="0" smtClean="0"/>
              <a:t> that could be</a:t>
            </a:r>
          </a:p>
          <a:p>
            <a:pPr>
              <a:defRPr/>
            </a:pPr>
            <a:r>
              <a:rPr lang="en-US" dirty="0" smtClean="0"/>
              <a:t>decrypted with Bob’s public key. In addition, it is impossible to alter the message</a:t>
            </a:r>
          </a:p>
          <a:p>
            <a:pPr>
              <a:defRPr/>
            </a:pPr>
            <a:r>
              <a:rPr lang="en-US" dirty="0" smtClean="0"/>
              <a:t>without access to Bob’s private key, so the message is authenticated both in terms of</a:t>
            </a:r>
          </a:p>
          <a:p>
            <a:pPr>
              <a:defRPr/>
            </a:pPr>
            <a:r>
              <a:rPr lang="en-US" dirty="0" smtClean="0"/>
              <a:t>source and in terms of data integrity.</a:t>
            </a:r>
          </a:p>
          <a:p>
            <a:pPr>
              <a:defRPr/>
            </a:pPr>
            <a:endParaRPr lang="en-US" dirty="0" smtClean="0"/>
          </a:p>
          <a:p>
            <a:pPr>
              <a:defRPr/>
            </a:pPr>
            <a:r>
              <a:rPr lang="en-US" dirty="0" smtClean="0"/>
              <a:t>It is important to emphasize that the digital signature does not provide confidentiality.</a:t>
            </a:r>
          </a:p>
          <a:p>
            <a:pPr>
              <a:defRPr/>
            </a:pPr>
            <a:r>
              <a:rPr lang="en-US" dirty="0" smtClean="0"/>
              <a:t>That is, the message being sent is safe from alteration but not safe from</a:t>
            </a:r>
          </a:p>
          <a:p>
            <a:pPr>
              <a:defRPr/>
            </a:pPr>
            <a:r>
              <a:rPr lang="en-US" dirty="0" smtClean="0"/>
              <a:t>eavesdropping. This is obvious in the case of a signature based on a portion of the</a:t>
            </a:r>
          </a:p>
          <a:p>
            <a:pPr>
              <a:defRPr/>
            </a:pPr>
            <a:r>
              <a:rPr lang="en-US" dirty="0" smtClean="0"/>
              <a:t>message, because the rest of the message is transmitted in the clear. Even in the</a:t>
            </a:r>
          </a:p>
          <a:p>
            <a:pPr>
              <a:defRPr/>
            </a:pPr>
            <a:r>
              <a:rPr lang="en-US" dirty="0" smtClean="0"/>
              <a:t>case of complete encryption, there is no protection of confidentiality because any</a:t>
            </a:r>
          </a:p>
          <a:p>
            <a:pPr>
              <a:defRPr/>
            </a:pPr>
            <a:r>
              <a:rPr lang="en-US" dirty="0" smtClean="0"/>
              <a:t>observer can decrypt the message by using the sender’s public key.</a:t>
            </a:r>
            <a:endParaRPr lang="en-US" dirty="0"/>
          </a:p>
        </p:txBody>
      </p:sp>
      <p:sp>
        <p:nvSpPr>
          <p:cNvPr id="69636" name="Slide Number Placeholder 3"/>
          <p:cNvSpPr>
            <a:spLocks noGrp="1"/>
          </p:cNvSpPr>
          <p:nvPr>
            <p:ph type="sldNum" sz="quarter" idx="5"/>
          </p:nvPr>
        </p:nvSpPr>
        <p:spPr>
          <a:noFill/>
        </p:spPr>
        <p:txBody>
          <a:bodyPr/>
          <a:lstStyle/>
          <a:p>
            <a:fld id="{2E2FAD5B-B746-1A4C-928F-5E1552155B0A}" type="slidenum">
              <a:rPr lang="en-AU" smtClean="0">
                <a:latin typeface="Arial" pitchFamily="-110" charset="0"/>
              </a:rPr>
              <a:pPr/>
              <a:t>27</a:t>
            </a:fld>
            <a:endParaRPr lang="en-AU" smtClean="0">
              <a:latin typeface="Arial" pitchFamily="-110" charset="0"/>
            </a:endParaRPr>
          </a:p>
        </p:txBody>
      </p:sp>
    </p:spTree>
    <p:extLst>
      <p:ext uri="{BB962C8B-B14F-4D97-AF65-F5344CB8AC3E}">
        <p14:creationId xmlns:p14="http://schemas.microsoft.com/office/powerpoint/2010/main" val="24562086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8DE431C1-B74E-4145-BE4E-E9486F5071EE}" type="slidenum">
              <a:rPr lang="en-AU">
                <a:latin typeface="Arial" pitchFamily="-110" charset="0"/>
              </a:rPr>
              <a:pPr/>
              <a:t>28</a:t>
            </a:fld>
            <a:endParaRPr lang="en-AU">
              <a:latin typeface="Arial" pitchFamily="-110"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r>
              <a:rPr lang="en-US" smtClean="0">
                <a:latin typeface="Arial" pitchFamily="-110" charset="0"/>
                <a:ea typeface="ＭＳ Ｐゴシック" pitchFamily="-110" charset="-128"/>
                <a:cs typeface="ＭＳ Ｐゴシック" pitchFamily="-110" charset="-128"/>
              </a:rPr>
              <a:t>Another application in which public-key encryption is used to protect a symmetric</a:t>
            </a:r>
          </a:p>
          <a:p>
            <a:r>
              <a:rPr lang="en-US" smtClean="0">
                <a:latin typeface="Arial" pitchFamily="-110" charset="0"/>
                <a:ea typeface="ＭＳ Ｐゴシック" pitchFamily="-110" charset="-128"/>
                <a:cs typeface="ＭＳ Ｐゴシック" pitchFamily="-110" charset="-128"/>
              </a:rPr>
              <a:t>key is the digital envelope, which can be used to protect a message without needing</a:t>
            </a:r>
          </a:p>
          <a:p>
            <a:r>
              <a:rPr lang="en-US" smtClean="0">
                <a:latin typeface="Arial" pitchFamily="-110" charset="0"/>
                <a:ea typeface="ＭＳ Ｐゴシック" pitchFamily="-110" charset="-128"/>
                <a:cs typeface="ＭＳ Ｐゴシック" pitchFamily="-110" charset="-128"/>
              </a:rPr>
              <a:t>to first arrange for sender and receiver to have the same secret key. The technique</a:t>
            </a:r>
          </a:p>
          <a:p>
            <a:r>
              <a:rPr lang="en-US" smtClean="0">
                <a:latin typeface="Arial" pitchFamily="-110" charset="0"/>
                <a:ea typeface="ＭＳ Ｐゴシック" pitchFamily="-110" charset="-128"/>
                <a:cs typeface="ＭＳ Ｐゴシック" pitchFamily="-110" charset="-128"/>
              </a:rPr>
              <a:t>is referred to as a digital envelope, which is the equivalent of a sealed envelope</a:t>
            </a:r>
          </a:p>
          <a:p>
            <a:r>
              <a:rPr lang="en-US" smtClean="0">
                <a:latin typeface="Arial" pitchFamily="-110" charset="0"/>
                <a:ea typeface="ＭＳ Ｐゴシック" pitchFamily="-110" charset="-128"/>
                <a:cs typeface="ＭＳ Ｐゴシック" pitchFamily="-110" charset="-128"/>
              </a:rPr>
              <a:t>containing an unsigned letter. The general approach is shown in Figure 2.9. Suppose</a:t>
            </a:r>
          </a:p>
          <a:p>
            <a:r>
              <a:rPr lang="en-US" smtClean="0">
                <a:latin typeface="Arial" pitchFamily="-110" charset="0"/>
                <a:ea typeface="ＭＳ Ｐゴシック" pitchFamily="-110" charset="-128"/>
                <a:cs typeface="ＭＳ Ｐゴシック" pitchFamily="-110" charset="-128"/>
              </a:rPr>
              <a:t>Bob wishes to send a confidential message to Alice, but they do not share a symmetric</a:t>
            </a:r>
          </a:p>
          <a:p>
            <a:r>
              <a:rPr lang="en-US" smtClean="0">
                <a:latin typeface="Arial" pitchFamily="-110" charset="0"/>
                <a:ea typeface="ＭＳ Ｐゴシック" pitchFamily="-110" charset="-128"/>
                <a:cs typeface="ＭＳ Ｐゴシック" pitchFamily="-110" charset="-128"/>
              </a:rPr>
              <a:t>secret key. Bob does the following:</a:t>
            </a:r>
          </a:p>
          <a:p>
            <a:endParaRPr lang="en-US" b="1" smtClean="0">
              <a:latin typeface="Arial" pitchFamily="-110" charset="0"/>
              <a:ea typeface="ＭＳ Ｐゴシック" pitchFamily="-110" charset="-128"/>
              <a:cs typeface="ＭＳ Ｐゴシック" pitchFamily="-110" charset="-128"/>
            </a:endParaRPr>
          </a:p>
          <a:p>
            <a:r>
              <a:rPr lang="en-US" b="1" smtClean="0">
                <a:latin typeface="Arial" pitchFamily="-110" charset="0"/>
                <a:ea typeface="ＭＳ Ｐゴシック" pitchFamily="-110" charset="-128"/>
                <a:cs typeface="ＭＳ Ｐゴシック" pitchFamily="-110" charset="-128"/>
              </a:rPr>
              <a:t>1. Prepare a message.</a:t>
            </a:r>
          </a:p>
          <a:p>
            <a:endParaRPr lang="en-US" b="1" smtClean="0">
              <a:latin typeface="Arial" pitchFamily="-110" charset="0"/>
              <a:ea typeface="ＭＳ Ｐゴシック" pitchFamily="-110" charset="-128"/>
              <a:cs typeface="ＭＳ Ｐゴシック" pitchFamily="-110" charset="-128"/>
            </a:endParaRPr>
          </a:p>
          <a:p>
            <a:r>
              <a:rPr lang="en-US" b="1" smtClean="0">
                <a:latin typeface="Arial" pitchFamily="-110" charset="0"/>
                <a:ea typeface="ＭＳ Ｐゴシック" pitchFamily="-110" charset="-128"/>
                <a:cs typeface="ＭＳ Ｐゴシック" pitchFamily="-110" charset="-128"/>
              </a:rPr>
              <a:t>2. Generate a random symmetric key that will be used this one time only.</a:t>
            </a:r>
          </a:p>
          <a:p>
            <a:endParaRPr lang="en-US" b="1" smtClean="0">
              <a:latin typeface="Arial" pitchFamily="-110" charset="0"/>
              <a:ea typeface="ＭＳ Ｐゴシック" pitchFamily="-110" charset="-128"/>
              <a:cs typeface="ＭＳ Ｐゴシック" pitchFamily="-110" charset="-128"/>
            </a:endParaRPr>
          </a:p>
          <a:p>
            <a:r>
              <a:rPr lang="en-US" b="1" smtClean="0">
                <a:latin typeface="Arial" pitchFamily="-110" charset="0"/>
                <a:ea typeface="ＭＳ Ｐゴシック" pitchFamily="-110" charset="-128"/>
                <a:cs typeface="ＭＳ Ｐゴシック" pitchFamily="-110" charset="-128"/>
              </a:rPr>
              <a:t>3. Encrypt that message using symmetric encryption the one-time key.</a:t>
            </a:r>
          </a:p>
          <a:p>
            <a:endParaRPr lang="en-US" b="1" smtClean="0">
              <a:latin typeface="Arial" pitchFamily="-110" charset="0"/>
              <a:ea typeface="ＭＳ Ｐゴシック" pitchFamily="-110" charset="-128"/>
              <a:cs typeface="ＭＳ Ｐゴシック" pitchFamily="-110" charset="-128"/>
            </a:endParaRPr>
          </a:p>
          <a:p>
            <a:r>
              <a:rPr lang="en-US" b="1" smtClean="0">
                <a:latin typeface="Arial" pitchFamily="-110" charset="0"/>
                <a:ea typeface="ＭＳ Ｐゴシック" pitchFamily="-110" charset="-128"/>
                <a:cs typeface="ＭＳ Ｐゴシック" pitchFamily="-110" charset="-128"/>
              </a:rPr>
              <a:t>4. Encrypt the one-time key using public-key encryption with Alice’s public key.</a:t>
            </a:r>
          </a:p>
          <a:p>
            <a:endParaRPr lang="en-US" b="1" smtClean="0">
              <a:latin typeface="Arial" pitchFamily="-110" charset="0"/>
              <a:ea typeface="ＭＳ Ｐゴシック" pitchFamily="-110" charset="-128"/>
              <a:cs typeface="ＭＳ Ｐゴシック" pitchFamily="-110" charset="-128"/>
            </a:endParaRPr>
          </a:p>
          <a:p>
            <a:r>
              <a:rPr lang="en-US" b="1" smtClean="0">
                <a:latin typeface="Arial" pitchFamily="-110" charset="0"/>
                <a:ea typeface="ＭＳ Ｐゴシック" pitchFamily="-110" charset="-128"/>
                <a:cs typeface="ＭＳ Ｐゴシック" pitchFamily="-110" charset="-128"/>
              </a:rPr>
              <a:t>5. Attach the encrypted one-time key to the encrypted message and send it to</a:t>
            </a:r>
          </a:p>
          <a:p>
            <a:r>
              <a:rPr lang="en-US" smtClean="0">
                <a:latin typeface="Arial" pitchFamily="-110" charset="0"/>
                <a:ea typeface="ＭＳ Ｐゴシック" pitchFamily="-110" charset="-128"/>
                <a:cs typeface="ＭＳ Ｐゴシック" pitchFamily="-110" charset="-128"/>
              </a:rPr>
              <a:t>Alice.</a:t>
            </a:r>
          </a:p>
          <a:p>
            <a:endParaRPr lang="en-US" smtClean="0">
              <a:latin typeface="Arial" pitchFamily="-110" charset="0"/>
              <a:ea typeface="ＭＳ Ｐゴシック" pitchFamily="-110" charset="-128"/>
              <a:cs typeface="ＭＳ Ｐゴシック" pitchFamily="-110" charset="-128"/>
            </a:endParaRPr>
          </a:p>
          <a:p>
            <a:r>
              <a:rPr lang="en-US" smtClean="0">
                <a:latin typeface="Arial" pitchFamily="-110" charset="0"/>
                <a:ea typeface="ＭＳ Ｐゴシック" pitchFamily="-110" charset="-128"/>
                <a:cs typeface="ＭＳ Ｐゴシック" pitchFamily="-110" charset="-128"/>
              </a:rPr>
              <a:t>Only Alice is capable of decrypting the one-time key and therefore of recovering</a:t>
            </a:r>
          </a:p>
          <a:p>
            <a:r>
              <a:rPr lang="en-US" smtClean="0">
                <a:latin typeface="Arial" pitchFamily="-110" charset="0"/>
                <a:ea typeface="ＭＳ Ｐゴシック" pitchFamily="-110" charset="-128"/>
                <a:cs typeface="ＭＳ Ｐゴシック" pitchFamily="-110" charset="-128"/>
              </a:rPr>
              <a:t>the original message. If Bob obtained Alice’s public key by means of Alice’s</a:t>
            </a:r>
          </a:p>
          <a:p>
            <a:r>
              <a:rPr lang="en-US" smtClean="0">
                <a:latin typeface="Arial" pitchFamily="-110" charset="0"/>
                <a:ea typeface="ＭＳ Ｐゴシック" pitchFamily="-110" charset="-128"/>
                <a:cs typeface="ＭＳ Ｐゴシック" pitchFamily="-110" charset="-128"/>
              </a:rPr>
              <a:t>public-key certificate, then Bob is assured that it is a valid key.</a:t>
            </a:r>
            <a:endParaRPr lang="en-US" smtClean="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16132159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37273721-8CB1-B64E-BBBD-B209776E3A47}" type="slidenum">
              <a:rPr lang="en-AU">
                <a:latin typeface="Arial" pitchFamily="-110" charset="0"/>
              </a:rPr>
              <a:pPr/>
              <a:t>29</a:t>
            </a:fld>
            <a:endParaRPr lang="en-AU">
              <a:latin typeface="Arial" pitchFamily="-110"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r>
              <a:rPr lang="en-US" smtClean="0">
                <a:latin typeface="Arial" pitchFamily="-110" charset="0"/>
                <a:ea typeface="ＭＳ Ｐゴシック" pitchFamily="-110" charset="-128"/>
                <a:cs typeface="ＭＳ Ｐゴシック" pitchFamily="-110" charset="-128"/>
              </a:rPr>
              <a:t>On the face of it, the point of public-key encryption is that the public key is public.</a:t>
            </a:r>
          </a:p>
          <a:p>
            <a:r>
              <a:rPr lang="en-US" smtClean="0">
                <a:latin typeface="Arial" pitchFamily="-110" charset="0"/>
                <a:ea typeface="ＭＳ Ｐゴシック" pitchFamily="-110" charset="-128"/>
                <a:cs typeface="ＭＳ Ｐゴシック" pitchFamily="-110" charset="-128"/>
              </a:rPr>
              <a:t>Thus, if there is some broadly accepted public-key algorithm, such as RSA, any</a:t>
            </a:r>
          </a:p>
          <a:p>
            <a:r>
              <a:rPr lang="en-US" smtClean="0">
                <a:latin typeface="Arial" pitchFamily="-110" charset="0"/>
                <a:ea typeface="ＭＳ Ｐゴシック" pitchFamily="-110" charset="-128"/>
                <a:cs typeface="ＭＳ Ｐゴシック" pitchFamily="-110" charset="-128"/>
              </a:rPr>
              <a:t>participant can send his or her public key to any other participant or broadcast the</a:t>
            </a:r>
          </a:p>
          <a:p>
            <a:r>
              <a:rPr lang="en-US" smtClean="0">
                <a:latin typeface="Arial" pitchFamily="-110" charset="0"/>
                <a:ea typeface="ＭＳ Ｐゴシック" pitchFamily="-110" charset="-128"/>
                <a:cs typeface="ＭＳ Ｐゴシック" pitchFamily="-110" charset="-128"/>
              </a:rPr>
              <a:t>key to the community at large. Although this approach is convenient, it has a major</a:t>
            </a:r>
          </a:p>
          <a:p>
            <a:r>
              <a:rPr lang="en-US" smtClean="0">
                <a:latin typeface="Arial" pitchFamily="-110" charset="0"/>
                <a:ea typeface="ＭＳ Ｐゴシック" pitchFamily="-110" charset="-128"/>
                <a:cs typeface="ＭＳ Ｐゴシック" pitchFamily="-110" charset="-128"/>
              </a:rPr>
              <a:t>weakness. Anyone can forge such a public announcement. That is, some user could</a:t>
            </a:r>
          </a:p>
          <a:p>
            <a:r>
              <a:rPr lang="en-US" smtClean="0">
                <a:latin typeface="Arial" pitchFamily="-110" charset="0"/>
                <a:ea typeface="ＭＳ Ｐゴシック" pitchFamily="-110" charset="-128"/>
                <a:cs typeface="ＭＳ Ｐゴシック" pitchFamily="-110" charset="-128"/>
              </a:rPr>
              <a:t>pretend to be Bob and send a public key to another participant or broadcast such a</a:t>
            </a:r>
          </a:p>
          <a:p>
            <a:r>
              <a:rPr lang="en-US" smtClean="0">
                <a:latin typeface="Arial" pitchFamily="-110" charset="0"/>
                <a:ea typeface="ＭＳ Ｐゴシック" pitchFamily="-110" charset="-128"/>
                <a:cs typeface="ＭＳ Ｐゴシック" pitchFamily="-110" charset="-128"/>
              </a:rPr>
              <a:t>public key. Until such time as Bob discovers the forgery and alerts other participants,</a:t>
            </a:r>
          </a:p>
          <a:p>
            <a:r>
              <a:rPr lang="en-US" smtClean="0">
                <a:latin typeface="Arial" pitchFamily="-110" charset="0"/>
                <a:ea typeface="ＭＳ Ｐゴシック" pitchFamily="-110" charset="-128"/>
                <a:cs typeface="ＭＳ Ｐゴシック" pitchFamily="-110" charset="-128"/>
              </a:rPr>
              <a:t>the forger is able to read all encrypted messages intended for A and can use the</a:t>
            </a:r>
          </a:p>
          <a:p>
            <a:r>
              <a:rPr lang="en-US" smtClean="0">
                <a:latin typeface="Arial" pitchFamily="-110" charset="0"/>
                <a:ea typeface="ＭＳ Ｐゴシック" pitchFamily="-110" charset="-128"/>
                <a:cs typeface="ＭＳ Ｐゴシック" pitchFamily="-110" charset="-128"/>
              </a:rPr>
              <a:t>forged keys for authentication.</a:t>
            </a:r>
          </a:p>
          <a:p>
            <a:endParaRPr lang="en-US" smtClean="0">
              <a:latin typeface="Arial" pitchFamily="-110" charset="0"/>
              <a:ea typeface="ＭＳ Ｐゴシック" pitchFamily="-110" charset="-128"/>
              <a:cs typeface="ＭＳ Ｐゴシック" pitchFamily="-110" charset="-128"/>
            </a:endParaRPr>
          </a:p>
          <a:p>
            <a:r>
              <a:rPr lang="en-US" smtClean="0">
                <a:latin typeface="Arial" pitchFamily="-110" charset="0"/>
                <a:ea typeface="ＭＳ Ｐゴシック" pitchFamily="-110" charset="-128"/>
                <a:cs typeface="ＭＳ Ｐゴシック" pitchFamily="-110" charset="-128"/>
              </a:rPr>
              <a:t>The solution to this problem is the public-key certificate. In essence, a certificate</a:t>
            </a:r>
          </a:p>
          <a:p>
            <a:r>
              <a:rPr lang="en-US" smtClean="0">
                <a:latin typeface="Arial" pitchFamily="-110" charset="0"/>
                <a:ea typeface="ＭＳ Ｐゴシック" pitchFamily="-110" charset="-128"/>
                <a:cs typeface="ＭＳ Ｐゴシック" pitchFamily="-110" charset="-128"/>
              </a:rPr>
              <a:t>consists of a public key plus a user ID of the key owner, with the whole block</a:t>
            </a:r>
          </a:p>
          <a:p>
            <a:r>
              <a:rPr lang="en-US" smtClean="0">
                <a:latin typeface="Arial" pitchFamily="-110" charset="0"/>
                <a:ea typeface="ＭＳ Ｐゴシック" pitchFamily="-110" charset="-128"/>
                <a:cs typeface="ＭＳ Ｐゴシック" pitchFamily="-110" charset="-128"/>
              </a:rPr>
              <a:t>signed by a trusted third party. The certificate also includes some information about</a:t>
            </a:r>
          </a:p>
          <a:p>
            <a:r>
              <a:rPr lang="en-US" smtClean="0">
                <a:latin typeface="Arial" pitchFamily="-110" charset="0"/>
                <a:ea typeface="ＭＳ Ｐゴシック" pitchFamily="-110" charset="-128"/>
                <a:cs typeface="ＭＳ Ｐゴシック" pitchFamily="-110" charset="-128"/>
              </a:rPr>
              <a:t>the third party plus an indication of the period of validity of the certificate. Typically,</a:t>
            </a:r>
          </a:p>
          <a:p>
            <a:r>
              <a:rPr lang="en-US" smtClean="0">
                <a:latin typeface="Arial" pitchFamily="-110" charset="0"/>
                <a:ea typeface="ＭＳ Ｐゴシック" pitchFamily="-110" charset="-128"/>
                <a:cs typeface="ＭＳ Ｐゴシック" pitchFamily="-110" charset="-128"/>
              </a:rPr>
              <a:t>the third party is a certificate authority (CA) that is trusted by the user community,</a:t>
            </a:r>
          </a:p>
          <a:p>
            <a:r>
              <a:rPr lang="en-US" smtClean="0">
                <a:latin typeface="Arial" pitchFamily="-110" charset="0"/>
                <a:ea typeface="ＭＳ Ｐゴシック" pitchFamily="-110" charset="-128"/>
                <a:cs typeface="ＭＳ Ｐゴシック" pitchFamily="-110" charset="-128"/>
              </a:rPr>
              <a:t>such as a government agency or a financial institution. A user can present his</a:t>
            </a:r>
          </a:p>
          <a:p>
            <a:r>
              <a:rPr lang="en-US" smtClean="0">
                <a:latin typeface="Arial" pitchFamily="-110" charset="0"/>
                <a:ea typeface="ＭＳ Ｐゴシック" pitchFamily="-110" charset="-128"/>
                <a:cs typeface="ＭＳ Ｐゴシック" pitchFamily="-110" charset="-128"/>
              </a:rPr>
              <a:t>or her public key to the authority in a secure manner and obtain a signed certificate.</a:t>
            </a:r>
          </a:p>
          <a:p>
            <a:r>
              <a:rPr lang="en-US" smtClean="0">
                <a:latin typeface="Arial" pitchFamily="-110" charset="0"/>
                <a:ea typeface="ＭＳ Ｐゴシック" pitchFamily="-110" charset="-128"/>
                <a:cs typeface="ＭＳ Ｐゴシック" pitchFamily="-110" charset="-128"/>
              </a:rPr>
              <a:t>The user can then publish the certificate. Anyone needing this user’s public key</a:t>
            </a:r>
          </a:p>
          <a:p>
            <a:r>
              <a:rPr lang="en-US" smtClean="0">
                <a:latin typeface="Arial" pitchFamily="-110" charset="0"/>
                <a:ea typeface="ＭＳ Ｐゴシック" pitchFamily="-110" charset="-128"/>
                <a:cs typeface="ＭＳ Ｐゴシック" pitchFamily="-110" charset="-128"/>
              </a:rPr>
              <a:t>can obtain the certificate and verify that it is valid by means of the attached trusted</a:t>
            </a:r>
          </a:p>
          <a:p>
            <a:r>
              <a:rPr lang="en-US" smtClean="0">
                <a:latin typeface="Arial" pitchFamily="-110" charset="0"/>
                <a:ea typeface="ＭＳ Ｐゴシック" pitchFamily="-110" charset="-128"/>
                <a:cs typeface="ＭＳ Ｐゴシック" pitchFamily="-110" charset="-128"/>
              </a:rPr>
              <a:t>signature. Figure 2.8 illustrates the process.</a:t>
            </a:r>
          </a:p>
          <a:p>
            <a:endParaRPr lang="en-US" smtClean="0">
              <a:latin typeface="Arial" pitchFamily="-110" charset="0"/>
              <a:ea typeface="ＭＳ Ｐゴシック" pitchFamily="-110" charset="-128"/>
              <a:cs typeface="ＭＳ Ｐゴシック" pitchFamily="-110" charset="-128"/>
            </a:endParaRPr>
          </a:p>
          <a:p>
            <a:r>
              <a:rPr lang="en-US" smtClean="0">
                <a:latin typeface="Arial" pitchFamily="-110" charset="0"/>
                <a:ea typeface="ＭＳ Ｐゴシック" pitchFamily="-110" charset="-128"/>
                <a:cs typeface="ＭＳ Ｐゴシック" pitchFamily="-110" charset="-128"/>
              </a:rPr>
              <a:t>One scheme has become universally accepted for formatting public-key</a:t>
            </a:r>
          </a:p>
          <a:p>
            <a:r>
              <a:rPr lang="en-US" smtClean="0">
                <a:latin typeface="Arial" pitchFamily="-110" charset="0"/>
                <a:ea typeface="ＭＳ Ｐゴシック" pitchFamily="-110" charset="-128"/>
                <a:cs typeface="ＭＳ Ｐゴシック" pitchFamily="-110" charset="-128"/>
              </a:rPr>
              <a:t>certificates: the X.509 standard. X.509 certificates are used in most network security</a:t>
            </a:r>
          </a:p>
          <a:p>
            <a:r>
              <a:rPr lang="en-US" smtClean="0">
                <a:latin typeface="Arial" pitchFamily="-110" charset="0"/>
                <a:ea typeface="ＭＳ Ｐゴシック" pitchFamily="-110" charset="-128"/>
                <a:cs typeface="ＭＳ Ｐゴシック" pitchFamily="-110" charset="-128"/>
              </a:rPr>
              <a:t>applications, including IP Security (IPsec), Transport Layer Security (TLS), Secure</a:t>
            </a:r>
          </a:p>
          <a:p>
            <a:r>
              <a:rPr lang="en-US" smtClean="0">
                <a:latin typeface="Arial" pitchFamily="-110" charset="0"/>
                <a:ea typeface="ＭＳ Ｐゴシック" pitchFamily="-110" charset="-128"/>
                <a:cs typeface="ＭＳ Ｐゴシック" pitchFamily="-110" charset="-128"/>
              </a:rPr>
              <a:t>Shell (SSH), and Secure/Multipurpose Internet Mail Extension (S/MIME). We</a:t>
            </a:r>
          </a:p>
          <a:p>
            <a:r>
              <a:rPr lang="en-US" smtClean="0">
                <a:latin typeface="Arial" pitchFamily="-110" charset="0"/>
                <a:ea typeface="ＭＳ Ｐゴシック" pitchFamily="-110" charset="-128"/>
                <a:cs typeface="ＭＳ Ｐゴシック" pitchFamily="-110" charset="-128"/>
              </a:rPr>
              <a:t>examine most of these applications in Part Five.</a:t>
            </a:r>
            <a:endParaRPr lang="en-US" smtClean="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9121332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6C7AC41B-982D-2740-975B-CBC1E41F9A36}" type="slidenum">
              <a:rPr lang="en-AU">
                <a:latin typeface="Arial" pitchFamily="-110" charset="0"/>
              </a:rPr>
              <a:pPr/>
              <a:t>3</a:t>
            </a:fld>
            <a:endParaRPr lang="en-AU">
              <a:latin typeface="Arial" pitchFamily="-110"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pPr eaLnBrk="1" hangingPunct="1"/>
            <a:r>
              <a:rPr lang="en-US" dirty="0" smtClean="0">
                <a:latin typeface="Arial" pitchFamily="-110" charset="0"/>
                <a:ea typeface="ＭＳ Ｐゴシック" pitchFamily="-110" charset="-128"/>
                <a:cs typeface="ＭＳ Ｐゴシック" pitchFamily="-110" charset="-128"/>
              </a:rPr>
              <a:t>The universal technique for providing confidentiality for transmitted or stored data is symmetric encryption.</a:t>
            </a:r>
          </a:p>
          <a:p>
            <a:pPr eaLnBrk="1" hangingPunct="1"/>
            <a:r>
              <a:rPr lang="en-US" dirty="0" smtClean="0">
                <a:latin typeface="Arial" pitchFamily="-110" charset="0"/>
                <a:ea typeface="ＭＳ Ｐゴシック" pitchFamily="-110" charset="-128"/>
                <a:cs typeface="ＭＳ Ｐゴシック" pitchFamily="-110" charset="-128"/>
              </a:rPr>
              <a:t>This section introduces the basic concept of symmetric encryption. This is followed by an overview of the two most important symmetric encryption algorithms: the Data Encryption Standard (DES) and the Advanced Encryption Standard (AES), which are block encryption algorithms. Finally, this section introduces the concept of symmetric stream encryption algorithms.</a:t>
            </a:r>
          </a:p>
          <a:p>
            <a:pPr eaLnBrk="1" hangingPunct="1"/>
            <a:endParaRPr lang="en-US" dirty="0" smtClean="0">
              <a:latin typeface="Arial" pitchFamily="-110" charset="0"/>
              <a:ea typeface="ＭＳ Ｐゴシック" pitchFamily="-110" charset="-128"/>
              <a:cs typeface="ＭＳ Ｐゴシック" pitchFamily="-110" charset="-128"/>
            </a:endParaRPr>
          </a:p>
          <a:p>
            <a:pPr eaLnBrk="1" hangingPunct="1"/>
            <a:r>
              <a:rPr lang="en-US" dirty="0" smtClean="0">
                <a:latin typeface="Arial" pitchFamily="-110" charset="0"/>
                <a:ea typeface="ＭＳ Ｐゴシック" pitchFamily="-110" charset="-128"/>
                <a:cs typeface="ＭＳ Ｐゴシック" pitchFamily="-110" charset="-128"/>
              </a:rPr>
              <a:t>Symmetric encryption, also referred to as conventional encryption or single-key encryption, was the only type of encryption in use prior to the introduction of public-key</a:t>
            </a:r>
          </a:p>
          <a:p>
            <a:pPr eaLnBrk="1" hangingPunct="1"/>
            <a:r>
              <a:rPr lang="en-US" dirty="0" smtClean="0">
                <a:latin typeface="Arial" pitchFamily="-110" charset="0"/>
                <a:ea typeface="ＭＳ Ｐゴシック" pitchFamily="-110" charset="-128"/>
                <a:cs typeface="ＭＳ Ｐゴシック" pitchFamily="-110" charset="-128"/>
              </a:rPr>
              <a:t>encryption in the late 1970s. Countless individuals and groups, from Julius Caesar to the German U-boat force to present-day diplomatic, military, and commercial users, have used symmetric encryption for secret communication. It remains the more widely used</a:t>
            </a:r>
            <a:r>
              <a:rPr lang="en-US" baseline="0" dirty="0" smtClean="0">
                <a:latin typeface="Arial" pitchFamily="-110" charset="0"/>
                <a:ea typeface="ＭＳ Ｐゴシック" pitchFamily="-110" charset="-128"/>
                <a:cs typeface="ＭＳ Ｐゴシック" pitchFamily="-110" charset="-128"/>
              </a:rPr>
              <a:t> </a:t>
            </a:r>
            <a:r>
              <a:rPr lang="en-US" dirty="0" smtClean="0">
                <a:latin typeface="Arial" pitchFamily="-110" charset="0"/>
                <a:ea typeface="ＭＳ Ｐゴシック" pitchFamily="-110" charset="-128"/>
                <a:cs typeface="ＭＳ Ｐゴシック" pitchFamily="-110" charset="-128"/>
              </a:rPr>
              <a:t>of the two types of encryption.</a:t>
            </a:r>
          </a:p>
          <a:p>
            <a:pPr eaLnBrk="1" hangingPunct="1"/>
            <a:endParaRPr lang="en-US" dirty="0" smtClean="0">
              <a:latin typeface="Arial" pitchFamily="-110" charset="0"/>
              <a:ea typeface="ＭＳ Ｐゴシック" pitchFamily="-110" charset="-128"/>
              <a:cs typeface="ＭＳ Ｐゴシック" pitchFamily="-110" charset="-128"/>
            </a:endParaRPr>
          </a:p>
          <a:p>
            <a:pPr eaLnBrk="1" hangingPunct="1"/>
            <a:r>
              <a:rPr lang="en-US" dirty="0" smtClean="0">
                <a:latin typeface="Arial" pitchFamily="-110" charset="0"/>
                <a:ea typeface="ＭＳ Ｐゴシック" pitchFamily="-110" charset="-128"/>
                <a:cs typeface="ＭＳ Ｐゴシック" pitchFamily="-110" charset="-128"/>
              </a:rPr>
              <a:t>There are two requirements for secure use of symmetric encryption:</a:t>
            </a:r>
          </a:p>
          <a:p>
            <a:pPr eaLnBrk="1" hangingPunct="1"/>
            <a:endParaRPr lang="en-US" dirty="0" smtClean="0">
              <a:latin typeface="Arial" pitchFamily="-110" charset="0"/>
              <a:ea typeface="ＭＳ Ｐゴシック" pitchFamily="-110" charset="-128"/>
              <a:cs typeface="ＭＳ Ｐゴシック" pitchFamily="-110" charset="-128"/>
            </a:endParaRPr>
          </a:p>
          <a:p>
            <a:pPr eaLnBrk="1" hangingPunct="1"/>
            <a:r>
              <a:rPr lang="en-US" b="1" dirty="0" smtClean="0">
                <a:latin typeface="Arial" pitchFamily="-110" charset="0"/>
                <a:ea typeface="ＭＳ Ｐゴシック" pitchFamily="-110" charset="-128"/>
                <a:cs typeface="ＭＳ Ｐゴシック" pitchFamily="-110" charset="-128"/>
              </a:rPr>
              <a:t>1. We need a strong encryption algorithm. At a minimum, we would like the </a:t>
            </a:r>
            <a:r>
              <a:rPr lang="en-US" dirty="0" smtClean="0">
                <a:latin typeface="Arial" pitchFamily="-110" charset="0"/>
                <a:ea typeface="ＭＳ Ｐゴシック" pitchFamily="-110" charset="-128"/>
                <a:cs typeface="ＭＳ Ｐゴシック" pitchFamily="-110" charset="-128"/>
              </a:rPr>
              <a:t>algorithm to be such that an opponent who knows the algorithm and has</a:t>
            </a:r>
          </a:p>
          <a:p>
            <a:pPr eaLnBrk="1" hangingPunct="1"/>
            <a:r>
              <a:rPr lang="en-US" dirty="0" smtClean="0">
                <a:latin typeface="Arial" pitchFamily="-110" charset="0"/>
                <a:ea typeface="ＭＳ Ｐゴシック" pitchFamily="-110" charset="-128"/>
                <a:cs typeface="ＭＳ Ｐゴシック" pitchFamily="-110" charset="-128"/>
              </a:rPr>
              <a:t>access to one or more </a:t>
            </a:r>
            <a:r>
              <a:rPr lang="en-US" dirty="0" err="1" smtClean="0">
                <a:latin typeface="Arial" pitchFamily="-110" charset="0"/>
                <a:ea typeface="ＭＳ Ｐゴシック" pitchFamily="-110" charset="-128"/>
                <a:cs typeface="ＭＳ Ｐゴシック" pitchFamily="-110" charset="-128"/>
              </a:rPr>
              <a:t>ciphertexts</a:t>
            </a:r>
            <a:r>
              <a:rPr lang="en-US" dirty="0" smtClean="0">
                <a:latin typeface="Arial" pitchFamily="-110" charset="0"/>
                <a:ea typeface="ＭＳ Ｐゴシック" pitchFamily="-110" charset="-128"/>
                <a:cs typeface="ＭＳ Ｐゴシック" pitchFamily="-110" charset="-128"/>
              </a:rPr>
              <a:t> would be unable to decipher the </a:t>
            </a:r>
            <a:r>
              <a:rPr lang="en-US" dirty="0" err="1" smtClean="0">
                <a:latin typeface="Arial" pitchFamily="-110" charset="0"/>
                <a:ea typeface="ＭＳ Ｐゴシック" pitchFamily="-110" charset="-128"/>
                <a:cs typeface="ＭＳ Ｐゴシック" pitchFamily="-110" charset="-128"/>
              </a:rPr>
              <a:t>ciphertext</a:t>
            </a:r>
            <a:r>
              <a:rPr lang="en-US" dirty="0" smtClean="0">
                <a:latin typeface="Arial" pitchFamily="-110" charset="0"/>
                <a:ea typeface="ＭＳ Ｐゴシック" pitchFamily="-110" charset="-128"/>
                <a:cs typeface="ＭＳ Ｐゴシック" pitchFamily="-110" charset="-128"/>
              </a:rPr>
              <a:t> or figure out the key. This requirement is usually stated in a stronger form:</a:t>
            </a:r>
          </a:p>
          <a:p>
            <a:pPr eaLnBrk="1" hangingPunct="1"/>
            <a:r>
              <a:rPr lang="en-US" dirty="0" smtClean="0">
                <a:latin typeface="Arial" pitchFamily="-110" charset="0"/>
                <a:ea typeface="ＭＳ Ｐゴシック" pitchFamily="-110" charset="-128"/>
                <a:cs typeface="ＭＳ Ｐゴシック" pitchFamily="-110" charset="-128"/>
              </a:rPr>
              <a:t>The opponent should be unable to decrypt </a:t>
            </a:r>
            <a:r>
              <a:rPr lang="en-US" dirty="0" err="1" smtClean="0">
                <a:latin typeface="Arial" pitchFamily="-110" charset="0"/>
                <a:ea typeface="ＭＳ Ｐゴシック" pitchFamily="-110" charset="-128"/>
                <a:cs typeface="ＭＳ Ｐゴシック" pitchFamily="-110" charset="-128"/>
              </a:rPr>
              <a:t>ciphertext</a:t>
            </a:r>
            <a:r>
              <a:rPr lang="en-US" dirty="0" smtClean="0">
                <a:latin typeface="Arial" pitchFamily="-110" charset="0"/>
                <a:ea typeface="ＭＳ Ｐゴシック" pitchFamily="-110" charset="-128"/>
                <a:cs typeface="ＭＳ Ｐゴシック" pitchFamily="-110" charset="-128"/>
              </a:rPr>
              <a:t> or discover the key even if he or she is in possession of a number of </a:t>
            </a:r>
            <a:r>
              <a:rPr lang="en-US" dirty="0" err="1" smtClean="0">
                <a:latin typeface="Arial" pitchFamily="-110" charset="0"/>
                <a:ea typeface="ＭＳ Ｐゴシック" pitchFamily="-110" charset="-128"/>
                <a:cs typeface="ＭＳ Ｐゴシック" pitchFamily="-110" charset="-128"/>
              </a:rPr>
              <a:t>ciphertexts</a:t>
            </a:r>
            <a:r>
              <a:rPr lang="en-US" dirty="0" smtClean="0">
                <a:latin typeface="Arial" pitchFamily="-110" charset="0"/>
                <a:ea typeface="ＭＳ Ｐゴシック" pitchFamily="-110" charset="-128"/>
                <a:cs typeface="ＭＳ Ｐゴシック" pitchFamily="-110" charset="-128"/>
              </a:rPr>
              <a:t> together with the plaintext</a:t>
            </a:r>
          </a:p>
          <a:p>
            <a:pPr eaLnBrk="1" hangingPunct="1"/>
            <a:r>
              <a:rPr lang="en-US" dirty="0" smtClean="0">
                <a:latin typeface="Arial" pitchFamily="-110" charset="0"/>
                <a:ea typeface="ＭＳ Ｐゴシック" pitchFamily="-110" charset="-128"/>
                <a:cs typeface="ＭＳ Ｐゴシック" pitchFamily="-110" charset="-128"/>
              </a:rPr>
              <a:t>that produced each </a:t>
            </a:r>
            <a:r>
              <a:rPr lang="en-US" dirty="0" err="1" smtClean="0">
                <a:latin typeface="Arial" pitchFamily="-110" charset="0"/>
                <a:ea typeface="ＭＳ Ｐゴシック" pitchFamily="-110" charset="-128"/>
                <a:cs typeface="ＭＳ Ｐゴシック" pitchFamily="-110" charset="-128"/>
              </a:rPr>
              <a:t>ciphertext</a:t>
            </a:r>
            <a:r>
              <a:rPr lang="en-US" dirty="0" smtClean="0">
                <a:latin typeface="Arial" pitchFamily="-110" charset="0"/>
                <a:ea typeface="ＭＳ Ｐゴシック" pitchFamily="-110" charset="-128"/>
                <a:cs typeface="ＭＳ Ｐゴシック" pitchFamily="-110" charset="-128"/>
              </a:rPr>
              <a:t>. </a:t>
            </a:r>
          </a:p>
          <a:p>
            <a:pPr eaLnBrk="1" hangingPunct="1"/>
            <a:endParaRPr lang="en-US" b="1" dirty="0" smtClean="0">
              <a:latin typeface="Arial" pitchFamily="-110" charset="0"/>
              <a:ea typeface="ＭＳ Ｐゴシック" pitchFamily="-110" charset="-128"/>
              <a:cs typeface="ＭＳ Ｐゴシック" pitchFamily="-110" charset="-128"/>
            </a:endParaRPr>
          </a:p>
          <a:p>
            <a:pPr eaLnBrk="1" hangingPunct="1"/>
            <a:r>
              <a:rPr lang="en-US" b="1" dirty="0" smtClean="0">
                <a:latin typeface="Arial" pitchFamily="-110" charset="0"/>
                <a:ea typeface="ＭＳ Ｐゴシック" pitchFamily="-110" charset="-128"/>
                <a:cs typeface="ＭＳ Ｐゴシック" pitchFamily="-110" charset="-128"/>
              </a:rPr>
              <a:t>2. Sender and receiver must have obtained copies of the secret key in a secure </a:t>
            </a:r>
            <a:r>
              <a:rPr lang="en-US" dirty="0" smtClean="0">
                <a:latin typeface="Arial" pitchFamily="-110" charset="0"/>
                <a:ea typeface="ＭＳ Ｐゴシック" pitchFamily="-110" charset="-128"/>
                <a:cs typeface="ＭＳ Ｐゴシック" pitchFamily="-110" charset="-128"/>
              </a:rPr>
              <a:t>fashion and must keep the key secure. If someone can discover the key and</a:t>
            </a:r>
          </a:p>
          <a:p>
            <a:pPr eaLnBrk="1" hangingPunct="1"/>
            <a:r>
              <a:rPr lang="en-US" dirty="0" smtClean="0">
                <a:latin typeface="Arial" pitchFamily="-110" charset="0"/>
                <a:ea typeface="ＭＳ Ｐゴシック" pitchFamily="-110" charset="-128"/>
                <a:cs typeface="ＭＳ Ｐゴシック" pitchFamily="-110" charset="-128"/>
              </a:rPr>
              <a:t>knows the algorithm, all communication using this key is readable. </a:t>
            </a:r>
          </a:p>
          <a:p>
            <a:pPr eaLnBrk="1" hangingPunct="1"/>
            <a:endParaRPr lang="en-US" dirty="0" smtClean="0">
              <a:latin typeface="Arial"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39851650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43D432F9-F4B8-4242-8824-7D7A9D0B359B}" type="slidenum">
              <a:rPr lang="en-AU">
                <a:latin typeface="Arial" pitchFamily="-110" charset="0"/>
              </a:rPr>
              <a:pPr/>
              <a:t>30</a:t>
            </a:fld>
            <a:endParaRPr lang="en-AU">
              <a:latin typeface="Arial" pitchFamily="-110" charset="0"/>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r>
              <a:rPr lang="en-US" smtClean="0">
                <a:latin typeface="Arial" pitchFamily="-110" charset="0"/>
                <a:ea typeface="ＭＳ Ｐゴシック" pitchFamily="-110" charset="-128"/>
                <a:cs typeface="ＭＳ Ｐゴシック" pitchFamily="-110" charset="-128"/>
              </a:rPr>
              <a:t>A number of network security algorithms based on cryptography make use of</a:t>
            </a:r>
          </a:p>
          <a:p>
            <a:r>
              <a:rPr lang="en-US" smtClean="0">
                <a:latin typeface="Arial" pitchFamily="-110" charset="0"/>
                <a:ea typeface="ＭＳ Ｐゴシック" pitchFamily="-110" charset="-128"/>
                <a:cs typeface="ＭＳ Ｐゴシック" pitchFamily="-110" charset="-128"/>
              </a:rPr>
              <a:t>random numbers. For example,</a:t>
            </a:r>
          </a:p>
          <a:p>
            <a:endParaRPr lang="en-US" smtClean="0">
              <a:latin typeface="Arial" pitchFamily="-110" charset="0"/>
              <a:ea typeface="ＭＳ Ｐゴシック" pitchFamily="-110" charset="-128"/>
              <a:cs typeface="ＭＳ Ｐゴシック" pitchFamily="-110" charset="-128"/>
            </a:endParaRPr>
          </a:p>
          <a:p>
            <a:r>
              <a:rPr lang="en-US" smtClean="0">
                <a:latin typeface="Arial" pitchFamily="-110" charset="0"/>
                <a:ea typeface="ＭＳ Ｐゴシック" pitchFamily="-110" charset="-128"/>
                <a:cs typeface="ＭＳ Ｐゴシック" pitchFamily="-110" charset="-128"/>
              </a:rPr>
              <a:t>• Generation of keys for the RSA public-key encryption algorithm (described</a:t>
            </a:r>
          </a:p>
          <a:p>
            <a:r>
              <a:rPr lang="en-US" smtClean="0">
                <a:latin typeface="Arial" pitchFamily="-110" charset="0"/>
                <a:ea typeface="ＭＳ Ｐゴシック" pitchFamily="-110" charset="-128"/>
                <a:cs typeface="ＭＳ Ｐゴシック" pitchFamily="-110" charset="-128"/>
              </a:rPr>
              <a:t>in Chapter 21) and other public-key algorithms.</a:t>
            </a:r>
          </a:p>
          <a:p>
            <a:endParaRPr lang="en-US" smtClean="0">
              <a:latin typeface="Arial" pitchFamily="-110" charset="0"/>
              <a:ea typeface="ＭＳ Ｐゴシック" pitchFamily="-110" charset="-128"/>
              <a:cs typeface="ＭＳ Ｐゴシック" pitchFamily="-110" charset="-128"/>
            </a:endParaRPr>
          </a:p>
          <a:p>
            <a:r>
              <a:rPr lang="en-US" smtClean="0">
                <a:latin typeface="Arial" pitchFamily="-110" charset="0"/>
                <a:ea typeface="ＭＳ Ｐゴシック" pitchFamily="-110" charset="-128"/>
                <a:cs typeface="ＭＳ Ｐゴシック" pitchFamily="-110" charset="-128"/>
              </a:rPr>
              <a:t>• Generation of a stream key for symmetric stream cipher.</a:t>
            </a:r>
          </a:p>
          <a:p>
            <a:endParaRPr lang="en-US" smtClean="0">
              <a:latin typeface="Arial" pitchFamily="-110" charset="0"/>
              <a:ea typeface="ＭＳ Ｐゴシック" pitchFamily="-110" charset="-128"/>
              <a:cs typeface="ＭＳ Ｐゴシック" pitchFamily="-110" charset="-128"/>
            </a:endParaRPr>
          </a:p>
          <a:p>
            <a:r>
              <a:rPr lang="en-US" smtClean="0">
                <a:latin typeface="Arial" pitchFamily="-110" charset="0"/>
                <a:ea typeface="ＭＳ Ｐゴシック" pitchFamily="-110" charset="-128"/>
                <a:cs typeface="ＭＳ Ｐゴシック" pitchFamily="-110" charset="-128"/>
              </a:rPr>
              <a:t>• Generation of a symmetric key for use as a temporary session key or in creating</a:t>
            </a:r>
          </a:p>
          <a:p>
            <a:r>
              <a:rPr lang="en-US" smtClean="0">
                <a:latin typeface="Arial" pitchFamily="-110" charset="0"/>
                <a:ea typeface="ＭＳ Ｐゴシック" pitchFamily="-110" charset="-128"/>
                <a:cs typeface="ＭＳ Ｐゴシック" pitchFamily="-110" charset="-128"/>
              </a:rPr>
              <a:t>a digital envelope.</a:t>
            </a:r>
          </a:p>
          <a:p>
            <a:endParaRPr lang="en-US" smtClean="0">
              <a:latin typeface="Arial" pitchFamily="-110" charset="0"/>
              <a:ea typeface="ＭＳ Ｐゴシック" pitchFamily="-110" charset="-128"/>
              <a:cs typeface="ＭＳ Ｐゴシック" pitchFamily="-110" charset="-128"/>
            </a:endParaRPr>
          </a:p>
          <a:p>
            <a:r>
              <a:rPr lang="en-US" smtClean="0">
                <a:latin typeface="Arial" pitchFamily="-110" charset="0"/>
                <a:ea typeface="ＭＳ Ｐゴシック" pitchFamily="-110" charset="-128"/>
                <a:cs typeface="ＭＳ Ｐゴシック" pitchFamily="-110" charset="-128"/>
              </a:rPr>
              <a:t>• In a number of key distribution scenarios, such as Kerberos (described in</a:t>
            </a:r>
          </a:p>
          <a:p>
            <a:r>
              <a:rPr lang="en-US" smtClean="0">
                <a:latin typeface="Arial" pitchFamily="-110" charset="0"/>
                <a:ea typeface="ＭＳ Ｐゴシック" pitchFamily="-110" charset="-128"/>
                <a:cs typeface="ＭＳ Ｐゴシック" pitchFamily="-110" charset="-128"/>
              </a:rPr>
              <a:t>Chapter 23), random numbers are used for handshaking to prevent replay</a:t>
            </a:r>
          </a:p>
          <a:p>
            <a:r>
              <a:rPr lang="en-US" smtClean="0">
                <a:latin typeface="Arial" pitchFamily="-110" charset="0"/>
                <a:ea typeface="ＭＳ Ｐゴシック" pitchFamily="-110" charset="-128"/>
                <a:cs typeface="ＭＳ Ｐゴシック" pitchFamily="-110" charset="-128"/>
              </a:rPr>
              <a:t>attacks.</a:t>
            </a:r>
          </a:p>
          <a:p>
            <a:endParaRPr lang="en-US" smtClean="0">
              <a:latin typeface="Arial" pitchFamily="-110" charset="0"/>
              <a:ea typeface="ＭＳ Ｐゴシック" pitchFamily="-110" charset="-128"/>
              <a:cs typeface="ＭＳ Ｐゴシック" pitchFamily="-110" charset="-128"/>
            </a:endParaRPr>
          </a:p>
          <a:p>
            <a:r>
              <a:rPr lang="en-US" smtClean="0">
                <a:latin typeface="Arial" pitchFamily="-110" charset="0"/>
                <a:ea typeface="ＭＳ Ｐゴシック" pitchFamily="-110" charset="-128"/>
                <a:cs typeface="ＭＳ Ｐゴシック" pitchFamily="-110" charset="-128"/>
              </a:rPr>
              <a:t>• Session key generation, whether done by a key distribution center or by one of</a:t>
            </a:r>
          </a:p>
          <a:p>
            <a:r>
              <a:rPr lang="en-US" smtClean="0">
                <a:latin typeface="Arial" pitchFamily="-110" charset="0"/>
                <a:ea typeface="ＭＳ Ｐゴシック" pitchFamily="-110" charset="-128"/>
                <a:cs typeface="ＭＳ Ｐゴシック" pitchFamily="-110" charset="-128"/>
              </a:rPr>
              <a:t>the principals.</a:t>
            </a:r>
          </a:p>
          <a:p>
            <a:endParaRPr lang="en-US" smtClean="0">
              <a:latin typeface="Arial" pitchFamily="-110" charset="0"/>
              <a:ea typeface="ＭＳ Ｐゴシック" pitchFamily="-110" charset="-128"/>
              <a:cs typeface="ＭＳ Ｐゴシック" pitchFamily="-110" charset="-128"/>
            </a:endParaRPr>
          </a:p>
          <a:p>
            <a:r>
              <a:rPr lang="en-US" smtClean="0">
                <a:latin typeface="Arial" pitchFamily="-110" charset="0"/>
                <a:ea typeface="ＭＳ Ｐゴシック" pitchFamily="-110" charset="-128"/>
                <a:cs typeface="ＭＳ Ｐゴシック" pitchFamily="-110" charset="-128"/>
              </a:rPr>
              <a:t>These applications give rise to two distinct and not necessarily compatible</a:t>
            </a:r>
          </a:p>
          <a:p>
            <a:r>
              <a:rPr lang="en-US" smtClean="0">
                <a:latin typeface="Arial" pitchFamily="-110" charset="0"/>
                <a:ea typeface="ＭＳ Ｐゴシック" pitchFamily="-110" charset="-128"/>
                <a:cs typeface="ＭＳ Ｐゴシック" pitchFamily="-110" charset="-128"/>
              </a:rPr>
              <a:t>requirements for a sequence of random numbers: randomness and unpredictability.</a:t>
            </a:r>
            <a:endParaRPr lang="en-US" smtClean="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88891817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40000" lnSpcReduction="20000"/>
          </a:bodyPr>
          <a:lstStyle/>
          <a:p>
            <a:pPr>
              <a:defRPr/>
            </a:pPr>
            <a:r>
              <a:rPr lang="en-US" dirty="0" smtClean="0"/>
              <a:t>Traditionally, the concern in the generation of a sequence of</a:t>
            </a:r>
          </a:p>
          <a:p>
            <a:pPr>
              <a:defRPr/>
            </a:pPr>
            <a:r>
              <a:rPr lang="en-US" dirty="0" smtClean="0"/>
              <a:t>allegedly random numbers has been that the sequence of numbers be random in</a:t>
            </a:r>
          </a:p>
          <a:p>
            <a:pPr>
              <a:defRPr/>
            </a:pPr>
            <a:r>
              <a:rPr lang="en-US" dirty="0" smtClean="0"/>
              <a:t>some well-defined statistical sense. The following two criteria are used to validate</a:t>
            </a:r>
          </a:p>
          <a:p>
            <a:pPr>
              <a:defRPr/>
            </a:pPr>
            <a:r>
              <a:rPr lang="en-US" dirty="0" smtClean="0"/>
              <a:t>that a sequence of numbers is random:</a:t>
            </a:r>
          </a:p>
          <a:p>
            <a:pPr>
              <a:defRPr/>
            </a:pPr>
            <a:endParaRPr lang="en-US" dirty="0" smtClean="0"/>
          </a:p>
          <a:p>
            <a:pPr>
              <a:defRPr/>
            </a:pPr>
            <a:r>
              <a:rPr lang="en-US" dirty="0" smtClean="0"/>
              <a:t>• </a:t>
            </a:r>
            <a:r>
              <a:rPr lang="en-US" b="1" dirty="0" smtClean="0"/>
              <a:t>Uniform distribution: The distribution of numbers in the sequence should be</a:t>
            </a:r>
          </a:p>
          <a:p>
            <a:pPr>
              <a:defRPr/>
            </a:pPr>
            <a:r>
              <a:rPr lang="en-US" dirty="0" smtClean="0"/>
              <a:t>uniform; that is, the frequency of occurrence of each of the numbers should be</a:t>
            </a:r>
          </a:p>
          <a:p>
            <a:pPr>
              <a:defRPr/>
            </a:pPr>
            <a:r>
              <a:rPr lang="en-US" dirty="0" smtClean="0"/>
              <a:t>approximately the same.</a:t>
            </a:r>
          </a:p>
          <a:p>
            <a:pPr>
              <a:defRPr/>
            </a:pPr>
            <a:endParaRPr lang="en-US" dirty="0" smtClean="0"/>
          </a:p>
          <a:p>
            <a:pPr>
              <a:defRPr/>
            </a:pPr>
            <a:r>
              <a:rPr lang="en-US" dirty="0" smtClean="0"/>
              <a:t>• </a:t>
            </a:r>
            <a:r>
              <a:rPr lang="en-US" b="1" dirty="0" smtClean="0"/>
              <a:t>Independence: No one value in the sequence can be inferred from the others.</a:t>
            </a:r>
          </a:p>
          <a:p>
            <a:pPr>
              <a:defRPr/>
            </a:pPr>
            <a:endParaRPr lang="en-US" dirty="0" smtClean="0"/>
          </a:p>
          <a:p>
            <a:pPr>
              <a:defRPr/>
            </a:pPr>
            <a:r>
              <a:rPr lang="en-US" dirty="0" smtClean="0"/>
              <a:t>Although there are well-defined tests for determining that a sequence of numbers</a:t>
            </a:r>
          </a:p>
          <a:p>
            <a:pPr>
              <a:defRPr/>
            </a:pPr>
            <a:r>
              <a:rPr lang="en-US" dirty="0" smtClean="0"/>
              <a:t>matches a particular distribution, such as the uniform distribution, there is no such</a:t>
            </a:r>
          </a:p>
          <a:p>
            <a:pPr>
              <a:defRPr/>
            </a:pPr>
            <a:r>
              <a:rPr lang="en-US" dirty="0" smtClean="0"/>
              <a:t>test to “prove” independence. Rather, a number of tests can be applied to demonstrate</a:t>
            </a:r>
          </a:p>
          <a:p>
            <a:pPr>
              <a:defRPr/>
            </a:pPr>
            <a:r>
              <a:rPr lang="en-US" dirty="0" smtClean="0"/>
              <a:t>if a sequence does not exhibit independence. The general strategy is to apply a number</a:t>
            </a:r>
          </a:p>
          <a:p>
            <a:pPr>
              <a:defRPr/>
            </a:pPr>
            <a:r>
              <a:rPr lang="en-US" dirty="0" smtClean="0"/>
              <a:t>of such tests until the confidence that independence exists is sufficiently strong.</a:t>
            </a:r>
          </a:p>
          <a:p>
            <a:pPr>
              <a:defRPr/>
            </a:pPr>
            <a:endParaRPr lang="en-US" dirty="0" smtClean="0"/>
          </a:p>
          <a:p>
            <a:pPr>
              <a:defRPr/>
            </a:pPr>
            <a:r>
              <a:rPr lang="en-US" dirty="0" smtClean="0"/>
              <a:t>In the context of our discussion, the use of a sequence of numbers that appear</a:t>
            </a:r>
          </a:p>
          <a:p>
            <a:pPr>
              <a:defRPr/>
            </a:pPr>
            <a:r>
              <a:rPr lang="en-US" dirty="0" smtClean="0"/>
              <a:t>statistically random often occurs in the design of algorithms related to cryptography.</a:t>
            </a:r>
          </a:p>
          <a:p>
            <a:pPr>
              <a:defRPr/>
            </a:pPr>
            <a:r>
              <a:rPr lang="en-US" dirty="0" smtClean="0"/>
              <a:t>For example, a fundamental requirement of the RSA public-key encryption scheme </a:t>
            </a:r>
          </a:p>
          <a:p>
            <a:pPr>
              <a:defRPr/>
            </a:pPr>
            <a:r>
              <a:rPr lang="en-US" dirty="0" smtClean="0"/>
              <a:t>is the ability to generate prime numbers. In general, it is</a:t>
            </a:r>
          </a:p>
          <a:p>
            <a:pPr>
              <a:defRPr/>
            </a:pPr>
            <a:r>
              <a:rPr lang="en-US" dirty="0" smtClean="0"/>
              <a:t>difficult to determine if a given large number </a:t>
            </a:r>
            <a:r>
              <a:rPr lang="en-US" i="1" dirty="0" smtClean="0"/>
              <a:t>N is prime. A brute-force approach</a:t>
            </a:r>
          </a:p>
          <a:p>
            <a:pPr>
              <a:defRPr/>
            </a:pPr>
            <a:r>
              <a:rPr lang="en-US" dirty="0" smtClean="0"/>
              <a:t>would be to divide </a:t>
            </a:r>
            <a:r>
              <a:rPr lang="en-US" i="1" dirty="0" smtClean="0"/>
              <a:t>N by every odd integer less than 1N. If N is on the order, say,</a:t>
            </a:r>
          </a:p>
          <a:p>
            <a:pPr>
              <a:defRPr/>
            </a:pPr>
            <a:r>
              <a:rPr lang="en-US" dirty="0" smtClean="0"/>
              <a:t>of 10150, a not uncommon occurrence in public-key cryptography, such a brute-force</a:t>
            </a:r>
          </a:p>
          <a:p>
            <a:pPr>
              <a:defRPr/>
            </a:pPr>
            <a:r>
              <a:rPr lang="en-US" dirty="0" smtClean="0"/>
              <a:t>approach is beyond the reach of human analysts and their computers. However, a</a:t>
            </a:r>
          </a:p>
          <a:p>
            <a:pPr>
              <a:defRPr/>
            </a:pPr>
            <a:r>
              <a:rPr lang="en-US" dirty="0" smtClean="0"/>
              <a:t>number of effective algorithms exist that test the primality of a number by using a</a:t>
            </a:r>
          </a:p>
          <a:p>
            <a:pPr>
              <a:defRPr/>
            </a:pPr>
            <a:r>
              <a:rPr lang="en-US" dirty="0" smtClean="0"/>
              <a:t>sequence of randomly chosen integers as input to relatively simple computations.</a:t>
            </a:r>
          </a:p>
          <a:p>
            <a:pPr>
              <a:defRPr/>
            </a:pPr>
            <a:r>
              <a:rPr lang="en-US" dirty="0" smtClean="0"/>
              <a:t>If the sequence is sufficiently long (but far, far less than 110150), the primality of</a:t>
            </a:r>
          </a:p>
          <a:p>
            <a:pPr>
              <a:defRPr/>
            </a:pPr>
            <a:r>
              <a:rPr lang="en-US" dirty="0" smtClean="0"/>
              <a:t>a number can be determined with near certainty. This type of approach, known</a:t>
            </a:r>
          </a:p>
          <a:p>
            <a:pPr>
              <a:defRPr/>
            </a:pPr>
            <a:r>
              <a:rPr lang="en-US" dirty="0" smtClean="0"/>
              <a:t>as randomization, crops up frequently in the design of algorithms. In essence, if a</a:t>
            </a:r>
          </a:p>
          <a:p>
            <a:pPr>
              <a:defRPr/>
            </a:pPr>
            <a:r>
              <a:rPr lang="en-US" dirty="0" smtClean="0"/>
              <a:t>problem is too hard or time-consuming to solve exactly, a simpler, shorter approach</a:t>
            </a:r>
          </a:p>
          <a:p>
            <a:pPr>
              <a:defRPr/>
            </a:pPr>
            <a:r>
              <a:rPr lang="en-US" dirty="0" smtClean="0"/>
              <a:t>based on randomization is used to provide an answer with any desired level of</a:t>
            </a:r>
          </a:p>
          <a:p>
            <a:pPr>
              <a:defRPr/>
            </a:pPr>
            <a:r>
              <a:rPr lang="en-US" dirty="0" smtClean="0"/>
              <a:t>confidence.</a:t>
            </a:r>
          </a:p>
          <a:p>
            <a:pPr>
              <a:defRPr/>
            </a:pPr>
            <a:endParaRPr lang="en-US" b="1" i="1" dirty="0" smtClean="0"/>
          </a:p>
          <a:p>
            <a:pPr>
              <a:defRPr/>
            </a:pPr>
            <a:r>
              <a:rPr lang="en-US" b="1" i="1" dirty="0" smtClean="0"/>
              <a:t>UNPREDICTABILITY </a:t>
            </a:r>
          </a:p>
          <a:p>
            <a:pPr>
              <a:defRPr/>
            </a:pPr>
            <a:r>
              <a:rPr lang="en-US" b="1" i="1" dirty="0" smtClean="0"/>
              <a:t>In applications such as reciprocal authentication and session key</a:t>
            </a:r>
          </a:p>
          <a:p>
            <a:pPr>
              <a:defRPr/>
            </a:pPr>
            <a:r>
              <a:rPr lang="en-US" dirty="0" smtClean="0"/>
              <a:t>generation, the requirement is not so much that the sequence of numbers be statistically</a:t>
            </a:r>
          </a:p>
          <a:p>
            <a:pPr>
              <a:defRPr/>
            </a:pPr>
            <a:r>
              <a:rPr lang="en-US" dirty="0" smtClean="0"/>
              <a:t>random but that the successive members of the sequence are unpredictable. With</a:t>
            </a:r>
          </a:p>
          <a:p>
            <a:pPr>
              <a:defRPr/>
            </a:pPr>
            <a:r>
              <a:rPr lang="en-US" dirty="0" smtClean="0"/>
              <a:t>“true” random sequences, each number is statistically independent of other numbers</a:t>
            </a:r>
          </a:p>
          <a:p>
            <a:pPr>
              <a:defRPr/>
            </a:pPr>
            <a:r>
              <a:rPr lang="en-US" dirty="0" smtClean="0"/>
              <a:t>in the sequence and therefore unpredictable. However, as is discussed shortly, true</a:t>
            </a:r>
          </a:p>
          <a:p>
            <a:pPr>
              <a:defRPr/>
            </a:pPr>
            <a:r>
              <a:rPr lang="en-US" dirty="0" smtClean="0"/>
              <a:t>random numbers are not always used; rather, sequences of numbers that appear to</a:t>
            </a:r>
          </a:p>
          <a:p>
            <a:pPr>
              <a:defRPr/>
            </a:pPr>
            <a:r>
              <a:rPr lang="en-US" dirty="0" smtClean="0"/>
              <a:t>be random are generated by some algorithm. In this latter case, care must be taken</a:t>
            </a:r>
          </a:p>
          <a:p>
            <a:pPr>
              <a:defRPr/>
            </a:pPr>
            <a:r>
              <a:rPr lang="en-US" dirty="0" smtClean="0"/>
              <a:t>that an opponent not be able to predict future elements of the sequence on the basis</a:t>
            </a:r>
          </a:p>
          <a:p>
            <a:pPr>
              <a:defRPr/>
            </a:pPr>
            <a:r>
              <a:rPr lang="en-US" dirty="0" smtClean="0"/>
              <a:t>of earlier elements.</a:t>
            </a:r>
            <a:endParaRPr lang="en-US" dirty="0"/>
          </a:p>
        </p:txBody>
      </p:sp>
      <p:sp>
        <p:nvSpPr>
          <p:cNvPr id="77828" name="Slide Number Placeholder 3"/>
          <p:cNvSpPr>
            <a:spLocks noGrp="1"/>
          </p:cNvSpPr>
          <p:nvPr>
            <p:ph type="sldNum" sz="quarter" idx="5"/>
          </p:nvPr>
        </p:nvSpPr>
        <p:spPr>
          <a:noFill/>
        </p:spPr>
        <p:txBody>
          <a:bodyPr/>
          <a:lstStyle/>
          <a:p>
            <a:fld id="{2A209CCC-1E30-A046-94F2-A557E7DEE501}" type="slidenum">
              <a:rPr lang="en-AU" smtClean="0">
                <a:latin typeface="Arial" pitchFamily="-110" charset="0"/>
              </a:rPr>
              <a:pPr/>
              <a:t>31</a:t>
            </a:fld>
            <a:endParaRPr lang="en-AU" smtClean="0">
              <a:latin typeface="Arial" pitchFamily="-110" charset="0"/>
            </a:endParaRPr>
          </a:p>
        </p:txBody>
      </p:sp>
    </p:spTree>
    <p:extLst>
      <p:ext uri="{BB962C8B-B14F-4D97-AF65-F5344CB8AC3E}">
        <p14:creationId xmlns:p14="http://schemas.microsoft.com/office/powerpoint/2010/main" val="32016210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6FBD7395-57CF-8946-BDF3-990D47D19D7C}" type="slidenum">
              <a:rPr lang="en-AU">
                <a:latin typeface="Arial" pitchFamily="-110" charset="0"/>
              </a:rPr>
              <a:pPr/>
              <a:t>32</a:t>
            </a:fld>
            <a:endParaRPr lang="en-AU">
              <a:latin typeface="Arial" pitchFamily="-110" charset="0"/>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r>
              <a:rPr lang="en-US" smtClean="0">
                <a:latin typeface="Arial" pitchFamily="-110" charset="0"/>
                <a:ea typeface="ＭＳ Ｐゴシック" pitchFamily="-110" charset="-128"/>
                <a:cs typeface="ＭＳ Ｐゴシック" pitchFamily="-110" charset="-128"/>
              </a:rPr>
              <a:t>Cryptographic applications typically make use of algorithmic techniques for random</a:t>
            </a:r>
          </a:p>
          <a:p>
            <a:r>
              <a:rPr lang="en-US" smtClean="0">
                <a:latin typeface="Arial" pitchFamily="-110" charset="0"/>
                <a:ea typeface="ＭＳ Ｐゴシック" pitchFamily="-110" charset="-128"/>
                <a:cs typeface="ＭＳ Ｐゴシック" pitchFamily="-110" charset="-128"/>
              </a:rPr>
              <a:t>number generation. These algorithms are deterministic and therefore produce</a:t>
            </a:r>
          </a:p>
          <a:p>
            <a:r>
              <a:rPr lang="en-US" smtClean="0">
                <a:latin typeface="Arial" pitchFamily="-110" charset="0"/>
                <a:ea typeface="ＭＳ Ｐゴシック" pitchFamily="-110" charset="-128"/>
                <a:cs typeface="ＭＳ Ｐゴシック" pitchFamily="-110" charset="-128"/>
              </a:rPr>
              <a:t>sequences of numbers that are not statistically random. However, if the algorithm is</a:t>
            </a:r>
          </a:p>
          <a:p>
            <a:r>
              <a:rPr lang="en-US" smtClean="0">
                <a:latin typeface="Arial" pitchFamily="-110" charset="0"/>
                <a:ea typeface="ＭＳ Ｐゴシック" pitchFamily="-110" charset="-128"/>
                <a:cs typeface="ＭＳ Ｐゴシック" pitchFamily="-110" charset="-128"/>
              </a:rPr>
              <a:t>good, the resulting sequences will pass many reasonable tests of randomness. Such</a:t>
            </a:r>
          </a:p>
          <a:p>
            <a:r>
              <a:rPr lang="en-US" smtClean="0">
                <a:latin typeface="Arial" pitchFamily="-110" charset="0"/>
                <a:ea typeface="ＭＳ Ｐゴシック" pitchFamily="-110" charset="-128"/>
                <a:cs typeface="ＭＳ Ｐゴシック" pitchFamily="-110" charset="-128"/>
              </a:rPr>
              <a:t>numbers are referred to as </a:t>
            </a:r>
            <a:r>
              <a:rPr lang="en-US" b="1" smtClean="0">
                <a:latin typeface="Arial" pitchFamily="-110" charset="0"/>
                <a:ea typeface="ＭＳ Ｐゴシック" pitchFamily="-110" charset="-128"/>
                <a:cs typeface="ＭＳ Ｐゴシック" pitchFamily="-110" charset="-128"/>
              </a:rPr>
              <a:t>pseudorandom numbers.</a:t>
            </a:r>
          </a:p>
          <a:p>
            <a:endParaRPr lang="en-US" smtClean="0">
              <a:latin typeface="Arial" pitchFamily="-110" charset="0"/>
              <a:ea typeface="ＭＳ Ｐゴシック" pitchFamily="-110" charset="-128"/>
              <a:cs typeface="ＭＳ Ｐゴシック" pitchFamily="-110" charset="-128"/>
            </a:endParaRPr>
          </a:p>
          <a:p>
            <a:r>
              <a:rPr lang="en-US" smtClean="0">
                <a:latin typeface="Arial" pitchFamily="-110" charset="0"/>
                <a:ea typeface="ＭＳ Ｐゴシック" pitchFamily="-110" charset="-128"/>
                <a:cs typeface="ＭＳ Ｐゴシック" pitchFamily="-110" charset="-128"/>
              </a:rPr>
              <a:t>You may be somewhat uneasy about the concept of using numbers generated</a:t>
            </a:r>
          </a:p>
          <a:p>
            <a:r>
              <a:rPr lang="en-US" smtClean="0">
                <a:latin typeface="Arial" pitchFamily="-110" charset="0"/>
                <a:ea typeface="ＭＳ Ｐゴシック" pitchFamily="-110" charset="-128"/>
                <a:cs typeface="ＭＳ Ｐゴシック" pitchFamily="-110" charset="-128"/>
              </a:rPr>
              <a:t>by a deterministic algorithm as if they were random numbers. Despite what might</a:t>
            </a:r>
          </a:p>
          <a:p>
            <a:r>
              <a:rPr lang="en-US" smtClean="0">
                <a:latin typeface="Arial" pitchFamily="-110" charset="0"/>
                <a:ea typeface="ＭＳ Ｐゴシック" pitchFamily="-110" charset="-128"/>
                <a:cs typeface="ＭＳ Ｐゴシック" pitchFamily="-110" charset="-128"/>
              </a:rPr>
              <a:t>be called philosophical objections to such a practice, it generally works. As one</a:t>
            </a:r>
          </a:p>
          <a:p>
            <a:r>
              <a:rPr lang="en-US" smtClean="0">
                <a:latin typeface="Arial" pitchFamily="-110" charset="0"/>
                <a:ea typeface="ＭＳ Ｐゴシック" pitchFamily="-110" charset="-128"/>
                <a:cs typeface="ＭＳ Ｐゴシック" pitchFamily="-110" charset="-128"/>
              </a:rPr>
              <a:t>expert on probability theory puts it [HAMM91],</a:t>
            </a:r>
          </a:p>
          <a:p>
            <a:endParaRPr lang="en-US" smtClean="0">
              <a:latin typeface="Arial" pitchFamily="-110" charset="0"/>
              <a:ea typeface="ＭＳ Ｐゴシック" pitchFamily="-110" charset="-128"/>
              <a:cs typeface="ＭＳ Ｐゴシック" pitchFamily="-110" charset="-128"/>
            </a:endParaRPr>
          </a:p>
          <a:p>
            <a:r>
              <a:rPr lang="en-US" smtClean="0">
                <a:latin typeface="Arial" pitchFamily="-110" charset="0"/>
                <a:ea typeface="ＭＳ Ｐゴシック" pitchFamily="-110" charset="-128"/>
                <a:cs typeface="ＭＳ Ｐゴシック" pitchFamily="-110" charset="-128"/>
              </a:rPr>
              <a:t>For practical purposes we are forced to accept the awkward concept</a:t>
            </a:r>
          </a:p>
          <a:p>
            <a:r>
              <a:rPr lang="en-US" smtClean="0">
                <a:latin typeface="Arial" pitchFamily="-110" charset="0"/>
                <a:ea typeface="ＭＳ Ｐゴシック" pitchFamily="-110" charset="-128"/>
                <a:cs typeface="ＭＳ Ｐゴシック" pitchFamily="-110" charset="-128"/>
              </a:rPr>
              <a:t>of “relatively random” meaning that with regard to the proposed</a:t>
            </a:r>
          </a:p>
          <a:p>
            <a:r>
              <a:rPr lang="en-US" smtClean="0">
                <a:latin typeface="Arial" pitchFamily="-110" charset="0"/>
                <a:ea typeface="ＭＳ Ｐゴシック" pitchFamily="-110" charset="-128"/>
                <a:cs typeface="ＭＳ Ｐゴシック" pitchFamily="-110" charset="-128"/>
              </a:rPr>
              <a:t>use we can see no reason why they will not perform as if they were</a:t>
            </a:r>
          </a:p>
          <a:p>
            <a:r>
              <a:rPr lang="en-US" smtClean="0">
                <a:latin typeface="Arial" pitchFamily="-110" charset="0"/>
                <a:ea typeface="ＭＳ Ｐゴシック" pitchFamily="-110" charset="-128"/>
                <a:cs typeface="ＭＳ Ｐゴシック" pitchFamily="-110" charset="-128"/>
              </a:rPr>
              <a:t>random (as the theory usually requires). This is highly subjective</a:t>
            </a:r>
          </a:p>
          <a:p>
            <a:r>
              <a:rPr lang="en-US" smtClean="0">
                <a:latin typeface="Arial" pitchFamily="-110" charset="0"/>
                <a:ea typeface="ＭＳ Ｐゴシック" pitchFamily="-110" charset="-128"/>
                <a:cs typeface="ＭＳ Ｐゴシック" pitchFamily="-110" charset="-128"/>
              </a:rPr>
              <a:t>and is not very palatable to purists, but it is what statisticians regularly</a:t>
            </a:r>
          </a:p>
          <a:p>
            <a:r>
              <a:rPr lang="en-US" smtClean="0">
                <a:latin typeface="Arial" pitchFamily="-110" charset="0"/>
                <a:ea typeface="ＭＳ Ｐゴシック" pitchFamily="-110" charset="-128"/>
                <a:cs typeface="ＭＳ Ｐゴシック" pitchFamily="-110" charset="-128"/>
              </a:rPr>
              <a:t>appeal to when they take “a random sample”—they hope that</a:t>
            </a:r>
          </a:p>
          <a:p>
            <a:r>
              <a:rPr lang="en-US" smtClean="0">
                <a:latin typeface="Arial" pitchFamily="-110" charset="0"/>
                <a:ea typeface="ＭＳ Ｐゴシック" pitchFamily="-110" charset="-128"/>
                <a:cs typeface="ＭＳ Ｐゴシック" pitchFamily="-110" charset="-128"/>
              </a:rPr>
              <a:t>any results they use will have approximately the same properties as</a:t>
            </a:r>
          </a:p>
          <a:p>
            <a:r>
              <a:rPr lang="en-US" smtClean="0">
                <a:latin typeface="Arial" pitchFamily="-110" charset="0"/>
                <a:ea typeface="ＭＳ Ｐゴシック" pitchFamily="-110" charset="-128"/>
                <a:cs typeface="ＭＳ Ｐゴシック" pitchFamily="-110" charset="-128"/>
              </a:rPr>
              <a:t>a complete counting of the whole sample space that occurs in their</a:t>
            </a:r>
          </a:p>
          <a:p>
            <a:r>
              <a:rPr lang="en-US" smtClean="0">
                <a:latin typeface="Arial" pitchFamily="-110" charset="0"/>
                <a:ea typeface="ＭＳ Ｐゴシック" pitchFamily="-110" charset="-128"/>
                <a:cs typeface="ＭＳ Ｐゴシック" pitchFamily="-110" charset="-128"/>
              </a:rPr>
              <a:t>theory.</a:t>
            </a:r>
          </a:p>
          <a:p>
            <a:endParaRPr lang="en-US" smtClean="0">
              <a:latin typeface="Arial" pitchFamily="-110" charset="0"/>
              <a:ea typeface="ＭＳ Ｐゴシック" pitchFamily="-110" charset="-128"/>
              <a:cs typeface="ＭＳ Ｐゴシック" pitchFamily="-110" charset="-128"/>
            </a:endParaRPr>
          </a:p>
          <a:p>
            <a:r>
              <a:rPr lang="en-US" smtClean="0">
                <a:latin typeface="Arial" pitchFamily="-110" charset="0"/>
                <a:ea typeface="ＭＳ Ｐゴシック" pitchFamily="-110" charset="-128"/>
                <a:cs typeface="ＭＳ Ｐゴシック" pitchFamily="-110" charset="-128"/>
              </a:rPr>
              <a:t>A true random number generator (TRNG) uses a nondeterministic source to</a:t>
            </a:r>
          </a:p>
          <a:p>
            <a:r>
              <a:rPr lang="en-US" smtClean="0">
                <a:latin typeface="Arial" pitchFamily="-110" charset="0"/>
                <a:ea typeface="ＭＳ Ｐゴシック" pitchFamily="-110" charset="-128"/>
                <a:cs typeface="ＭＳ Ｐゴシック" pitchFamily="-110" charset="-128"/>
              </a:rPr>
              <a:t>produce randomness. Most operate by measuring unpredictable natural processes,</a:t>
            </a:r>
          </a:p>
          <a:p>
            <a:r>
              <a:rPr lang="en-US" smtClean="0">
                <a:latin typeface="Arial" pitchFamily="-110" charset="0"/>
                <a:ea typeface="ＭＳ Ｐゴシック" pitchFamily="-110" charset="-128"/>
                <a:cs typeface="ＭＳ Ｐゴシック" pitchFamily="-110" charset="-128"/>
              </a:rPr>
              <a:t>such as pulse detectors of ionizing radiation events, gas discharge tubes, and leaky</a:t>
            </a:r>
          </a:p>
          <a:p>
            <a:r>
              <a:rPr lang="en-US" smtClean="0">
                <a:latin typeface="Arial" pitchFamily="-110" charset="0"/>
                <a:ea typeface="ＭＳ Ｐゴシック" pitchFamily="-110" charset="-128"/>
                <a:cs typeface="ＭＳ Ｐゴシック" pitchFamily="-110" charset="-128"/>
              </a:rPr>
              <a:t>capac itors. Intel has developed a commercially available chip that samples thermal</a:t>
            </a:r>
          </a:p>
          <a:p>
            <a:r>
              <a:rPr lang="en-US" smtClean="0">
                <a:latin typeface="Arial" pitchFamily="-110" charset="0"/>
                <a:ea typeface="ＭＳ Ｐゴシック" pitchFamily="-110" charset="-128"/>
                <a:cs typeface="ＭＳ Ｐゴシック" pitchFamily="-110" charset="-128"/>
              </a:rPr>
              <a:t>noise by amplifying the voltage measured across undriven resistors [JUN99].</a:t>
            </a:r>
          </a:p>
          <a:p>
            <a:r>
              <a:rPr lang="en-US" smtClean="0">
                <a:latin typeface="Arial" pitchFamily="-110" charset="0"/>
                <a:ea typeface="ＭＳ Ｐゴシック" pitchFamily="-110" charset="-128"/>
                <a:cs typeface="ＭＳ Ｐゴシック" pitchFamily="-110" charset="-128"/>
              </a:rPr>
              <a:t>A group at Bell Labs has developed a technique that uses the variations in the</a:t>
            </a:r>
          </a:p>
          <a:p>
            <a:r>
              <a:rPr lang="en-US" smtClean="0">
                <a:latin typeface="Arial" pitchFamily="-110" charset="0"/>
                <a:ea typeface="ＭＳ Ｐゴシック" pitchFamily="-110" charset="-128"/>
                <a:cs typeface="ＭＳ Ｐゴシック" pitchFamily="-110" charset="-128"/>
              </a:rPr>
              <a:t>response time of raw read requests for one disk sector of a hard disk [JAKO98].</a:t>
            </a:r>
          </a:p>
          <a:p>
            <a:r>
              <a:rPr lang="en-US" smtClean="0">
                <a:latin typeface="Arial" pitchFamily="-110" charset="0"/>
                <a:ea typeface="ＭＳ Ｐゴシック" pitchFamily="-110" charset="-128"/>
                <a:cs typeface="ＭＳ Ｐゴシック" pitchFamily="-110" charset="-128"/>
              </a:rPr>
              <a:t>LavaRnd is an open source project for creating truly random numbers using inexpensive</a:t>
            </a:r>
          </a:p>
          <a:p>
            <a:r>
              <a:rPr lang="en-US" smtClean="0">
                <a:latin typeface="Arial" pitchFamily="-110" charset="0"/>
                <a:ea typeface="ＭＳ Ｐゴシック" pitchFamily="-110" charset="-128"/>
                <a:cs typeface="ＭＳ Ｐゴシック" pitchFamily="-110" charset="-128"/>
              </a:rPr>
              <a:t>cameras, open source code, and inexpensive hardware. The system uses a</a:t>
            </a:r>
          </a:p>
          <a:p>
            <a:r>
              <a:rPr lang="en-US" smtClean="0">
                <a:latin typeface="Arial" pitchFamily="-110" charset="0"/>
                <a:ea typeface="ＭＳ Ｐゴシック" pitchFamily="-110" charset="-128"/>
                <a:cs typeface="ＭＳ Ｐゴシック" pitchFamily="-110" charset="-128"/>
              </a:rPr>
              <a:t>saturated charge- coupled device (CCD) in a light-tight can as a chaotic source to</a:t>
            </a:r>
          </a:p>
          <a:p>
            <a:r>
              <a:rPr lang="en-US" smtClean="0">
                <a:latin typeface="Arial" pitchFamily="-110" charset="0"/>
                <a:ea typeface="ＭＳ Ｐゴシック" pitchFamily="-110" charset="-128"/>
                <a:cs typeface="ＭＳ Ｐゴシック" pitchFamily="-110" charset="-128"/>
              </a:rPr>
              <a:t>produce the seed. Software processes the result into truly random numbers in a</a:t>
            </a:r>
          </a:p>
          <a:p>
            <a:r>
              <a:rPr lang="en-US" smtClean="0">
                <a:latin typeface="Arial" pitchFamily="-110" charset="0"/>
                <a:ea typeface="ＭＳ Ｐゴシック" pitchFamily="-110" charset="-128"/>
                <a:cs typeface="ＭＳ Ｐゴシック" pitchFamily="-110" charset="-128"/>
              </a:rPr>
              <a:t>variety of formats.</a:t>
            </a:r>
            <a:endParaRPr lang="en-US" smtClean="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26315512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17617D1D-2AE0-9947-9277-386B495AB285}" type="slidenum">
              <a:rPr lang="en-AU">
                <a:latin typeface="Arial" pitchFamily="-110" charset="0"/>
              </a:rPr>
              <a:pPr/>
              <a:t>33</a:t>
            </a:fld>
            <a:endParaRPr lang="en-AU">
              <a:latin typeface="Arial" pitchFamily="-110" charset="0"/>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r>
              <a:rPr lang="en-US" smtClean="0">
                <a:latin typeface="Arial" pitchFamily="-110" charset="0"/>
                <a:ea typeface="ＭＳ Ｐゴシック" pitchFamily="-110" charset="-128"/>
                <a:cs typeface="ＭＳ Ｐゴシック" pitchFamily="-110" charset="-128"/>
              </a:rPr>
              <a:t>One of the principal security requirements of a computer system is the protection</a:t>
            </a:r>
          </a:p>
          <a:p>
            <a:r>
              <a:rPr lang="en-US" smtClean="0">
                <a:latin typeface="Arial" pitchFamily="-110" charset="0"/>
                <a:ea typeface="ＭＳ Ｐゴシック" pitchFamily="-110" charset="-128"/>
                <a:cs typeface="ＭＳ Ｐゴシック" pitchFamily="-110" charset="-128"/>
              </a:rPr>
              <a:t>of stored data. Security mechanisms to provide such protection include access control,</a:t>
            </a:r>
          </a:p>
          <a:p>
            <a:r>
              <a:rPr lang="en-US" smtClean="0">
                <a:latin typeface="Arial" pitchFamily="-110" charset="0"/>
                <a:ea typeface="ＭＳ Ｐゴシック" pitchFamily="-110" charset="-128"/>
                <a:cs typeface="ＭＳ Ｐゴシック" pitchFamily="-110" charset="-128"/>
              </a:rPr>
              <a:t>intrusion detection, and intrusion prevention schemes, all of which are discussed</a:t>
            </a:r>
          </a:p>
          <a:p>
            <a:r>
              <a:rPr lang="en-US" smtClean="0">
                <a:latin typeface="Arial" pitchFamily="-110" charset="0"/>
                <a:ea typeface="ＭＳ Ｐゴシック" pitchFamily="-110" charset="-128"/>
                <a:cs typeface="ＭＳ Ｐゴシック" pitchFamily="-110" charset="-128"/>
              </a:rPr>
              <a:t>in this book. The book also describes a number of technical means by which</a:t>
            </a:r>
          </a:p>
          <a:p>
            <a:r>
              <a:rPr lang="en-US" smtClean="0">
                <a:latin typeface="Arial" pitchFamily="-110" charset="0"/>
                <a:ea typeface="ＭＳ Ｐゴシック" pitchFamily="-110" charset="-128"/>
                <a:cs typeface="ＭＳ Ｐゴシック" pitchFamily="-110" charset="-128"/>
              </a:rPr>
              <a:t>these various security mechanisms can be made vulnerable. But beyond technical</a:t>
            </a:r>
          </a:p>
          <a:p>
            <a:r>
              <a:rPr lang="en-US" smtClean="0">
                <a:latin typeface="Arial" pitchFamily="-110" charset="0"/>
                <a:ea typeface="ＭＳ Ｐゴシック" pitchFamily="-110" charset="-128"/>
                <a:cs typeface="ＭＳ Ｐゴシック" pitchFamily="-110" charset="-128"/>
              </a:rPr>
              <a:t>approaches, these approaches can become vulnerable because of human factors.</a:t>
            </a:r>
          </a:p>
          <a:p>
            <a:r>
              <a:rPr lang="en-US" smtClean="0">
                <a:latin typeface="Arial" pitchFamily="-110" charset="0"/>
                <a:ea typeface="ＭＳ Ｐゴシック" pitchFamily="-110" charset="-128"/>
                <a:cs typeface="ＭＳ Ｐゴシック" pitchFamily="-110" charset="-128"/>
              </a:rPr>
              <a:t>We list a few examples here, based on [ROTH05].</a:t>
            </a:r>
          </a:p>
          <a:p>
            <a:endParaRPr lang="en-US" smtClean="0">
              <a:latin typeface="Arial" pitchFamily="-110" charset="0"/>
              <a:ea typeface="ＭＳ Ｐゴシック" pitchFamily="-110" charset="-128"/>
              <a:cs typeface="ＭＳ Ｐゴシック" pitchFamily="-110" charset="-128"/>
            </a:endParaRPr>
          </a:p>
          <a:p>
            <a:r>
              <a:rPr lang="en-US" smtClean="0">
                <a:latin typeface="Arial" pitchFamily="-110" charset="0"/>
                <a:ea typeface="ＭＳ Ｐゴシック" pitchFamily="-110" charset="-128"/>
                <a:cs typeface="ＭＳ Ｐゴシック" pitchFamily="-110" charset="-128"/>
              </a:rPr>
              <a:t>• In December of 2004, Bank of America employees backed up and sent to its</a:t>
            </a:r>
          </a:p>
          <a:p>
            <a:r>
              <a:rPr lang="en-US" smtClean="0">
                <a:latin typeface="Arial" pitchFamily="-110" charset="0"/>
                <a:ea typeface="ＭＳ Ｐゴシック" pitchFamily="-110" charset="-128"/>
                <a:cs typeface="ＭＳ Ｐゴシック" pitchFamily="-110" charset="-128"/>
              </a:rPr>
              <a:t>backup data center tapes containing the names, addresses, bank account numbers,</a:t>
            </a:r>
          </a:p>
          <a:p>
            <a:r>
              <a:rPr lang="en-US" smtClean="0">
                <a:latin typeface="Arial" pitchFamily="-110" charset="0"/>
                <a:ea typeface="ＭＳ Ｐゴシック" pitchFamily="-110" charset="-128"/>
                <a:cs typeface="ＭＳ Ｐゴシック" pitchFamily="-110" charset="-128"/>
              </a:rPr>
              <a:t>and Social Security numbers of 1.2 million government workers enrolled</a:t>
            </a:r>
          </a:p>
          <a:p>
            <a:r>
              <a:rPr lang="en-US" smtClean="0">
                <a:latin typeface="Arial" pitchFamily="-110" charset="0"/>
                <a:ea typeface="ＭＳ Ｐゴシック" pitchFamily="-110" charset="-128"/>
                <a:cs typeface="ＭＳ Ｐゴシック" pitchFamily="-110" charset="-128"/>
              </a:rPr>
              <a:t>in a charge-card account. None of the data were encrypted. The tapes never</a:t>
            </a:r>
          </a:p>
          <a:p>
            <a:r>
              <a:rPr lang="en-US" smtClean="0">
                <a:latin typeface="Arial" pitchFamily="-110" charset="0"/>
                <a:ea typeface="ＭＳ Ｐゴシック" pitchFamily="-110" charset="-128"/>
                <a:cs typeface="ＭＳ Ｐゴシック" pitchFamily="-110" charset="-128"/>
              </a:rPr>
              <a:t>arrived and indeed have never been found. Sadly, this method of backing up</a:t>
            </a:r>
          </a:p>
          <a:p>
            <a:r>
              <a:rPr lang="en-US" smtClean="0">
                <a:latin typeface="Arial" pitchFamily="-110" charset="0"/>
                <a:ea typeface="ＭＳ Ｐゴシック" pitchFamily="-110" charset="-128"/>
                <a:cs typeface="ＭＳ Ｐゴシック" pitchFamily="-110" charset="-128"/>
              </a:rPr>
              <a:t>and shipping data is all too common. As an another example, in April of 2005,</a:t>
            </a:r>
          </a:p>
          <a:p>
            <a:r>
              <a:rPr lang="en-US" smtClean="0">
                <a:latin typeface="Arial" pitchFamily="-110" charset="0"/>
                <a:ea typeface="ＭＳ Ｐゴシック" pitchFamily="-110" charset="-128"/>
                <a:cs typeface="ＭＳ Ｐゴシック" pitchFamily="-110" charset="-128"/>
              </a:rPr>
              <a:t>Ameritrade blamed its shipping vendor for losing a backup tape containing</a:t>
            </a:r>
          </a:p>
          <a:p>
            <a:r>
              <a:rPr lang="en-US" smtClean="0">
                <a:latin typeface="Arial" pitchFamily="-110" charset="0"/>
                <a:ea typeface="ＭＳ Ｐゴシック" pitchFamily="-110" charset="-128"/>
                <a:cs typeface="ＭＳ Ｐゴシック" pitchFamily="-110" charset="-128"/>
              </a:rPr>
              <a:t>unencrypted information on 200,000 clients.</a:t>
            </a:r>
          </a:p>
          <a:p>
            <a:endParaRPr lang="en-US" smtClean="0">
              <a:latin typeface="Arial" pitchFamily="-110" charset="0"/>
              <a:ea typeface="ＭＳ Ｐゴシック" pitchFamily="-110" charset="-128"/>
              <a:cs typeface="ＭＳ Ｐゴシック" pitchFamily="-110" charset="-128"/>
            </a:endParaRPr>
          </a:p>
          <a:p>
            <a:r>
              <a:rPr lang="en-US" smtClean="0">
                <a:latin typeface="Arial" pitchFamily="-110" charset="0"/>
                <a:ea typeface="ＭＳ Ｐゴシック" pitchFamily="-110" charset="-128"/>
                <a:cs typeface="ＭＳ Ｐゴシック" pitchFamily="-110" charset="-128"/>
              </a:rPr>
              <a:t>• In April of 2005, San Jose Medical group announced that someone had physically</a:t>
            </a:r>
          </a:p>
          <a:p>
            <a:r>
              <a:rPr lang="en-US" smtClean="0">
                <a:latin typeface="Arial" pitchFamily="-110" charset="0"/>
                <a:ea typeface="ＭＳ Ｐゴシック" pitchFamily="-110" charset="-128"/>
                <a:cs typeface="ＭＳ Ｐゴシック" pitchFamily="-110" charset="-128"/>
              </a:rPr>
              <a:t>stolen one of its computers and potentially gained access to 185,000</a:t>
            </a:r>
          </a:p>
          <a:p>
            <a:r>
              <a:rPr lang="en-US" smtClean="0">
                <a:latin typeface="Arial" pitchFamily="-110" charset="0"/>
                <a:ea typeface="ＭＳ Ｐゴシック" pitchFamily="-110" charset="-128"/>
                <a:cs typeface="ＭＳ Ｐゴシック" pitchFamily="-110" charset="-128"/>
              </a:rPr>
              <a:t>unencrypted patient records.</a:t>
            </a:r>
          </a:p>
          <a:p>
            <a:endParaRPr lang="en-US" smtClean="0">
              <a:latin typeface="Arial" pitchFamily="-110" charset="0"/>
              <a:ea typeface="ＭＳ Ｐゴシック" pitchFamily="-110" charset="-128"/>
              <a:cs typeface="ＭＳ Ｐゴシック" pitchFamily="-110" charset="-128"/>
            </a:endParaRPr>
          </a:p>
          <a:p>
            <a:r>
              <a:rPr lang="en-US" smtClean="0">
                <a:latin typeface="Arial" pitchFamily="-110" charset="0"/>
                <a:ea typeface="ＭＳ Ｐゴシック" pitchFamily="-110" charset="-128"/>
                <a:cs typeface="ＭＳ Ｐゴシック" pitchFamily="-110" charset="-128"/>
              </a:rPr>
              <a:t>• There have been countless examples of laptops lost at airports, stolen from a</a:t>
            </a:r>
          </a:p>
          <a:p>
            <a:r>
              <a:rPr lang="en-US" smtClean="0">
                <a:latin typeface="Arial" pitchFamily="-110" charset="0"/>
                <a:ea typeface="ＭＳ Ｐゴシック" pitchFamily="-110" charset="-128"/>
                <a:cs typeface="ＭＳ Ｐゴシック" pitchFamily="-110" charset="-128"/>
              </a:rPr>
              <a:t>parked car, or taken while the user is away from his or her desk. If the data on the</a:t>
            </a:r>
          </a:p>
          <a:p>
            <a:r>
              <a:rPr lang="en-US" smtClean="0">
                <a:latin typeface="Arial" pitchFamily="-110" charset="0"/>
                <a:ea typeface="ＭＳ Ｐゴシック" pitchFamily="-110" charset="-128"/>
                <a:cs typeface="ＭＳ Ｐゴシック" pitchFamily="-110" charset="-128"/>
              </a:rPr>
              <a:t>laptop’s hard drive are unencrypted, all of the data are available to the thief.</a:t>
            </a:r>
          </a:p>
          <a:p>
            <a:endParaRPr lang="en-US" smtClean="0">
              <a:latin typeface="Arial" pitchFamily="-110" charset="0"/>
              <a:ea typeface="ＭＳ Ｐゴシック" pitchFamily="-110" charset="-128"/>
              <a:cs typeface="ＭＳ Ｐゴシック" pitchFamily="-110" charset="-128"/>
            </a:endParaRPr>
          </a:p>
          <a:p>
            <a:r>
              <a:rPr lang="en-US" smtClean="0">
                <a:latin typeface="Arial" pitchFamily="-110" charset="0"/>
                <a:ea typeface="ＭＳ Ｐゴシック" pitchFamily="-110" charset="-128"/>
                <a:cs typeface="ＭＳ Ｐゴシック" pitchFamily="-110" charset="-128"/>
              </a:rPr>
              <a:t>Although it is now routine for businesses to provide a variety of protections,</a:t>
            </a:r>
          </a:p>
          <a:p>
            <a:r>
              <a:rPr lang="en-US" smtClean="0">
                <a:latin typeface="Arial" pitchFamily="-110" charset="0"/>
                <a:ea typeface="ＭＳ Ｐゴシック" pitchFamily="-110" charset="-128"/>
                <a:cs typeface="ＭＳ Ｐゴシック" pitchFamily="-110" charset="-128"/>
              </a:rPr>
              <a:t>including encryption, for information that is transmitted across networks, via the</a:t>
            </a:r>
          </a:p>
          <a:p>
            <a:r>
              <a:rPr lang="en-US" smtClean="0">
                <a:latin typeface="Arial" pitchFamily="-110" charset="0"/>
                <a:ea typeface="ＭＳ Ｐゴシック" pitchFamily="-110" charset="-128"/>
                <a:cs typeface="ＭＳ Ｐゴシック" pitchFamily="-110" charset="-128"/>
              </a:rPr>
              <a:t>Internet, or via wireless devices, once data are stored locally (referred to as </a:t>
            </a:r>
            <a:r>
              <a:rPr lang="en-US" i="1" smtClean="0">
                <a:latin typeface="Arial" pitchFamily="-110" charset="0"/>
                <a:ea typeface="ＭＳ Ｐゴシック" pitchFamily="-110" charset="-128"/>
                <a:cs typeface="ＭＳ Ｐゴシック" pitchFamily="-110" charset="-128"/>
              </a:rPr>
              <a:t>data at</a:t>
            </a:r>
          </a:p>
          <a:p>
            <a:r>
              <a:rPr lang="en-US" i="1" smtClean="0">
                <a:latin typeface="Arial" pitchFamily="-110" charset="0"/>
                <a:ea typeface="ＭＳ Ｐゴシック" pitchFamily="-110" charset="-128"/>
                <a:cs typeface="ＭＳ Ｐゴシック" pitchFamily="-110" charset="-128"/>
              </a:rPr>
              <a:t>rest), there is often little protection beyond domain authentication and operating</a:t>
            </a:r>
          </a:p>
          <a:p>
            <a:r>
              <a:rPr lang="en-US" smtClean="0">
                <a:latin typeface="Arial" pitchFamily="-110" charset="0"/>
                <a:ea typeface="ＭＳ Ｐゴシック" pitchFamily="-110" charset="-128"/>
                <a:cs typeface="ＭＳ Ｐゴシック" pitchFamily="-110" charset="-128"/>
              </a:rPr>
              <a:t>system access controls. Data at rest are often routinely backed up to secondary storage</a:t>
            </a:r>
          </a:p>
          <a:p>
            <a:r>
              <a:rPr lang="en-US" smtClean="0">
                <a:latin typeface="Arial" pitchFamily="-110" charset="0"/>
                <a:ea typeface="ＭＳ Ｐゴシック" pitchFamily="-110" charset="-128"/>
                <a:cs typeface="ＭＳ Ｐゴシック" pitchFamily="-110" charset="-128"/>
              </a:rPr>
              <a:t>such as CDROM or tape, archived for indefinite periods. Further, even when</a:t>
            </a:r>
          </a:p>
          <a:p>
            <a:r>
              <a:rPr lang="en-US" smtClean="0">
                <a:latin typeface="Arial" pitchFamily="-110" charset="0"/>
                <a:ea typeface="ＭＳ Ｐゴシック" pitchFamily="-110" charset="-128"/>
                <a:cs typeface="ＭＳ Ｐゴシック" pitchFamily="-110" charset="-128"/>
              </a:rPr>
              <a:t>data are erased from a hard disk, until the relevant disk sectors are reused, the data</a:t>
            </a:r>
          </a:p>
          <a:p>
            <a:r>
              <a:rPr lang="en-US" smtClean="0">
                <a:latin typeface="Arial" pitchFamily="-110" charset="0"/>
                <a:ea typeface="ＭＳ Ｐゴシック" pitchFamily="-110" charset="-128"/>
                <a:cs typeface="ＭＳ Ｐゴシック" pitchFamily="-110" charset="-128"/>
              </a:rPr>
              <a:t>are recoverable. Thus it becomes attractive, and indeed should be mandatory, to</a:t>
            </a:r>
          </a:p>
          <a:p>
            <a:r>
              <a:rPr lang="en-US" smtClean="0">
                <a:latin typeface="Arial" pitchFamily="-110" charset="0"/>
                <a:ea typeface="ＭＳ Ｐゴシック" pitchFamily="-110" charset="-128"/>
                <a:cs typeface="ＭＳ Ｐゴシック" pitchFamily="-110" charset="-128"/>
              </a:rPr>
              <a:t>encrypt data at rest and combine this with an effective encryption key management</a:t>
            </a:r>
          </a:p>
          <a:p>
            <a:r>
              <a:rPr lang="en-US" smtClean="0">
                <a:latin typeface="Arial" pitchFamily="-110" charset="0"/>
                <a:ea typeface="ＭＳ Ｐゴシック" pitchFamily="-110" charset="-128"/>
                <a:cs typeface="ＭＳ Ｐゴシック" pitchFamily="-110" charset="-128"/>
              </a:rPr>
              <a:t>scheme.</a:t>
            </a:r>
          </a:p>
          <a:p>
            <a:endParaRPr lang="en-US" smtClean="0">
              <a:latin typeface="Arial" pitchFamily="-110" charset="0"/>
              <a:ea typeface="ＭＳ Ｐゴシック" pitchFamily="-110" charset="-128"/>
              <a:cs typeface="ＭＳ Ｐゴシック" pitchFamily="-110" charset="-128"/>
            </a:endParaRPr>
          </a:p>
          <a:p>
            <a:r>
              <a:rPr lang="en-US" smtClean="0">
                <a:latin typeface="Arial" pitchFamily="-110" charset="0"/>
                <a:ea typeface="ＭＳ Ｐゴシック" pitchFamily="-110" charset="-128"/>
                <a:cs typeface="ＭＳ Ｐゴシック" pitchFamily="-110" charset="-128"/>
              </a:rPr>
              <a:t>There are a variety of ways to provide encryption services. A simple approach</a:t>
            </a:r>
          </a:p>
          <a:p>
            <a:r>
              <a:rPr lang="en-US" smtClean="0">
                <a:latin typeface="Arial" pitchFamily="-110" charset="0"/>
                <a:ea typeface="ＭＳ Ｐゴシック" pitchFamily="-110" charset="-128"/>
                <a:cs typeface="ＭＳ Ｐゴシック" pitchFamily="-110" charset="-128"/>
              </a:rPr>
              <a:t>available for use on a laptop is to use a commercially available encryption package</a:t>
            </a:r>
          </a:p>
          <a:p>
            <a:r>
              <a:rPr lang="en-US" smtClean="0">
                <a:latin typeface="Arial" pitchFamily="-110" charset="0"/>
                <a:ea typeface="ＭＳ Ｐゴシック" pitchFamily="-110" charset="-128"/>
                <a:cs typeface="ＭＳ Ｐゴシック" pitchFamily="-110" charset="-128"/>
              </a:rPr>
              <a:t>such as Pretty Good Privacy (PGP). PGP enables a user to generate a key from a</a:t>
            </a:r>
          </a:p>
          <a:p>
            <a:r>
              <a:rPr lang="en-US" smtClean="0">
                <a:latin typeface="Arial" pitchFamily="-110" charset="0"/>
                <a:ea typeface="ＭＳ Ｐゴシック" pitchFamily="-110" charset="-128"/>
                <a:cs typeface="ＭＳ Ｐゴシック" pitchFamily="-110" charset="-128"/>
              </a:rPr>
              <a:t>password and then use that key to encrypt selected files on the hard disk. The PGP</a:t>
            </a:r>
          </a:p>
          <a:p>
            <a:r>
              <a:rPr lang="en-US" smtClean="0">
                <a:latin typeface="Arial" pitchFamily="-110" charset="0"/>
                <a:ea typeface="ＭＳ Ｐゴシック" pitchFamily="-110" charset="-128"/>
                <a:cs typeface="ＭＳ Ｐゴシック" pitchFamily="-110" charset="-128"/>
              </a:rPr>
              <a:t>package does not store the password. To recover a file, the user enters the password,</a:t>
            </a:r>
          </a:p>
          <a:p>
            <a:r>
              <a:rPr lang="en-US" smtClean="0">
                <a:latin typeface="Arial" pitchFamily="-110" charset="0"/>
                <a:ea typeface="ＭＳ Ｐゴシック" pitchFamily="-110" charset="-128"/>
                <a:cs typeface="ＭＳ Ｐゴシック" pitchFamily="-110" charset="-128"/>
              </a:rPr>
              <a:t>PGP generates the password, and PGP decrypts the file. So long as the user protects</a:t>
            </a:r>
          </a:p>
          <a:p>
            <a:r>
              <a:rPr lang="en-US" smtClean="0">
                <a:latin typeface="Arial" pitchFamily="-110" charset="0"/>
                <a:ea typeface="ＭＳ Ｐゴシック" pitchFamily="-110" charset="-128"/>
                <a:cs typeface="ＭＳ Ｐゴシック" pitchFamily="-110" charset="-128"/>
              </a:rPr>
              <a:t>his or her password and does not use an easily guessable password, the files are fully</a:t>
            </a:r>
          </a:p>
          <a:p>
            <a:r>
              <a:rPr lang="en-US" smtClean="0">
                <a:latin typeface="Arial" pitchFamily="-110" charset="0"/>
                <a:ea typeface="ＭＳ Ｐゴシック" pitchFamily="-110" charset="-128"/>
                <a:cs typeface="ＭＳ Ｐゴシック" pitchFamily="-110" charset="-128"/>
              </a:rPr>
              <a:t>protected while at rest. Some more recent approaches are listed in [COLL06]:</a:t>
            </a:r>
          </a:p>
          <a:p>
            <a:endParaRPr lang="en-US" smtClean="0">
              <a:latin typeface="Arial" pitchFamily="-110" charset="0"/>
              <a:ea typeface="ＭＳ Ｐゴシック" pitchFamily="-110" charset="-128"/>
              <a:cs typeface="ＭＳ Ｐゴシック" pitchFamily="-110" charset="-128"/>
            </a:endParaRPr>
          </a:p>
          <a:p>
            <a:r>
              <a:rPr lang="en-US" smtClean="0">
                <a:latin typeface="Arial" pitchFamily="-110" charset="0"/>
                <a:ea typeface="ＭＳ Ｐゴシック" pitchFamily="-110" charset="-128"/>
                <a:cs typeface="ＭＳ Ｐゴシック" pitchFamily="-110" charset="-128"/>
              </a:rPr>
              <a:t>• </a:t>
            </a:r>
            <a:r>
              <a:rPr lang="en-US" b="1" smtClean="0">
                <a:latin typeface="Arial" pitchFamily="-110" charset="0"/>
                <a:ea typeface="ＭＳ Ｐゴシック" pitchFamily="-110" charset="-128"/>
                <a:cs typeface="ＭＳ Ｐゴシック" pitchFamily="-110" charset="-128"/>
              </a:rPr>
              <a:t>Back-end appliance: This is a hardware device that sits between servers and</a:t>
            </a:r>
          </a:p>
          <a:p>
            <a:r>
              <a:rPr lang="en-US" smtClean="0">
                <a:latin typeface="Arial" pitchFamily="-110" charset="0"/>
                <a:ea typeface="ＭＳ Ｐゴシック" pitchFamily="-110" charset="-128"/>
                <a:cs typeface="ＭＳ Ｐゴシック" pitchFamily="-110" charset="-128"/>
              </a:rPr>
              <a:t>storage systems and encrypts all data going from the server to the storage system</a:t>
            </a:r>
          </a:p>
          <a:p>
            <a:r>
              <a:rPr lang="en-US" smtClean="0">
                <a:latin typeface="Arial" pitchFamily="-110" charset="0"/>
                <a:ea typeface="ＭＳ Ｐゴシック" pitchFamily="-110" charset="-128"/>
                <a:cs typeface="ＭＳ Ｐゴシック" pitchFamily="-110" charset="-128"/>
              </a:rPr>
              <a:t>and decrypts data going in the opposite direction. These devices encrypt</a:t>
            </a:r>
          </a:p>
          <a:p>
            <a:r>
              <a:rPr lang="en-US" smtClean="0">
                <a:latin typeface="Arial" pitchFamily="-110" charset="0"/>
                <a:ea typeface="ＭＳ Ｐゴシック" pitchFamily="-110" charset="-128"/>
                <a:cs typeface="ＭＳ Ｐゴシック" pitchFamily="-110" charset="-128"/>
              </a:rPr>
              <a:t>data at close to wire speed, with very little latency. In contrast, encryption</a:t>
            </a:r>
          </a:p>
          <a:p>
            <a:r>
              <a:rPr lang="en-US" smtClean="0">
                <a:latin typeface="Arial" pitchFamily="-110" charset="0"/>
                <a:ea typeface="ＭＳ Ｐゴシック" pitchFamily="-110" charset="-128"/>
                <a:cs typeface="ＭＳ Ｐゴシック" pitchFamily="-110" charset="-128"/>
              </a:rPr>
              <a:t>software on servers and storage systems slows backups. A system man ager</a:t>
            </a:r>
          </a:p>
          <a:p>
            <a:r>
              <a:rPr lang="en-US" smtClean="0">
                <a:latin typeface="Arial" pitchFamily="-110" charset="0"/>
                <a:ea typeface="ＭＳ Ｐゴシック" pitchFamily="-110" charset="-128"/>
                <a:cs typeface="ＭＳ Ｐゴシック" pitchFamily="-110" charset="-128"/>
              </a:rPr>
              <a:t>configures the appliance to accept requests from specified clients, for which</a:t>
            </a:r>
          </a:p>
          <a:p>
            <a:r>
              <a:rPr lang="en-US" smtClean="0">
                <a:latin typeface="Arial" pitchFamily="-110" charset="0"/>
                <a:ea typeface="ＭＳ Ｐゴシック" pitchFamily="-110" charset="-128"/>
                <a:cs typeface="ＭＳ Ｐゴシック" pitchFamily="-110" charset="-128"/>
              </a:rPr>
              <a:t>unencrypted data are supplied.</a:t>
            </a:r>
          </a:p>
          <a:p>
            <a:endParaRPr lang="en-US" smtClean="0">
              <a:latin typeface="Arial" pitchFamily="-110" charset="0"/>
              <a:ea typeface="ＭＳ Ｐゴシック" pitchFamily="-110" charset="-128"/>
              <a:cs typeface="ＭＳ Ｐゴシック" pitchFamily="-110" charset="-128"/>
            </a:endParaRPr>
          </a:p>
          <a:p>
            <a:r>
              <a:rPr lang="en-US" smtClean="0">
                <a:latin typeface="Arial" pitchFamily="-110" charset="0"/>
                <a:ea typeface="ＭＳ Ｐゴシック" pitchFamily="-110" charset="-128"/>
                <a:cs typeface="ＭＳ Ｐゴシック" pitchFamily="-110" charset="-128"/>
              </a:rPr>
              <a:t>• </a:t>
            </a:r>
            <a:r>
              <a:rPr lang="en-US" b="1" smtClean="0">
                <a:latin typeface="Arial" pitchFamily="-110" charset="0"/>
                <a:ea typeface="ＭＳ Ｐゴシック" pitchFamily="-110" charset="-128"/>
                <a:cs typeface="ＭＳ Ｐゴシック" pitchFamily="-110" charset="-128"/>
              </a:rPr>
              <a:t>Library-based tape encryption: This is provided by means of a co-processor board</a:t>
            </a:r>
          </a:p>
          <a:p>
            <a:r>
              <a:rPr lang="en-US" smtClean="0">
                <a:latin typeface="Arial" pitchFamily="-110" charset="0"/>
                <a:ea typeface="ＭＳ Ｐゴシック" pitchFamily="-110" charset="-128"/>
                <a:cs typeface="ＭＳ Ｐゴシック" pitchFamily="-110" charset="-128"/>
              </a:rPr>
              <a:t>embedded in the tape drive and tape library hardware. The co-processor encrypts</a:t>
            </a:r>
          </a:p>
          <a:p>
            <a:r>
              <a:rPr lang="en-US" smtClean="0">
                <a:latin typeface="Arial" pitchFamily="-110" charset="0"/>
                <a:ea typeface="ＭＳ Ｐゴシック" pitchFamily="-110" charset="-128"/>
                <a:cs typeface="ＭＳ Ｐゴシック" pitchFamily="-110" charset="-128"/>
              </a:rPr>
              <a:t>data using a nonreadable key configured into the board. The tapes can then be sent</a:t>
            </a:r>
          </a:p>
          <a:p>
            <a:r>
              <a:rPr lang="en-US" smtClean="0">
                <a:latin typeface="Arial" pitchFamily="-110" charset="0"/>
                <a:ea typeface="ＭＳ Ｐゴシック" pitchFamily="-110" charset="-128"/>
                <a:cs typeface="ＭＳ Ｐゴシック" pitchFamily="-110" charset="-128"/>
              </a:rPr>
              <a:t>off-site to a facility that has the same tape drive hardware. The key can be exported</a:t>
            </a:r>
          </a:p>
          <a:p>
            <a:r>
              <a:rPr lang="en-US" smtClean="0">
                <a:latin typeface="Arial" pitchFamily="-110" charset="0"/>
                <a:ea typeface="ＭＳ Ｐゴシック" pitchFamily="-110" charset="-128"/>
                <a:cs typeface="ＭＳ Ｐゴシック" pitchFamily="-110" charset="-128"/>
              </a:rPr>
              <a:t>via secure e-mail or a small flash drive that is transported securely. If the matching</a:t>
            </a:r>
          </a:p>
          <a:p>
            <a:r>
              <a:rPr lang="en-US" smtClean="0">
                <a:latin typeface="Arial" pitchFamily="-110" charset="0"/>
                <a:ea typeface="ＭＳ Ｐゴシック" pitchFamily="-110" charset="-128"/>
                <a:cs typeface="ＭＳ Ｐゴシック" pitchFamily="-110" charset="-128"/>
              </a:rPr>
              <a:t>tape drive hardware co-processor is not available at the other site, the target facility</a:t>
            </a:r>
          </a:p>
          <a:p>
            <a:r>
              <a:rPr lang="en-US" smtClean="0">
                <a:latin typeface="Arial" pitchFamily="-110" charset="0"/>
                <a:ea typeface="ＭＳ Ｐゴシック" pitchFamily="-110" charset="-128"/>
                <a:cs typeface="ＭＳ Ｐゴシック" pitchFamily="-110" charset="-128"/>
              </a:rPr>
              <a:t>can use the key in a software decryption package to recover the data.</a:t>
            </a:r>
          </a:p>
          <a:p>
            <a:endParaRPr lang="en-US" smtClean="0">
              <a:latin typeface="Arial" pitchFamily="-110" charset="0"/>
              <a:ea typeface="ＭＳ Ｐゴシック" pitchFamily="-110" charset="-128"/>
              <a:cs typeface="ＭＳ Ｐゴシック" pitchFamily="-110" charset="-128"/>
            </a:endParaRPr>
          </a:p>
          <a:p>
            <a:r>
              <a:rPr lang="en-US" smtClean="0">
                <a:latin typeface="Arial" pitchFamily="-110" charset="0"/>
                <a:ea typeface="ＭＳ Ｐゴシック" pitchFamily="-110" charset="-128"/>
                <a:cs typeface="ＭＳ Ｐゴシック" pitchFamily="-110" charset="-128"/>
              </a:rPr>
              <a:t>• </a:t>
            </a:r>
            <a:r>
              <a:rPr lang="en-US" b="1" smtClean="0">
                <a:latin typeface="Arial" pitchFamily="-110" charset="0"/>
                <a:ea typeface="ＭＳ Ｐゴシック" pitchFamily="-110" charset="-128"/>
                <a:cs typeface="ＭＳ Ｐゴシック" pitchFamily="-110" charset="-128"/>
              </a:rPr>
              <a:t>Background laptop and PC data encryption: A number of vendors offer software</a:t>
            </a:r>
          </a:p>
          <a:p>
            <a:r>
              <a:rPr lang="en-US" smtClean="0">
                <a:latin typeface="Arial" pitchFamily="-110" charset="0"/>
                <a:ea typeface="ＭＳ Ｐゴシック" pitchFamily="-110" charset="-128"/>
                <a:cs typeface="ＭＳ Ｐゴシック" pitchFamily="-110" charset="-128"/>
              </a:rPr>
              <a:t>products that provide encryption that is transparent to the application and</a:t>
            </a:r>
          </a:p>
          <a:p>
            <a:r>
              <a:rPr lang="en-US" smtClean="0">
                <a:latin typeface="Arial" pitchFamily="-110" charset="0"/>
                <a:ea typeface="ＭＳ Ｐゴシック" pitchFamily="-110" charset="-128"/>
                <a:cs typeface="ＭＳ Ｐゴシック" pitchFamily="-110" charset="-128"/>
              </a:rPr>
              <a:t>the user. Some products encrypt all or designated files and folders. Other products</a:t>
            </a:r>
          </a:p>
          <a:p>
            <a:r>
              <a:rPr lang="en-US" smtClean="0">
                <a:latin typeface="Arial" pitchFamily="-110" charset="0"/>
                <a:ea typeface="ＭＳ Ｐゴシック" pitchFamily="-110" charset="-128"/>
                <a:cs typeface="ＭＳ Ｐゴシック" pitchFamily="-110" charset="-128"/>
              </a:rPr>
              <a:t>create a virtual disk, which can be maintained locally on the user’s hard</a:t>
            </a:r>
          </a:p>
          <a:p>
            <a:r>
              <a:rPr lang="en-US" smtClean="0">
                <a:latin typeface="Arial" pitchFamily="-110" charset="0"/>
                <a:ea typeface="ＭＳ Ｐゴシック" pitchFamily="-110" charset="-128"/>
                <a:cs typeface="ＭＳ Ｐゴシック" pitchFamily="-110" charset="-128"/>
              </a:rPr>
              <a:t>drive or maintained on a network storage device, with all data on the virtual</a:t>
            </a:r>
          </a:p>
          <a:p>
            <a:r>
              <a:rPr lang="en-US" smtClean="0">
                <a:latin typeface="Arial" pitchFamily="-110" charset="0"/>
                <a:ea typeface="ＭＳ Ｐゴシック" pitchFamily="-110" charset="-128"/>
                <a:cs typeface="ＭＳ Ｐゴシック" pitchFamily="-110" charset="-128"/>
              </a:rPr>
              <a:t>disk encrypted. Various key management solutions are offered to restrict access</a:t>
            </a:r>
          </a:p>
          <a:p>
            <a:r>
              <a:rPr lang="en-US" smtClean="0">
                <a:latin typeface="Arial" pitchFamily="-110" charset="0"/>
                <a:ea typeface="ＭＳ Ｐゴシック" pitchFamily="-110" charset="-128"/>
                <a:cs typeface="ＭＳ Ｐゴシック" pitchFamily="-110" charset="-128"/>
              </a:rPr>
              <a:t>to the owner of the data.</a:t>
            </a:r>
            <a:endParaRPr lang="en-US" smtClean="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40354963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C266129A-4B9A-834B-9F63-15D1A2BFA934}" type="slidenum">
              <a:rPr lang="en-AU">
                <a:latin typeface="Arial" pitchFamily="-110" charset="0"/>
              </a:rPr>
              <a:pPr/>
              <a:t>34</a:t>
            </a:fld>
            <a:endParaRPr lang="en-AU">
              <a:latin typeface="Arial" pitchFamily="-110" charset="0"/>
            </a:endParaRPr>
          </a:p>
        </p:txBody>
      </p:sp>
      <p:sp>
        <p:nvSpPr>
          <p:cNvPr id="83971" name="Rectangle 4"/>
          <p:cNvSpPr>
            <a:spLocks noGrp="1" noRot="1" noChangeAspect="1" noChangeArrowheads="1" noTextEdit="1"/>
          </p:cNvSpPr>
          <p:nvPr>
            <p:ph type="sldImg"/>
          </p:nvPr>
        </p:nvSpPr>
        <p:spPr>
          <a:ln/>
        </p:spPr>
      </p:sp>
      <p:sp>
        <p:nvSpPr>
          <p:cNvPr id="83972" name="Rectangle 5"/>
          <p:cNvSpPr>
            <a:spLocks noGrp="1" noChangeArrowheads="1"/>
          </p:cNvSpPr>
          <p:nvPr>
            <p:ph type="body" idx="1"/>
          </p:nvPr>
        </p:nvSpPr>
        <p:spPr>
          <a:noFill/>
          <a:ln/>
        </p:spPr>
        <p:txBody>
          <a:bodyPr/>
          <a:lstStyle/>
          <a:p>
            <a:pPr eaLnBrk="1" hangingPunct="1"/>
            <a:r>
              <a:rPr lang="en-US">
                <a:latin typeface="Times New Roman" pitchFamily="-110" charset="0"/>
                <a:ea typeface="ＭＳ Ｐゴシック" pitchFamily="-110" charset="-128"/>
                <a:cs typeface="ＭＳ Ｐゴシック" pitchFamily="-110" charset="-128"/>
              </a:rPr>
              <a:t>Chapter 2 summary.</a:t>
            </a:r>
          </a:p>
        </p:txBody>
      </p:sp>
    </p:spTree>
    <p:extLst>
      <p:ext uri="{BB962C8B-B14F-4D97-AF65-F5344CB8AC3E}">
        <p14:creationId xmlns:p14="http://schemas.microsoft.com/office/powerpoint/2010/main" val="17716249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B92D9F-3486-47DC-B853-A443ACD2EDB1}" type="slidenum">
              <a:rPr lang="en-AU"/>
              <a:pPr/>
              <a:t>4</a:t>
            </a:fld>
            <a:endParaRPr lang="en-AU"/>
          </a:p>
        </p:txBody>
      </p:sp>
      <p:sp>
        <p:nvSpPr>
          <p:cNvPr id="220162" name="Rectangle 2"/>
          <p:cNvSpPr>
            <a:spLocks noGrp="1" noRot="1" noChangeAspect="1" noChangeArrowheads="1" noTextEdit="1"/>
          </p:cNvSpPr>
          <p:nvPr>
            <p:ph type="sldImg"/>
          </p:nvPr>
        </p:nvSpPr>
        <p:spPr>
          <a:ln/>
        </p:spPr>
      </p:sp>
      <p:sp>
        <p:nvSpPr>
          <p:cNvPr id="220163" name="Rectangle 3"/>
          <p:cNvSpPr>
            <a:spLocks noGrp="1" noChangeArrowheads="1"/>
          </p:cNvSpPr>
          <p:nvPr>
            <p:ph type="body" idx="1"/>
          </p:nvPr>
        </p:nvSpPr>
        <p:spPr>
          <a:xfrm>
            <a:off x="685800" y="4343400"/>
            <a:ext cx="5562600" cy="4343400"/>
          </a:xfrm>
        </p:spPr>
        <p:txBody>
          <a:bodyPr/>
          <a:lstStyle/>
          <a:p>
            <a:pPr eaLnBrk="1" hangingPunct="1"/>
            <a:r>
              <a:rPr lang="en-US" dirty="0" smtClean="0">
                <a:latin typeface="Arial" pitchFamily="-110" charset="0"/>
                <a:ea typeface="ＭＳ Ｐゴシック" pitchFamily="-110" charset="-128"/>
                <a:cs typeface="ＭＳ Ｐゴシック" pitchFamily="-110" charset="-128"/>
              </a:rPr>
              <a:t>A symmetric encryption scheme has five ingredients (Figure 2.1):</a:t>
            </a:r>
          </a:p>
          <a:p>
            <a:pPr eaLnBrk="1" hangingPunct="1"/>
            <a:endParaRPr lang="en-US" dirty="0" smtClean="0">
              <a:latin typeface="Arial" pitchFamily="-110" charset="0"/>
              <a:ea typeface="ＭＳ Ｐゴシック" pitchFamily="-110" charset="-128"/>
              <a:cs typeface="ＭＳ Ｐゴシック" pitchFamily="-110" charset="-128"/>
            </a:endParaRPr>
          </a:p>
          <a:p>
            <a:pPr eaLnBrk="1" hangingPunct="1"/>
            <a:r>
              <a:rPr lang="en-US" dirty="0" smtClean="0">
                <a:latin typeface="Arial" pitchFamily="-110" charset="0"/>
                <a:ea typeface="ＭＳ Ｐゴシック" pitchFamily="-110" charset="-128"/>
                <a:cs typeface="ＭＳ Ｐゴシック" pitchFamily="-110" charset="-128"/>
              </a:rPr>
              <a:t>• </a:t>
            </a:r>
            <a:r>
              <a:rPr lang="en-US" b="1" dirty="0" smtClean="0">
                <a:latin typeface="Arial" pitchFamily="-110" charset="0"/>
                <a:ea typeface="ＭＳ Ｐゴシック" pitchFamily="-110" charset="-128"/>
                <a:cs typeface="ＭＳ Ｐゴシック" pitchFamily="-110" charset="-128"/>
              </a:rPr>
              <a:t>Plaintext: </a:t>
            </a:r>
            <a:r>
              <a:rPr lang="en-US" b="0" dirty="0" smtClean="0">
                <a:latin typeface="Arial" pitchFamily="-110" charset="0"/>
                <a:ea typeface="ＭＳ Ｐゴシック" pitchFamily="-110" charset="-128"/>
                <a:cs typeface="ＭＳ Ｐゴシック" pitchFamily="-110" charset="-128"/>
              </a:rPr>
              <a:t>This is the original message or data that is fed into the algorithm as</a:t>
            </a:r>
            <a:r>
              <a:rPr lang="en-US" b="0" baseline="0" dirty="0" smtClean="0">
                <a:latin typeface="Arial" pitchFamily="-110" charset="0"/>
                <a:ea typeface="ＭＳ Ｐゴシック" pitchFamily="-110" charset="-128"/>
                <a:cs typeface="ＭＳ Ｐゴシック" pitchFamily="-110" charset="-128"/>
              </a:rPr>
              <a:t> </a:t>
            </a:r>
            <a:r>
              <a:rPr lang="en-US" dirty="0" smtClean="0">
                <a:latin typeface="Arial" pitchFamily="-110" charset="0"/>
                <a:ea typeface="ＭＳ Ｐゴシック" pitchFamily="-110" charset="-128"/>
                <a:cs typeface="ＭＳ Ｐゴシック" pitchFamily="-110" charset="-128"/>
              </a:rPr>
              <a:t>input.</a:t>
            </a:r>
          </a:p>
          <a:p>
            <a:pPr eaLnBrk="1" hangingPunct="1"/>
            <a:endParaRPr lang="en-US" dirty="0" smtClean="0">
              <a:latin typeface="Arial" pitchFamily="-110" charset="0"/>
              <a:ea typeface="ＭＳ Ｐゴシック" pitchFamily="-110" charset="-128"/>
              <a:cs typeface="ＭＳ Ｐゴシック" pitchFamily="-110" charset="-128"/>
            </a:endParaRPr>
          </a:p>
          <a:p>
            <a:pPr eaLnBrk="1" hangingPunct="1"/>
            <a:r>
              <a:rPr lang="en-US" dirty="0" smtClean="0">
                <a:latin typeface="Arial" pitchFamily="-110" charset="0"/>
                <a:ea typeface="ＭＳ Ｐゴシック" pitchFamily="-110" charset="-128"/>
                <a:cs typeface="ＭＳ Ｐゴシック" pitchFamily="-110" charset="-128"/>
              </a:rPr>
              <a:t>• </a:t>
            </a:r>
            <a:r>
              <a:rPr lang="en-US" b="1" dirty="0" smtClean="0">
                <a:latin typeface="Arial" pitchFamily="-110" charset="0"/>
                <a:ea typeface="ＭＳ Ｐゴシック" pitchFamily="-110" charset="-128"/>
                <a:cs typeface="ＭＳ Ｐゴシック" pitchFamily="-110" charset="-128"/>
              </a:rPr>
              <a:t>Encryption algorithm: </a:t>
            </a:r>
            <a:r>
              <a:rPr lang="en-US" b="0" dirty="0" smtClean="0">
                <a:latin typeface="Arial" pitchFamily="-110" charset="0"/>
                <a:ea typeface="ＭＳ Ｐゴシック" pitchFamily="-110" charset="-128"/>
                <a:cs typeface="ＭＳ Ｐゴシック" pitchFamily="-110" charset="-128"/>
              </a:rPr>
              <a:t>The encryption algorithm performs various substitutions </a:t>
            </a:r>
            <a:r>
              <a:rPr lang="en-US" dirty="0" smtClean="0">
                <a:latin typeface="Arial" pitchFamily="-110" charset="0"/>
                <a:ea typeface="ＭＳ Ｐゴシック" pitchFamily="-110" charset="-128"/>
                <a:cs typeface="ＭＳ Ｐゴシック" pitchFamily="-110" charset="-128"/>
              </a:rPr>
              <a:t>and transformations on the plaintext.</a:t>
            </a:r>
          </a:p>
          <a:p>
            <a:pPr eaLnBrk="1" hangingPunct="1"/>
            <a:endParaRPr lang="en-US" dirty="0" smtClean="0">
              <a:latin typeface="Arial" pitchFamily="-110" charset="0"/>
              <a:ea typeface="ＭＳ Ｐゴシック" pitchFamily="-110" charset="-128"/>
              <a:cs typeface="ＭＳ Ｐゴシック" pitchFamily="-110" charset="-128"/>
            </a:endParaRPr>
          </a:p>
          <a:p>
            <a:pPr eaLnBrk="1" hangingPunct="1"/>
            <a:r>
              <a:rPr lang="en-US" dirty="0" smtClean="0">
                <a:latin typeface="Arial" pitchFamily="-110" charset="0"/>
                <a:ea typeface="ＭＳ Ｐゴシック" pitchFamily="-110" charset="-128"/>
                <a:cs typeface="ＭＳ Ｐゴシック" pitchFamily="-110" charset="-128"/>
              </a:rPr>
              <a:t>• </a:t>
            </a:r>
            <a:r>
              <a:rPr lang="en-US" b="1" dirty="0" smtClean="0">
                <a:latin typeface="Arial" pitchFamily="-110" charset="0"/>
                <a:ea typeface="ＭＳ Ｐゴシック" pitchFamily="-110" charset="-128"/>
                <a:cs typeface="ＭＳ Ｐゴシック" pitchFamily="-110" charset="-128"/>
              </a:rPr>
              <a:t>Secret key: </a:t>
            </a:r>
            <a:r>
              <a:rPr lang="en-US" b="0" dirty="0" smtClean="0">
                <a:latin typeface="Arial" pitchFamily="-110" charset="0"/>
                <a:ea typeface="ＭＳ Ｐゴシック" pitchFamily="-110" charset="-128"/>
                <a:cs typeface="ＭＳ Ｐゴシック" pitchFamily="-110" charset="-128"/>
              </a:rPr>
              <a:t>The secret key is also input to the encryption algorithm. The exact </a:t>
            </a:r>
            <a:r>
              <a:rPr lang="en-US" dirty="0" smtClean="0">
                <a:latin typeface="Arial" pitchFamily="-110" charset="0"/>
                <a:ea typeface="ＭＳ Ｐゴシック" pitchFamily="-110" charset="-128"/>
                <a:cs typeface="ＭＳ Ｐゴシック" pitchFamily="-110" charset="-128"/>
              </a:rPr>
              <a:t>substitutions and transformations performed by the algorithm depend on the key.</a:t>
            </a:r>
          </a:p>
          <a:p>
            <a:pPr eaLnBrk="1" hangingPunct="1"/>
            <a:endParaRPr lang="en-US" dirty="0" smtClean="0">
              <a:latin typeface="Arial" pitchFamily="-110" charset="0"/>
              <a:ea typeface="ＭＳ Ｐゴシック" pitchFamily="-110" charset="-128"/>
              <a:cs typeface="ＭＳ Ｐゴシック" pitchFamily="-110" charset="-128"/>
            </a:endParaRPr>
          </a:p>
          <a:p>
            <a:pPr eaLnBrk="1" hangingPunct="1"/>
            <a:r>
              <a:rPr lang="en-US" dirty="0" smtClean="0">
                <a:latin typeface="Arial" pitchFamily="-110" charset="0"/>
                <a:ea typeface="ＭＳ Ｐゴシック" pitchFamily="-110" charset="-128"/>
                <a:cs typeface="ＭＳ Ｐゴシック" pitchFamily="-110" charset="-128"/>
              </a:rPr>
              <a:t>• </a:t>
            </a:r>
            <a:r>
              <a:rPr lang="en-US" b="1" dirty="0" err="1" smtClean="0">
                <a:latin typeface="Arial" pitchFamily="-110" charset="0"/>
                <a:ea typeface="ＭＳ Ｐゴシック" pitchFamily="-110" charset="-128"/>
                <a:cs typeface="ＭＳ Ｐゴシック" pitchFamily="-110" charset="-128"/>
              </a:rPr>
              <a:t>Ciphertext</a:t>
            </a:r>
            <a:r>
              <a:rPr lang="en-US" b="1" dirty="0" smtClean="0">
                <a:latin typeface="Arial" pitchFamily="-110" charset="0"/>
                <a:ea typeface="ＭＳ Ｐゴシック" pitchFamily="-110" charset="-128"/>
                <a:cs typeface="ＭＳ Ｐゴシック" pitchFamily="-110" charset="-128"/>
              </a:rPr>
              <a:t>: </a:t>
            </a:r>
            <a:r>
              <a:rPr lang="en-US" b="0" dirty="0" smtClean="0">
                <a:latin typeface="Arial" pitchFamily="-110" charset="0"/>
                <a:ea typeface="ＭＳ Ｐゴシック" pitchFamily="-110" charset="-128"/>
                <a:cs typeface="ＭＳ Ｐゴシック" pitchFamily="-110" charset="-128"/>
              </a:rPr>
              <a:t>This is the scrambled message produced as output. It depends on </a:t>
            </a:r>
            <a:r>
              <a:rPr lang="en-US" dirty="0" smtClean="0">
                <a:latin typeface="Arial" pitchFamily="-110" charset="0"/>
                <a:ea typeface="ＭＳ Ｐゴシック" pitchFamily="-110" charset="-128"/>
                <a:cs typeface="ＭＳ Ｐゴシック" pitchFamily="-110" charset="-128"/>
              </a:rPr>
              <a:t>the plaintext and the secret key. For a given message, two different keys will produce two different </a:t>
            </a:r>
            <a:r>
              <a:rPr lang="en-US" dirty="0" err="1" smtClean="0">
                <a:latin typeface="Arial" pitchFamily="-110" charset="0"/>
                <a:ea typeface="ＭＳ Ｐゴシック" pitchFamily="-110" charset="-128"/>
                <a:cs typeface="ＭＳ Ｐゴシック" pitchFamily="-110" charset="-128"/>
              </a:rPr>
              <a:t>ciphertexts</a:t>
            </a:r>
            <a:r>
              <a:rPr lang="en-US" dirty="0" smtClean="0">
                <a:latin typeface="Arial" pitchFamily="-110" charset="0"/>
                <a:ea typeface="ＭＳ Ｐゴシック" pitchFamily="-110" charset="-128"/>
                <a:cs typeface="ＭＳ Ｐゴシック" pitchFamily="-110" charset="-128"/>
              </a:rPr>
              <a:t>.</a:t>
            </a:r>
          </a:p>
          <a:p>
            <a:pPr eaLnBrk="1" hangingPunct="1"/>
            <a:endParaRPr lang="en-US" dirty="0" smtClean="0">
              <a:latin typeface="Arial" pitchFamily="-110" charset="0"/>
              <a:ea typeface="ＭＳ Ｐゴシック" pitchFamily="-110" charset="-128"/>
              <a:cs typeface="ＭＳ Ｐゴシック" pitchFamily="-110" charset="-128"/>
            </a:endParaRPr>
          </a:p>
          <a:p>
            <a:pPr eaLnBrk="1" hangingPunct="1"/>
            <a:r>
              <a:rPr lang="en-US" dirty="0" smtClean="0">
                <a:latin typeface="Arial" pitchFamily="-110" charset="0"/>
                <a:ea typeface="ＭＳ Ｐゴシック" pitchFamily="-110" charset="-128"/>
                <a:cs typeface="ＭＳ Ｐゴシック" pitchFamily="-110" charset="-128"/>
              </a:rPr>
              <a:t>• </a:t>
            </a:r>
            <a:r>
              <a:rPr lang="en-US" b="1" dirty="0" smtClean="0">
                <a:latin typeface="Arial" pitchFamily="-110" charset="0"/>
                <a:ea typeface="ＭＳ Ｐゴシック" pitchFamily="-110" charset="-128"/>
                <a:cs typeface="ＭＳ Ｐゴシック" pitchFamily="-110" charset="-128"/>
              </a:rPr>
              <a:t>Decryption algorithm: </a:t>
            </a:r>
            <a:r>
              <a:rPr lang="en-US" b="0" dirty="0" smtClean="0">
                <a:latin typeface="Arial" pitchFamily="-110" charset="0"/>
                <a:ea typeface="ＭＳ Ｐゴシック" pitchFamily="-110" charset="-128"/>
                <a:cs typeface="ＭＳ Ｐゴシック" pitchFamily="-110" charset="-128"/>
              </a:rPr>
              <a:t>This is essentially the encryption algorithm run in</a:t>
            </a:r>
            <a:r>
              <a:rPr lang="en-US" b="1" dirty="0" smtClean="0">
                <a:latin typeface="Arial" pitchFamily="-110" charset="0"/>
                <a:ea typeface="ＭＳ Ｐゴシック" pitchFamily="-110" charset="-128"/>
                <a:cs typeface="ＭＳ Ｐゴシック" pitchFamily="-110" charset="-128"/>
              </a:rPr>
              <a:t> </a:t>
            </a:r>
            <a:r>
              <a:rPr lang="en-US" dirty="0" smtClean="0">
                <a:latin typeface="Arial" pitchFamily="-110" charset="0"/>
                <a:ea typeface="ＭＳ Ｐゴシック" pitchFamily="-110" charset="-128"/>
                <a:cs typeface="ＭＳ Ｐゴシック" pitchFamily="-110" charset="-128"/>
              </a:rPr>
              <a:t>reverse. It takes the </a:t>
            </a:r>
            <a:r>
              <a:rPr lang="en-US" dirty="0" err="1" smtClean="0">
                <a:latin typeface="Arial" pitchFamily="-110" charset="0"/>
                <a:ea typeface="ＭＳ Ｐゴシック" pitchFamily="-110" charset="-128"/>
                <a:cs typeface="ＭＳ Ｐゴシック" pitchFamily="-110" charset="-128"/>
              </a:rPr>
              <a:t>ciphertext</a:t>
            </a:r>
            <a:r>
              <a:rPr lang="en-US" dirty="0" smtClean="0">
                <a:latin typeface="Arial" pitchFamily="-110" charset="0"/>
                <a:ea typeface="ＭＳ Ｐゴシック" pitchFamily="-110" charset="-128"/>
                <a:cs typeface="ＭＳ Ｐゴシック" pitchFamily="-110" charset="-128"/>
              </a:rPr>
              <a:t> and the secret key and produces the </a:t>
            </a:r>
            <a:r>
              <a:rPr lang="en-US" dirty="0" err="1" smtClean="0">
                <a:latin typeface="Arial" pitchFamily="-110" charset="0"/>
                <a:ea typeface="ＭＳ Ｐゴシック" pitchFamily="-110" charset="-128"/>
                <a:cs typeface="ＭＳ Ｐゴシック" pitchFamily="-110" charset="-128"/>
              </a:rPr>
              <a:t>originalplaintext</a:t>
            </a:r>
            <a:r>
              <a:rPr lang="en-US" dirty="0" smtClean="0">
                <a:latin typeface="Arial" pitchFamily="-110" charset="0"/>
                <a:ea typeface="ＭＳ Ｐゴシック" pitchFamily="-110" charset="-128"/>
                <a:cs typeface="ＭＳ Ｐゴシック" pitchFamily="-110" charset="-128"/>
              </a:rPr>
              <a:t>.</a:t>
            </a:r>
            <a:endParaRPr lang="en-US" dirty="0" smtClean="0">
              <a:latin typeface="Times New Roman" pitchFamily="-110" charset="0"/>
              <a:ea typeface="Times New Roman" pitchFamily="-110" charset="0"/>
              <a:cs typeface="Times New Roman" pitchFamily="-110" charset="0"/>
            </a:endParaRPr>
          </a:p>
        </p:txBody>
      </p:sp>
    </p:spTree>
    <p:extLst>
      <p:ext uri="{BB962C8B-B14F-4D97-AF65-F5344CB8AC3E}">
        <p14:creationId xmlns:p14="http://schemas.microsoft.com/office/powerpoint/2010/main" val="13253590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CCC1BE9F-ADEE-204B-9924-0E88CCB94F1B}" type="slidenum">
              <a:rPr lang="en-AU">
                <a:latin typeface="Arial" pitchFamily="-110" charset="0"/>
              </a:rPr>
              <a:pPr/>
              <a:t>5</a:t>
            </a:fld>
            <a:endParaRPr lang="en-AU">
              <a:latin typeface="Arial" pitchFamily="-110" charset="0"/>
            </a:endParaRPr>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p:spPr>
        <p:txBody>
          <a:bodyPr/>
          <a:lstStyle/>
          <a:p>
            <a:pPr eaLnBrk="1" hangingPunct="1"/>
            <a:r>
              <a:rPr lang="en-US" dirty="0" smtClean="0">
                <a:latin typeface="Arial" pitchFamily="-110" charset="0"/>
                <a:ea typeface="ＭＳ Ｐゴシック" pitchFamily="-110" charset="-128"/>
                <a:cs typeface="ＭＳ Ｐゴシック" pitchFamily="-110" charset="-128"/>
              </a:rPr>
              <a:t>There are two general approaches to attacking a symmetric encryption scheme. The first attack is known as </a:t>
            </a:r>
            <a:r>
              <a:rPr lang="en-US" b="1" dirty="0" smtClean="0">
                <a:latin typeface="Arial" pitchFamily="-110" charset="0"/>
                <a:ea typeface="ＭＳ Ｐゴシック" pitchFamily="-110" charset="-128"/>
                <a:cs typeface="ＭＳ Ｐゴシック" pitchFamily="-110" charset="-128"/>
              </a:rPr>
              <a:t>cryptanalysis. </a:t>
            </a:r>
          </a:p>
          <a:p>
            <a:pPr eaLnBrk="1" hangingPunct="1"/>
            <a:r>
              <a:rPr lang="en-US" b="1" dirty="0" smtClean="0">
                <a:latin typeface="Arial" pitchFamily="-110" charset="0"/>
                <a:ea typeface="ＭＳ Ｐゴシック" pitchFamily="-110" charset="-128"/>
                <a:cs typeface="ＭＳ Ｐゴシック" pitchFamily="-110" charset="-128"/>
              </a:rPr>
              <a:t>Cryptanalytic attacks rely on </a:t>
            </a:r>
            <a:r>
              <a:rPr lang="en-US" dirty="0" smtClean="0">
                <a:latin typeface="Arial" pitchFamily="-110" charset="0"/>
                <a:ea typeface="ＭＳ Ｐゴシック" pitchFamily="-110" charset="-128"/>
                <a:cs typeface="ＭＳ Ｐゴシック" pitchFamily="-110" charset="-128"/>
              </a:rPr>
              <a:t>the nature of the algorithm plus perhaps some knowledge of the general characteristics of the plaintext or even some sample plaintext-</a:t>
            </a:r>
            <a:r>
              <a:rPr lang="en-US" dirty="0" err="1" smtClean="0">
                <a:latin typeface="Arial" pitchFamily="-110" charset="0"/>
                <a:ea typeface="ＭＳ Ｐゴシック" pitchFamily="-110" charset="-128"/>
                <a:cs typeface="ＭＳ Ｐゴシック" pitchFamily="-110" charset="-128"/>
              </a:rPr>
              <a:t>ciphertext</a:t>
            </a:r>
            <a:r>
              <a:rPr lang="en-US" dirty="0" smtClean="0">
                <a:latin typeface="Arial" pitchFamily="-110" charset="0"/>
                <a:ea typeface="ＭＳ Ｐゴシック" pitchFamily="-110" charset="-128"/>
                <a:cs typeface="ＭＳ Ｐゴシック" pitchFamily="-110" charset="-128"/>
              </a:rPr>
              <a:t> pairs. This type of attack exploits the characteristics of the algorithm to attempt to deduce a specific plaintext or to deduce the key being used. If the attack succeeds in deducing the key, the effect is catastrophic: All future and past messages encrypted with that key are compromised.</a:t>
            </a:r>
          </a:p>
          <a:p>
            <a:pPr eaLnBrk="1" hangingPunct="1"/>
            <a:endParaRPr lang="en-US" dirty="0" smtClean="0">
              <a:latin typeface="Arial" pitchFamily="-110" charset="0"/>
              <a:ea typeface="ＭＳ Ｐゴシック" pitchFamily="-110" charset="-128"/>
              <a:cs typeface="ＭＳ Ｐゴシック" pitchFamily="-110" charset="-128"/>
            </a:endParaRPr>
          </a:p>
          <a:p>
            <a:pPr eaLnBrk="1" hangingPunct="1"/>
            <a:r>
              <a:rPr lang="en-US" dirty="0" smtClean="0">
                <a:latin typeface="Arial" pitchFamily="-110" charset="0"/>
                <a:ea typeface="ＭＳ Ｐゴシック" pitchFamily="-110" charset="-128"/>
                <a:cs typeface="ＭＳ Ｐゴシック" pitchFamily="-110" charset="-128"/>
              </a:rPr>
              <a:t>The second method, known as the </a:t>
            </a:r>
            <a:r>
              <a:rPr lang="en-US" b="1" dirty="0" smtClean="0">
                <a:latin typeface="Arial" pitchFamily="-110" charset="0"/>
                <a:ea typeface="ＭＳ Ｐゴシック" pitchFamily="-110" charset="-128"/>
                <a:cs typeface="ＭＳ Ｐゴシック" pitchFamily="-110" charset="-128"/>
              </a:rPr>
              <a:t>brute-force attack, is to try every possible </a:t>
            </a:r>
            <a:r>
              <a:rPr lang="en-US" dirty="0" smtClean="0">
                <a:latin typeface="Arial" pitchFamily="-110" charset="0"/>
                <a:ea typeface="ＭＳ Ｐゴシック" pitchFamily="-110" charset="-128"/>
                <a:cs typeface="ＭＳ Ｐゴシック" pitchFamily="-110" charset="-128"/>
              </a:rPr>
              <a:t>key on a piece of </a:t>
            </a:r>
            <a:r>
              <a:rPr lang="en-US" dirty="0" err="1" smtClean="0">
                <a:latin typeface="Arial" pitchFamily="-110" charset="0"/>
                <a:ea typeface="ＭＳ Ｐゴシック" pitchFamily="-110" charset="-128"/>
                <a:cs typeface="ＭＳ Ｐゴシック" pitchFamily="-110" charset="-128"/>
              </a:rPr>
              <a:t>ciphertext</a:t>
            </a:r>
            <a:r>
              <a:rPr lang="en-US" dirty="0" smtClean="0">
                <a:latin typeface="Arial" pitchFamily="-110" charset="0"/>
                <a:ea typeface="ＭＳ Ｐゴシック" pitchFamily="-110" charset="-128"/>
                <a:cs typeface="ＭＳ Ｐゴシック" pitchFamily="-110" charset="-128"/>
              </a:rPr>
              <a:t> until an intelligible translation into plaintext is obtained. On average, half of all possible keys must be tried to achieve success. </a:t>
            </a:r>
            <a:endParaRPr lang="en-US" dirty="0" smtClean="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16428622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3E2027D8-8F21-DE43-B42D-A54F7CA3580B}" type="slidenum">
              <a:rPr lang="en-AU">
                <a:latin typeface="Arial" pitchFamily="-110" charset="0"/>
              </a:rPr>
              <a:pPr/>
              <a:t>6</a:t>
            </a:fld>
            <a:endParaRPr lang="en-AU">
              <a:latin typeface="Arial" pitchFamily="-110"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r>
              <a:rPr lang="en-US" dirty="0">
                <a:latin typeface="Times New Roman" pitchFamily="-110" charset="0"/>
                <a:ea typeface="ＭＳ Ｐゴシック" pitchFamily="-110" charset="-128"/>
                <a:cs typeface="ＭＳ Ｐゴシック" pitchFamily="-110" charset="-128"/>
              </a:rPr>
              <a:t>The most commonly used symmetric encryption algorithms are block ciphers. A block cipher processes the plaintext input in fixed-size blocks and produces a block of </a:t>
            </a:r>
            <a:r>
              <a:rPr lang="en-US" dirty="0" err="1">
                <a:latin typeface="Times New Roman" pitchFamily="-110" charset="0"/>
                <a:ea typeface="ＭＳ Ｐゴシック" pitchFamily="-110" charset="-128"/>
                <a:cs typeface="ＭＳ Ｐゴシック" pitchFamily="-110" charset="-128"/>
              </a:rPr>
              <a:t>ciphertext</a:t>
            </a:r>
            <a:r>
              <a:rPr lang="en-US" dirty="0">
                <a:latin typeface="Times New Roman" pitchFamily="-110" charset="0"/>
                <a:ea typeface="ＭＳ Ｐゴシック" pitchFamily="-110" charset="-128"/>
                <a:cs typeface="ＭＳ Ｐゴシック" pitchFamily="-110" charset="-128"/>
              </a:rPr>
              <a:t> of equal size for each plaintext block. The algorithm processes longer plaintext amounts as a series of fixed-size blocks. The most important symmetric algorithms, all of which are block ciphers, are the Data Encryption Standard (DES), triple DES, and the Advanced Encryption Standard (AES); see Table 2.2.  This subsection provides an overview of these algorithms.  Chapter 20 presents the technical details.</a:t>
            </a:r>
          </a:p>
        </p:txBody>
      </p:sp>
    </p:spTree>
    <p:extLst>
      <p:ext uri="{BB962C8B-B14F-4D97-AF65-F5344CB8AC3E}">
        <p14:creationId xmlns:p14="http://schemas.microsoft.com/office/powerpoint/2010/main" val="6609662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741D161F-7245-BE4F-9C02-B359E60FBFCD}" type="slidenum">
              <a:rPr lang="en-AU">
                <a:latin typeface="Arial" pitchFamily="-110" charset="0"/>
              </a:rPr>
              <a:pPr/>
              <a:t>7</a:t>
            </a:fld>
            <a:endParaRPr lang="en-AU">
              <a:latin typeface="Arial" pitchFamily="-110"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r>
              <a:rPr lang="en-US" dirty="0" smtClean="0">
                <a:latin typeface="Arial" pitchFamily="-110" charset="0"/>
                <a:ea typeface="ＭＳ Ｐゴシック" pitchFamily="-110" charset="-128"/>
                <a:cs typeface="ＭＳ Ｐゴシック" pitchFamily="-110" charset="-128"/>
              </a:rPr>
              <a:t>The most widely used encryption scheme is based on the Data Encryption Standard (DES) adopted in 1977 by the National Bureau of Standards, now the National Institute of Standards and Technology (NIST), as Federal Information Processing Standard 46 (FIPS PUB 46).</a:t>
            </a:r>
          </a:p>
          <a:p>
            <a:r>
              <a:rPr lang="en-US" dirty="0" smtClean="0">
                <a:latin typeface="Arial" pitchFamily="-110" charset="0"/>
                <a:ea typeface="ＭＳ Ｐゴシック" pitchFamily="-110" charset="-128"/>
                <a:cs typeface="ＭＳ Ｐゴシック" pitchFamily="-110" charset="-128"/>
              </a:rPr>
              <a:t>The algorithm itself is referred to as the Data Encryption Algorithm (DEA). DES takes a plaintext block</a:t>
            </a:r>
            <a:r>
              <a:rPr lang="en-US" baseline="0" dirty="0" smtClean="0">
                <a:latin typeface="Arial" pitchFamily="-110" charset="0"/>
                <a:ea typeface="ＭＳ Ｐゴシック" pitchFamily="-110" charset="-128"/>
                <a:cs typeface="ＭＳ Ｐゴシック" pitchFamily="-110" charset="-128"/>
              </a:rPr>
              <a:t> </a:t>
            </a:r>
            <a:r>
              <a:rPr lang="en-US" dirty="0" smtClean="0">
                <a:latin typeface="Arial" pitchFamily="-110" charset="0"/>
                <a:ea typeface="ＭＳ Ｐゴシック" pitchFamily="-110" charset="-128"/>
                <a:cs typeface="ＭＳ Ｐゴシック" pitchFamily="-110" charset="-128"/>
              </a:rPr>
              <a:t>of 64 bits and a key of 56 bits, to produce a </a:t>
            </a:r>
            <a:r>
              <a:rPr lang="en-US" dirty="0" err="1" smtClean="0">
                <a:latin typeface="Arial" pitchFamily="-110" charset="0"/>
                <a:ea typeface="ＭＳ Ｐゴシック" pitchFamily="-110" charset="-128"/>
                <a:cs typeface="ＭＳ Ｐゴシック" pitchFamily="-110" charset="-128"/>
              </a:rPr>
              <a:t>ciphertext</a:t>
            </a:r>
            <a:r>
              <a:rPr lang="en-US" dirty="0" smtClean="0">
                <a:latin typeface="Arial" pitchFamily="-110" charset="0"/>
                <a:ea typeface="ＭＳ Ｐゴシック" pitchFamily="-110" charset="-128"/>
                <a:cs typeface="ＭＳ Ｐゴシック" pitchFamily="-110" charset="-128"/>
              </a:rPr>
              <a:t> block of 64 bits.</a:t>
            </a:r>
          </a:p>
          <a:p>
            <a:endParaRPr lang="en-US" dirty="0" smtClean="0">
              <a:latin typeface="Arial" pitchFamily="-110" charset="0"/>
              <a:ea typeface="ＭＳ Ｐゴシック" pitchFamily="-110" charset="-128"/>
              <a:cs typeface="ＭＳ Ｐゴシック" pitchFamily="-110" charset="-128"/>
            </a:endParaRPr>
          </a:p>
          <a:p>
            <a:r>
              <a:rPr lang="en-US" dirty="0" smtClean="0">
                <a:latin typeface="Arial" pitchFamily="-110" charset="0"/>
                <a:ea typeface="ＭＳ Ｐゴシック" pitchFamily="-110" charset="-128"/>
                <a:cs typeface="ＭＳ Ｐゴシック" pitchFamily="-110" charset="-128"/>
              </a:rPr>
              <a:t>Concerns about the strength of DES fall into two categories: concerns about the algorithm itself and concerns about the use of a 56-bit key. The first concern refers to the possibility that cryptanalysis is possible by exploiting the characteristics of the DES algorithm. Over the years, there have been numerous attempts to find and exploit weaknesses in the algorithm, making DES the most-studied encryption algorithm in existence. Despite numerous approaches, no one has so far reported a fatal weakness in DES.</a:t>
            </a:r>
          </a:p>
          <a:p>
            <a:endParaRPr lang="en-US" dirty="0" smtClean="0">
              <a:latin typeface="Arial" pitchFamily="-110" charset="0"/>
              <a:ea typeface="ＭＳ Ｐゴシック" pitchFamily="-110" charset="-128"/>
              <a:cs typeface="ＭＳ Ｐゴシック" pitchFamily="-110" charset="-128"/>
            </a:endParaRPr>
          </a:p>
          <a:p>
            <a:r>
              <a:rPr lang="en-US" dirty="0" smtClean="0">
                <a:latin typeface="Arial" pitchFamily="-110" charset="0"/>
                <a:ea typeface="ＭＳ Ｐゴシック" pitchFamily="-110" charset="-128"/>
                <a:cs typeface="ＭＳ Ｐゴシック" pitchFamily="-110" charset="-128"/>
              </a:rPr>
              <a:t>A more serious concern is key length. With a key length of 56 bits, there are 256 possible keys, which is approximately 7.2  1016 keys. Thus, on the face of it, a brute-force attack appears impractical. Assuming that, on average, half the key space has to be searched, a single machine performing one DES encryption per micro second would take more than a thousand years (see Table 2.1) to break the cipher.</a:t>
            </a:r>
          </a:p>
          <a:p>
            <a:endParaRPr lang="en-US" dirty="0" smtClean="0">
              <a:latin typeface="Arial" pitchFamily="-110" charset="0"/>
              <a:ea typeface="ＭＳ Ｐゴシック" pitchFamily="-110" charset="-128"/>
              <a:cs typeface="ＭＳ Ｐゴシック" pitchFamily="-110" charset="-128"/>
            </a:endParaRPr>
          </a:p>
          <a:p>
            <a:r>
              <a:rPr lang="en-US" dirty="0" smtClean="0">
                <a:latin typeface="Arial" pitchFamily="-110" charset="0"/>
                <a:ea typeface="ＭＳ Ｐゴシック" pitchFamily="-110" charset="-128"/>
                <a:cs typeface="ＭＳ Ｐゴシック" pitchFamily="-110" charset="-128"/>
              </a:rPr>
              <a:t>However, the assumption of one encryption per microsecond is overly conservative. DES finally and definitively proved insecure in July 1998, when the Electronic Frontier Foundation (EFF) announced that it had broken a DES encryption using a special-purpose “DES cracker” machine that was built for less than $250,000. The attack took less than three days. The EFF has published a detailed description of the machine, enabling others to build their own cracker [EFF98]. And, of course, hardware prices will continue to drop as speeds increase, making DES virtually worthless.</a:t>
            </a:r>
          </a:p>
          <a:p>
            <a:endParaRPr lang="en-US" dirty="0" smtClean="0">
              <a:latin typeface="Arial" pitchFamily="-110" charset="0"/>
              <a:ea typeface="ＭＳ Ｐゴシック" pitchFamily="-110" charset="-128"/>
              <a:cs typeface="ＭＳ Ｐゴシック" pitchFamily="-110" charset="-128"/>
            </a:endParaRPr>
          </a:p>
          <a:p>
            <a:r>
              <a:rPr lang="en-US" dirty="0" smtClean="0">
                <a:latin typeface="Arial" pitchFamily="-110" charset="0"/>
                <a:ea typeface="ＭＳ Ｐゴシック" pitchFamily="-110" charset="-128"/>
                <a:cs typeface="ＭＳ Ｐゴシック" pitchFamily="-110" charset="-128"/>
              </a:rPr>
              <a:t>It is important to note that there is more to a key-search attack than simply running through all possible keys. Unless known plaintext is provided, the analyst must be able to recognize plaintext as plaintext. If the message is just plain text in English, then the result pops out easily, although the task of recognizing English would have to be automated. If the text message has been compressed before encryption, then recognition is more difficult. And if the message is some more general type of data, such as a numerical file, and this has been compressed, the problem becomes even more difficult to automate. Thus, to supplement the brute-force approach, some degree of knowledge about the expected plaintext is needed, and some means of automatically distinguishing plaintext from garble is also needed. The EFF approach addresses this issue as well and introduces some automated techniques that would be effective in many contexts.</a:t>
            </a:r>
          </a:p>
          <a:p>
            <a:endParaRPr lang="en-US" dirty="0" smtClean="0">
              <a:latin typeface="Arial" pitchFamily="-110" charset="0"/>
              <a:ea typeface="ＭＳ Ｐゴシック" pitchFamily="-110" charset="-128"/>
              <a:cs typeface="ＭＳ Ｐゴシック" pitchFamily="-110" charset="-128"/>
            </a:endParaRPr>
          </a:p>
          <a:p>
            <a:r>
              <a:rPr lang="en-US" dirty="0" smtClean="0">
                <a:latin typeface="Arial" pitchFamily="-110" charset="0"/>
                <a:ea typeface="ＭＳ Ｐゴシック" pitchFamily="-110" charset="-128"/>
                <a:cs typeface="ＭＳ Ｐゴシック" pitchFamily="-110" charset="-128"/>
              </a:rPr>
              <a:t>A final point: If the only form of attack that could be made on an encryption algorithm is brute force, then the way to counter such attacks is obvious: Use longer keys. To get some idea of the size of key required, let us use the EFF cracker as a basis for our estimates. The EFF cracker was a prototype and we can assume that with today’s technology, a faster machine is cost effective. If we assume that a cracker can perform 1 million decryptions per </a:t>
            </a:r>
            <a:r>
              <a:rPr lang="en-US" dirty="0" err="1" smtClean="0">
                <a:latin typeface="Arial" pitchFamily="-110" charset="0"/>
                <a:ea typeface="ＭＳ Ｐゴシック" pitchFamily="-110" charset="-128"/>
                <a:cs typeface="ＭＳ Ｐゴシック" pitchFamily="-110" charset="-128"/>
              </a:rPr>
              <a:t>μs</a:t>
            </a:r>
            <a:r>
              <a:rPr lang="en-US" dirty="0" smtClean="0">
                <a:latin typeface="Arial" pitchFamily="-110" charset="0"/>
                <a:ea typeface="ＭＳ Ｐゴシック" pitchFamily="-110" charset="-128"/>
                <a:cs typeface="ＭＳ Ｐゴシック" pitchFamily="-110" charset="-128"/>
              </a:rPr>
              <a:t>, which is the rate used in Table 2.1, then a DES code would take about 10 hours to crack. This is a speed-up of approximately a factor of 7 compared to the EFF result </a:t>
            </a:r>
            <a:endParaRPr lang="en-US" dirty="0" smtClean="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30640033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A928C4FB-7298-D14C-96D7-BA07164FC86F}" type="slidenum">
              <a:rPr lang="en-AU">
                <a:latin typeface="Arial" pitchFamily="-110" charset="0"/>
              </a:rPr>
              <a:pPr/>
              <a:t>8</a:t>
            </a:fld>
            <a:endParaRPr lang="en-AU">
              <a:latin typeface="Arial" pitchFamily="-110"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xfrm>
            <a:off x="685800" y="4343400"/>
            <a:ext cx="5562600" cy="4495800"/>
          </a:xfrm>
          <a:noFill/>
          <a:ln/>
        </p:spPr>
        <p:txBody>
          <a:bodyPr/>
          <a:lstStyle/>
          <a:p>
            <a:r>
              <a:rPr lang="en-US" dirty="0" smtClean="0">
                <a:latin typeface="Arial" pitchFamily="-110" charset="0"/>
                <a:ea typeface="ＭＳ Ｐゴシック" pitchFamily="-110" charset="-128"/>
                <a:cs typeface="ＭＳ Ｐゴシック" pitchFamily="-110" charset="-128"/>
              </a:rPr>
              <a:t>Figure 2.2 shows how long it would take to crack a DES-style algorithm as a function of key size.2 For example, for a 128-bit key, which is common among contemporary algorithms, it would take over 1018 years to break the code using the EFF cracker. Even if we managed to speed up the cracker by a factor of 1 trillion (1012), it would still take over 1 million years to break the code. So a 128-bit key is guaranteed to result in an algorithm that is unbreakable by brute force.</a:t>
            </a:r>
            <a:endParaRPr lang="en-US" dirty="0" smtClean="0">
              <a:latin typeface="Times New Roman" pitchFamily="-110" charset="0"/>
              <a:ea typeface="ＭＳ Ｐゴシック" pitchFamily="-110" charset="-128"/>
              <a:cs typeface="ＭＳ Ｐゴシック" pitchFamily="-110" charset="-128"/>
            </a:endParaRPr>
          </a:p>
          <a:p>
            <a:endParaRPr lang="en-US" dirty="0" smtClean="0">
              <a:latin typeface="Arial"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23907240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A928C4FB-7298-D14C-96D7-BA07164FC86F}" type="slidenum">
              <a:rPr lang="en-AU">
                <a:latin typeface="Arial" pitchFamily="-110" charset="0"/>
              </a:rPr>
              <a:pPr/>
              <a:t>9</a:t>
            </a:fld>
            <a:endParaRPr lang="en-AU">
              <a:latin typeface="Arial" pitchFamily="-110"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xfrm>
            <a:off x="685800" y="4343400"/>
            <a:ext cx="5562600" cy="4495800"/>
          </a:xfrm>
          <a:noFill/>
          <a:ln/>
        </p:spPr>
        <p:txBody>
          <a:bodyPr/>
          <a:lstStyle/>
          <a:p>
            <a:r>
              <a:rPr lang="en-US" sz="1200" b="0" i="0" u="none" strike="noStrike" kern="1200" baseline="0" dirty="0" smtClean="0">
                <a:solidFill>
                  <a:schemeClr val="tx1"/>
                </a:solidFill>
                <a:latin typeface="Arial" pitchFamily="-108" charset="0"/>
                <a:ea typeface="ＭＳ Ｐゴシック" pitchFamily="33" charset="-128"/>
                <a:cs typeface="ＭＳ Ｐゴシック" pitchFamily="33" charset="-128"/>
              </a:rPr>
              <a:t> Table 2.2 shows how much time is required for</a:t>
            </a:r>
          </a:p>
          <a:p>
            <a:r>
              <a:rPr lang="en-US" sz="1200" b="0" i="0" u="none" strike="noStrike" kern="1200" baseline="0" dirty="0" smtClean="0">
                <a:solidFill>
                  <a:schemeClr val="tx1"/>
                </a:solidFill>
                <a:latin typeface="Arial" pitchFamily="-108" charset="0"/>
                <a:ea typeface="ＭＳ Ｐゴシック" pitchFamily="33" charset="-128"/>
                <a:cs typeface="ＭＳ Ｐゴシック" pitchFamily="33" charset="-128"/>
              </a:rPr>
              <a:t>a brute-force attack for various key sizes. As can be seen, a single PC can break</a:t>
            </a:r>
          </a:p>
          <a:p>
            <a:r>
              <a:rPr lang="en-US" sz="1200" b="0" i="0" u="none" strike="noStrike" kern="1200" baseline="0" dirty="0" smtClean="0">
                <a:solidFill>
                  <a:schemeClr val="tx1"/>
                </a:solidFill>
                <a:latin typeface="Arial" pitchFamily="-108" charset="0"/>
                <a:ea typeface="ＭＳ Ｐゴシック" pitchFamily="33" charset="-128"/>
                <a:cs typeface="ＭＳ Ｐゴシック" pitchFamily="33" charset="-128"/>
              </a:rPr>
              <a:t>DES in about a year; if multiple PCs work in parallel, the time is drastically shortened.</a:t>
            </a:r>
          </a:p>
          <a:p>
            <a:r>
              <a:rPr lang="en-US" sz="1200" b="0" i="0" u="none" strike="noStrike" kern="1200" baseline="0" dirty="0" smtClean="0">
                <a:solidFill>
                  <a:schemeClr val="tx1"/>
                </a:solidFill>
                <a:latin typeface="Arial" pitchFamily="-108" charset="0"/>
                <a:ea typeface="ＭＳ Ｐゴシック" pitchFamily="33" charset="-128"/>
                <a:cs typeface="ＭＳ Ｐゴシック" pitchFamily="33" charset="-128"/>
              </a:rPr>
              <a:t>And today’s supercomputers should be able to find a key in about an hour.</a:t>
            </a:r>
          </a:p>
          <a:p>
            <a:r>
              <a:rPr lang="en-US" sz="1200" b="0" i="0" u="none" strike="noStrike" kern="1200" baseline="0" dirty="0" smtClean="0">
                <a:solidFill>
                  <a:schemeClr val="tx1"/>
                </a:solidFill>
                <a:latin typeface="Arial" pitchFamily="-108" charset="0"/>
                <a:ea typeface="ＭＳ Ｐゴシック" pitchFamily="33" charset="-128"/>
                <a:cs typeface="ＭＳ Ｐゴシック" pitchFamily="33" charset="-128"/>
              </a:rPr>
              <a:t>Key sizes of 128 bits or greater are effectively unbreakable using simply a brute-force</a:t>
            </a:r>
          </a:p>
          <a:p>
            <a:r>
              <a:rPr lang="en-US" sz="1200" b="0" i="0" u="none" strike="noStrike" kern="1200" baseline="0" dirty="0" smtClean="0">
                <a:solidFill>
                  <a:schemeClr val="tx1"/>
                </a:solidFill>
                <a:latin typeface="Arial" pitchFamily="-108" charset="0"/>
                <a:ea typeface="ＭＳ Ｐゴシック" pitchFamily="33" charset="-128"/>
                <a:cs typeface="ＭＳ Ｐゴシック" pitchFamily="33" charset="-128"/>
              </a:rPr>
              <a:t>approach. Even if we managed to speed up the attacking system by a factor</a:t>
            </a:r>
          </a:p>
          <a:p>
            <a:r>
              <a:rPr lang="en-US" sz="1200" b="0" i="0" u="none" strike="noStrike" kern="1200" baseline="0" dirty="0" smtClean="0">
                <a:solidFill>
                  <a:schemeClr val="tx1"/>
                </a:solidFill>
                <a:latin typeface="Arial" pitchFamily="-108" charset="0"/>
                <a:ea typeface="ＭＳ Ｐゴシック" pitchFamily="33" charset="-128"/>
                <a:cs typeface="ＭＳ Ｐゴシック" pitchFamily="33" charset="-128"/>
              </a:rPr>
              <a:t>of 1 trillion (10</a:t>
            </a:r>
            <a:r>
              <a:rPr lang="en-US" sz="1200" b="0" i="0" u="none" strike="noStrike" kern="1200" baseline="30000" dirty="0" smtClean="0">
                <a:solidFill>
                  <a:schemeClr val="tx1"/>
                </a:solidFill>
                <a:latin typeface="Arial" pitchFamily="-108" charset="0"/>
                <a:ea typeface="ＭＳ Ｐゴシック" pitchFamily="33" charset="-128"/>
                <a:cs typeface="ＭＳ Ｐゴシック" pitchFamily="33" charset="-128"/>
              </a:rPr>
              <a:t>12</a:t>
            </a:r>
            <a:r>
              <a:rPr lang="en-US" sz="1200" b="0" i="0" u="none" strike="noStrike" kern="1200" baseline="0" dirty="0" smtClean="0">
                <a:solidFill>
                  <a:schemeClr val="tx1"/>
                </a:solidFill>
                <a:latin typeface="Arial" pitchFamily="-108" charset="0"/>
                <a:ea typeface="ＭＳ Ｐゴシック" pitchFamily="33" charset="-128"/>
                <a:cs typeface="ＭＳ Ｐゴシック" pitchFamily="33" charset="-128"/>
              </a:rPr>
              <a:t> ), it would still take over 100,000 years to break a code using a</a:t>
            </a:r>
          </a:p>
          <a:p>
            <a:r>
              <a:rPr lang="en-US" sz="1200" b="0" i="0" u="none" strike="noStrike" kern="1200" baseline="0" dirty="0" smtClean="0">
                <a:solidFill>
                  <a:schemeClr val="tx1"/>
                </a:solidFill>
                <a:latin typeface="Arial" pitchFamily="-108" charset="0"/>
                <a:ea typeface="ＭＳ Ｐゴシック" pitchFamily="33" charset="-128"/>
                <a:cs typeface="ＭＳ Ｐゴシック" pitchFamily="33" charset="-128"/>
              </a:rPr>
              <a:t>128-bit key.</a:t>
            </a:r>
            <a:endParaRPr lang="en-US" dirty="0" smtClean="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41482275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4724400" y="2133600"/>
            <a:ext cx="4419600" cy="4724400"/>
          </a:xfrm>
          <a:prstGeom prst="rect">
            <a:avLst/>
          </a:prstGeom>
          <a:solidFill>
            <a:srgbClr val="002E6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a:defRPr/>
            </a:pPr>
            <a:endParaRPr lang="en-US"/>
          </a:p>
        </p:txBody>
      </p:sp>
      <p:sp>
        <p:nvSpPr>
          <p:cNvPr id="5" name="Rectangle 4"/>
          <p:cNvSpPr/>
          <p:nvPr/>
        </p:nvSpPr>
        <p:spPr>
          <a:xfrm>
            <a:off x="0" y="2133600"/>
            <a:ext cx="4724400" cy="4724400"/>
          </a:xfrm>
          <a:prstGeom prst="rect">
            <a:avLst/>
          </a:prstGeom>
          <a:blipFill dpi="0" rotWithShape="1">
            <a:blip r:embed="rId2"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a:defRPr/>
            </a:pPr>
            <a:endParaRPr lang="en-US"/>
          </a:p>
        </p:txBody>
      </p:sp>
      <p:sp>
        <p:nvSpPr>
          <p:cNvPr id="6" name="Rectangle 5"/>
          <p:cNvSpPr/>
          <p:nvPr/>
        </p:nvSpPr>
        <p:spPr>
          <a:xfrm>
            <a:off x="0" y="0"/>
            <a:ext cx="9144000" cy="2133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a:defRPr/>
            </a:pPr>
            <a:endParaRPr lang="en-US"/>
          </a:p>
        </p:txBody>
      </p:sp>
      <p:sp>
        <p:nvSpPr>
          <p:cNvPr id="7" name="Rectangle 6"/>
          <p:cNvSpPr/>
          <p:nvPr/>
        </p:nvSpPr>
        <p:spPr>
          <a:xfrm>
            <a:off x="0" y="0"/>
            <a:ext cx="9144000" cy="838200"/>
          </a:xfrm>
          <a:prstGeom prst="rect">
            <a:avLst/>
          </a:prstGeom>
          <a:solidFill>
            <a:srgbClr val="002E6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a:defRPr/>
            </a:pPr>
            <a:endParaRPr lang="en-US"/>
          </a:p>
        </p:txBody>
      </p:sp>
      <p:sp>
        <p:nvSpPr>
          <p:cNvPr id="8" name="Rectangle 7"/>
          <p:cNvSpPr/>
          <p:nvPr/>
        </p:nvSpPr>
        <p:spPr>
          <a:xfrm>
            <a:off x="228600" y="2743200"/>
            <a:ext cx="4343400" cy="3810000"/>
          </a:xfrm>
          <a:prstGeom prst="rect">
            <a:avLst/>
          </a:prstGeom>
          <a:solidFill>
            <a:srgbClr val="002E62">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a:defRPr/>
            </a:pPr>
            <a:endParaRPr lang="en-US"/>
          </a:p>
        </p:txBody>
      </p:sp>
      <p:sp>
        <p:nvSpPr>
          <p:cNvPr id="2" name="Title 1"/>
          <p:cNvSpPr>
            <a:spLocks noGrp="1"/>
          </p:cNvSpPr>
          <p:nvPr>
            <p:ph type="ctrTitle"/>
          </p:nvPr>
        </p:nvSpPr>
        <p:spPr>
          <a:xfrm>
            <a:off x="304800" y="685801"/>
            <a:ext cx="8610600" cy="1470025"/>
          </a:xfrm>
        </p:spPr>
        <p:txBody>
          <a:bodyPr/>
          <a:lstStyle>
            <a:lvl1pPr>
              <a:defRPr>
                <a:solidFill>
                  <a:srgbClr val="002E6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343400" y="3276601"/>
            <a:ext cx="4724400" cy="2590800"/>
          </a:xfrm>
        </p:spPr>
        <p:txBody>
          <a:bodyPr>
            <a:normAutofit/>
          </a:bodyPr>
          <a:lstStyle>
            <a:lvl1pPr marL="0" indent="0" algn="ctr">
              <a:buNone/>
              <a:defRPr sz="2800">
                <a:solidFill>
                  <a:schemeClr val="bg1"/>
                </a:solidFill>
              </a:defRPr>
            </a:lvl1pPr>
            <a:lvl2pPr marL="457177" indent="0" algn="ctr">
              <a:buNone/>
              <a:defRPr>
                <a:solidFill>
                  <a:schemeClr val="tx1">
                    <a:tint val="75000"/>
                  </a:schemeClr>
                </a:solidFill>
              </a:defRPr>
            </a:lvl2pPr>
            <a:lvl3pPr marL="914353" indent="0" algn="ctr">
              <a:buNone/>
              <a:defRPr>
                <a:solidFill>
                  <a:schemeClr val="tx1">
                    <a:tint val="75000"/>
                  </a:schemeClr>
                </a:solidFill>
              </a:defRPr>
            </a:lvl3pPr>
            <a:lvl4pPr marL="1371530" indent="0" algn="ctr">
              <a:buNone/>
              <a:defRPr>
                <a:solidFill>
                  <a:schemeClr val="tx1">
                    <a:tint val="75000"/>
                  </a:schemeClr>
                </a:solidFill>
              </a:defRPr>
            </a:lvl4pPr>
            <a:lvl5pPr marL="1828706" indent="0" algn="ctr">
              <a:buNone/>
              <a:defRPr>
                <a:solidFill>
                  <a:schemeClr val="tx1">
                    <a:tint val="75000"/>
                  </a:schemeClr>
                </a:solidFill>
              </a:defRPr>
            </a:lvl5pPr>
            <a:lvl6pPr marL="2285883" indent="0" algn="ctr">
              <a:buNone/>
              <a:defRPr>
                <a:solidFill>
                  <a:schemeClr val="tx1">
                    <a:tint val="75000"/>
                  </a:schemeClr>
                </a:solidFill>
              </a:defRPr>
            </a:lvl6pPr>
            <a:lvl7pPr marL="2743060" indent="0" algn="ctr">
              <a:buNone/>
              <a:defRPr>
                <a:solidFill>
                  <a:schemeClr val="tx1">
                    <a:tint val="75000"/>
                  </a:schemeClr>
                </a:solidFill>
              </a:defRPr>
            </a:lvl7pPr>
            <a:lvl8pPr marL="3200236" indent="0" algn="ctr">
              <a:buNone/>
              <a:defRPr>
                <a:solidFill>
                  <a:schemeClr val="tx1">
                    <a:tint val="75000"/>
                  </a:schemeClr>
                </a:solidFill>
              </a:defRPr>
            </a:lvl8pPr>
            <a:lvl9pPr marL="3657413"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11028852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p:nvSpPr>
        <p:spPr>
          <a:xfrm>
            <a:off x="0" y="6400800"/>
            <a:ext cx="9144000" cy="304800"/>
          </a:xfrm>
          <a:prstGeom prst="rect">
            <a:avLst/>
          </a:prstGeom>
          <a:solidFill>
            <a:srgbClr val="002E6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a:defRPr/>
            </a:pPr>
            <a:endParaRPr lang="en-US">
              <a:solidFill>
                <a:schemeClr val="bg1"/>
              </a:solidFill>
            </a:endParaRPr>
          </a:p>
        </p:txBody>
      </p:sp>
      <p:sp>
        <p:nvSpPr>
          <p:cNvPr id="5" name="Rectangle 4"/>
          <p:cNvSpPr/>
          <p:nvPr/>
        </p:nvSpPr>
        <p:spPr>
          <a:xfrm>
            <a:off x="0" y="334964"/>
            <a:ext cx="9144000" cy="609600"/>
          </a:xfrm>
          <a:prstGeom prst="rect">
            <a:avLst/>
          </a:prstGeom>
          <a:solidFill>
            <a:srgbClr val="002E6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a:defRPr/>
            </a:pPr>
            <a:endParaRPr lang="en-US"/>
          </a:p>
        </p:txBody>
      </p:sp>
      <p:pic>
        <p:nvPicPr>
          <p:cNvPr id="6" name="Picture 8" descr="Nevada_N_RGB.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82563"/>
            <a:ext cx="914400" cy="914400"/>
          </a:xfrm>
          <a:prstGeom prst="rect">
            <a:avLst/>
          </a:prstGeom>
          <a:noFill/>
          <a:ln w="1587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7" name="Rectangle 6"/>
          <p:cNvSpPr/>
          <p:nvPr/>
        </p:nvSpPr>
        <p:spPr>
          <a:xfrm>
            <a:off x="0" y="6705600"/>
            <a:ext cx="9144000" cy="152400"/>
          </a:xfrm>
          <a:prstGeom prst="rect">
            <a:avLst/>
          </a:prstGeom>
          <a:solidFill>
            <a:srgbClr val="C0C0C0"/>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a:defRPr/>
            </a:pPr>
            <a:endParaRPr lang="en-US" dirty="0">
              <a:solidFill>
                <a:schemeClr val="bg1"/>
              </a:solidFill>
            </a:endParaRPr>
          </a:p>
        </p:txBody>
      </p:sp>
      <p:sp>
        <p:nvSpPr>
          <p:cNvPr id="2" name="Title 1"/>
          <p:cNvSpPr>
            <a:spLocks noGrp="1"/>
          </p:cNvSpPr>
          <p:nvPr>
            <p:ph type="title"/>
          </p:nvPr>
        </p:nvSpPr>
        <p:spPr>
          <a:xfrm>
            <a:off x="1752601" y="76200"/>
            <a:ext cx="7239000" cy="1143000"/>
          </a:xfrm>
        </p:spPr>
        <p:txBody>
          <a:bodyPr/>
          <a:lstStyle>
            <a:lvl1pPr algn="l">
              <a:defRPr>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295401"/>
            <a:ext cx="8229600" cy="48307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Footer Placeholder 4"/>
          <p:cNvSpPr>
            <a:spLocks noGrp="1"/>
          </p:cNvSpPr>
          <p:nvPr>
            <p:ph type="ftr" sz="quarter" idx="10"/>
          </p:nvPr>
        </p:nvSpPr>
        <p:spPr/>
        <p:txBody>
          <a:bodyPr/>
          <a:lstStyle>
            <a:lvl1pPr>
              <a:defRPr sz="1200">
                <a:solidFill>
                  <a:schemeClr val="bg1"/>
                </a:solidFill>
              </a:defRPr>
            </a:lvl1pPr>
          </a:lstStyle>
          <a:p>
            <a:pPr>
              <a:defRPr/>
            </a:pPr>
            <a:endParaRPr lang="en-US"/>
          </a:p>
        </p:txBody>
      </p:sp>
      <p:sp>
        <p:nvSpPr>
          <p:cNvPr id="9" name="Slide Number Placeholder 5"/>
          <p:cNvSpPr>
            <a:spLocks noGrp="1"/>
          </p:cNvSpPr>
          <p:nvPr>
            <p:ph type="sldNum" sz="quarter" idx="11"/>
          </p:nvPr>
        </p:nvSpPr>
        <p:spPr/>
        <p:txBody>
          <a:bodyPr/>
          <a:lstStyle>
            <a:lvl1pPr algn="r" eaLnBrk="0" hangingPunct="0">
              <a:defRPr>
                <a:solidFill>
                  <a:schemeClr val="bg1"/>
                </a:solidFill>
              </a:defRPr>
            </a:lvl1pPr>
          </a:lstStyle>
          <a:p>
            <a:pPr>
              <a:defRPr/>
            </a:pPr>
            <a:fld id="{A89A1157-748B-C24F-9525-1F1C6D15AFA0}" type="slidenum">
              <a:rPr lang="en-US" smtClean="0"/>
              <a:pPr>
                <a:defRPr/>
              </a:pPr>
              <a:t>‹#›</a:t>
            </a:fld>
            <a:endParaRPr lang="en-US"/>
          </a:p>
        </p:txBody>
      </p:sp>
    </p:spTree>
    <p:extLst>
      <p:ext uri="{BB962C8B-B14F-4D97-AF65-F5344CB8AC3E}">
        <p14:creationId xmlns:p14="http://schemas.microsoft.com/office/powerpoint/2010/main" val="387577490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p:nvSpPr>
        <p:spPr>
          <a:xfrm>
            <a:off x="0" y="0"/>
            <a:ext cx="9144000" cy="1981200"/>
          </a:xfrm>
          <a:prstGeom prst="rect">
            <a:avLst/>
          </a:prstGeom>
          <a:solidFill>
            <a:srgbClr val="002E6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a:defRPr/>
            </a:pPr>
            <a:endParaRPr lang="en-US"/>
          </a:p>
        </p:txBody>
      </p:sp>
      <p:sp>
        <p:nvSpPr>
          <p:cNvPr id="5" name="Rectangle 4"/>
          <p:cNvSpPr/>
          <p:nvPr/>
        </p:nvSpPr>
        <p:spPr>
          <a:xfrm>
            <a:off x="0" y="1981201"/>
            <a:ext cx="9144000" cy="1295400"/>
          </a:xfrm>
          <a:prstGeom prst="rect">
            <a:avLst/>
          </a:prstGeom>
          <a:solidFill>
            <a:srgbClr val="C0C0C0"/>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a:defRPr/>
            </a:pPr>
            <a:endParaRPr lang="en-US"/>
          </a:p>
        </p:txBody>
      </p:sp>
      <p:sp>
        <p:nvSpPr>
          <p:cNvPr id="6" name="Rectangle 5"/>
          <p:cNvSpPr/>
          <p:nvPr/>
        </p:nvSpPr>
        <p:spPr>
          <a:xfrm>
            <a:off x="0" y="3276600"/>
            <a:ext cx="9144000" cy="3581400"/>
          </a:xfrm>
          <a:prstGeom prst="rect">
            <a:avLst/>
          </a:prstGeom>
          <a:solidFill>
            <a:srgbClr val="002E6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a:defRPr/>
            </a:pPr>
            <a:endParaRPr lang="en-US"/>
          </a:p>
        </p:txBody>
      </p:sp>
      <p:sp>
        <p:nvSpPr>
          <p:cNvPr id="2" name="Title 1"/>
          <p:cNvSpPr>
            <a:spLocks noGrp="1"/>
          </p:cNvSpPr>
          <p:nvPr>
            <p:ph type="title"/>
          </p:nvPr>
        </p:nvSpPr>
        <p:spPr>
          <a:xfrm>
            <a:off x="722313" y="2338388"/>
            <a:ext cx="7772400" cy="1362075"/>
          </a:xfrm>
        </p:spPr>
        <p:txBody>
          <a:bodyPr anchor="t"/>
          <a:lstStyle>
            <a:lvl1pPr algn="l">
              <a:defRPr sz="4000" b="1" cap="none">
                <a:solidFill>
                  <a:srgbClr val="002E6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838201"/>
            <a:ext cx="7772400" cy="1500187"/>
          </a:xfrm>
        </p:spPr>
        <p:txBody>
          <a:bodyPr anchor="b"/>
          <a:lstStyle>
            <a:lvl1pPr marL="0" indent="0">
              <a:buNone/>
              <a:defRPr sz="2000">
                <a:solidFill>
                  <a:schemeClr val="tx2">
                    <a:lumMod val="75000"/>
                  </a:schemeClr>
                </a:solidFill>
              </a:defRPr>
            </a:lvl1pPr>
            <a:lvl2pPr marL="457177" indent="0">
              <a:buNone/>
              <a:defRPr sz="1800">
                <a:solidFill>
                  <a:schemeClr val="tx1">
                    <a:tint val="75000"/>
                  </a:schemeClr>
                </a:solidFill>
              </a:defRPr>
            </a:lvl2pPr>
            <a:lvl3pPr marL="914353" indent="0">
              <a:buNone/>
              <a:defRPr sz="1600">
                <a:solidFill>
                  <a:schemeClr val="tx1">
                    <a:tint val="75000"/>
                  </a:schemeClr>
                </a:solidFill>
              </a:defRPr>
            </a:lvl3pPr>
            <a:lvl4pPr marL="1371530" indent="0">
              <a:buNone/>
              <a:defRPr sz="1400">
                <a:solidFill>
                  <a:schemeClr val="tx1">
                    <a:tint val="75000"/>
                  </a:schemeClr>
                </a:solidFill>
              </a:defRPr>
            </a:lvl4pPr>
            <a:lvl5pPr marL="1828706" indent="0">
              <a:buNone/>
              <a:defRPr sz="1400">
                <a:solidFill>
                  <a:schemeClr val="tx1">
                    <a:tint val="75000"/>
                  </a:schemeClr>
                </a:solidFill>
              </a:defRPr>
            </a:lvl5pPr>
            <a:lvl6pPr marL="2285883" indent="0">
              <a:buNone/>
              <a:defRPr sz="1400">
                <a:solidFill>
                  <a:schemeClr val="tx1">
                    <a:tint val="75000"/>
                  </a:schemeClr>
                </a:solidFill>
              </a:defRPr>
            </a:lvl6pPr>
            <a:lvl7pPr marL="2743060" indent="0">
              <a:buNone/>
              <a:defRPr sz="1400">
                <a:solidFill>
                  <a:schemeClr val="tx1">
                    <a:tint val="75000"/>
                  </a:schemeClr>
                </a:solidFill>
              </a:defRPr>
            </a:lvl7pPr>
            <a:lvl8pPr marL="3200236" indent="0">
              <a:buNone/>
              <a:defRPr sz="1400">
                <a:solidFill>
                  <a:schemeClr val="tx1">
                    <a:tint val="75000"/>
                  </a:schemeClr>
                </a:solidFill>
              </a:defRPr>
            </a:lvl8pPr>
            <a:lvl9pPr marL="3657413"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127419892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Rectangle 1"/>
          <p:cNvSpPr/>
          <p:nvPr/>
        </p:nvSpPr>
        <p:spPr>
          <a:xfrm>
            <a:off x="0" y="334964"/>
            <a:ext cx="9144000" cy="609600"/>
          </a:xfrm>
          <a:prstGeom prst="rect">
            <a:avLst/>
          </a:prstGeom>
          <a:solidFill>
            <a:srgbClr val="002E6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a:defRPr/>
            </a:pPr>
            <a:endParaRPr lang="en-US"/>
          </a:p>
        </p:txBody>
      </p:sp>
      <p:sp>
        <p:nvSpPr>
          <p:cNvPr id="3" name="Title 1"/>
          <p:cNvSpPr txBox="1">
            <a:spLocks/>
          </p:cNvSpPr>
          <p:nvPr/>
        </p:nvSpPr>
        <p:spPr>
          <a:xfrm>
            <a:off x="1752601" y="76200"/>
            <a:ext cx="7239000" cy="1143000"/>
          </a:xfrm>
          <a:prstGeom prst="rect">
            <a:avLst/>
          </a:prstGeom>
        </p:spPr>
        <p:txBody>
          <a:bodyPr lIns="91435" tIns="45718" rIns="91435" bIns="45718" anchor="ctr">
            <a:normAutofit/>
          </a:bodyPr>
          <a:lstStyle>
            <a:lvl1pPr algn="l">
              <a:defRPr>
                <a:solidFill>
                  <a:schemeClr val="bg1"/>
                </a:solidFill>
              </a:defRPr>
            </a:lvl1pPr>
          </a:lstStyle>
          <a:p>
            <a:pPr eaLnBrk="1" fontAlgn="auto" hangingPunct="1">
              <a:spcBef>
                <a:spcPct val="0"/>
              </a:spcBef>
              <a:spcAft>
                <a:spcPts val="0"/>
              </a:spcAft>
              <a:buFontTx/>
              <a:buNone/>
              <a:defRPr/>
            </a:pPr>
            <a:r>
              <a:rPr kumimoji="0" lang="en-US" sz="4400" smtClean="0">
                <a:latin typeface="+mj-lt"/>
                <a:ea typeface="+mj-ea"/>
                <a:cs typeface="+mj-cs"/>
              </a:rPr>
              <a:t>Click to edit Master title style</a:t>
            </a:r>
            <a:endParaRPr kumimoji="0" lang="en-US" sz="4400" dirty="0">
              <a:latin typeface="+mj-lt"/>
              <a:ea typeface="+mj-ea"/>
              <a:cs typeface="+mj-cs"/>
            </a:endParaRPr>
          </a:p>
        </p:txBody>
      </p:sp>
      <p:pic>
        <p:nvPicPr>
          <p:cNvPr id="4" name="Picture 8" descr="Nevada_N_RGB.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82563"/>
            <a:ext cx="914400" cy="914400"/>
          </a:xfrm>
          <a:prstGeom prst="rect">
            <a:avLst/>
          </a:prstGeom>
          <a:noFill/>
          <a:ln w="1587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5" name="Rectangle 4"/>
          <p:cNvSpPr/>
          <p:nvPr/>
        </p:nvSpPr>
        <p:spPr>
          <a:xfrm>
            <a:off x="0" y="6400800"/>
            <a:ext cx="9144000" cy="304800"/>
          </a:xfrm>
          <a:prstGeom prst="rect">
            <a:avLst/>
          </a:prstGeom>
          <a:solidFill>
            <a:srgbClr val="002E6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buFontTx/>
              <a:buNone/>
              <a:defRPr/>
            </a:pPr>
            <a:endParaRPr lang="en-US" dirty="0">
              <a:solidFill>
                <a:schemeClr val="bg1"/>
              </a:solidFill>
            </a:endParaRPr>
          </a:p>
        </p:txBody>
      </p:sp>
      <p:sp>
        <p:nvSpPr>
          <p:cNvPr id="6" name="Rectangle 5"/>
          <p:cNvSpPr/>
          <p:nvPr/>
        </p:nvSpPr>
        <p:spPr>
          <a:xfrm>
            <a:off x="0" y="6705600"/>
            <a:ext cx="9144000" cy="152400"/>
          </a:xfrm>
          <a:prstGeom prst="rect">
            <a:avLst/>
          </a:prstGeom>
          <a:solidFill>
            <a:srgbClr val="C0C0C0"/>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a:defRPr/>
            </a:pPr>
            <a:endParaRPr lang="en-US" dirty="0">
              <a:solidFill>
                <a:schemeClr val="bg1"/>
              </a:solidFill>
            </a:endParaRPr>
          </a:p>
        </p:txBody>
      </p:sp>
      <p:sp>
        <p:nvSpPr>
          <p:cNvPr id="7" name="Footer Placeholder 4"/>
          <p:cNvSpPr>
            <a:spLocks noGrp="1"/>
          </p:cNvSpPr>
          <p:nvPr>
            <p:ph type="ftr" sz="quarter" idx="10"/>
          </p:nvPr>
        </p:nvSpPr>
        <p:spPr>
          <a:xfrm>
            <a:off x="457200" y="6340476"/>
            <a:ext cx="5638800" cy="365125"/>
          </a:xfrm>
        </p:spPr>
        <p:txBody>
          <a:bodyPr/>
          <a:lstStyle>
            <a:lvl1pPr>
              <a:defRPr sz="1200">
                <a:solidFill>
                  <a:schemeClr val="bg1"/>
                </a:solidFill>
              </a:defRPr>
            </a:lvl1pPr>
          </a:lstStyle>
          <a:p>
            <a:pPr>
              <a:defRPr/>
            </a:pPr>
            <a:endParaRPr lang="en-US"/>
          </a:p>
        </p:txBody>
      </p:sp>
      <p:sp>
        <p:nvSpPr>
          <p:cNvPr id="8" name="Slide Number Placeholder 5"/>
          <p:cNvSpPr>
            <a:spLocks noGrp="1"/>
          </p:cNvSpPr>
          <p:nvPr>
            <p:ph type="sldNum" sz="quarter" idx="11"/>
          </p:nvPr>
        </p:nvSpPr>
        <p:spPr/>
        <p:txBody>
          <a:bodyPr/>
          <a:lstStyle>
            <a:lvl1pPr algn="r" eaLnBrk="0" hangingPunct="0">
              <a:defRPr>
                <a:solidFill>
                  <a:schemeClr val="bg1"/>
                </a:solidFill>
              </a:defRPr>
            </a:lvl1pPr>
          </a:lstStyle>
          <a:p>
            <a:pPr>
              <a:defRPr/>
            </a:pPr>
            <a:fld id="{4B541AE8-BBA1-104F-B4DA-DC3A37E341CA}" type="slidenum">
              <a:rPr lang="en-US" smtClean="0"/>
              <a:pPr>
                <a:defRPr/>
              </a:pPr>
              <a:t>‹#›</a:t>
            </a:fld>
            <a:endParaRPr lang="en-US"/>
          </a:p>
        </p:txBody>
      </p:sp>
    </p:spTree>
    <p:extLst>
      <p:ext uri="{BB962C8B-B14F-4D97-AF65-F5344CB8AC3E}">
        <p14:creationId xmlns:p14="http://schemas.microsoft.com/office/powerpoint/2010/main" val="214604812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34670"/>
            <a:ext cx="3931920" cy="744071"/>
          </a:xfrm>
        </p:spPr>
        <p:txBody>
          <a:bodyPr anchor="ctr" anchorCtr="0">
            <a:noAutofit/>
          </a:bodyPr>
          <a:lstStyle>
            <a:lvl1pPr marL="0" indent="0" algn="ctr">
              <a:buNone/>
              <a:defRPr sz="28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514600"/>
            <a:ext cx="3931920" cy="3523129"/>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754880" y="1734670"/>
            <a:ext cx="3931920" cy="744071"/>
          </a:xfrm>
        </p:spPr>
        <p:txBody>
          <a:bodyPr anchor="ctr" anchorCtr="0">
            <a:noAutofit/>
          </a:bodyPr>
          <a:lstStyle>
            <a:lvl1pPr marL="0" indent="0" algn="ctr">
              <a:buNone/>
              <a:defRPr sz="28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514600"/>
            <a:ext cx="3931920" cy="3523129"/>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3" name="Rectangle 12"/>
          <p:cNvSpPr/>
          <p:nvPr userDrawn="1"/>
        </p:nvSpPr>
        <p:spPr>
          <a:xfrm>
            <a:off x="0" y="334964"/>
            <a:ext cx="9144000" cy="609600"/>
          </a:xfrm>
          <a:prstGeom prst="rect">
            <a:avLst/>
          </a:prstGeom>
          <a:solidFill>
            <a:srgbClr val="002E6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a:defRPr/>
            </a:pPr>
            <a:endParaRPr lang="en-US"/>
          </a:p>
        </p:txBody>
      </p:sp>
      <p:pic>
        <p:nvPicPr>
          <p:cNvPr id="14" name="Picture 8" descr="Nevada_N_RGB.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7200" y="182563"/>
            <a:ext cx="914400" cy="914400"/>
          </a:xfrm>
          <a:prstGeom prst="rect">
            <a:avLst/>
          </a:prstGeom>
          <a:noFill/>
          <a:ln w="1587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15" name="Title 1"/>
          <p:cNvSpPr>
            <a:spLocks noGrp="1"/>
          </p:cNvSpPr>
          <p:nvPr>
            <p:ph type="title"/>
          </p:nvPr>
        </p:nvSpPr>
        <p:spPr>
          <a:xfrm>
            <a:off x="1752601" y="76200"/>
            <a:ext cx="7239000" cy="1143000"/>
          </a:xfrm>
        </p:spPr>
        <p:txBody>
          <a:bodyPr/>
          <a:lstStyle>
            <a:lvl1pPr algn="l">
              <a:defRPr>
                <a:solidFill>
                  <a:schemeClr val="bg1"/>
                </a:solidFill>
              </a:defRPr>
            </a:lvl1pPr>
          </a:lstStyle>
          <a:p>
            <a:r>
              <a:rPr lang="en-US" smtClean="0"/>
              <a:t>Click to edit Master title style</a:t>
            </a:r>
            <a:endParaRPr lang="en-US" dirty="0"/>
          </a:p>
        </p:txBody>
      </p:sp>
      <p:sp>
        <p:nvSpPr>
          <p:cNvPr id="16" name="Rectangle 15"/>
          <p:cNvSpPr/>
          <p:nvPr userDrawn="1"/>
        </p:nvSpPr>
        <p:spPr>
          <a:xfrm>
            <a:off x="0" y="6400800"/>
            <a:ext cx="9144000" cy="304800"/>
          </a:xfrm>
          <a:prstGeom prst="rect">
            <a:avLst/>
          </a:prstGeom>
          <a:solidFill>
            <a:srgbClr val="002E6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a:defRPr/>
            </a:pPr>
            <a:endParaRPr lang="en-US">
              <a:solidFill>
                <a:schemeClr val="bg1"/>
              </a:solidFill>
            </a:endParaRPr>
          </a:p>
        </p:txBody>
      </p:sp>
      <p:sp>
        <p:nvSpPr>
          <p:cNvPr id="17" name="Rectangle 16"/>
          <p:cNvSpPr/>
          <p:nvPr userDrawn="1"/>
        </p:nvSpPr>
        <p:spPr>
          <a:xfrm>
            <a:off x="0" y="6705600"/>
            <a:ext cx="9144000" cy="152400"/>
          </a:xfrm>
          <a:prstGeom prst="rect">
            <a:avLst/>
          </a:prstGeom>
          <a:solidFill>
            <a:srgbClr val="C0C0C0"/>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a:defRPr/>
            </a:pPr>
            <a:endParaRPr lang="en-US" dirty="0">
              <a:solidFill>
                <a:schemeClr val="bg1"/>
              </a:solidFill>
            </a:endParaRPr>
          </a:p>
        </p:txBody>
      </p:sp>
      <p:sp>
        <p:nvSpPr>
          <p:cNvPr id="18" name="Footer Placeholder 4"/>
          <p:cNvSpPr>
            <a:spLocks noGrp="1"/>
          </p:cNvSpPr>
          <p:nvPr>
            <p:ph type="ftr" sz="quarter" idx="10"/>
          </p:nvPr>
        </p:nvSpPr>
        <p:spPr>
          <a:xfrm>
            <a:off x="457200" y="6356351"/>
            <a:ext cx="5562600" cy="365125"/>
          </a:xfrm>
        </p:spPr>
        <p:txBody>
          <a:bodyPr/>
          <a:lstStyle>
            <a:lvl1pPr>
              <a:defRPr sz="1200">
                <a:solidFill>
                  <a:schemeClr val="bg1"/>
                </a:solidFill>
              </a:defRPr>
            </a:lvl1pPr>
          </a:lstStyle>
          <a:p>
            <a:pPr>
              <a:defRPr/>
            </a:pPr>
            <a:endParaRPr lang="en-US"/>
          </a:p>
        </p:txBody>
      </p:sp>
      <p:sp>
        <p:nvSpPr>
          <p:cNvPr id="19" name="Slide Number Placeholder 5"/>
          <p:cNvSpPr>
            <a:spLocks noGrp="1"/>
          </p:cNvSpPr>
          <p:nvPr>
            <p:ph type="sldNum" sz="quarter" idx="11"/>
          </p:nvPr>
        </p:nvSpPr>
        <p:spPr>
          <a:xfrm>
            <a:off x="6553200" y="6340476"/>
            <a:ext cx="2133600" cy="365125"/>
          </a:xfrm>
        </p:spPr>
        <p:txBody>
          <a:bodyPr/>
          <a:lstStyle>
            <a:lvl1pPr algn="r" eaLnBrk="0" hangingPunct="0">
              <a:defRPr>
                <a:solidFill>
                  <a:schemeClr val="bg1"/>
                </a:solidFill>
              </a:defRPr>
            </a:lvl1pPr>
          </a:lstStyle>
          <a:p>
            <a:pPr>
              <a:defRPr/>
            </a:pPr>
            <a:fld id="{A89A1157-748B-C24F-9525-1F1C6D15AFA0}" type="slidenum">
              <a:rPr lang="en-US" smtClean="0"/>
              <a:pPr>
                <a:defRPr/>
              </a:pPr>
              <a:t>‹#›</a:t>
            </a:fld>
            <a:endParaRPr lang="en-US"/>
          </a:p>
        </p:txBody>
      </p:sp>
    </p:spTree>
    <p:extLst>
      <p:ext uri="{BB962C8B-B14F-4D97-AF65-F5344CB8AC3E}">
        <p14:creationId xmlns:p14="http://schemas.microsoft.com/office/powerpoint/2010/main" val="233007195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6570663" y="6356350"/>
            <a:ext cx="2133600" cy="365125"/>
          </a:xfrm>
          <a:prstGeom prst="rect">
            <a:avLst/>
          </a:prstGeom>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22F535F9-8463-724F-B09C-C62C808E7547}" type="slidenum">
              <a:rPr lang="en-US"/>
              <a:pPr>
                <a:defRPr/>
              </a:pPr>
              <a:t>‹#›</a:t>
            </a:fld>
            <a:endParaRPr lang="en-US"/>
          </a:p>
        </p:txBody>
      </p:sp>
    </p:spTree>
    <p:extLst>
      <p:ext uri="{BB962C8B-B14F-4D97-AF65-F5344CB8AC3E}">
        <p14:creationId xmlns:p14="http://schemas.microsoft.com/office/powerpoint/2010/main" val="1362970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199" y="658906"/>
            <a:ext cx="3602039" cy="1162050"/>
          </a:xfrm>
        </p:spPr>
        <p:txBody>
          <a:bodyPr anchor="b"/>
          <a:lstStyle>
            <a:lvl1pPr algn="ctr">
              <a:defRPr sz="3600" b="1"/>
            </a:lvl1pPr>
          </a:lstStyle>
          <a:p>
            <a:r>
              <a:rPr lang="en-US" smtClean="0"/>
              <a:t>Click to edit Master title style</a:t>
            </a:r>
            <a:endParaRPr/>
          </a:p>
        </p:txBody>
      </p:sp>
      <p:sp>
        <p:nvSpPr>
          <p:cNvPr id="3" name="Content Placeholder 2"/>
          <p:cNvSpPr>
            <a:spLocks noGrp="1"/>
          </p:cNvSpPr>
          <p:nvPr>
            <p:ph idx="1"/>
          </p:nvPr>
        </p:nvSpPr>
        <p:spPr>
          <a:xfrm>
            <a:off x="4473388" y="273051"/>
            <a:ext cx="4206240" cy="5778500"/>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457199" y="1905001"/>
            <a:ext cx="3602039" cy="3733800"/>
          </a:xfrm>
        </p:spPr>
        <p:txBody>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a:xfrm>
            <a:off x="6570663" y="6356350"/>
            <a:ext cx="2133600" cy="365125"/>
          </a:xfrm>
          <a:prstGeom prst="rect">
            <a:avLst/>
          </a:prstGeom>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9BB3A73-84F8-8243-A795-BD1DD64FC638}" type="slidenum">
              <a:rPr lang="en-US"/>
              <a:pPr>
                <a:defRPr/>
              </a:pPr>
              <a:t>‹#›</a:t>
            </a:fld>
            <a:endParaRPr lang="en-US"/>
          </a:p>
        </p:txBody>
      </p:sp>
    </p:spTree>
    <p:extLst>
      <p:ext uri="{BB962C8B-B14F-4D97-AF65-F5344CB8AC3E}">
        <p14:creationId xmlns:p14="http://schemas.microsoft.com/office/powerpoint/2010/main" val="937551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1"/>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 name="Footer Placeholder 4"/>
          <p:cNvSpPr>
            <a:spLocks noGrp="1"/>
          </p:cNvSpPr>
          <p:nvPr>
            <p:ph type="ftr" sz="quarter" idx="3"/>
          </p:nvPr>
        </p:nvSpPr>
        <p:spPr>
          <a:xfrm>
            <a:off x="457200" y="6356351"/>
            <a:ext cx="5562600" cy="365125"/>
          </a:xfrm>
          <a:prstGeom prst="rect">
            <a:avLst/>
          </a:prstGeom>
        </p:spPr>
        <p:txBody>
          <a:bodyPr vert="horz" lIns="91435" tIns="45718" rIns="91435" bIns="45718" rtlCol="0" anchor="ctr"/>
          <a:lstStyle>
            <a:lvl1pPr algn="l">
              <a:buNone/>
              <a:defRPr kumimoji="0" sz="1400">
                <a:solidFill>
                  <a:schemeClr val="tx2"/>
                </a:solidFill>
              </a:defRPr>
            </a:lvl1pPr>
          </a:lstStyle>
          <a:p>
            <a:pPr>
              <a:defRPr/>
            </a:pPr>
            <a:endParaRPr lang="en-US"/>
          </a:p>
        </p:txBody>
      </p:sp>
      <p:sp>
        <p:nvSpPr>
          <p:cNvPr id="6" name="Slide Number Placeholder 5"/>
          <p:cNvSpPr>
            <a:spLocks noGrp="1"/>
          </p:cNvSpPr>
          <p:nvPr>
            <p:ph type="sldNum" sz="quarter" idx="4"/>
          </p:nvPr>
        </p:nvSpPr>
        <p:spPr>
          <a:xfrm>
            <a:off x="6553200" y="6340476"/>
            <a:ext cx="2133600" cy="365125"/>
          </a:xfrm>
          <a:prstGeom prst="rect">
            <a:avLst/>
          </a:prstGeom>
        </p:spPr>
        <p:txBody>
          <a:bodyPr vert="horz" lIns="91435" tIns="45718" rIns="91435" bIns="45718" rtlCol="0" anchor="ctr"/>
          <a:lstStyle>
            <a:lvl1pPr algn="ctr" eaLnBrk="1" hangingPunct="1">
              <a:buNone/>
              <a:defRPr kumimoji="0" sz="1200">
                <a:solidFill>
                  <a:schemeClr val="tx1">
                    <a:tint val="75000"/>
                  </a:schemeClr>
                </a:solidFill>
              </a:defRPr>
            </a:lvl1pPr>
          </a:lstStyle>
          <a:p>
            <a:pPr>
              <a:defRPr/>
            </a:pPr>
            <a:fld id="{4B541AE8-BBA1-104F-B4DA-DC3A37E341CA}"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Lst>
  <p:timing>
    <p:tnLst>
      <p:par>
        <p:cTn id="1" dur="indefinite" restart="never" nodeType="tmRoot"/>
      </p:par>
    </p:tnLst>
  </p:timing>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177" algn="ctr" rtl="0" eaLnBrk="1" fontAlgn="base" hangingPunct="1">
        <a:spcBef>
          <a:spcPct val="0"/>
        </a:spcBef>
        <a:spcAft>
          <a:spcPct val="0"/>
        </a:spcAft>
        <a:defRPr sz="4400">
          <a:solidFill>
            <a:schemeClr val="tx1"/>
          </a:solidFill>
          <a:latin typeface="Calibri" pitchFamily="34" charset="0"/>
        </a:defRPr>
      </a:lvl6pPr>
      <a:lvl7pPr marL="914353" algn="ctr" rtl="0" eaLnBrk="1" fontAlgn="base" hangingPunct="1">
        <a:spcBef>
          <a:spcPct val="0"/>
        </a:spcBef>
        <a:spcAft>
          <a:spcPct val="0"/>
        </a:spcAft>
        <a:defRPr sz="4400">
          <a:solidFill>
            <a:schemeClr val="tx1"/>
          </a:solidFill>
          <a:latin typeface="Calibri" pitchFamily="34" charset="0"/>
        </a:defRPr>
      </a:lvl7pPr>
      <a:lvl8pPr marL="1371530" algn="ctr" rtl="0" eaLnBrk="1" fontAlgn="base" hangingPunct="1">
        <a:spcBef>
          <a:spcPct val="0"/>
        </a:spcBef>
        <a:spcAft>
          <a:spcPct val="0"/>
        </a:spcAft>
        <a:defRPr sz="4400">
          <a:solidFill>
            <a:schemeClr val="tx1"/>
          </a:solidFill>
          <a:latin typeface="Calibri" pitchFamily="34" charset="0"/>
        </a:defRPr>
      </a:lvl8pPr>
      <a:lvl9pPr marL="1828706" algn="ctr" rtl="0" eaLnBrk="1" fontAlgn="base" hangingPunct="1">
        <a:spcBef>
          <a:spcPct val="0"/>
        </a:spcBef>
        <a:spcAft>
          <a:spcPct val="0"/>
        </a:spcAft>
        <a:defRPr sz="4400">
          <a:solidFill>
            <a:schemeClr val="tx1"/>
          </a:solidFill>
          <a:latin typeface="Calibri" pitchFamily="34" charset="0"/>
        </a:defRPr>
      </a:lvl9pPr>
    </p:titleStyle>
    <p:bodyStyle>
      <a:lvl1pPr marL="342882" indent="-342882"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12" indent="-285736"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2942" indent="-228588"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118" indent="-228588"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295" indent="-228588"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471" indent="-228588" algn="l" defTabSz="91435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48" indent="-228588" algn="l" defTabSz="91435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25" indent="-228588" algn="l" defTabSz="91435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01" indent="-228588" algn="l" defTabSz="91435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53" rtl="0" eaLnBrk="1" latinLnBrk="0" hangingPunct="1">
        <a:defRPr sz="1800" kern="1200">
          <a:solidFill>
            <a:schemeClr val="tx1"/>
          </a:solidFill>
          <a:latin typeface="+mn-lt"/>
          <a:ea typeface="+mn-ea"/>
          <a:cs typeface="+mn-cs"/>
        </a:defRPr>
      </a:lvl1pPr>
      <a:lvl2pPr marL="457177" algn="l" defTabSz="914353" rtl="0" eaLnBrk="1" latinLnBrk="0" hangingPunct="1">
        <a:defRPr sz="1800" kern="1200">
          <a:solidFill>
            <a:schemeClr val="tx1"/>
          </a:solidFill>
          <a:latin typeface="+mn-lt"/>
          <a:ea typeface="+mn-ea"/>
          <a:cs typeface="+mn-cs"/>
        </a:defRPr>
      </a:lvl2pPr>
      <a:lvl3pPr marL="914353" algn="l" defTabSz="914353" rtl="0" eaLnBrk="1" latinLnBrk="0" hangingPunct="1">
        <a:defRPr sz="1800" kern="1200">
          <a:solidFill>
            <a:schemeClr val="tx1"/>
          </a:solidFill>
          <a:latin typeface="+mn-lt"/>
          <a:ea typeface="+mn-ea"/>
          <a:cs typeface="+mn-cs"/>
        </a:defRPr>
      </a:lvl3pPr>
      <a:lvl4pPr marL="1371530" algn="l" defTabSz="914353" rtl="0" eaLnBrk="1" latinLnBrk="0" hangingPunct="1">
        <a:defRPr sz="1800" kern="1200">
          <a:solidFill>
            <a:schemeClr val="tx1"/>
          </a:solidFill>
          <a:latin typeface="+mn-lt"/>
          <a:ea typeface="+mn-ea"/>
          <a:cs typeface="+mn-cs"/>
        </a:defRPr>
      </a:lvl4pPr>
      <a:lvl5pPr marL="1828706" algn="l" defTabSz="914353" rtl="0" eaLnBrk="1" latinLnBrk="0" hangingPunct="1">
        <a:defRPr sz="1800" kern="1200">
          <a:solidFill>
            <a:schemeClr val="tx1"/>
          </a:solidFill>
          <a:latin typeface="+mn-lt"/>
          <a:ea typeface="+mn-ea"/>
          <a:cs typeface="+mn-cs"/>
        </a:defRPr>
      </a:lvl5pPr>
      <a:lvl6pPr marL="2285883" algn="l" defTabSz="914353" rtl="0" eaLnBrk="1" latinLnBrk="0" hangingPunct="1">
        <a:defRPr sz="1800" kern="1200">
          <a:solidFill>
            <a:schemeClr val="tx1"/>
          </a:solidFill>
          <a:latin typeface="+mn-lt"/>
          <a:ea typeface="+mn-ea"/>
          <a:cs typeface="+mn-cs"/>
        </a:defRPr>
      </a:lvl6pPr>
      <a:lvl7pPr marL="2743060" algn="l" defTabSz="914353" rtl="0" eaLnBrk="1" latinLnBrk="0" hangingPunct="1">
        <a:defRPr sz="1800" kern="1200">
          <a:solidFill>
            <a:schemeClr val="tx1"/>
          </a:solidFill>
          <a:latin typeface="+mn-lt"/>
          <a:ea typeface="+mn-ea"/>
          <a:cs typeface="+mn-cs"/>
        </a:defRPr>
      </a:lvl7pPr>
      <a:lvl8pPr marL="3200236" algn="l" defTabSz="914353" rtl="0" eaLnBrk="1" latinLnBrk="0" hangingPunct="1">
        <a:defRPr sz="1800" kern="1200">
          <a:solidFill>
            <a:schemeClr val="tx1"/>
          </a:solidFill>
          <a:latin typeface="+mn-lt"/>
          <a:ea typeface="+mn-ea"/>
          <a:cs typeface="+mn-cs"/>
        </a:defRPr>
      </a:lvl8pPr>
      <a:lvl9pPr marL="3657413" algn="l" defTabSz="91435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13.wmf"/></Relationships>
</file>

<file path=ppt/slides/_rels/slide14.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8.png"/><Relationship Id="rId4" Type="http://schemas.openxmlformats.org/officeDocument/2006/relationships/package" Target="../embeddings/Microsoft_Word_Document1.docx"/></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3657600" y="685801"/>
            <a:ext cx="5486400" cy="1470025"/>
          </a:xfrm>
        </p:spPr>
        <p:txBody>
          <a:bodyPr/>
          <a:lstStyle/>
          <a:p>
            <a:pPr algn="l"/>
            <a:r>
              <a:rPr lang="en-US" dirty="0" smtClean="0"/>
              <a:t>Lecture 3: </a:t>
            </a:r>
            <a:br>
              <a:rPr lang="en-US" dirty="0" smtClean="0"/>
            </a:br>
            <a:r>
              <a:rPr lang="en-US" dirty="0" smtClean="0"/>
              <a:t>Cryptographic Tools</a:t>
            </a:r>
            <a:endParaRPr lang="en-US" dirty="0"/>
          </a:p>
        </p:txBody>
      </p:sp>
      <p:sp>
        <p:nvSpPr>
          <p:cNvPr id="13" name="Subtitle 12"/>
          <p:cNvSpPr>
            <a:spLocks noGrp="1"/>
          </p:cNvSpPr>
          <p:nvPr>
            <p:ph type="subTitle" idx="1"/>
          </p:nvPr>
        </p:nvSpPr>
        <p:spPr>
          <a:xfrm>
            <a:off x="0" y="6453336"/>
            <a:ext cx="9144000" cy="392124"/>
          </a:xfrm>
        </p:spPr>
        <p:txBody>
          <a:bodyPr>
            <a:normAutofit lnSpcReduction="10000"/>
          </a:bodyPr>
          <a:lstStyle/>
          <a:p>
            <a:r>
              <a:rPr lang="en-US" sz="2000" dirty="0" smtClean="0"/>
              <a:t>modified from slides of </a:t>
            </a:r>
            <a:r>
              <a:rPr lang="en-US" sz="2000" dirty="0" err="1"/>
              <a:t>Lawrie</a:t>
            </a:r>
            <a:r>
              <a:rPr lang="en-US" sz="2000" dirty="0"/>
              <a:t> Brown</a:t>
            </a:r>
            <a:endParaRPr lang="en-AU" sz="2000" dirty="0"/>
          </a:p>
        </p:txBody>
      </p:sp>
      <p:pic>
        <p:nvPicPr>
          <p:cNvPr id="11" name="Picture 10"/>
          <p:cNvPicPr>
            <a:picLocks noChangeAspect="1"/>
          </p:cNvPicPr>
          <p:nvPr/>
        </p:nvPicPr>
        <p:blipFill>
          <a:blip r:embed="rId3"/>
          <a:stretch>
            <a:fillRect/>
          </a:stretch>
        </p:blipFill>
        <p:spPr>
          <a:xfrm>
            <a:off x="838200" y="1143000"/>
            <a:ext cx="2819400" cy="2109537"/>
          </a:xfrm>
          <a:prstGeom prst="rect">
            <a:avLst/>
          </a:prstGeom>
          <a:effectLst>
            <a:softEdge rad="254000"/>
          </a:effectLst>
        </p:spPr>
      </p:pic>
      <p:pic>
        <p:nvPicPr>
          <p:cNvPr id="6" name="Picture 5"/>
          <p:cNvPicPr>
            <a:picLocks noChangeAspect="1"/>
          </p:cNvPicPr>
          <p:nvPr/>
        </p:nvPicPr>
        <p:blipFill>
          <a:blip r:embed="rId4">
            <a:alphaModFix/>
            <a:extLst>
              <a:ext uri="{BEBA8EAE-BF5A-486C-A8C5-ECC9F3942E4B}">
                <a14:imgProps xmlns:a14="http://schemas.microsoft.com/office/drawing/2010/main">
                  <a14:imgLayer r:embed="rId5">
                    <a14:imgEffect>
                      <a14:sharpenSoften amount="25000"/>
                    </a14:imgEffect>
                    <a14:imgEffect>
                      <a14:brightnessContrast contrast="-20000"/>
                    </a14:imgEffect>
                  </a14:imgLayer>
                </a14:imgProps>
              </a:ext>
            </a:extLst>
          </a:blip>
          <a:stretch>
            <a:fillRect/>
          </a:stretch>
        </p:blipFill>
        <p:spPr>
          <a:xfrm>
            <a:off x="4860032" y="2348880"/>
            <a:ext cx="3063164" cy="3980921"/>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4032455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p:txBody>
          <a:bodyPr/>
          <a:lstStyle/>
          <a:p>
            <a:r>
              <a:rPr lang="en-US" smtClean="0"/>
              <a:t>Triple DES (3DES)</a:t>
            </a:r>
            <a:endParaRPr lang="en-US" dirty="0"/>
          </a:p>
        </p:txBody>
      </p:sp>
      <p:sp>
        <p:nvSpPr>
          <p:cNvPr id="234499" name="Rectangle 3"/>
          <p:cNvSpPr>
            <a:spLocks noGrp="1" noChangeArrowheads="1"/>
          </p:cNvSpPr>
          <p:nvPr>
            <p:ph idx="1"/>
          </p:nvPr>
        </p:nvSpPr>
        <p:spPr/>
        <p:txBody>
          <a:bodyPr/>
          <a:lstStyle/>
          <a:p>
            <a:r>
              <a:rPr lang="en-US" dirty="0" smtClean="0"/>
              <a:t>repeats basic DES algorithm three times using either two or three unique keys</a:t>
            </a:r>
          </a:p>
          <a:p>
            <a:r>
              <a:rPr lang="en-US" dirty="0" smtClean="0"/>
              <a:t>attractions:</a:t>
            </a:r>
          </a:p>
          <a:p>
            <a:pPr lvl="1"/>
            <a:r>
              <a:rPr lang="en-US" dirty="0" smtClean="0"/>
              <a:t>168-bit key length overcomes the vulnerability to brute-force attack of DES</a:t>
            </a:r>
          </a:p>
          <a:p>
            <a:pPr lvl="1"/>
            <a:r>
              <a:rPr lang="en-US" dirty="0" smtClean="0"/>
              <a:t>underlying encryption algorithm is the same as in DES</a:t>
            </a:r>
          </a:p>
          <a:p>
            <a:r>
              <a:rPr lang="en-US" dirty="0" smtClean="0"/>
              <a:t>drawbacks:</a:t>
            </a:r>
          </a:p>
          <a:p>
            <a:pPr lvl="1"/>
            <a:r>
              <a:rPr lang="en-US" dirty="0" smtClean="0"/>
              <a:t>algorithm is sluggish in software</a:t>
            </a:r>
          </a:p>
          <a:p>
            <a:pPr lvl="1"/>
            <a:r>
              <a:rPr lang="en-US" dirty="0" smtClean="0"/>
              <a:t>uses a 64-bit block size</a:t>
            </a:r>
          </a:p>
        </p:txBody>
      </p:sp>
      <p:pic>
        <p:nvPicPr>
          <p:cNvPr id="7" name="Picture 6"/>
          <p:cNvPicPr>
            <a:picLocks noChangeAspect="1"/>
          </p:cNvPicPr>
          <p:nvPr/>
        </p:nvPicPr>
        <p:blipFill>
          <a:blip r:embed="rId3"/>
          <a:stretch>
            <a:fillRect/>
          </a:stretch>
        </p:blipFill>
        <p:spPr>
          <a:xfrm>
            <a:off x="7608119" y="141735"/>
            <a:ext cx="1308100" cy="1308100"/>
          </a:xfrm>
          <a:prstGeom prst="rect">
            <a:avLst/>
          </a:prstGeom>
          <a:scene3d>
            <a:camera prst="orthographicFront">
              <a:rot lat="0" lon="12299976" rev="0"/>
            </a:camera>
            <a:lightRig rig="threePt" dir="t"/>
          </a:scene3d>
        </p:spPr>
      </p:pic>
      <p:pic>
        <p:nvPicPr>
          <p:cNvPr id="8" name="Picture 7"/>
          <p:cNvPicPr>
            <a:picLocks noChangeAspect="1"/>
          </p:cNvPicPr>
          <p:nvPr/>
        </p:nvPicPr>
        <p:blipFill>
          <a:blip r:embed="rId3"/>
          <a:stretch>
            <a:fillRect/>
          </a:stretch>
        </p:blipFill>
        <p:spPr>
          <a:xfrm rot="5668832">
            <a:off x="6277280" y="-122304"/>
            <a:ext cx="1308100" cy="1308100"/>
          </a:xfrm>
          <a:prstGeom prst="rect">
            <a:avLst/>
          </a:prstGeom>
          <a:scene3d>
            <a:camera prst="orthographicFront">
              <a:rot lat="204296" lon="9583170" rev="21035481"/>
            </a:camera>
            <a:lightRig rig="threePt" dir="t"/>
          </a:scene3d>
        </p:spPr>
      </p:pic>
      <p:pic>
        <p:nvPicPr>
          <p:cNvPr id="33798" name="Picture 8"/>
          <p:cNvPicPr>
            <a:picLocks noChangeAspect="1"/>
          </p:cNvPicPr>
          <p:nvPr/>
        </p:nvPicPr>
        <p:blipFill>
          <a:blip r:embed="rId3"/>
          <a:srcRect/>
          <a:stretch>
            <a:fillRect/>
          </a:stretch>
        </p:blipFill>
        <p:spPr bwMode="auto">
          <a:xfrm rot="-1352548">
            <a:off x="6815957" y="248098"/>
            <a:ext cx="1295400" cy="1295400"/>
          </a:xfrm>
          <a:prstGeom prst="rect">
            <a:avLst/>
          </a:prstGeom>
          <a:noFill/>
          <a:ln w="9525">
            <a:noFill/>
            <a:miter lim="800000"/>
            <a:headEnd/>
            <a:tailEnd/>
          </a:ln>
        </p:spPr>
      </p:pic>
    </p:spTree>
    <p:extLst>
      <p:ext uri="{BB962C8B-B14F-4D97-AF65-F5344CB8AC3E}">
        <p14:creationId xmlns:p14="http://schemas.microsoft.com/office/powerpoint/2010/main" val="4190470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34499">
                                            <p:txEl>
                                              <p:pRg st="1" end="1"/>
                                            </p:txEl>
                                          </p:spTgt>
                                        </p:tgtEl>
                                        <p:attrNameLst>
                                          <p:attrName>style.visibility</p:attrName>
                                        </p:attrNameLst>
                                      </p:cBhvr>
                                      <p:to>
                                        <p:strVal val="visible"/>
                                      </p:to>
                                    </p:set>
                                    <p:animEffect transition="in" filter="randombar(horizontal)">
                                      <p:cBhvr>
                                        <p:cTn id="7" dur="500"/>
                                        <p:tgtEl>
                                          <p:spTgt spid="234499">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34499">
                                            <p:txEl>
                                              <p:pRg st="2" end="2"/>
                                            </p:txEl>
                                          </p:spTgt>
                                        </p:tgtEl>
                                        <p:attrNameLst>
                                          <p:attrName>style.visibility</p:attrName>
                                        </p:attrNameLst>
                                      </p:cBhvr>
                                      <p:to>
                                        <p:strVal val="visible"/>
                                      </p:to>
                                    </p:set>
                                    <p:animEffect transition="in" filter="randombar(horizontal)">
                                      <p:cBhvr>
                                        <p:cTn id="10" dur="500"/>
                                        <p:tgtEl>
                                          <p:spTgt spid="234499">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34499">
                                            <p:txEl>
                                              <p:pRg st="3" end="3"/>
                                            </p:txEl>
                                          </p:spTgt>
                                        </p:tgtEl>
                                        <p:attrNameLst>
                                          <p:attrName>style.visibility</p:attrName>
                                        </p:attrNameLst>
                                      </p:cBhvr>
                                      <p:to>
                                        <p:strVal val="visible"/>
                                      </p:to>
                                    </p:set>
                                    <p:animEffect transition="in" filter="randombar(horizontal)">
                                      <p:cBhvr>
                                        <p:cTn id="13" dur="500"/>
                                        <p:tgtEl>
                                          <p:spTgt spid="234499">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234499">
                                            <p:txEl>
                                              <p:pRg st="4" end="4"/>
                                            </p:txEl>
                                          </p:spTgt>
                                        </p:tgtEl>
                                        <p:attrNameLst>
                                          <p:attrName>style.visibility</p:attrName>
                                        </p:attrNameLst>
                                      </p:cBhvr>
                                      <p:to>
                                        <p:strVal val="visible"/>
                                      </p:to>
                                    </p:set>
                                    <p:animEffect transition="in" filter="randombar(horizontal)">
                                      <p:cBhvr>
                                        <p:cTn id="18" dur="500"/>
                                        <p:tgtEl>
                                          <p:spTgt spid="234499">
                                            <p:txEl>
                                              <p:pRg st="4" end="4"/>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234499">
                                            <p:txEl>
                                              <p:pRg st="5" end="5"/>
                                            </p:txEl>
                                          </p:spTgt>
                                        </p:tgtEl>
                                        <p:attrNameLst>
                                          <p:attrName>style.visibility</p:attrName>
                                        </p:attrNameLst>
                                      </p:cBhvr>
                                      <p:to>
                                        <p:strVal val="visible"/>
                                      </p:to>
                                    </p:set>
                                    <p:animEffect transition="in" filter="randombar(horizontal)">
                                      <p:cBhvr>
                                        <p:cTn id="21" dur="500"/>
                                        <p:tgtEl>
                                          <p:spTgt spid="234499">
                                            <p:txEl>
                                              <p:pRg st="5" end="5"/>
                                            </p:txEl>
                                          </p:spTgt>
                                        </p:tgtEl>
                                      </p:cBhvr>
                                    </p:animEffect>
                                  </p:childTnLst>
                                </p:cTn>
                              </p:par>
                              <p:par>
                                <p:cTn id="22" presetID="14" presetClass="entr" presetSubtype="10" fill="hold" nodeType="withEffect">
                                  <p:stCondLst>
                                    <p:cond delay="0"/>
                                  </p:stCondLst>
                                  <p:childTnLst>
                                    <p:set>
                                      <p:cBhvr>
                                        <p:cTn id="23" dur="1" fill="hold">
                                          <p:stCondLst>
                                            <p:cond delay="0"/>
                                          </p:stCondLst>
                                        </p:cTn>
                                        <p:tgtEl>
                                          <p:spTgt spid="234499">
                                            <p:txEl>
                                              <p:pRg st="6" end="6"/>
                                            </p:txEl>
                                          </p:spTgt>
                                        </p:tgtEl>
                                        <p:attrNameLst>
                                          <p:attrName>style.visibility</p:attrName>
                                        </p:attrNameLst>
                                      </p:cBhvr>
                                      <p:to>
                                        <p:strVal val="visible"/>
                                      </p:to>
                                    </p:set>
                                    <p:animEffect transition="in" filter="randombar(horizontal)">
                                      <p:cBhvr>
                                        <p:cTn id="24" dur="500"/>
                                        <p:tgtEl>
                                          <p:spTgt spid="23449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p:txBody>
          <a:bodyPr/>
          <a:lstStyle/>
          <a:p>
            <a:r>
              <a:rPr lang="en-US" sz="3600" dirty="0" smtClean="0"/>
              <a:t>Advanced Encryption Standard (AES)</a:t>
            </a:r>
            <a:endParaRPr lang="en-US" sz="3600" dirty="0"/>
          </a:p>
        </p:txBody>
      </p:sp>
      <p:sp>
        <p:nvSpPr>
          <p:cNvPr id="7" name="Freeform 6"/>
          <p:cNvSpPr/>
          <p:nvPr/>
        </p:nvSpPr>
        <p:spPr>
          <a:xfrm>
            <a:off x="458204" y="1295400"/>
            <a:ext cx="2611933" cy="4830763"/>
          </a:xfrm>
          <a:custGeom>
            <a:avLst/>
            <a:gdLst>
              <a:gd name="connsiteX0" fmla="*/ 0 w 2611933"/>
              <a:gd name="connsiteY0" fmla="*/ 261193 h 4830763"/>
              <a:gd name="connsiteX1" fmla="*/ 261193 w 2611933"/>
              <a:gd name="connsiteY1" fmla="*/ 0 h 4830763"/>
              <a:gd name="connsiteX2" fmla="*/ 2350740 w 2611933"/>
              <a:gd name="connsiteY2" fmla="*/ 0 h 4830763"/>
              <a:gd name="connsiteX3" fmla="*/ 2611933 w 2611933"/>
              <a:gd name="connsiteY3" fmla="*/ 261193 h 4830763"/>
              <a:gd name="connsiteX4" fmla="*/ 2611933 w 2611933"/>
              <a:gd name="connsiteY4" fmla="*/ 4569570 h 4830763"/>
              <a:gd name="connsiteX5" fmla="*/ 2350740 w 2611933"/>
              <a:gd name="connsiteY5" fmla="*/ 4830763 h 4830763"/>
              <a:gd name="connsiteX6" fmla="*/ 261193 w 2611933"/>
              <a:gd name="connsiteY6" fmla="*/ 4830763 h 4830763"/>
              <a:gd name="connsiteX7" fmla="*/ 0 w 2611933"/>
              <a:gd name="connsiteY7" fmla="*/ 4569570 h 4830763"/>
              <a:gd name="connsiteX8" fmla="*/ 0 w 2611933"/>
              <a:gd name="connsiteY8" fmla="*/ 261193 h 4830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11933" h="4830763">
                <a:moveTo>
                  <a:pt x="0" y="261193"/>
                </a:moveTo>
                <a:cubicBezTo>
                  <a:pt x="0" y="116940"/>
                  <a:pt x="116940" y="0"/>
                  <a:pt x="261193" y="0"/>
                </a:cubicBezTo>
                <a:lnTo>
                  <a:pt x="2350740" y="0"/>
                </a:lnTo>
                <a:cubicBezTo>
                  <a:pt x="2494993" y="0"/>
                  <a:pt x="2611933" y="116940"/>
                  <a:pt x="2611933" y="261193"/>
                </a:cubicBezTo>
                <a:lnTo>
                  <a:pt x="2611933" y="4569570"/>
                </a:lnTo>
                <a:cubicBezTo>
                  <a:pt x="2611933" y="4713823"/>
                  <a:pt x="2494993" y="4830763"/>
                  <a:pt x="2350740" y="4830763"/>
                </a:cubicBezTo>
                <a:lnTo>
                  <a:pt x="261193" y="4830763"/>
                </a:lnTo>
                <a:cubicBezTo>
                  <a:pt x="116940" y="4830763"/>
                  <a:pt x="0" y="4713823"/>
                  <a:pt x="0" y="4569570"/>
                </a:cubicBezTo>
                <a:lnTo>
                  <a:pt x="0" y="261193"/>
                </a:lnTo>
                <a:close/>
              </a:path>
            </a:pathLst>
          </a:cu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06680" tIns="106680" rIns="106680" bIns="3488215" numCol="1" spcCol="1270" anchor="ctr" anchorCtr="0">
            <a:noAutofit/>
          </a:bodyPr>
          <a:lstStyle/>
          <a:p>
            <a:pPr lvl="0" algn="ctr" defTabSz="1244600" rtl="0">
              <a:lnSpc>
                <a:spcPct val="90000"/>
              </a:lnSpc>
              <a:spcBef>
                <a:spcPct val="0"/>
              </a:spcBef>
              <a:spcAft>
                <a:spcPct val="35000"/>
              </a:spcAft>
            </a:pPr>
            <a:r>
              <a:rPr lang="en-US" sz="2800" kern="1200" dirty="0" smtClean="0"/>
              <a:t>needed a replacement for 3DES</a:t>
            </a:r>
            <a:endParaRPr lang="en-US" sz="2800" kern="1200" dirty="0"/>
          </a:p>
        </p:txBody>
      </p:sp>
      <p:sp>
        <p:nvSpPr>
          <p:cNvPr id="8" name="Freeform 7"/>
          <p:cNvSpPr/>
          <p:nvPr/>
        </p:nvSpPr>
        <p:spPr>
          <a:xfrm>
            <a:off x="719397" y="2744628"/>
            <a:ext cx="2089546" cy="3139995"/>
          </a:xfrm>
          <a:custGeom>
            <a:avLst/>
            <a:gdLst>
              <a:gd name="connsiteX0" fmla="*/ 0 w 2089546"/>
              <a:gd name="connsiteY0" fmla="*/ 208955 h 3139995"/>
              <a:gd name="connsiteX1" fmla="*/ 208955 w 2089546"/>
              <a:gd name="connsiteY1" fmla="*/ 0 h 3139995"/>
              <a:gd name="connsiteX2" fmla="*/ 1880591 w 2089546"/>
              <a:gd name="connsiteY2" fmla="*/ 0 h 3139995"/>
              <a:gd name="connsiteX3" fmla="*/ 2089546 w 2089546"/>
              <a:gd name="connsiteY3" fmla="*/ 208955 h 3139995"/>
              <a:gd name="connsiteX4" fmla="*/ 2089546 w 2089546"/>
              <a:gd name="connsiteY4" fmla="*/ 2931040 h 3139995"/>
              <a:gd name="connsiteX5" fmla="*/ 1880591 w 2089546"/>
              <a:gd name="connsiteY5" fmla="*/ 3139995 h 3139995"/>
              <a:gd name="connsiteX6" fmla="*/ 208955 w 2089546"/>
              <a:gd name="connsiteY6" fmla="*/ 3139995 h 3139995"/>
              <a:gd name="connsiteX7" fmla="*/ 0 w 2089546"/>
              <a:gd name="connsiteY7" fmla="*/ 2931040 h 3139995"/>
              <a:gd name="connsiteX8" fmla="*/ 0 w 2089546"/>
              <a:gd name="connsiteY8" fmla="*/ 208955 h 3139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89546" h="3139995">
                <a:moveTo>
                  <a:pt x="0" y="208955"/>
                </a:moveTo>
                <a:cubicBezTo>
                  <a:pt x="0" y="93552"/>
                  <a:pt x="93552" y="0"/>
                  <a:pt x="208955" y="0"/>
                </a:cubicBezTo>
                <a:lnTo>
                  <a:pt x="1880591" y="0"/>
                </a:lnTo>
                <a:cubicBezTo>
                  <a:pt x="1995994" y="0"/>
                  <a:pt x="2089546" y="93552"/>
                  <a:pt x="2089546" y="208955"/>
                </a:cubicBezTo>
                <a:lnTo>
                  <a:pt x="2089546" y="2931040"/>
                </a:lnTo>
                <a:cubicBezTo>
                  <a:pt x="2089546" y="3046443"/>
                  <a:pt x="1995994" y="3139995"/>
                  <a:pt x="1880591" y="3139995"/>
                </a:cubicBezTo>
                <a:lnTo>
                  <a:pt x="208955" y="3139995"/>
                </a:lnTo>
                <a:cubicBezTo>
                  <a:pt x="93552" y="3139995"/>
                  <a:pt x="0" y="3046443"/>
                  <a:pt x="0" y="2931040"/>
                </a:cubicBezTo>
                <a:lnTo>
                  <a:pt x="0" y="20895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6761" tIns="87871" rIns="96761" bIns="87871" numCol="1" spcCol="1270" anchor="ctr" anchorCtr="0">
            <a:noAutofit/>
          </a:bodyPr>
          <a:lstStyle/>
          <a:p>
            <a:pPr lvl="0" algn="ctr" defTabSz="622300" rtl="0">
              <a:lnSpc>
                <a:spcPct val="90000"/>
              </a:lnSpc>
              <a:spcBef>
                <a:spcPct val="0"/>
              </a:spcBef>
              <a:spcAft>
                <a:spcPct val="35000"/>
              </a:spcAft>
            </a:pPr>
            <a:r>
              <a:rPr lang="en-US" sz="1600" kern="1200" dirty="0" smtClean="0">
                <a:solidFill>
                  <a:srgbClr val="FFFF00"/>
                </a:solidFill>
              </a:rPr>
              <a:t>3DES was not reasonable for long term use</a:t>
            </a:r>
          </a:p>
        </p:txBody>
      </p:sp>
      <p:sp>
        <p:nvSpPr>
          <p:cNvPr id="9" name="Freeform 8"/>
          <p:cNvSpPr/>
          <p:nvPr/>
        </p:nvSpPr>
        <p:spPr>
          <a:xfrm>
            <a:off x="3266033" y="1295400"/>
            <a:ext cx="2611933" cy="4830763"/>
          </a:xfrm>
          <a:custGeom>
            <a:avLst/>
            <a:gdLst>
              <a:gd name="connsiteX0" fmla="*/ 0 w 2611933"/>
              <a:gd name="connsiteY0" fmla="*/ 261193 h 4830763"/>
              <a:gd name="connsiteX1" fmla="*/ 261193 w 2611933"/>
              <a:gd name="connsiteY1" fmla="*/ 0 h 4830763"/>
              <a:gd name="connsiteX2" fmla="*/ 2350740 w 2611933"/>
              <a:gd name="connsiteY2" fmla="*/ 0 h 4830763"/>
              <a:gd name="connsiteX3" fmla="*/ 2611933 w 2611933"/>
              <a:gd name="connsiteY3" fmla="*/ 261193 h 4830763"/>
              <a:gd name="connsiteX4" fmla="*/ 2611933 w 2611933"/>
              <a:gd name="connsiteY4" fmla="*/ 4569570 h 4830763"/>
              <a:gd name="connsiteX5" fmla="*/ 2350740 w 2611933"/>
              <a:gd name="connsiteY5" fmla="*/ 4830763 h 4830763"/>
              <a:gd name="connsiteX6" fmla="*/ 261193 w 2611933"/>
              <a:gd name="connsiteY6" fmla="*/ 4830763 h 4830763"/>
              <a:gd name="connsiteX7" fmla="*/ 0 w 2611933"/>
              <a:gd name="connsiteY7" fmla="*/ 4569570 h 4830763"/>
              <a:gd name="connsiteX8" fmla="*/ 0 w 2611933"/>
              <a:gd name="connsiteY8" fmla="*/ 261193 h 4830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11933" h="4830763">
                <a:moveTo>
                  <a:pt x="0" y="261193"/>
                </a:moveTo>
                <a:cubicBezTo>
                  <a:pt x="0" y="116940"/>
                  <a:pt x="116940" y="0"/>
                  <a:pt x="261193" y="0"/>
                </a:cubicBezTo>
                <a:lnTo>
                  <a:pt x="2350740" y="0"/>
                </a:lnTo>
                <a:cubicBezTo>
                  <a:pt x="2494993" y="0"/>
                  <a:pt x="2611933" y="116940"/>
                  <a:pt x="2611933" y="261193"/>
                </a:cubicBezTo>
                <a:lnTo>
                  <a:pt x="2611933" y="4569570"/>
                </a:lnTo>
                <a:cubicBezTo>
                  <a:pt x="2611933" y="4713823"/>
                  <a:pt x="2494993" y="4830763"/>
                  <a:pt x="2350740" y="4830763"/>
                </a:cubicBezTo>
                <a:lnTo>
                  <a:pt x="261193" y="4830763"/>
                </a:lnTo>
                <a:cubicBezTo>
                  <a:pt x="116940" y="4830763"/>
                  <a:pt x="0" y="4713823"/>
                  <a:pt x="0" y="4569570"/>
                </a:cubicBezTo>
                <a:lnTo>
                  <a:pt x="0" y="261193"/>
                </a:lnTo>
                <a:close/>
              </a:path>
            </a:pathLst>
          </a:cu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06680" tIns="106680" rIns="106680" bIns="3488215" numCol="1" spcCol="1270" anchor="ctr" anchorCtr="0">
            <a:noAutofit/>
          </a:bodyPr>
          <a:lstStyle/>
          <a:p>
            <a:pPr lvl="0" algn="ctr" defTabSz="1244600" rtl="0">
              <a:lnSpc>
                <a:spcPct val="90000"/>
              </a:lnSpc>
              <a:spcBef>
                <a:spcPct val="0"/>
              </a:spcBef>
              <a:spcAft>
                <a:spcPct val="35000"/>
              </a:spcAft>
            </a:pPr>
            <a:r>
              <a:rPr lang="en-US" sz="2800" kern="1200" dirty="0" smtClean="0"/>
              <a:t>NIST called for proposals for a new AES in 1997</a:t>
            </a:r>
            <a:endParaRPr lang="en-US" sz="2800" kern="1200" dirty="0"/>
          </a:p>
        </p:txBody>
      </p:sp>
      <p:sp>
        <p:nvSpPr>
          <p:cNvPr id="10" name="Freeform 9"/>
          <p:cNvSpPr/>
          <p:nvPr/>
        </p:nvSpPr>
        <p:spPr>
          <a:xfrm>
            <a:off x="3527226" y="2744746"/>
            <a:ext cx="2089546" cy="703739"/>
          </a:xfrm>
          <a:custGeom>
            <a:avLst/>
            <a:gdLst>
              <a:gd name="connsiteX0" fmla="*/ 0 w 2089546"/>
              <a:gd name="connsiteY0" fmla="*/ 70374 h 703739"/>
              <a:gd name="connsiteX1" fmla="*/ 70374 w 2089546"/>
              <a:gd name="connsiteY1" fmla="*/ 0 h 703739"/>
              <a:gd name="connsiteX2" fmla="*/ 2019172 w 2089546"/>
              <a:gd name="connsiteY2" fmla="*/ 0 h 703739"/>
              <a:gd name="connsiteX3" fmla="*/ 2089546 w 2089546"/>
              <a:gd name="connsiteY3" fmla="*/ 70374 h 703739"/>
              <a:gd name="connsiteX4" fmla="*/ 2089546 w 2089546"/>
              <a:gd name="connsiteY4" fmla="*/ 633365 h 703739"/>
              <a:gd name="connsiteX5" fmla="*/ 2019172 w 2089546"/>
              <a:gd name="connsiteY5" fmla="*/ 703739 h 703739"/>
              <a:gd name="connsiteX6" fmla="*/ 70374 w 2089546"/>
              <a:gd name="connsiteY6" fmla="*/ 703739 h 703739"/>
              <a:gd name="connsiteX7" fmla="*/ 0 w 2089546"/>
              <a:gd name="connsiteY7" fmla="*/ 633365 h 703739"/>
              <a:gd name="connsiteX8" fmla="*/ 0 w 2089546"/>
              <a:gd name="connsiteY8" fmla="*/ 70374 h 703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89546" h="703739">
                <a:moveTo>
                  <a:pt x="0" y="70374"/>
                </a:moveTo>
                <a:cubicBezTo>
                  <a:pt x="0" y="31508"/>
                  <a:pt x="31508" y="0"/>
                  <a:pt x="70374" y="0"/>
                </a:cubicBezTo>
                <a:lnTo>
                  <a:pt x="2019172" y="0"/>
                </a:lnTo>
                <a:cubicBezTo>
                  <a:pt x="2058038" y="0"/>
                  <a:pt x="2089546" y="31508"/>
                  <a:pt x="2089546" y="70374"/>
                </a:cubicBezTo>
                <a:lnTo>
                  <a:pt x="2089546" y="633365"/>
                </a:lnTo>
                <a:cubicBezTo>
                  <a:pt x="2089546" y="672231"/>
                  <a:pt x="2058038" y="703739"/>
                  <a:pt x="2019172" y="703739"/>
                </a:cubicBezTo>
                <a:lnTo>
                  <a:pt x="70374" y="703739"/>
                </a:lnTo>
                <a:cubicBezTo>
                  <a:pt x="31508" y="703739"/>
                  <a:pt x="0" y="672231"/>
                  <a:pt x="0" y="633365"/>
                </a:cubicBezTo>
                <a:lnTo>
                  <a:pt x="0" y="7037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6172" tIns="47282" rIns="56172" bIns="47282" numCol="1" spcCol="1270" anchor="ctr" anchorCtr="0">
            <a:noAutofit/>
          </a:bodyPr>
          <a:lstStyle/>
          <a:p>
            <a:pPr lvl="0" algn="ctr" defTabSz="622300" rtl="0">
              <a:lnSpc>
                <a:spcPct val="90000"/>
              </a:lnSpc>
              <a:spcBef>
                <a:spcPct val="0"/>
              </a:spcBef>
              <a:spcAft>
                <a:spcPct val="35000"/>
              </a:spcAft>
            </a:pPr>
            <a:r>
              <a:rPr lang="en-US" sz="1600" kern="1200" dirty="0" smtClean="0">
                <a:solidFill>
                  <a:srgbClr val="FFFF00"/>
                </a:solidFill>
              </a:rPr>
              <a:t>should have a security strength equal to or better than 3DES</a:t>
            </a:r>
            <a:endParaRPr lang="en-US" sz="1600" kern="1200" dirty="0">
              <a:solidFill>
                <a:srgbClr val="FFFF00"/>
              </a:solidFill>
            </a:endParaRPr>
          </a:p>
        </p:txBody>
      </p:sp>
      <p:sp>
        <p:nvSpPr>
          <p:cNvPr id="11" name="Freeform 10"/>
          <p:cNvSpPr/>
          <p:nvPr/>
        </p:nvSpPr>
        <p:spPr>
          <a:xfrm>
            <a:off x="3527226" y="3556753"/>
            <a:ext cx="2089546" cy="703739"/>
          </a:xfrm>
          <a:custGeom>
            <a:avLst/>
            <a:gdLst>
              <a:gd name="connsiteX0" fmla="*/ 0 w 2089546"/>
              <a:gd name="connsiteY0" fmla="*/ 70374 h 703739"/>
              <a:gd name="connsiteX1" fmla="*/ 70374 w 2089546"/>
              <a:gd name="connsiteY1" fmla="*/ 0 h 703739"/>
              <a:gd name="connsiteX2" fmla="*/ 2019172 w 2089546"/>
              <a:gd name="connsiteY2" fmla="*/ 0 h 703739"/>
              <a:gd name="connsiteX3" fmla="*/ 2089546 w 2089546"/>
              <a:gd name="connsiteY3" fmla="*/ 70374 h 703739"/>
              <a:gd name="connsiteX4" fmla="*/ 2089546 w 2089546"/>
              <a:gd name="connsiteY4" fmla="*/ 633365 h 703739"/>
              <a:gd name="connsiteX5" fmla="*/ 2019172 w 2089546"/>
              <a:gd name="connsiteY5" fmla="*/ 703739 h 703739"/>
              <a:gd name="connsiteX6" fmla="*/ 70374 w 2089546"/>
              <a:gd name="connsiteY6" fmla="*/ 703739 h 703739"/>
              <a:gd name="connsiteX7" fmla="*/ 0 w 2089546"/>
              <a:gd name="connsiteY7" fmla="*/ 633365 h 703739"/>
              <a:gd name="connsiteX8" fmla="*/ 0 w 2089546"/>
              <a:gd name="connsiteY8" fmla="*/ 70374 h 703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89546" h="703739">
                <a:moveTo>
                  <a:pt x="0" y="70374"/>
                </a:moveTo>
                <a:cubicBezTo>
                  <a:pt x="0" y="31508"/>
                  <a:pt x="31508" y="0"/>
                  <a:pt x="70374" y="0"/>
                </a:cubicBezTo>
                <a:lnTo>
                  <a:pt x="2019172" y="0"/>
                </a:lnTo>
                <a:cubicBezTo>
                  <a:pt x="2058038" y="0"/>
                  <a:pt x="2089546" y="31508"/>
                  <a:pt x="2089546" y="70374"/>
                </a:cubicBezTo>
                <a:lnTo>
                  <a:pt x="2089546" y="633365"/>
                </a:lnTo>
                <a:cubicBezTo>
                  <a:pt x="2089546" y="672231"/>
                  <a:pt x="2058038" y="703739"/>
                  <a:pt x="2019172" y="703739"/>
                </a:cubicBezTo>
                <a:lnTo>
                  <a:pt x="70374" y="703739"/>
                </a:lnTo>
                <a:cubicBezTo>
                  <a:pt x="31508" y="703739"/>
                  <a:pt x="0" y="672231"/>
                  <a:pt x="0" y="633365"/>
                </a:cubicBezTo>
                <a:lnTo>
                  <a:pt x="0" y="7037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6172" tIns="47282" rIns="56172" bIns="47282" numCol="1" spcCol="1270" anchor="ctr" anchorCtr="0">
            <a:noAutofit/>
          </a:bodyPr>
          <a:lstStyle/>
          <a:p>
            <a:pPr lvl="0" algn="ctr" defTabSz="622300" rtl="0">
              <a:lnSpc>
                <a:spcPct val="90000"/>
              </a:lnSpc>
              <a:spcBef>
                <a:spcPct val="0"/>
              </a:spcBef>
              <a:spcAft>
                <a:spcPct val="35000"/>
              </a:spcAft>
            </a:pPr>
            <a:r>
              <a:rPr lang="en-US" sz="1600" kern="1200" dirty="0" smtClean="0">
                <a:solidFill>
                  <a:srgbClr val="FFFF00"/>
                </a:solidFill>
              </a:rPr>
              <a:t>significantly improved efficiency</a:t>
            </a:r>
            <a:endParaRPr lang="en-US" sz="1600" kern="1200" dirty="0">
              <a:solidFill>
                <a:srgbClr val="FFFF00"/>
              </a:solidFill>
            </a:endParaRPr>
          </a:p>
        </p:txBody>
      </p:sp>
      <p:sp>
        <p:nvSpPr>
          <p:cNvPr id="12" name="Freeform 11"/>
          <p:cNvSpPr/>
          <p:nvPr/>
        </p:nvSpPr>
        <p:spPr>
          <a:xfrm>
            <a:off x="3527226" y="4368760"/>
            <a:ext cx="2089546" cy="703739"/>
          </a:xfrm>
          <a:custGeom>
            <a:avLst/>
            <a:gdLst>
              <a:gd name="connsiteX0" fmla="*/ 0 w 2089546"/>
              <a:gd name="connsiteY0" fmla="*/ 70374 h 703739"/>
              <a:gd name="connsiteX1" fmla="*/ 70374 w 2089546"/>
              <a:gd name="connsiteY1" fmla="*/ 0 h 703739"/>
              <a:gd name="connsiteX2" fmla="*/ 2019172 w 2089546"/>
              <a:gd name="connsiteY2" fmla="*/ 0 h 703739"/>
              <a:gd name="connsiteX3" fmla="*/ 2089546 w 2089546"/>
              <a:gd name="connsiteY3" fmla="*/ 70374 h 703739"/>
              <a:gd name="connsiteX4" fmla="*/ 2089546 w 2089546"/>
              <a:gd name="connsiteY4" fmla="*/ 633365 h 703739"/>
              <a:gd name="connsiteX5" fmla="*/ 2019172 w 2089546"/>
              <a:gd name="connsiteY5" fmla="*/ 703739 h 703739"/>
              <a:gd name="connsiteX6" fmla="*/ 70374 w 2089546"/>
              <a:gd name="connsiteY6" fmla="*/ 703739 h 703739"/>
              <a:gd name="connsiteX7" fmla="*/ 0 w 2089546"/>
              <a:gd name="connsiteY7" fmla="*/ 633365 h 703739"/>
              <a:gd name="connsiteX8" fmla="*/ 0 w 2089546"/>
              <a:gd name="connsiteY8" fmla="*/ 70374 h 703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89546" h="703739">
                <a:moveTo>
                  <a:pt x="0" y="70374"/>
                </a:moveTo>
                <a:cubicBezTo>
                  <a:pt x="0" y="31508"/>
                  <a:pt x="31508" y="0"/>
                  <a:pt x="70374" y="0"/>
                </a:cubicBezTo>
                <a:lnTo>
                  <a:pt x="2019172" y="0"/>
                </a:lnTo>
                <a:cubicBezTo>
                  <a:pt x="2058038" y="0"/>
                  <a:pt x="2089546" y="31508"/>
                  <a:pt x="2089546" y="70374"/>
                </a:cubicBezTo>
                <a:lnTo>
                  <a:pt x="2089546" y="633365"/>
                </a:lnTo>
                <a:cubicBezTo>
                  <a:pt x="2089546" y="672231"/>
                  <a:pt x="2058038" y="703739"/>
                  <a:pt x="2019172" y="703739"/>
                </a:cubicBezTo>
                <a:lnTo>
                  <a:pt x="70374" y="703739"/>
                </a:lnTo>
                <a:cubicBezTo>
                  <a:pt x="31508" y="703739"/>
                  <a:pt x="0" y="672231"/>
                  <a:pt x="0" y="633365"/>
                </a:cubicBezTo>
                <a:lnTo>
                  <a:pt x="0" y="7037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6172" tIns="47282" rIns="56172" bIns="47282" numCol="1" spcCol="1270" anchor="ctr" anchorCtr="0">
            <a:noAutofit/>
          </a:bodyPr>
          <a:lstStyle/>
          <a:p>
            <a:pPr lvl="0" algn="ctr" defTabSz="622300" rtl="0">
              <a:lnSpc>
                <a:spcPct val="90000"/>
              </a:lnSpc>
              <a:spcBef>
                <a:spcPct val="0"/>
              </a:spcBef>
              <a:spcAft>
                <a:spcPct val="35000"/>
              </a:spcAft>
            </a:pPr>
            <a:r>
              <a:rPr lang="en-US" sz="1600" kern="1200" dirty="0" smtClean="0">
                <a:solidFill>
                  <a:srgbClr val="FFFF00"/>
                </a:solidFill>
              </a:rPr>
              <a:t>symmetric block cipher</a:t>
            </a:r>
            <a:endParaRPr lang="en-US" sz="1600" kern="1200" dirty="0">
              <a:solidFill>
                <a:srgbClr val="FFFF00"/>
              </a:solidFill>
            </a:endParaRPr>
          </a:p>
        </p:txBody>
      </p:sp>
      <p:sp>
        <p:nvSpPr>
          <p:cNvPr id="13" name="Freeform 12"/>
          <p:cNvSpPr/>
          <p:nvPr/>
        </p:nvSpPr>
        <p:spPr>
          <a:xfrm>
            <a:off x="3527226" y="5180767"/>
            <a:ext cx="2089546" cy="703739"/>
          </a:xfrm>
          <a:custGeom>
            <a:avLst/>
            <a:gdLst>
              <a:gd name="connsiteX0" fmla="*/ 0 w 2089546"/>
              <a:gd name="connsiteY0" fmla="*/ 70374 h 703739"/>
              <a:gd name="connsiteX1" fmla="*/ 70374 w 2089546"/>
              <a:gd name="connsiteY1" fmla="*/ 0 h 703739"/>
              <a:gd name="connsiteX2" fmla="*/ 2019172 w 2089546"/>
              <a:gd name="connsiteY2" fmla="*/ 0 h 703739"/>
              <a:gd name="connsiteX3" fmla="*/ 2089546 w 2089546"/>
              <a:gd name="connsiteY3" fmla="*/ 70374 h 703739"/>
              <a:gd name="connsiteX4" fmla="*/ 2089546 w 2089546"/>
              <a:gd name="connsiteY4" fmla="*/ 633365 h 703739"/>
              <a:gd name="connsiteX5" fmla="*/ 2019172 w 2089546"/>
              <a:gd name="connsiteY5" fmla="*/ 703739 h 703739"/>
              <a:gd name="connsiteX6" fmla="*/ 70374 w 2089546"/>
              <a:gd name="connsiteY6" fmla="*/ 703739 h 703739"/>
              <a:gd name="connsiteX7" fmla="*/ 0 w 2089546"/>
              <a:gd name="connsiteY7" fmla="*/ 633365 h 703739"/>
              <a:gd name="connsiteX8" fmla="*/ 0 w 2089546"/>
              <a:gd name="connsiteY8" fmla="*/ 70374 h 703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89546" h="703739">
                <a:moveTo>
                  <a:pt x="0" y="70374"/>
                </a:moveTo>
                <a:cubicBezTo>
                  <a:pt x="0" y="31508"/>
                  <a:pt x="31508" y="0"/>
                  <a:pt x="70374" y="0"/>
                </a:cubicBezTo>
                <a:lnTo>
                  <a:pt x="2019172" y="0"/>
                </a:lnTo>
                <a:cubicBezTo>
                  <a:pt x="2058038" y="0"/>
                  <a:pt x="2089546" y="31508"/>
                  <a:pt x="2089546" y="70374"/>
                </a:cubicBezTo>
                <a:lnTo>
                  <a:pt x="2089546" y="633365"/>
                </a:lnTo>
                <a:cubicBezTo>
                  <a:pt x="2089546" y="672231"/>
                  <a:pt x="2058038" y="703739"/>
                  <a:pt x="2019172" y="703739"/>
                </a:cubicBezTo>
                <a:lnTo>
                  <a:pt x="70374" y="703739"/>
                </a:lnTo>
                <a:cubicBezTo>
                  <a:pt x="31508" y="703739"/>
                  <a:pt x="0" y="672231"/>
                  <a:pt x="0" y="633365"/>
                </a:cubicBezTo>
                <a:lnTo>
                  <a:pt x="0" y="7037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6172" tIns="47282" rIns="56172" bIns="47282" numCol="1" spcCol="1270" anchor="ctr" anchorCtr="0">
            <a:noAutofit/>
          </a:bodyPr>
          <a:lstStyle/>
          <a:p>
            <a:pPr lvl="0" algn="ctr" defTabSz="622300" rtl="0">
              <a:lnSpc>
                <a:spcPct val="90000"/>
              </a:lnSpc>
              <a:spcBef>
                <a:spcPct val="0"/>
              </a:spcBef>
              <a:spcAft>
                <a:spcPct val="35000"/>
              </a:spcAft>
            </a:pPr>
            <a:r>
              <a:rPr lang="en-US" sz="1600" kern="1200" dirty="0" smtClean="0">
                <a:solidFill>
                  <a:srgbClr val="FFFF00"/>
                </a:solidFill>
              </a:rPr>
              <a:t>128 bit data and 128/192/256 bit keys</a:t>
            </a:r>
            <a:endParaRPr lang="en-US" sz="1600" kern="1200" dirty="0">
              <a:solidFill>
                <a:srgbClr val="FFFF00"/>
              </a:solidFill>
            </a:endParaRPr>
          </a:p>
        </p:txBody>
      </p:sp>
      <p:sp>
        <p:nvSpPr>
          <p:cNvPr id="14" name="Freeform 13"/>
          <p:cNvSpPr/>
          <p:nvPr/>
        </p:nvSpPr>
        <p:spPr>
          <a:xfrm>
            <a:off x="6073861" y="1295400"/>
            <a:ext cx="2611933" cy="4830763"/>
          </a:xfrm>
          <a:custGeom>
            <a:avLst/>
            <a:gdLst>
              <a:gd name="connsiteX0" fmla="*/ 0 w 2611933"/>
              <a:gd name="connsiteY0" fmla="*/ 261193 h 4830763"/>
              <a:gd name="connsiteX1" fmla="*/ 261193 w 2611933"/>
              <a:gd name="connsiteY1" fmla="*/ 0 h 4830763"/>
              <a:gd name="connsiteX2" fmla="*/ 2350740 w 2611933"/>
              <a:gd name="connsiteY2" fmla="*/ 0 h 4830763"/>
              <a:gd name="connsiteX3" fmla="*/ 2611933 w 2611933"/>
              <a:gd name="connsiteY3" fmla="*/ 261193 h 4830763"/>
              <a:gd name="connsiteX4" fmla="*/ 2611933 w 2611933"/>
              <a:gd name="connsiteY4" fmla="*/ 4569570 h 4830763"/>
              <a:gd name="connsiteX5" fmla="*/ 2350740 w 2611933"/>
              <a:gd name="connsiteY5" fmla="*/ 4830763 h 4830763"/>
              <a:gd name="connsiteX6" fmla="*/ 261193 w 2611933"/>
              <a:gd name="connsiteY6" fmla="*/ 4830763 h 4830763"/>
              <a:gd name="connsiteX7" fmla="*/ 0 w 2611933"/>
              <a:gd name="connsiteY7" fmla="*/ 4569570 h 4830763"/>
              <a:gd name="connsiteX8" fmla="*/ 0 w 2611933"/>
              <a:gd name="connsiteY8" fmla="*/ 261193 h 4830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11933" h="4830763">
                <a:moveTo>
                  <a:pt x="0" y="261193"/>
                </a:moveTo>
                <a:cubicBezTo>
                  <a:pt x="0" y="116940"/>
                  <a:pt x="116940" y="0"/>
                  <a:pt x="261193" y="0"/>
                </a:cubicBezTo>
                <a:lnTo>
                  <a:pt x="2350740" y="0"/>
                </a:lnTo>
                <a:cubicBezTo>
                  <a:pt x="2494993" y="0"/>
                  <a:pt x="2611933" y="116940"/>
                  <a:pt x="2611933" y="261193"/>
                </a:cubicBezTo>
                <a:lnTo>
                  <a:pt x="2611933" y="4569570"/>
                </a:lnTo>
                <a:cubicBezTo>
                  <a:pt x="2611933" y="4713823"/>
                  <a:pt x="2494993" y="4830763"/>
                  <a:pt x="2350740" y="4830763"/>
                </a:cubicBezTo>
                <a:lnTo>
                  <a:pt x="261193" y="4830763"/>
                </a:lnTo>
                <a:cubicBezTo>
                  <a:pt x="116940" y="4830763"/>
                  <a:pt x="0" y="4713823"/>
                  <a:pt x="0" y="4569570"/>
                </a:cubicBezTo>
                <a:lnTo>
                  <a:pt x="0" y="261193"/>
                </a:lnTo>
                <a:close/>
              </a:path>
            </a:pathLst>
          </a:cu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06680" tIns="106680" rIns="106680" bIns="3488215" numCol="1" spcCol="1270" anchor="ctr" anchorCtr="0">
            <a:noAutofit/>
          </a:bodyPr>
          <a:lstStyle/>
          <a:p>
            <a:pPr lvl="0" algn="ctr" defTabSz="1244600" rtl="0">
              <a:lnSpc>
                <a:spcPct val="90000"/>
              </a:lnSpc>
              <a:spcBef>
                <a:spcPct val="0"/>
              </a:spcBef>
              <a:spcAft>
                <a:spcPct val="35000"/>
              </a:spcAft>
            </a:pPr>
            <a:r>
              <a:rPr lang="en-US" sz="2800" kern="1200" dirty="0" smtClean="0"/>
              <a:t>selected </a:t>
            </a:r>
            <a:r>
              <a:rPr lang="en-US" sz="2800" kern="1200" dirty="0" err="1" smtClean="0"/>
              <a:t>Rijndael</a:t>
            </a:r>
            <a:r>
              <a:rPr lang="en-US" sz="2800" kern="1200" dirty="0" smtClean="0"/>
              <a:t> in November 2001</a:t>
            </a:r>
            <a:endParaRPr lang="en-US" sz="2800" kern="1200" dirty="0"/>
          </a:p>
        </p:txBody>
      </p:sp>
      <p:sp>
        <p:nvSpPr>
          <p:cNvPr id="15" name="Freeform 14"/>
          <p:cNvSpPr/>
          <p:nvPr/>
        </p:nvSpPr>
        <p:spPr>
          <a:xfrm>
            <a:off x="6335055" y="2744628"/>
            <a:ext cx="2089546" cy="3139995"/>
          </a:xfrm>
          <a:custGeom>
            <a:avLst/>
            <a:gdLst>
              <a:gd name="connsiteX0" fmla="*/ 0 w 2089546"/>
              <a:gd name="connsiteY0" fmla="*/ 208955 h 3139995"/>
              <a:gd name="connsiteX1" fmla="*/ 208955 w 2089546"/>
              <a:gd name="connsiteY1" fmla="*/ 0 h 3139995"/>
              <a:gd name="connsiteX2" fmla="*/ 1880591 w 2089546"/>
              <a:gd name="connsiteY2" fmla="*/ 0 h 3139995"/>
              <a:gd name="connsiteX3" fmla="*/ 2089546 w 2089546"/>
              <a:gd name="connsiteY3" fmla="*/ 208955 h 3139995"/>
              <a:gd name="connsiteX4" fmla="*/ 2089546 w 2089546"/>
              <a:gd name="connsiteY4" fmla="*/ 2931040 h 3139995"/>
              <a:gd name="connsiteX5" fmla="*/ 1880591 w 2089546"/>
              <a:gd name="connsiteY5" fmla="*/ 3139995 h 3139995"/>
              <a:gd name="connsiteX6" fmla="*/ 208955 w 2089546"/>
              <a:gd name="connsiteY6" fmla="*/ 3139995 h 3139995"/>
              <a:gd name="connsiteX7" fmla="*/ 0 w 2089546"/>
              <a:gd name="connsiteY7" fmla="*/ 2931040 h 3139995"/>
              <a:gd name="connsiteX8" fmla="*/ 0 w 2089546"/>
              <a:gd name="connsiteY8" fmla="*/ 208955 h 3139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89546" h="3139995">
                <a:moveTo>
                  <a:pt x="0" y="208955"/>
                </a:moveTo>
                <a:cubicBezTo>
                  <a:pt x="0" y="93552"/>
                  <a:pt x="93552" y="0"/>
                  <a:pt x="208955" y="0"/>
                </a:cubicBezTo>
                <a:lnTo>
                  <a:pt x="1880591" y="0"/>
                </a:lnTo>
                <a:cubicBezTo>
                  <a:pt x="1995994" y="0"/>
                  <a:pt x="2089546" y="93552"/>
                  <a:pt x="2089546" y="208955"/>
                </a:cubicBezTo>
                <a:lnTo>
                  <a:pt x="2089546" y="2931040"/>
                </a:lnTo>
                <a:cubicBezTo>
                  <a:pt x="2089546" y="3046443"/>
                  <a:pt x="1995994" y="3139995"/>
                  <a:pt x="1880591" y="3139995"/>
                </a:cubicBezTo>
                <a:lnTo>
                  <a:pt x="208955" y="3139995"/>
                </a:lnTo>
                <a:cubicBezTo>
                  <a:pt x="93552" y="3139995"/>
                  <a:pt x="0" y="3046443"/>
                  <a:pt x="0" y="2931040"/>
                </a:cubicBezTo>
                <a:lnTo>
                  <a:pt x="0" y="20895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6761" tIns="87871" rIns="96761" bIns="87871" numCol="1" spcCol="1270" anchor="ctr" anchorCtr="0">
            <a:noAutofit/>
          </a:bodyPr>
          <a:lstStyle/>
          <a:p>
            <a:pPr lvl="0" algn="ctr" defTabSz="622300" rtl="0">
              <a:lnSpc>
                <a:spcPct val="90000"/>
              </a:lnSpc>
              <a:spcBef>
                <a:spcPct val="0"/>
              </a:spcBef>
              <a:spcAft>
                <a:spcPct val="35000"/>
              </a:spcAft>
            </a:pPr>
            <a:r>
              <a:rPr lang="en-US" sz="1600" kern="1200" dirty="0" smtClean="0">
                <a:solidFill>
                  <a:srgbClr val="FFFF00"/>
                </a:solidFill>
              </a:rPr>
              <a:t>published as FIPS 197</a:t>
            </a:r>
          </a:p>
        </p:txBody>
      </p:sp>
    </p:spTree>
    <p:extLst>
      <p:ext uri="{BB962C8B-B14F-4D97-AF65-F5344CB8AC3E}">
        <p14:creationId xmlns:p14="http://schemas.microsoft.com/office/powerpoint/2010/main" val="3236183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500" fill="hold"/>
                                        <p:tgtEl>
                                          <p:spTgt spid="10"/>
                                        </p:tgtEl>
                                        <p:attrNameLst>
                                          <p:attrName>ppt_w</p:attrName>
                                        </p:attrNameLst>
                                      </p:cBhvr>
                                      <p:tavLst>
                                        <p:tav tm="0">
                                          <p:val>
                                            <p:fltVal val="0"/>
                                          </p:val>
                                        </p:tav>
                                        <p:tav tm="100000">
                                          <p:val>
                                            <p:strVal val="#ppt_w"/>
                                          </p:val>
                                        </p:tav>
                                      </p:tavLst>
                                    </p:anim>
                                    <p:anim calcmode="lin" valueType="num">
                                      <p:cBhvr>
                                        <p:cTn id="15" dur="500" fill="hold"/>
                                        <p:tgtEl>
                                          <p:spTgt spid="10"/>
                                        </p:tgtEl>
                                        <p:attrNameLst>
                                          <p:attrName>ppt_h</p:attrName>
                                        </p:attrNameLst>
                                      </p:cBhvr>
                                      <p:tavLst>
                                        <p:tav tm="0">
                                          <p:val>
                                            <p:fltVal val="0"/>
                                          </p:val>
                                        </p:tav>
                                        <p:tav tm="100000">
                                          <p:val>
                                            <p:strVal val="#ppt_h"/>
                                          </p:val>
                                        </p:tav>
                                      </p:tavLst>
                                    </p:anim>
                                    <p:animEffect transition="in" filter="fade">
                                      <p:cBhvr>
                                        <p:cTn id="16" dur="500"/>
                                        <p:tgtEl>
                                          <p:spTgt spid="10"/>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p:cTn id="19" dur="500" fill="hold"/>
                                        <p:tgtEl>
                                          <p:spTgt spid="11"/>
                                        </p:tgtEl>
                                        <p:attrNameLst>
                                          <p:attrName>ppt_w</p:attrName>
                                        </p:attrNameLst>
                                      </p:cBhvr>
                                      <p:tavLst>
                                        <p:tav tm="0">
                                          <p:val>
                                            <p:fltVal val="0"/>
                                          </p:val>
                                        </p:tav>
                                        <p:tav tm="100000">
                                          <p:val>
                                            <p:strVal val="#ppt_w"/>
                                          </p:val>
                                        </p:tav>
                                      </p:tavLst>
                                    </p:anim>
                                    <p:anim calcmode="lin" valueType="num">
                                      <p:cBhvr>
                                        <p:cTn id="20" dur="500" fill="hold"/>
                                        <p:tgtEl>
                                          <p:spTgt spid="11"/>
                                        </p:tgtEl>
                                        <p:attrNameLst>
                                          <p:attrName>ppt_h</p:attrName>
                                        </p:attrNameLst>
                                      </p:cBhvr>
                                      <p:tavLst>
                                        <p:tav tm="0">
                                          <p:val>
                                            <p:fltVal val="0"/>
                                          </p:val>
                                        </p:tav>
                                        <p:tav tm="100000">
                                          <p:val>
                                            <p:strVal val="#ppt_h"/>
                                          </p:val>
                                        </p:tav>
                                      </p:tavLst>
                                    </p:anim>
                                    <p:animEffect transition="in" filter="fade">
                                      <p:cBhvr>
                                        <p:cTn id="21" dur="500"/>
                                        <p:tgtEl>
                                          <p:spTgt spid="11"/>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 calcmode="lin" valueType="num">
                                      <p:cBhvr>
                                        <p:cTn id="24" dur="500" fill="hold"/>
                                        <p:tgtEl>
                                          <p:spTgt spid="12"/>
                                        </p:tgtEl>
                                        <p:attrNameLst>
                                          <p:attrName>ppt_w</p:attrName>
                                        </p:attrNameLst>
                                      </p:cBhvr>
                                      <p:tavLst>
                                        <p:tav tm="0">
                                          <p:val>
                                            <p:fltVal val="0"/>
                                          </p:val>
                                        </p:tav>
                                        <p:tav tm="100000">
                                          <p:val>
                                            <p:strVal val="#ppt_w"/>
                                          </p:val>
                                        </p:tav>
                                      </p:tavLst>
                                    </p:anim>
                                    <p:anim calcmode="lin" valueType="num">
                                      <p:cBhvr>
                                        <p:cTn id="25" dur="500" fill="hold"/>
                                        <p:tgtEl>
                                          <p:spTgt spid="12"/>
                                        </p:tgtEl>
                                        <p:attrNameLst>
                                          <p:attrName>ppt_h</p:attrName>
                                        </p:attrNameLst>
                                      </p:cBhvr>
                                      <p:tavLst>
                                        <p:tav tm="0">
                                          <p:val>
                                            <p:fltVal val="0"/>
                                          </p:val>
                                        </p:tav>
                                        <p:tav tm="100000">
                                          <p:val>
                                            <p:strVal val="#ppt_h"/>
                                          </p:val>
                                        </p:tav>
                                      </p:tavLst>
                                    </p:anim>
                                    <p:animEffect transition="in" filter="fade">
                                      <p:cBhvr>
                                        <p:cTn id="26" dur="500"/>
                                        <p:tgtEl>
                                          <p:spTgt spid="12"/>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p:cTn id="29" dur="500" fill="hold"/>
                                        <p:tgtEl>
                                          <p:spTgt spid="13"/>
                                        </p:tgtEl>
                                        <p:attrNameLst>
                                          <p:attrName>ppt_w</p:attrName>
                                        </p:attrNameLst>
                                      </p:cBhvr>
                                      <p:tavLst>
                                        <p:tav tm="0">
                                          <p:val>
                                            <p:fltVal val="0"/>
                                          </p:val>
                                        </p:tav>
                                        <p:tav tm="100000">
                                          <p:val>
                                            <p:strVal val="#ppt_w"/>
                                          </p:val>
                                        </p:tav>
                                      </p:tavLst>
                                    </p:anim>
                                    <p:anim calcmode="lin" valueType="num">
                                      <p:cBhvr>
                                        <p:cTn id="30" dur="500" fill="hold"/>
                                        <p:tgtEl>
                                          <p:spTgt spid="13"/>
                                        </p:tgtEl>
                                        <p:attrNameLst>
                                          <p:attrName>ppt_h</p:attrName>
                                        </p:attrNameLst>
                                      </p:cBhvr>
                                      <p:tavLst>
                                        <p:tav tm="0">
                                          <p:val>
                                            <p:fltVal val="0"/>
                                          </p:val>
                                        </p:tav>
                                        <p:tav tm="100000">
                                          <p:val>
                                            <p:strVal val="#ppt_h"/>
                                          </p:val>
                                        </p:tav>
                                      </p:tavLst>
                                    </p:anim>
                                    <p:animEffect transition="in" filter="fade">
                                      <p:cBhvr>
                                        <p:cTn id="31" dur="500"/>
                                        <p:tgtEl>
                                          <p:spTgt spid="13"/>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grpId="0" nodeType="clickEffect">
                                  <p:stCondLst>
                                    <p:cond delay="0"/>
                                  </p:stCondLst>
                                  <p:childTnLst>
                                    <p:set>
                                      <p:cBhvr>
                                        <p:cTn id="35" dur="1" fill="hold">
                                          <p:stCondLst>
                                            <p:cond delay="0"/>
                                          </p:stCondLst>
                                        </p:cTn>
                                        <p:tgtEl>
                                          <p:spTgt spid="14"/>
                                        </p:tgtEl>
                                        <p:attrNameLst>
                                          <p:attrName>style.visibility</p:attrName>
                                        </p:attrNameLst>
                                      </p:cBhvr>
                                      <p:to>
                                        <p:strVal val="visible"/>
                                      </p:to>
                                    </p:set>
                                    <p:anim calcmode="lin" valueType="num">
                                      <p:cBhvr>
                                        <p:cTn id="36" dur="500" fill="hold"/>
                                        <p:tgtEl>
                                          <p:spTgt spid="14"/>
                                        </p:tgtEl>
                                        <p:attrNameLst>
                                          <p:attrName>ppt_w</p:attrName>
                                        </p:attrNameLst>
                                      </p:cBhvr>
                                      <p:tavLst>
                                        <p:tav tm="0">
                                          <p:val>
                                            <p:fltVal val="0"/>
                                          </p:val>
                                        </p:tav>
                                        <p:tav tm="100000">
                                          <p:val>
                                            <p:strVal val="#ppt_w"/>
                                          </p:val>
                                        </p:tav>
                                      </p:tavLst>
                                    </p:anim>
                                    <p:anim calcmode="lin" valueType="num">
                                      <p:cBhvr>
                                        <p:cTn id="37" dur="500" fill="hold"/>
                                        <p:tgtEl>
                                          <p:spTgt spid="14"/>
                                        </p:tgtEl>
                                        <p:attrNameLst>
                                          <p:attrName>ppt_h</p:attrName>
                                        </p:attrNameLst>
                                      </p:cBhvr>
                                      <p:tavLst>
                                        <p:tav tm="0">
                                          <p:val>
                                            <p:fltVal val="0"/>
                                          </p:val>
                                        </p:tav>
                                        <p:tav tm="100000">
                                          <p:val>
                                            <p:strVal val="#ppt_h"/>
                                          </p:val>
                                        </p:tav>
                                      </p:tavLst>
                                    </p:anim>
                                    <p:animEffect transition="in" filter="fade">
                                      <p:cBhvr>
                                        <p:cTn id="38" dur="500"/>
                                        <p:tgtEl>
                                          <p:spTgt spid="14"/>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p:cTn id="41" dur="500" fill="hold"/>
                                        <p:tgtEl>
                                          <p:spTgt spid="15"/>
                                        </p:tgtEl>
                                        <p:attrNameLst>
                                          <p:attrName>ppt_w</p:attrName>
                                        </p:attrNameLst>
                                      </p:cBhvr>
                                      <p:tavLst>
                                        <p:tav tm="0">
                                          <p:val>
                                            <p:fltVal val="0"/>
                                          </p:val>
                                        </p:tav>
                                        <p:tav tm="100000">
                                          <p:val>
                                            <p:strVal val="#ppt_w"/>
                                          </p:val>
                                        </p:tav>
                                      </p:tavLst>
                                    </p:anim>
                                    <p:anim calcmode="lin" valueType="num">
                                      <p:cBhvr>
                                        <p:cTn id="42" dur="500" fill="hold"/>
                                        <p:tgtEl>
                                          <p:spTgt spid="15"/>
                                        </p:tgtEl>
                                        <p:attrNameLst>
                                          <p:attrName>ppt_h</p:attrName>
                                        </p:attrNameLst>
                                      </p:cBhvr>
                                      <p:tavLst>
                                        <p:tav tm="0">
                                          <p:val>
                                            <p:fltVal val="0"/>
                                          </p:val>
                                        </p:tav>
                                        <p:tav tm="100000">
                                          <p:val>
                                            <p:strVal val="#ppt_h"/>
                                          </p:val>
                                        </p:tav>
                                      </p:tavLst>
                                    </p:anim>
                                    <p:animEffect transition="in" filter="fade">
                                      <p:cBhvr>
                                        <p:cTn id="4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3" name="Picture 5"/>
          <p:cNvPicPr>
            <a:picLocks noChangeAspect="1"/>
          </p:cNvPicPr>
          <p:nvPr/>
        </p:nvPicPr>
        <p:blipFill>
          <a:blip r:embed="rId3"/>
          <a:srcRect/>
          <a:stretch>
            <a:fillRect/>
          </a:stretch>
        </p:blipFill>
        <p:spPr bwMode="auto">
          <a:xfrm>
            <a:off x="7391400" y="4276725"/>
            <a:ext cx="2581275" cy="2581275"/>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Practical Security Issues</a:t>
            </a:r>
            <a:endParaRPr lang="en-US" dirty="0"/>
          </a:p>
        </p:txBody>
      </p:sp>
      <p:sp>
        <p:nvSpPr>
          <p:cNvPr id="3" name="Content Placeholder 2"/>
          <p:cNvSpPr>
            <a:spLocks noGrp="1"/>
          </p:cNvSpPr>
          <p:nvPr>
            <p:ph idx="1"/>
          </p:nvPr>
        </p:nvSpPr>
        <p:spPr>
          <a:xfrm>
            <a:off x="457200" y="1295401"/>
            <a:ext cx="8363272" cy="4830763"/>
          </a:xfrm>
        </p:spPr>
        <p:txBody>
          <a:bodyPr/>
          <a:lstStyle/>
          <a:p>
            <a:r>
              <a:rPr lang="en-US" dirty="0" smtClean="0"/>
              <a:t>typically data unit is larger than a single 64-bit or 128-bit block</a:t>
            </a:r>
          </a:p>
          <a:p>
            <a:r>
              <a:rPr lang="en-US" dirty="0" smtClean="0"/>
              <a:t>electronic codebook (ECB) mode</a:t>
            </a:r>
          </a:p>
          <a:p>
            <a:pPr lvl="1"/>
            <a:r>
              <a:rPr lang="en-US" dirty="0" smtClean="0"/>
              <a:t>the simplest approach to multiple-block encryption</a:t>
            </a:r>
          </a:p>
          <a:p>
            <a:pPr lvl="1"/>
            <a:r>
              <a:rPr lang="en-US" dirty="0" smtClean="0"/>
              <a:t>each block is encrypted using the same key</a:t>
            </a:r>
          </a:p>
          <a:p>
            <a:pPr lvl="1"/>
            <a:r>
              <a:rPr lang="en-US" dirty="0" smtClean="0"/>
              <a:t>exploit regularities in the plaintext</a:t>
            </a:r>
          </a:p>
          <a:p>
            <a:r>
              <a:rPr lang="en-US" dirty="0" smtClean="0"/>
              <a:t>modes of operation</a:t>
            </a:r>
          </a:p>
          <a:p>
            <a:pPr lvl="1"/>
            <a:r>
              <a:rPr lang="en-US" dirty="0" smtClean="0"/>
              <a:t>alternative techniques to increase the security     for large sequences</a:t>
            </a:r>
          </a:p>
          <a:p>
            <a:pPr lvl="1"/>
            <a:r>
              <a:rPr lang="en-US" dirty="0" smtClean="0"/>
              <a:t>overcomes the weaknesses of ECB</a:t>
            </a:r>
            <a:endParaRPr lang="en-US" dirty="0"/>
          </a:p>
        </p:txBody>
      </p:sp>
    </p:spTree>
    <p:extLst>
      <p:ext uri="{BB962C8B-B14F-4D97-AF65-F5344CB8AC3E}">
        <p14:creationId xmlns:p14="http://schemas.microsoft.com/office/powerpoint/2010/main" val="3063438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0" dur="500"/>
                                        <p:tgtEl>
                                          <p:spTgt spid="3">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3" dur="500"/>
                                        <p:tgtEl>
                                          <p:spTgt spid="3">
                                            <p:txEl>
                                              <p:pRg st="5" end="5"/>
                                            </p:txEl>
                                          </p:spTgt>
                                        </p:tgtEl>
                                      </p:cBhvr>
                                    </p:animEffect>
                                  </p:childTnLst>
                                </p:cTn>
                              </p:par>
                              <p:par>
                                <p:cTn id="24" presetID="14" presetClass="entr" presetSubtype="10"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6" dur="500"/>
                                        <p:tgtEl>
                                          <p:spTgt spid="3">
                                            <p:txEl>
                                              <p:pRg st="6" end="6"/>
                                            </p:txEl>
                                          </p:spTgt>
                                        </p:tgtEl>
                                      </p:cBhvr>
                                    </p:animEffect>
                                  </p:childTnLst>
                                </p:cTn>
                              </p:par>
                              <p:par>
                                <p:cTn id="27" presetID="14" presetClass="entr" presetSubtype="1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randombar(horizontal)">
                                      <p:cBhvr>
                                        <p:cTn id="2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idx="4294967295"/>
          </p:nvPr>
        </p:nvSpPr>
        <p:spPr>
          <a:xfrm>
            <a:off x="0" y="228600"/>
            <a:ext cx="2835275" cy="6275388"/>
          </a:xfrm>
        </p:spPr>
        <p:txBody>
          <a:bodyPr wrap="square" numCol="1" anchorCtr="0" compatLnSpc="1">
            <a:prstTxWarp prst="textNoShape">
              <a:avLst/>
            </a:prstTxWarp>
          </a:bodyPr>
          <a:lstStyle/>
          <a:p>
            <a:pPr eaLnBrk="1" hangingPunct="1">
              <a:defRPr/>
            </a:pPr>
            <a:r>
              <a:rPr lang="en-US" sz="3900" dirty="0">
                <a:solidFill>
                  <a:schemeClr val="accent1"/>
                </a:solidFill>
                <a:effectLst>
                  <a:outerShdw blurRad="38100" dist="38100" dir="2700000" algn="tl">
                    <a:srgbClr val="FFFFFF"/>
                  </a:outerShdw>
                </a:effectLst>
              </a:rPr>
              <a:t>Block Cipher Encryption</a:t>
            </a:r>
            <a:r>
              <a:rPr lang="en-US" sz="3600" dirty="0">
                <a:solidFill>
                  <a:schemeClr val="accent1"/>
                </a:solidFill>
                <a:effectLst>
                  <a:outerShdw blurRad="38100" dist="38100" dir="2700000" algn="tl">
                    <a:srgbClr val="FFFFFF"/>
                  </a:outerShdw>
                </a:effectLst>
              </a:rPr>
              <a:t/>
            </a:r>
            <a:br>
              <a:rPr lang="en-US" sz="3600" dirty="0">
                <a:solidFill>
                  <a:schemeClr val="accent1"/>
                </a:solidFill>
                <a:effectLst>
                  <a:outerShdw blurRad="38100" dist="38100" dir="2700000" algn="tl">
                    <a:srgbClr val="FFFFFF"/>
                  </a:outerShdw>
                </a:effectLst>
              </a:rPr>
            </a:br>
            <a:r>
              <a:rPr lang="en-US" sz="3600" dirty="0">
                <a:solidFill>
                  <a:schemeClr val="accent1"/>
                </a:solidFill>
                <a:effectLst>
                  <a:outerShdw blurRad="38100" dist="38100" dir="2700000" algn="tl">
                    <a:srgbClr val="FFFFFF"/>
                  </a:outerShdw>
                </a:effectLst>
              </a:rPr>
              <a:t/>
            </a:r>
            <a:br>
              <a:rPr lang="en-US" sz="3600" dirty="0">
                <a:solidFill>
                  <a:schemeClr val="accent1"/>
                </a:solidFill>
                <a:effectLst>
                  <a:outerShdw blurRad="38100" dist="38100" dir="2700000" algn="tl">
                    <a:srgbClr val="FFFFFF"/>
                  </a:outerShdw>
                </a:effectLst>
              </a:rPr>
            </a:br>
            <a:r>
              <a:rPr lang="en-US" sz="3600" dirty="0">
                <a:solidFill>
                  <a:schemeClr val="accent1"/>
                </a:solidFill>
                <a:effectLst>
                  <a:outerShdw blurRad="38100" dist="38100" dir="2700000" algn="tl">
                    <a:srgbClr val="FFFFFF"/>
                  </a:outerShdw>
                </a:effectLst>
              </a:rPr>
              <a:t/>
            </a:r>
            <a:br>
              <a:rPr lang="en-US" sz="3600" dirty="0">
                <a:solidFill>
                  <a:schemeClr val="accent1"/>
                </a:solidFill>
                <a:effectLst>
                  <a:outerShdw blurRad="38100" dist="38100" dir="2700000" algn="tl">
                    <a:srgbClr val="FFFFFF"/>
                  </a:outerShdw>
                </a:effectLst>
              </a:rPr>
            </a:br>
            <a:r>
              <a:rPr lang="en-US" sz="3600" dirty="0">
                <a:solidFill>
                  <a:schemeClr val="accent1"/>
                </a:solidFill>
                <a:effectLst>
                  <a:outerShdw blurRad="38100" dist="38100" dir="2700000" algn="tl">
                    <a:srgbClr val="FFFFFF"/>
                  </a:outerShdw>
                </a:effectLst>
              </a:rPr>
              <a:t/>
            </a:r>
            <a:br>
              <a:rPr lang="en-US" sz="3600" dirty="0">
                <a:solidFill>
                  <a:schemeClr val="accent1"/>
                </a:solidFill>
                <a:effectLst>
                  <a:outerShdw blurRad="38100" dist="38100" dir="2700000" algn="tl">
                    <a:srgbClr val="FFFFFF"/>
                  </a:outerShdw>
                </a:effectLst>
              </a:rPr>
            </a:br>
            <a:r>
              <a:rPr lang="en-US" sz="3600" dirty="0">
                <a:solidFill>
                  <a:schemeClr val="accent1"/>
                </a:solidFill>
                <a:effectLst>
                  <a:outerShdw blurRad="38100" dist="38100" dir="2700000" algn="tl">
                    <a:srgbClr val="FFFFFF"/>
                  </a:outerShdw>
                </a:effectLst>
              </a:rPr>
              <a:t/>
            </a:r>
            <a:br>
              <a:rPr lang="en-US" sz="3600" dirty="0">
                <a:solidFill>
                  <a:schemeClr val="accent1"/>
                </a:solidFill>
                <a:effectLst>
                  <a:outerShdw blurRad="38100" dist="38100" dir="2700000" algn="tl">
                    <a:srgbClr val="FFFFFF"/>
                  </a:outerShdw>
                </a:effectLst>
              </a:rPr>
            </a:br>
            <a:r>
              <a:rPr lang="en-US" dirty="0">
                <a:solidFill>
                  <a:schemeClr val="accent1"/>
                </a:solidFill>
                <a:effectLst>
                  <a:outerShdw blurRad="38100" dist="38100" dir="2700000" algn="tl">
                    <a:srgbClr val="FFFFFF"/>
                  </a:outerShdw>
                </a:effectLst>
              </a:rPr>
              <a:t/>
            </a:r>
            <a:br>
              <a:rPr lang="en-US" dirty="0">
                <a:solidFill>
                  <a:schemeClr val="accent1"/>
                </a:solidFill>
                <a:effectLst>
                  <a:outerShdw blurRad="38100" dist="38100" dir="2700000" algn="tl">
                    <a:srgbClr val="FFFFFF"/>
                  </a:outerShdw>
                </a:effectLst>
              </a:rPr>
            </a:br>
            <a:r>
              <a:rPr lang="en-US" sz="3600" dirty="0">
                <a:solidFill>
                  <a:schemeClr val="accent1"/>
                </a:solidFill>
                <a:effectLst>
                  <a:outerShdw blurRad="38100" dist="38100" dir="2700000" algn="tl">
                    <a:srgbClr val="FFFFFF"/>
                  </a:outerShdw>
                </a:effectLst>
              </a:rPr>
              <a:t> </a:t>
            </a:r>
            <a:r>
              <a:rPr lang="en-US" sz="3900" dirty="0">
                <a:solidFill>
                  <a:schemeClr val="accent1"/>
                </a:solidFill>
                <a:effectLst>
                  <a:outerShdw blurRad="38100" dist="38100" dir="2700000" algn="tl">
                    <a:srgbClr val="FFFFFF"/>
                  </a:outerShdw>
                </a:effectLst>
              </a:rPr>
              <a:t>Stream Encryption</a:t>
            </a:r>
          </a:p>
        </p:txBody>
      </p:sp>
      <p:pic>
        <p:nvPicPr>
          <p:cNvPr id="39939" name="Picture 3" descr="f3.pdf"/>
          <p:cNvPicPr>
            <a:picLocks noChangeAspect="1"/>
          </p:cNvPicPr>
          <p:nvPr/>
        </p:nvPicPr>
        <p:blipFill rotWithShape="1">
          <a:blip r:embed="rId3"/>
          <a:srcRect l="4598"/>
          <a:stretch/>
        </p:blipFill>
        <p:spPr bwMode="auto">
          <a:xfrm>
            <a:off x="2971555" y="-243408"/>
            <a:ext cx="6280965" cy="8229600"/>
          </a:xfrm>
          <a:prstGeom prst="rect">
            <a:avLst/>
          </a:prstGeom>
          <a:solidFill>
            <a:schemeClr val="accent1"/>
          </a:solidFill>
          <a:ln w="9525">
            <a:noFill/>
            <a:miter lim="800000"/>
            <a:headEnd/>
            <a:tailEnd/>
          </a:ln>
        </p:spPr>
      </p:pic>
      <p:pic>
        <p:nvPicPr>
          <p:cNvPr id="39940" name="Picture 4"/>
          <p:cNvPicPr>
            <a:picLocks noChangeAspect="1"/>
          </p:cNvPicPr>
          <p:nvPr/>
        </p:nvPicPr>
        <p:blipFill>
          <a:blip r:embed="rId4"/>
          <a:srcRect/>
          <a:stretch>
            <a:fillRect/>
          </a:stretch>
        </p:blipFill>
        <p:spPr bwMode="auto">
          <a:xfrm>
            <a:off x="395536" y="2667000"/>
            <a:ext cx="1997075" cy="1676400"/>
          </a:xfrm>
          <a:prstGeom prst="rect">
            <a:avLst/>
          </a:prstGeom>
          <a:noFill/>
          <a:ln w="9525">
            <a:noFill/>
            <a:miter lim="800000"/>
            <a:headEnd/>
            <a:tailEnd/>
          </a:ln>
        </p:spPr>
      </p:pic>
    </p:spTree>
    <p:extLst>
      <p:ext uri="{BB962C8B-B14F-4D97-AF65-F5344CB8AC3E}">
        <p14:creationId xmlns:p14="http://schemas.microsoft.com/office/powerpoint/2010/main" val="347768811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9939"/>
                                        </p:tgtEl>
                                        <p:attrNameLst>
                                          <p:attrName>style.visibility</p:attrName>
                                        </p:attrNameLst>
                                      </p:cBhvr>
                                      <p:to>
                                        <p:strVal val="visible"/>
                                      </p:to>
                                    </p:set>
                                    <p:anim calcmode="lin" valueType="num">
                                      <p:cBhvr>
                                        <p:cTn id="7" dur="500" fill="hold"/>
                                        <p:tgtEl>
                                          <p:spTgt spid="39939"/>
                                        </p:tgtEl>
                                        <p:attrNameLst>
                                          <p:attrName>ppt_w</p:attrName>
                                        </p:attrNameLst>
                                      </p:cBhvr>
                                      <p:tavLst>
                                        <p:tav tm="0">
                                          <p:val>
                                            <p:fltVal val="0"/>
                                          </p:val>
                                        </p:tav>
                                        <p:tav tm="100000">
                                          <p:val>
                                            <p:strVal val="#ppt_w"/>
                                          </p:val>
                                        </p:tav>
                                      </p:tavLst>
                                    </p:anim>
                                    <p:anim calcmode="lin" valueType="num">
                                      <p:cBhvr>
                                        <p:cTn id="8" dur="500" fill="hold"/>
                                        <p:tgtEl>
                                          <p:spTgt spid="39939"/>
                                        </p:tgtEl>
                                        <p:attrNameLst>
                                          <p:attrName>ppt_h</p:attrName>
                                        </p:attrNameLst>
                                      </p:cBhvr>
                                      <p:tavLst>
                                        <p:tav tm="0">
                                          <p:val>
                                            <p:fltVal val="0"/>
                                          </p:val>
                                        </p:tav>
                                        <p:tav tm="100000">
                                          <p:val>
                                            <p:strVal val="#ppt_h"/>
                                          </p:val>
                                        </p:tav>
                                      </p:tavLst>
                                    </p:anim>
                                    <p:animEffect transition="in" filter="fade">
                                      <p:cBhvr>
                                        <p:cTn id="9" dur="500"/>
                                        <p:tgtEl>
                                          <p:spTgt spid="399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Block &amp; Stream Ciphers</a:t>
            </a:r>
            <a:endParaRPr lang="en-US" dirty="0"/>
          </a:p>
        </p:txBody>
      </p:sp>
      <p:sp>
        <p:nvSpPr>
          <p:cNvPr id="16" name="Freeform 15"/>
          <p:cNvSpPr/>
          <p:nvPr/>
        </p:nvSpPr>
        <p:spPr>
          <a:xfrm>
            <a:off x="990600" y="1404934"/>
            <a:ext cx="7162800" cy="1808042"/>
          </a:xfrm>
          <a:custGeom>
            <a:avLst/>
            <a:gdLst>
              <a:gd name="connsiteX0" fmla="*/ 0 w 7162800"/>
              <a:gd name="connsiteY0" fmla="*/ 0 h 1461600"/>
              <a:gd name="connsiteX1" fmla="*/ 7162800 w 7162800"/>
              <a:gd name="connsiteY1" fmla="*/ 0 h 1461600"/>
              <a:gd name="connsiteX2" fmla="*/ 7162800 w 7162800"/>
              <a:gd name="connsiteY2" fmla="*/ 1461600 h 1461600"/>
              <a:gd name="connsiteX3" fmla="*/ 0 w 7162800"/>
              <a:gd name="connsiteY3" fmla="*/ 1461600 h 1461600"/>
              <a:gd name="connsiteX4" fmla="*/ 0 w 7162800"/>
              <a:gd name="connsiteY4" fmla="*/ 0 h 146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62800" h="1461600">
                <a:moveTo>
                  <a:pt x="0" y="0"/>
                </a:moveTo>
                <a:lnTo>
                  <a:pt x="7162800" y="0"/>
                </a:lnTo>
                <a:lnTo>
                  <a:pt x="7162800" y="1461600"/>
                </a:lnTo>
                <a:lnTo>
                  <a:pt x="0" y="1461600"/>
                </a:lnTo>
                <a:lnTo>
                  <a:pt x="0" y="0"/>
                </a:lnTo>
                <a:close/>
              </a:path>
            </a:pathLst>
          </a:custGeom>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55913" tIns="333248" rIns="555913" bIns="113792" numCol="1" spcCol="1270" anchor="t" anchorCtr="0">
            <a:noAutofit/>
          </a:bodyPr>
          <a:lstStyle/>
          <a:p>
            <a:pPr marL="171450" lvl="1" indent="-171450" algn="l" defTabSz="711200">
              <a:lnSpc>
                <a:spcPct val="90000"/>
              </a:lnSpc>
              <a:spcBef>
                <a:spcPct val="0"/>
              </a:spcBef>
              <a:spcAft>
                <a:spcPct val="15000"/>
              </a:spcAft>
              <a:buChar char="••"/>
            </a:pPr>
            <a:r>
              <a:rPr lang="en-US" sz="2000" kern="1200" dirty="0" smtClean="0"/>
              <a:t>processes the input one block of elements at a time</a:t>
            </a:r>
            <a:endParaRPr lang="en-US" sz="2000" kern="1200" dirty="0"/>
          </a:p>
          <a:p>
            <a:pPr marL="171450" lvl="1" indent="-171450" algn="l" defTabSz="711200">
              <a:lnSpc>
                <a:spcPct val="90000"/>
              </a:lnSpc>
              <a:spcBef>
                <a:spcPct val="0"/>
              </a:spcBef>
              <a:spcAft>
                <a:spcPct val="15000"/>
              </a:spcAft>
              <a:buChar char="••"/>
            </a:pPr>
            <a:r>
              <a:rPr lang="en-US" sz="2000" kern="1200" dirty="0" smtClean="0"/>
              <a:t>produces an output block for each input block</a:t>
            </a:r>
          </a:p>
          <a:p>
            <a:pPr marL="171450" lvl="1" indent="-171450" algn="l" defTabSz="711200">
              <a:lnSpc>
                <a:spcPct val="90000"/>
              </a:lnSpc>
              <a:spcBef>
                <a:spcPct val="0"/>
              </a:spcBef>
              <a:spcAft>
                <a:spcPct val="15000"/>
              </a:spcAft>
              <a:buChar char="••"/>
            </a:pPr>
            <a:r>
              <a:rPr lang="en-US" sz="2000" kern="1200" dirty="0" smtClean="0"/>
              <a:t>can reuse keys</a:t>
            </a:r>
          </a:p>
          <a:p>
            <a:pPr marL="171450" lvl="1" indent="-171450" algn="l" defTabSz="711200">
              <a:lnSpc>
                <a:spcPct val="90000"/>
              </a:lnSpc>
              <a:spcBef>
                <a:spcPct val="0"/>
              </a:spcBef>
              <a:spcAft>
                <a:spcPct val="15000"/>
              </a:spcAft>
              <a:buChar char="••"/>
            </a:pPr>
            <a:r>
              <a:rPr lang="en-US" sz="2000" kern="1200" dirty="0" smtClean="0"/>
              <a:t>more common</a:t>
            </a:r>
            <a:endParaRPr lang="en-US" sz="2000" kern="1200" dirty="0"/>
          </a:p>
        </p:txBody>
      </p:sp>
      <p:sp>
        <p:nvSpPr>
          <p:cNvPr id="17" name="Freeform 16"/>
          <p:cNvSpPr/>
          <p:nvPr/>
        </p:nvSpPr>
        <p:spPr>
          <a:xfrm>
            <a:off x="5638777" y="1052736"/>
            <a:ext cx="2194560" cy="472320"/>
          </a:xfrm>
          <a:custGeom>
            <a:avLst/>
            <a:gdLst>
              <a:gd name="connsiteX0" fmla="*/ 0 w 2194560"/>
              <a:gd name="connsiteY0" fmla="*/ 78722 h 472320"/>
              <a:gd name="connsiteX1" fmla="*/ 78722 w 2194560"/>
              <a:gd name="connsiteY1" fmla="*/ 0 h 472320"/>
              <a:gd name="connsiteX2" fmla="*/ 2115838 w 2194560"/>
              <a:gd name="connsiteY2" fmla="*/ 0 h 472320"/>
              <a:gd name="connsiteX3" fmla="*/ 2194560 w 2194560"/>
              <a:gd name="connsiteY3" fmla="*/ 78722 h 472320"/>
              <a:gd name="connsiteX4" fmla="*/ 2194560 w 2194560"/>
              <a:gd name="connsiteY4" fmla="*/ 393598 h 472320"/>
              <a:gd name="connsiteX5" fmla="*/ 2115838 w 2194560"/>
              <a:gd name="connsiteY5" fmla="*/ 472320 h 472320"/>
              <a:gd name="connsiteX6" fmla="*/ 78722 w 2194560"/>
              <a:gd name="connsiteY6" fmla="*/ 472320 h 472320"/>
              <a:gd name="connsiteX7" fmla="*/ 0 w 2194560"/>
              <a:gd name="connsiteY7" fmla="*/ 393598 h 472320"/>
              <a:gd name="connsiteX8" fmla="*/ 0 w 2194560"/>
              <a:gd name="connsiteY8" fmla="*/ 78722 h 472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94560" h="472320">
                <a:moveTo>
                  <a:pt x="0" y="78722"/>
                </a:moveTo>
                <a:cubicBezTo>
                  <a:pt x="0" y="35245"/>
                  <a:pt x="35245" y="0"/>
                  <a:pt x="78722" y="0"/>
                </a:cubicBezTo>
                <a:lnTo>
                  <a:pt x="2115838" y="0"/>
                </a:lnTo>
                <a:cubicBezTo>
                  <a:pt x="2159315" y="0"/>
                  <a:pt x="2194560" y="35245"/>
                  <a:pt x="2194560" y="78722"/>
                </a:cubicBezTo>
                <a:lnTo>
                  <a:pt x="2194560" y="393598"/>
                </a:lnTo>
                <a:cubicBezTo>
                  <a:pt x="2194560" y="437075"/>
                  <a:pt x="2159315" y="472320"/>
                  <a:pt x="2115838" y="472320"/>
                </a:cubicBezTo>
                <a:lnTo>
                  <a:pt x="78722" y="472320"/>
                </a:lnTo>
                <a:cubicBezTo>
                  <a:pt x="35245" y="472320"/>
                  <a:pt x="0" y="437075"/>
                  <a:pt x="0" y="393598"/>
                </a:cubicBezTo>
                <a:lnTo>
                  <a:pt x="0" y="78722"/>
                </a:lnTo>
                <a:close/>
              </a:path>
            </a:pathLst>
          </a:cu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212573" tIns="23057" rIns="212573" bIns="23057" numCol="1" spcCol="1270" anchor="ctr" anchorCtr="0">
            <a:noAutofit/>
          </a:bodyPr>
          <a:lstStyle/>
          <a:p>
            <a:pPr lvl="0" algn="l" defTabSz="889000">
              <a:lnSpc>
                <a:spcPct val="90000"/>
              </a:lnSpc>
              <a:spcBef>
                <a:spcPct val="0"/>
              </a:spcBef>
              <a:spcAft>
                <a:spcPct val="35000"/>
              </a:spcAft>
            </a:pPr>
            <a:r>
              <a:rPr lang="en-US" sz="2000" b="1" kern="1200" dirty="0" smtClean="0">
                <a:solidFill>
                  <a:srgbClr val="FF0000"/>
                </a:solidFill>
                <a:effectLst>
                  <a:outerShdw blurRad="38100" dist="38100" dir="2700000" algn="tl">
                    <a:srgbClr val="000000">
                      <a:alpha val="43137"/>
                    </a:srgbClr>
                  </a:outerShdw>
                </a:effectLst>
              </a:rPr>
              <a:t>Block Cipher</a:t>
            </a:r>
            <a:endParaRPr lang="en-US" sz="2000" b="1" kern="1200" dirty="0">
              <a:solidFill>
                <a:srgbClr val="FF0000"/>
              </a:solidFill>
              <a:effectLst>
                <a:outerShdw blurRad="38100" dist="38100" dir="2700000" algn="tl">
                  <a:srgbClr val="000000">
                    <a:alpha val="43137"/>
                  </a:srgbClr>
                </a:outerShdw>
              </a:effectLst>
            </a:endParaRPr>
          </a:p>
        </p:txBody>
      </p:sp>
      <p:sp>
        <p:nvSpPr>
          <p:cNvPr id="18" name="Freeform 17"/>
          <p:cNvSpPr/>
          <p:nvPr/>
        </p:nvSpPr>
        <p:spPr>
          <a:xfrm>
            <a:off x="990600" y="3622556"/>
            <a:ext cx="7162800" cy="2614755"/>
          </a:xfrm>
          <a:custGeom>
            <a:avLst/>
            <a:gdLst>
              <a:gd name="connsiteX0" fmla="*/ 0 w 7162800"/>
              <a:gd name="connsiteY0" fmla="*/ 0 h 2167200"/>
              <a:gd name="connsiteX1" fmla="*/ 7162800 w 7162800"/>
              <a:gd name="connsiteY1" fmla="*/ 0 h 2167200"/>
              <a:gd name="connsiteX2" fmla="*/ 7162800 w 7162800"/>
              <a:gd name="connsiteY2" fmla="*/ 2167200 h 2167200"/>
              <a:gd name="connsiteX3" fmla="*/ 0 w 7162800"/>
              <a:gd name="connsiteY3" fmla="*/ 2167200 h 2167200"/>
              <a:gd name="connsiteX4" fmla="*/ 0 w 7162800"/>
              <a:gd name="connsiteY4" fmla="*/ 0 h 2167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62800" h="2167200">
                <a:moveTo>
                  <a:pt x="0" y="0"/>
                </a:moveTo>
                <a:lnTo>
                  <a:pt x="7162800" y="0"/>
                </a:lnTo>
                <a:lnTo>
                  <a:pt x="7162800" y="2167200"/>
                </a:lnTo>
                <a:lnTo>
                  <a:pt x="0" y="2167200"/>
                </a:lnTo>
                <a:lnTo>
                  <a:pt x="0" y="0"/>
                </a:lnTo>
                <a:close/>
              </a:path>
            </a:pathLst>
          </a:custGeom>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55913" tIns="333248" rIns="555913" bIns="113792" numCol="1" spcCol="1270" anchor="t" anchorCtr="0">
            <a:noAutofit/>
          </a:bodyPr>
          <a:lstStyle/>
          <a:p>
            <a:pPr marL="171450" lvl="1" indent="-171450" algn="l" defTabSz="711200">
              <a:lnSpc>
                <a:spcPct val="90000"/>
              </a:lnSpc>
              <a:spcBef>
                <a:spcPct val="0"/>
              </a:spcBef>
              <a:spcAft>
                <a:spcPct val="15000"/>
              </a:spcAft>
              <a:buChar char="••"/>
            </a:pPr>
            <a:r>
              <a:rPr lang="en-US" sz="2000" kern="1200" dirty="0" smtClean="0"/>
              <a:t>processes the input elements continuously</a:t>
            </a:r>
            <a:endParaRPr lang="en-US" sz="2000" kern="1200" dirty="0"/>
          </a:p>
          <a:p>
            <a:pPr marL="171450" lvl="1" indent="-171450" algn="l" defTabSz="711200">
              <a:lnSpc>
                <a:spcPct val="90000"/>
              </a:lnSpc>
              <a:spcBef>
                <a:spcPct val="0"/>
              </a:spcBef>
              <a:spcAft>
                <a:spcPct val="15000"/>
              </a:spcAft>
              <a:buChar char="••"/>
            </a:pPr>
            <a:r>
              <a:rPr lang="en-US" sz="2000" kern="1200" dirty="0" smtClean="0"/>
              <a:t>produces output one element at a time</a:t>
            </a:r>
          </a:p>
          <a:p>
            <a:pPr marL="171450" lvl="1" indent="-171450" algn="l" defTabSz="711200">
              <a:lnSpc>
                <a:spcPct val="90000"/>
              </a:lnSpc>
              <a:spcBef>
                <a:spcPct val="0"/>
              </a:spcBef>
              <a:spcAft>
                <a:spcPct val="15000"/>
              </a:spcAft>
              <a:buChar char="••"/>
            </a:pPr>
            <a:r>
              <a:rPr lang="en-US" sz="2000" kern="1200" dirty="0" smtClean="0"/>
              <a:t>primary advantage is that they are almost always faster and use far less code</a:t>
            </a:r>
          </a:p>
          <a:p>
            <a:pPr marL="171450" lvl="1" indent="-171450" algn="l" defTabSz="711200">
              <a:lnSpc>
                <a:spcPct val="90000"/>
              </a:lnSpc>
              <a:spcBef>
                <a:spcPct val="0"/>
              </a:spcBef>
              <a:spcAft>
                <a:spcPct val="15000"/>
              </a:spcAft>
              <a:buChar char="••"/>
            </a:pPr>
            <a:r>
              <a:rPr lang="en-US" sz="2000" kern="1200" dirty="0" smtClean="0"/>
              <a:t>encrypts plaintext one byte at a time</a:t>
            </a:r>
          </a:p>
          <a:p>
            <a:pPr marL="171450" lvl="1" indent="-171450" algn="l" defTabSz="711200">
              <a:lnSpc>
                <a:spcPct val="90000"/>
              </a:lnSpc>
              <a:spcBef>
                <a:spcPct val="0"/>
              </a:spcBef>
              <a:spcAft>
                <a:spcPct val="15000"/>
              </a:spcAft>
              <a:buChar char="••"/>
            </a:pPr>
            <a:r>
              <a:rPr lang="en-US" sz="2000" kern="1200" dirty="0" smtClean="0"/>
              <a:t>pseudorandom stream is one that is unpredictable without knowledge of the input key</a:t>
            </a:r>
            <a:endParaRPr lang="en-US" sz="2000" kern="1200" dirty="0"/>
          </a:p>
        </p:txBody>
      </p:sp>
      <p:sp>
        <p:nvSpPr>
          <p:cNvPr id="19" name="Freeform 18"/>
          <p:cNvSpPr/>
          <p:nvPr/>
        </p:nvSpPr>
        <p:spPr>
          <a:xfrm>
            <a:off x="1371600" y="3443066"/>
            <a:ext cx="2453681" cy="472320"/>
          </a:xfrm>
          <a:custGeom>
            <a:avLst/>
            <a:gdLst>
              <a:gd name="connsiteX0" fmla="*/ 0 w 2453681"/>
              <a:gd name="connsiteY0" fmla="*/ 78722 h 472320"/>
              <a:gd name="connsiteX1" fmla="*/ 78722 w 2453681"/>
              <a:gd name="connsiteY1" fmla="*/ 0 h 472320"/>
              <a:gd name="connsiteX2" fmla="*/ 2374959 w 2453681"/>
              <a:gd name="connsiteY2" fmla="*/ 0 h 472320"/>
              <a:gd name="connsiteX3" fmla="*/ 2453681 w 2453681"/>
              <a:gd name="connsiteY3" fmla="*/ 78722 h 472320"/>
              <a:gd name="connsiteX4" fmla="*/ 2453681 w 2453681"/>
              <a:gd name="connsiteY4" fmla="*/ 393598 h 472320"/>
              <a:gd name="connsiteX5" fmla="*/ 2374959 w 2453681"/>
              <a:gd name="connsiteY5" fmla="*/ 472320 h 472320"/>
              <a:gd name="connsiteX6" fmla="*/ 78722 w 2453681"/>
              <a:gd name="connsiteY6" fmla="*/ 472320 h 472320"/>
              <a:gd name="connsiteX7" fmla="*/ 0 w 2453681"/>
              <a:gd name="connsiteY7" fmla="*/ 393598 h 472320"/>
              <a:gd name="connsiteX8" fmla="*/ 0 w 2453681"/>
              <a:gd name="connsiteY8" fmla="*/ 78722 h 472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53681" h="472320">
                <a:moveTo>
                  <a:pt x="0" y="78722"/>
                </a:moveTo>
                <a:cubicBezTo>
                  <a:pt x="0" y="35245"/>
                  <a:pt x="35245" y="0"/>
                  <a:pt x="78722" y="0"/>
                </a:cubicBezTo>
                <a:lnTo>
                  <a:pt x="2374959" y="0"/>
                </a:lnTo>
                <a:cubicBezTo>
                  <a:pt x="2418436" y="0"/>
                  <a:pt x="2453681" y="35245"/>
                  <a:pt x="2453681" y="78722"/>
                </a:cubicBezTo>
                <a:lnTo>
                  <a:pt x="2453681" y="393598"/>
                </a:lnTo>
                <a:cubicBezTo>
                  <a:pt x="2453681" y="437075"/>
                  <a:pt x="2418436" y="472320"/>
                  <a:pt x="2374959" y="472320"/>
                </a:cubicBezTo>
                <a:lnTo>
                  <a:pt x="78722" y="472320"/>
                </a:lnTo>
                <a:cubicBezTo>
                  <a:pt x="35245" y="472320"/>
                  <a:pt x="0" y="437075"/>
                  <a:pt x="0" y="393598"/>
                </a:cubicBezTo>
                <a:lnTo>
                  <a:pt x="0" y="78722"/>
                </a:lnTo>
                <a:close/>
              </a:path>
            </a:pathLst>
          </a:cu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212573" tIns="23057" rIns="212573" bIns="23057" numCol="1" spcCol="1270" anchor="ctr" anchorCtr="0">
            <a:noAutofit/>
          </a:bodyPr>
          <a:lstStyle/>
          <a:p>
            <a:pPr lvl="0" algn="l" defTabSz="889000">
              <a:lnSpc>
                <a:spcPct val="90000"/>
              </a:lnSpc>
              <a:spcBef>
                <a:spcPct val="0"/>
              </a:spcBef>
              <a:spcAft>
                <a:spcPct val="35000"/>
              </a:spcAft>
            </a:pPr>
            <a:r>
              <a:rPr lang="en-US" sz="2000" b="1" kern="1200" dirty="0" smtClean="0">
                <a:solidFill>
                  <a:srgbClr val="FF0000"/>
                </a:solidFill>
                <a:effectLst>
                  <a:outerShdw blurRad="38100" dist="38100" dir="2700000" algn="tl">
                    <a:srgbClr val="000000">
                      <a:alpha val="43137"/>
                    </a:srgbClr>
                  </a:outerShdw>
                </a:effectLst>
              </a:rPr>
              <a:t>Stream Cipher</a:t>
            </a:r>
            <a:endParaRPr lang="en-US" sz="2000" b="1" kern="1200" dirty="0">
              <a:solidFill>
                <a:srgbClr val="FF0000"/>
              </a:solidFill>
              <a:effectLst>
                <a:outerShdw blurRad="38100" dist="38100" dir="2700000" algn="tl">
                  <a:srgbClr val="000000">
                    <a:alpha val="43137"/>
                  </a:srgbClr>
                </a:outerShdw>
              </a:effectLst>
            </a:endParaRPr>
          </a:p>
        </p:txBody>
      </p:sp>
      <p:pic>
        <p:nvPicPr>
          <p:cNvPr id="41988" name="Picture 12"/>
          <p:cNvPicPr>
            <a:picLocks noChangeAspect="1"/>
          </p:cNvPicPr>
          <p:nvPr/>
        </p:nvPicPr>
        <p:blipFill>
          <a:blip r:embed="rId3"/>
          <a:srcRect/>
          <a:stretch>
            <a:fillRect/>
          </a:stretch>
        </p:blipFill>
        <p:spPr bwMode="auto">
          <a:xfrm>
            <a:off x="7429500" y="4725144"/>
            <a:ext cx="1447800" cy="1998663"/>
          </a:xfrm>
          <a:prstGeom prst="rect">
            <a:avLst/>
          </a:prstGeom>
          <a:noFill/>
          <a:ln w="9525">
            <a:noFill/>
            <a:miter lim="800000"/>
            <a:headEnd/>
            <a:tailEnd/>
          </a:ln>
        </p:spPr>
      </p:pic>
    </p:spTree>
    <p:extLst>
      <p:ext uri="{BB962C8B-B14F-4D97-AF65-F5344CB8AC3E}">
        <p14:creationId xmlns:p14="http://schemas.microsoft.com/office/powerpoint/2010/main" val="2631014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p:cTn id="12" dur="500" fill="hold"/>
                                        <p:tgtEl>
                                          <p:spTgt spid="19"/>
                                        </p:tgtEl>
                                        <p:attrNameLst>
                                          <p:attrName>ppt_w</p:attrName>
                                        </p:attrNameLst>
                                      </p:cBhvr>
                                      <p:tavLst>
                                        <p:tav tm="0">
                                          <p:val>
                                            <p:fltVal val="0"/>
                                          </p:val>
                                        </p:tav>
                                        <p:tav tm="100000">
                                          <p:val>
                                            <p:strVal val="#ppt_w"/>
                                          </p:val>
                                        </p:tav>
                                      </p:tavLst>
                                    </p:anim>
                                    <p:anim calcmode="lin" valueType="num">
                                      <p:cBhvr>
                                        <p:cTn id="13" dur="500" fill="hold"/>
                                        <p:tgtEl>
                                          <p:spTgt spid="19"/>
                                        </p:tgtEl>
                                        <p:attrNameLst>
                                          <p:attrName>ppt_h</p:attrName>
                                        </p:attrNameLst>
                                      </p:cBhvr>
                                      <p:tavLst>
                                        <p:tav tm="0">
                                          <p:val>
                                            <p:fltVal val="0"/>
                                          </p:val>
                                        </p:tav>
                                        <p:tav tm="100000">
                                          <p:val>
                                            <p:strVal val="#ppt_h"/>
                                          </p:val>
                                        </p:tav>
                                      </p:tavLst>
                                    </p:anim>
                                    <p:animEffect transition="in" filter="fade">
                                      <p:cBhvr>
                                        <p:cTn id="1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p:txBody>
          <a:bodyPr/>
          <a:lstStyle/>
          <a:p>
            <a:r>
              <a:rPr lang="en-US" smtClean="0"/>
              <a:t>Message Authentication</a:t>
            </a:r>
            <a:endParaRPr lang="en-US" dirty="0"/>
          </a:p>
        </p:txBody>
      </p:sp>
      <p:sp>
        <p:nvSpPr>
          <p:cNvPr id="6" name="Pie 5"/>
          <p:cNvSpPr/>
          <p:nvPr/>
        </p:nvSpPr>
        <p:spPr>
          <a:xfrm>
            <a:off x="457200" y="1295400"/>
            <a:ext cx="4830763" cy="4830763"/>
          </a:xfrm>
          <a:prstGeom prst="pie">
            <a:avLst>
              <a:gd name="adj1" fmla="val 5400000"/>
              <a:gd name="adj2" fmla="val 16200000"/>
            </a:avLst>
          </a:prstGeom>
          <a:solidFill>
            <a:schemeClr val="accent1"/>
          </a:solidFill>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7" name="Freeform 6"/>
          <p:cNvSpPr/>
          <p:nvPr/>
        </p:nvSpPr>
        <p:spPr>
          <a:xfrm>
            <a:off x="2872581" y="1295400"/>
            <a:ext cx="5814218" cy="4830763"/>
          </a:xfrm>
          <a:custGeom>
            <a:avLst/>
            <a:gdLst>
              <a:gd name="connsiteX0" fmla="*/ 0 w 5814218"/>
              <a:gd name="connsiteY0" fmla="*/ 0 h 4830763"/>
              <a:gd name="connsiteX1" fmla="*/ 5814218 w 5814218"/>
              <a:gd name="connsiteY1" fmla="*/ 0 h 4830763"/>
              <a:gd name="connsiteX2" fmla="*/ 5814218 w 5814218"/>
              <a:gd name="connsiteY2" fmla="*/ 4830763 h 4830763"/>
              <a:gd name="connsiteX3" fmla="*/ 0 w 5814218"/>
              <a:gd name="connsiteY3" fmla="*/ 4830763 h 4830763"/>
              <a:gd name="connsiteX4" fmla="*/ 0 w 5814218"/>
              <a:gd name="connsiteY4" fmla="*/ 0 h 4830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14218" h="4830763">
                <a:moveTo>
                  <a:pt x="0" y="0"/>
                </a:moveTo>
                <a:lnTo>
                  <a:pt x="5814218" y="0"/>
                </a:lnTo>
                <a:lnTo>
                  <a:pt x="5814218" y="4830763"/>
                </a:lnTo>
                <a:lnTo>
                  <a:pt x="0" y="4830763"/>
                </a:lnTo>
                <a:lnTo>
                  <a:pt x="0" y="0"/>
                </a:lnTo>
                <a:close/>
              </a:path>
            </a:pathLst>
          </a:custGeom>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10490" tIns="110490" rIns="3017599" bIns="3492021" numCol="1" spcCol="1270" anchor="ctr" anchorCtr="0">
            <a:noAutofit/>
          </a:bodyPr>
          <a:lstStyle/>
          <a:p>
            <a:pPr lvl="0" algn="ctr" defTabSz="1289050" rtl="0">
              <a:lnSpc>
                <a:spcPct val="90000"/>
              </a:lnSpc>
              <a:spcBef>
                <a:spcPct val="0"/>
              </a:spcBef>
              <a:spcAft>
                <a:spcPct val="35000"/>
              </a:spcAft>
            </a:pPr>
            <a:r>
              <a:rPr lang="en-US" sz="2900" b="1" kern="1200" dirty="0" smtClean="0"/>
              <a:t>protects against active attacks</a:t>
            </a:r>
            <a:endParaRPr lang="en-US" sz="2900" kern="1200" dirty="0"/>
          </a:p>
        </p:txBody>
      </p:sp>
      <p:sp>
        <p:nvSpPr>
          <p:cNvPr id="8" name="Pie 7"/>
          <p:cNvSpPr/>
          <p:nvPr/>
        </p:nvSpPr>
        <p:spPr>
          <a:xfrm>
            <a:off x="1302585" y="2744632"/>
            <a:ext cx="3139992" cy="3139992"/>
          </a:xfrm>
          <a:prstGeom prst="pie">
            <a:avLst>
              <a:gd name="adj1" fmla="val 5400000"/>
              <a:gd name="adj2" fmla="val 16200000"/>
            </a:avLst>
          </a:prstGeom>
          <a:solidFill>
            <a:schemeClr val="accent2"/>
          </a:solidFill>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9" name="Freeform 8"/>
          <p:cNvSpPr/>
          <p:nvPr/>
        </p:nvSpPr>
        <p:spPr>
          <a:xfrm>
            <a:off x="2872581" y="2744632"/>
            <a:ext cx="5814218" cy="3139992"/>
          </a:xfrm>
          <a:custGeom>
            <a:avLst/>
            <a:gdLst>
              <a:gd name="connsiteX0" fmla="*/ 0 w 5814218"/>
              <a:gd name="connsiteY0" fmla="*/ 0 h 3139992"/>
              <a:gd name="connsiteX1" fmla="*/ 5814218 w 5814218"/>
              <a:gd name="connsiteY1" fmla="*/ 0 h 3139992"/>
              <a:gd name="connsiteX2" fmla="*/ 5814218 w 5814218"/>
              <a:gd name="connsiteY2" fmla="*/ 3139992 h 3139992"/>
              <a:gd name="connsiteX3" fmla="*/ 0 w 5814218"/>
              <a:gd name="connsiteY3" fmla="*/ 3139992 h 3139992"/>
              <a:gd name="connsiteX4" fmla="*/ 0 w 5814218"/>
              <a:gd name="connsiteY4" fmla="*/ 0 h 3139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14218" h="3139992">
                <a:moveTo>
                  <a:pt x="0" y="0"/>
                </a:moveTo>
                <a:lnTo>
                  <a:pt x="5814218" y="0"/>
                </a:lnTo>
                <a:lnTo>
                  <a:pt x="5814218" y="3139992"/>
                </a:lnTo>
                <a:lnTo>
                  <a:pt x="0" y="3139992"/>
                </a:lnTo>
                <a:lnTo>
                  <a:pt x="0" y="0"/>
                </a:lnTo>
                <a:close/>
              </a:path>
            </a:pathLst>
          </a:custGeom>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10490" tIns="110490" rIns="3017599" bIns="1801255" numCol="1" spcCol="1270" anchor="ctr" anchorCtr="0">
            <a:noAutofit/>
          </a:bodyPr>
          <a:lstStyle/>
          <a:p>
            <a:pPr lvl="0" algn="ctr" defTabSz="1289050" rtl="0">
              <a:lnSpc>
                <a:spcPct val="90000"/>
              </a:lnSpc>
              <a:spcBef>
                <a:spcPct val="0"/>
              </a:spcBef>
              <a:spcAft>
                <a:spcPct val="35000"/>
              </a:spcAft>
            </a:pPr>
            <a:r>
              <a:rPr lang="en-US" sz="2900" b="1" kern="1200" dirty="0" smtClean="0"/>
              <a:t>verifies received message is authentic</a:t>
            </a:r>
            <a:endParaRPr lang="en-US" sz="2900" b="1" kern="1200" dirty="0"/>
          </a:p>
        </p:txBody>
      </p:sp>
      <p:sp>
        <p:nvSpPr>
          <p:cNvPr id="10" name="Pie 9"/>
          <p:cNvSpPr/>
          <p:nvPr/>
        </p:nvSpPr>
        <p:spPr>
          <a:xfrm>
            <a:off x="2147967" y="4193859"/>
            <a:ext cx="1449227" cy="1449227"/>
          </a:xfrm>
          <a:prstGeom prst="pie">
            <a:avLst>
              <a:gd name="adj1" fmla="val 5400000"/>
              <a:gd name="adj2" fmla="val 16200000"/>
            </a:avLst>
          </a:prstGeom>
          <a:solidFill>
            <a:schemeClr val="accent1"/>
          </a:solidFill>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11" name="Freeform 10"/>
          <p:cNvSpPr/>
          <p:nvPr/>
        </p:nvSpPr>
        <p:spPr>
          <a:xfrm>
            <a:off x="2872581" y="4193859"/>
            <a:ext cx="5814218" cy="1449227"/>
          </a:xfrm>
          <a:custGeom>
            <a:avLst/>
            <a:gdLst>
              <a:gd name="connsiteX0" fmla="*/ 0 w 5814218"/>
              <a:gd name="connsiteY0" fmla="*/ 0 h 1449227"/>
              <a:gd name="connsiteX1" fmla="*/ 5814218 w 5814218"/>
              <a:gd name="connsiteY1" fmla="*/ 0 h 1449227"/>
              <a:gd name="connsiteX2" fmla="*/ 5814218 w 5814218"/>
              <a:gd name="connsiteY2" fmla="*/ 1449227 h 1449227"/>
              <a:gd name="connsiteX3" fmla="*/ 0 w 5814218"/>
              <a:gd name="connsiteY3" fmla="*/ 1449227 h 1449227"/>
              <a:gd name="connsiteX4" fmla="*/ 0 w 5814218"/>
              <a:gd name="connsiteY4" fmla="*/ 0 h 14492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14218" h="1449227">
                <a:moveTo>
                  <a:pt x="0" y="0"/>
                </a:moveTo>
                <a:lnTo>
                  <a:pt x="5814218" y="0"/>
                </a:lnTo>
                <a:lnTo>
                  <a:pt x="5814218" y="1449227"/>
                </a:lnTo>
                <a:lnTo>
                  <a:pt x="0" y="1449227"/>
                </a:lnTo>
                <a:lnTo>
                  <a:pt x="0" y="0"/>
                </a:lnTo>
                <a:close/>
              </a:path>
            </a:pathLst>
          </a:custGeom>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10490" tIns="110490" rIns="3017599" bIns="110490" numCol="1" spcCol="1270" anchor="ctr" anchorCtr="0">
            <a:noAutofit/>
          </a:bodyPr>
          <a:lstStyle/>
          <a:p>
            <a:pPr lvl="0" algn="ctr" defTabSz="1289050" rtl="0">
              <a:lnSpc>
                <a:spcPct val="90000"/>
              </a:lnSpc>
              <a:spcBef>
                <a:spcPct val="0"/>
              </a:spcBef>
              <a:spcAft>
                <a:spcPct val="35000"/>
              </a:spcAft>
            </a:pPr>
            <a:r>
              <a:rPr lang="en-US" sz="2900" b="1" kern="1200" dirty="0" smtClean="0"/>
              <a:t>can use conventional encryption</a:t>
            </a:r>
            <a:endParaRPr lang="en-US" sz="2900" kern="1200" dirty="0"/>
          </a:p>
        </p:txBody>
      </p:sp>
      <p:sp>
        <p:nvSpPr>
          <p:cNvPr id="12" name="Freeform 11"/>
          <p:cNvSpPr/>
          <p:nvPr/>
        </p:nvSpPr>
        <p:spPr>
          <a:xfrm>
            <a:off x="5779690" y="2744632"/>
            <a:ext cx="2907109" cy="1449227"/>
          </a:xfrm>
          <a:custGeom>
            <a:avLst/>
            <a:gdLst>
              <a:gd name="connsiteX0" fmla="*/ 0 w 2907109"/>
              <a:gd name="connsiteY0" fmla="*/ 0 h 1449227"/>
              <a:gd name="connsiteX1" fmla="*/ 2907109 w 2907109"/>
              <a:gd name="connsiteY1" fmla="*/ 0 h 1449227"/>
              <a:gd name="connsiteX2" fmla="*/ 2907109 w 2907109"/>
              <a:gd name="connsiteY2" fmla="*/ 1449227 h 1449227"/>
              <a:gd name="connsiteX3" fmla="*/ 0 w 2907109"/>
              <a:gd name="connsiteY3" fmla="*/ 1449227 h 1449227"/>
              <a:gd name="connsiteX4" fmla="*/ 0 w 2907109"/>
              <a:gd name="connsiteY4" fmla="*/ 0 h 14492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7109" h="1449227">
                <a:moveTo>
                  <a:pt x="0" y="0"/>
                </a:moveTo>
                <a:lnTo>
                  <a:pt x="2907109" y="0"/>
                </a:lnTo>
                <a:lnTo>
                  <a:pt x="2907109" y="1449227"/>
                </a:lnTo>
                <a:lnTo>
                  <a:pt x="0" y="1449227"/>
                </a:lnTo>
                <a:lnTo>
                  <a:pt x="0" y="0"/>
                </a:lnTo>
                <a:close/>
              </a:path>
            </a:pathLst>
          </a:custGeom>
          <a:noFill/>
          <a:ln>
            <a:noFill/>
          </a:ln>
          <a:sp3d/>
        </p:spPr>
        <p:style>
          <a:lnRef idx="1">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4770" tIns="64770" rIns="64770" bIns="64770" numCol="1" spcCol="1270" anchor="ctr" anchorCtr="0">
            <a:noAutofit/>
          </a:bodyPr>
          <a:lstStyle/>
          <a:p>
            <a:pPr marL="171450" lvl="1" indent="-171450" algn="l" defTabSz="755650" rtl="0">
              <a:lnSpc>
                <a:spcPct val="90000"/>
              </a:lnSpc>
              <a:spcBef>
                <a:spcPct val="0"/>
              </a:spcBef>
              <a:spcAft>
                <a:spcPct val="15000"/>
              </a:spcAft>
              <a:buChar char="••"/>
            </a:pPr>
            <a:r>
              <a:rPr lang="en-US" sz="2000" kern="1200" dirty="0" smtClean="0"/>
              <a:t>contents have not been altered</a:t>
            </a:r>
            <a:endParaRPr lang="en-US" sz="2000" kern="1200" dirty="0"/>
          </a:p>
          <a:p>
            <a:pPr marL="171450" lvl="1" indent="-171450" algn="l" defTabSz="755650" rtl="0">
              <a:lnSpc>
                <a:spcPct val="90000"/>
              </a:lnSpc>
              <a:spcBef>
                <a:spcPct val="0"/>
              </a:spcBef>
              <a:spcAft>
                <a:spcPct val="15000"/>
              </a:spcAft>
              <a:buChar char="••"/>
            </a:pPr>
            <a:r>
              <a:rPr lang="en-US" sz="2000" kern="1200" dirty="0" smtClean="0"/>
              <a:t>from authentic source</a:t>
            </a:r>
            <a:endParaRPr lang="en-US" sz="2000" kern="1200" dirty="0"/>
          </a:p>
          <a:p>
            <a:pPr marL="171450" lvl="1" indent="-171450" algn="l" defTabSz="755650" rtl="0">
              <a:lnSpc>
                <a:spcPct val="90000"/>
              </a:lnSpc>
              <a:spcBef>
                <a:spcPct val="0"/>
              </a:spcBef>
              <a:spcAft>
                <a:spcPct val="15000"/>
              </a:spcAft>
              <a:buChar char="••"/>
            </a:pPr>
            <a:r>
              <a:rPr lang="en-US" sz="2000" kern="1200" dirty="0" smtClean="0"/>
              <a:t>timely and in correct sequence</a:t>
            </a:r>
            <a:endParaRPr lang="en-US" sz="2000" kern="1200" dirty="0"/>
          </a:p>
        </p:txBody>
      </p:sp>
      <p:sp>
        <p:nvSpPr>
          <p:cNvPr id="13" name="Freeform 12"/>
          <p:cNvSpPr/>
          <p:nvPr/>
        </p:nvSpPr>
        <p:spPr>
          <a:xfrm>
            <a:off x="5779690" y="4193859"/>
            <a:ext cx="2907109" cy="1449227"/>
          </a:xfrm>
          <a:custGeom>
            <a:avLst/>
            <a:gdLst>
              <a:gd name="connsiteX0" fmla="*/ 0 w 2907109"/>
              <a:gd name="connsiteY0" fmla="*/ 0 h 1449227"/>
              <a:gd name="connsiteX1" fmla="*/ 2907109 w 2907109"/>
              <a:gd name="connsiteY1" fmla="*/ 0 h 1449227"/>
              <a:gd name="connsiteX2" fmla="*/ 2907109 w 2907109"/>
              <a:gd name="connsiteY2" fmla="*/ 1449227 h 1449227"/>
              <a:gd name="connsiteX3" fmla="*/ 0 w 2907109"/>
              <a:gd name="connsiteY3" fmla="*/ 1449227 h 1449227"/>
              <a:gd name="connsiteX4" fmla="*/ 0 w 2907109"/>
              <a:gd name="connsiteY4" fmla="*/ 0 h 14492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7109" h="1449227">
                <a:moveTo>
                  <a:pt x="0" y="0"/>
                </a:moveTo>
                <a:lnTo>
                  <a:pt x="2907109" y="0"/>
                </a:lnTo>
                <a:lnTo>
                  <a:pt x="2907109" y="1449227"/>
                </a:lnTo>
                <a:lnTo>
                  <a:pt x="0" y="1449227"/>
                </a:lnTo>
                <a:lnTo>
                  <a:pt x="0" y="0"/>
                </a:lnTo>
                <a:close/>
              </a:path>
            </a:pathLst>
          </a:custGeom>
          <a:noFill/>
          <a:ln>
            <a:noFill/>
          </a:ln>
          <a:sp3d/>
        </p:spPr>
        <p:style>
          <a:lnRef idx="1">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4770" tIns="64770" rIns="64770" bIns="64770" numCol="1" spcCol="1270" anchor="ctr" anchorCtr="0">
            <a:noAutofit/>
          </a:bodyPr>
          <a:lstStyle/>
          <a:p>
            <a:pPr marL="171450" lvl="1" indent="-171450" algn="l" defTabSz="755650" rtl="0">
              <a:lnSpc>
                <a:spcPct val="90000"/>
              </a:lnSpc>
              <a:spcBef>
                <a:spcPct val="0"/>
              </a:spcBef>
              <a:spcAft>
                <a:spcPct val="15000"/>
              </a:spcAft>
              <a:buChar char="••"/>
            </a:pPr>
            <a:r>
              <a:rPr lang="en-US" sz="2000" kern="1200" dirty="0" smtClean="0"/>
              <a:t>only sender &amp; receiver share a key</a:t>
            </a:r>
            <a:endParaRPr lang="en-US" sz="2000" kern="1200" dirty="0"/>
          </a:p>
        </p:txBody>
      </p:sp>
    </p:spTree>
    <p:extLst>
      <p:ext uri="{BB962C8B-B14F-4D97-AF65-F5344CB8AC3E}">
        <p14:creationId xmlns:p14="http://schemas.microsoft.com/office/powerpoint/2010/main" val="3823048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par>
                                <p:cTn id="8" presetID="14" presetClass="entr" presetSubtype="1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randombar(horizont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randombar(horizontal)">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randombar(horizontal)">
                                      <p:cBhvr>
                                        <p:cTn id="20" dur="500"/>
                                        <p:tgtEl>
                                          <p:spTgt spid="10"/>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randombar(horizontal)">
                                      <p:cBhvr>
                                        <p:cTn id="23" dur="500"/>
                                        <p:tgtEl>
                                          <p:spTgt spid="11"/>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randombar(horizontal)">
                                      <p:cBhvr>
                                        <p:cTn id="2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p:txBody>
          <a:bodyPr/>
          <a:lstStyle/>
          <a:p>
            <a:r>
              <a:rPr lang="en-US" smtClean="0"/>
              <a:t>Message Authentication Codes</a:t>
            </a:r>
            <a:endParaRPr lang="en-US" dirty="0"/>
          </a:p>
        </p:txBody>
      </p:sp>
      <p:pic>
        <p:nvPicPr>
          <p:cNvPr id="7" name="Picture 4" descr="&#10;fig2.3.pdf                                                     00ABB570  Mnementh                      BEAE7A2F:"/>
          <p:cNvPicPr>
            <a:picLocks noChangeAspect="1" noChangeArrowheads="1"/>
          </p:cNvPicPr>
          <p:nvPr/>
        </p:nvPicPr>
        <p:blipFill>
          <a:blip r:embed="rId3">
            <a:extLst>
              <a:ext uri="{28A0092B-C50C-407E-A947-70E740481C1C}">
                <a14:useLocalDpi xmlns:a14="http://schemas.microsoft.com/office/drawing/2010/main" val="0"/>
              </a:ext>
            </a:extLst>
          </a:blip>
          <a:srcRect b="23125"/>
          <a:stretch>
            <a:fillRect/>
          </a:stretch>
        </p:blipFill>
        <p:spPr bwMode="auto">
          <a:xfrm>
            <a:off x="179512" y="1124744"/>
            <a:ext cx="8784976" cy="5228096"/>
          </a:xfrm>
          <a:prstGeom prst="rect">
            <a:avLst/>
          </a:prstGeom>
          <a:noFill/>
          <a:extLst>
            <a:ext uri="{909E8E84-426E-40DD-AFC4-6F175D3DCCD1}">
              <a14:hiddenFill xmlns:a14="http://schemas.microsoft.com/office/drawing/2010/main">
                <a:solidFill>
                  <a:srgbClr val="FFFFFF">
                    <a:alpha val="70000"/>
                  </a:srgbClr>
                </a:solidFill>
              </a14:hiddenFill>
            </a:ext>
          </a:extLst>
        </p:spPr>
      </p:pic>
    </p:spTree>
    <p:extLst>
      <p:ext uri="{BB962C8B-B14F-4D97-AF65-F5344CB8AC3E}">
        <p14:creationId xmlns:p14="http://schemas.microsoft.com/office/powerpoint/2010/main" val="20422840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idx="4294967295"/>
          </p:nvPr>
        </p:nvSpPr>
        <p:spPr>
          <a:xfrm>
            <a:off x="5771098" y="1828800"/>
            <a:ext cx="3372902" cy="1828800"/>
          </a:xfrm>
        </p:spPr>
        <p:txBody>
          <a:bodyPr>
            <a:noAutofit/>
          </a:bodyPr>
          <a:lstStyle/>
          <a:p>
            <a:pPr eaLnBrk="1" fontAlgn="auto" hangingPunct="1">
              <a:spcAft>
                <a:spcPts val="0"/>
              </a:spcAft>
              <a:defRPr/>
            </a:pPr>
            <a:r>
              <a:rPr lang="en-US" dirty="0">
                <a:solidFill>
                  <a:schemeClr val="accent1"/>
                </a:solidFill>
                <a:ea typeface="+mj-ea"/>
                <a:cs typeface="+mj-cs"/>
              </a:rPr>
              <a:t>Secure Hash Functions</a:t>
            </a:r>
          </a:p>
        </p:txBody>
      </p:sp>
      <p:pic>
        <p:nvPicPr>
          <p:cNvPr id="48131" name="Picture 3" descr="f5.pdf"/>
          <p:cNvPicPr>
            <a:picLocks noChangeAspect="1"/>
          </p:cNvPicPr>
          <p:nvPr/>
        </p:nvPicPr>
        <p:blipFill rotWithShape="1">
          <a:blip r:embed="rId3"/>
          <a:srcRect l="18823" t="18182" r="14117" b="29936"/>
          <a:stretch/>
        </p:blipFill>
        <p:spPr bwMode="auto">
          <a:xfrm>
            <a:off x="360827" y="684034"/>
            <a:ext cx="5410271" cy="5416650"/>
          </a:xfrm>
          <a:prstGeom prst="rect">
            <a:avLst/>
          </a:prstGeom>
          <a:solidFill>
            <a:srgbClr val="FBAE74"/>
          </a:solidFill>
          <a:ln w="9525">
            <a:noFill/>
            <a:miter lim="800000"/>
            <a:headEnd/>
            <a:tailEnd/>
          </a:ln>
        </p:spPr>
      </p:pic>
      <p:pic>
        <p:nvPicPr>
          <p:cNvPr id="48132" name="Picture 4"/>
          <p:cNvPicPr>
            <a:picLocks noChangeAspect="1"/>
          </p:cNvPicPr>
          <p:nvPr/>
        </p:nvPicPr>
        <p:blipFill>
          <a:blip r:embed="rId4"/>
          <a:srcRect/>
          <a:stretch>
            <a:fillRect/>
          </a:stretch>
        </p:blipFill>
        <p:spPr bwMode="auto">
          <a:xfrm rot="875915">
            <a:off x="6203210" y="4160838"/>
            <a:ext cx="1295400" cy="1295400"/>
          </a:xfrm>
          <a:prstGeom prst="rect">
            <a:avLst/>
          </a:prstGeom>
          <a:noFill/>
          <a:ln w="9525">
            <a:noFill/>
            <a:miter lim="800000"/>
            <a:headEnd/>
            <a:tailEnd/>
          </a:ln>
        </p:spPr>
      </p:pic>
      <p:pic>
        <p:nvPicPr>
          <p:cNvPr id="48133" name="Picture 5"/>
          <p:cNvPicPr>
            <a:picLocks noChangeAspect="1"/>
          </p:cNvPicPr>
          <p:nvPr/>
        </p:nvPicPr>
        <p:blipFill>
          <a:blip r:embed="rId4"/>
          <a:srcRect/>
          <a:stretch>
            <a:fillRect/>
          </a:stretch>
        </p:blipFill>
        <p:spPr bwMode="auto">
          <a:xfrm rot="-878492">
            <a:off x="6508010" y="4541838"/>
            <a:ext cx="1295400" cy="1295400"/>
          </a:xfrm>
          <a:prstGeom prst="rect">
            <a:avLst/>
          </a:prstGeom>
          <a:noFill/>
          <a:ln w="9525">
            <a:noFill/>
            <a:miter lim="800000"/>
            <a:headEnd/>
            <a:tailEnd/>
          </a:ln>
        </p:spPr>
      </p:pic>
      <p:pic>
        <p:nvPicPr>
          <p:cNvPr id="48134" name="Picture 6"/>
          <p:cNvPicPr>
            <a:picLocks noChangeAspect="1"/>
          </p:cNvPicPr>
          <p:nvPr/>
        </p:nvPicPr>
        <p:blipFill>
          <a:blip r:embed="rId4"/>
          <a:srcRect/>
          <a:stretch>
            <a:fillRect/>
          </a:stretch>
        </p:blipFill>
        <p:spPr bwMode="auto">
          <a:xfrm rot="-3053567">
            <a:off x="7117610" y="4541838"/>
            <a:ext cx="1295400" cy="1295400"/>
          </a:xfrm>
          <a:prstGeom prst="rect">
            <a:avLst/>
          </a:prstGeom>
          <a:noFill/>
          <a:ln w="9525">
            <a:noFill/>
            <a:miter lim="800000"/>
            <a:headEnd/>
            <a:tailEnd/>
          </a:ln>
        </p:spPr>
      </p:pic>
      <p:pic>
        <p:nvPicPr>
          <p:cNvPr id="7" name="Picture 6"/>
          <p:cNvPicPr>
            <a:picLocks noChangeAspect="1"/>
          </p:cNvPicPr>
          <p:nvPr/>
        </p:nvPicPr>
        <p:blipFill>
          <a:blip r:embed="rId5"/>
          <a:stretch>
            <a:fillRect/>
          </a:stretch>
        </p:blipFill>
        <p:spPr>
          <a:xfrm>
            <a:off x="6423992" y="304800"/>
            <a:ext cx="1676400" cy="1289538"/>
          </a:xfrm>
          <a:prstGeom prst="rect">
            <a:avLst/>
          </a:prstGeom>
          <a:effectLst>
            <a:softEdge rad="254000"/>
          </a:effectLst>
        </p:spPr>
      </p:pic>
    </p:spTree>
    <p:extLst>
      <p:ext uri="{BB962C8B-B14F-4D97-AF65-F5344CB8AC3E}">
        <p14:creationId xmlns:p14="http://schemas.microsoft.com/office/powerpoint/2010/main" val="45721445"/>
      </p:ext>
    </p:extLst>
  </p:cSld>
  <p:clrMapOvr>
    <a:masterClrMapping/>
  </p:clrMapOvr>
  <p:transition spd="slow">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idx="4294967295"/>
          </p:nvPr>
        </p:nvSpPr>
        <p:spPr>
          <a:xfrm>
            <a:off x="0" y="0"/>
            <a:ext cx="3048000" cy="5943600"/>
          </a:xfrm>
        </p:spPr>
        <p:txBody>
          <a:bodyPr/>
          <a:lstStyle/>
          <a:p>
            <a:pPr eaLnBrk="1" fontAlgn="auto" hangingPunct="1">
              <a:spcAft>
                <a:spcPts val="0"/>
              </a:spcAft>
              <a:defRPr/>
            </a:pPr>
            <a:r>
              <a:rPr lang="en-US" sz="3400" dirty="0" smtClean="0">
                <a:solidFill>
                  <a:schemeClr val="accent1"/>
                </a:solidFill>
                <a:ea typeface="+mj-ea"/>
                <a:cs typeface="+mj-cs"/>
              </a:rPr>
              <a:t/>
            </a:r>
            <a:br>
              <a:rPr lang="en-US" sz="3400" dirty="0" smtClean="0">
                <a:solidFill>
                  <a:schemeClr val="accent1"/>
                </a:solidFill>
                <a:ea typeface="+mj-ea"/>
                <a:cs typeface="+mj-cs"/>
              </a:rPr>
            </a:br>
            <a:r>
              <a:rPr lang="en-US" sz="2800" dirty="0" smtClean="0">
                <a:solidFill>
                  <a:schemeClr val="accent1"/>
                </a:solidFill>
                <a:ea typeface="+mj-ea"/>
                <a:cs typeface="+mj-cs"/>
              </a:rPr>
              <a:t>Message Authentication Using a </a:t>
            </a:r>
            <a:br>
              <a:rPr lang="en-US" sz="2800" dirty="0" smtClean="0">
                <a:solidFill>
                  <a:schemeClr val="accent1"/>
                </a:solidFill>
                <a:ea typeface="+mj-ea"/>
                <a:cs typeface="+mj-cs"/>
              </a:rPr>
            </a:br>
            <a:r>
              <a:rPr lang="en-US" sz="2800" dirty="0" smtClean="0">
                <a:solidFill>
                  <a:schemeClr val="accent1"/>
                </a:solidFill>
                <a:ea typeface="+mj-ea"/>
                <a:cs typeface="+mj-cs"/>
              </a:rPr>
              <a:t>One-Way </a:t>
            </a:r>
            <a:br>
              <a:rPr lang="en-US" sz="2800" dirty="0" smtClean="0">
                <a:solidFill>
                  <a:schemeClr val="accent1"/>
                </a:solidFill>
                <a:ea typeface="+mj-ea"/>
                <a:cs typeface="+mj-cs"/>
              </a:rPr>
            </a:br>
            <a:r>
              <a:rPr lang="en-US" sz="2800" dirty="0" smtClean="0">
                <a:solidFill>
                  <a:schemeClr val="accent1"/>
                </a:solidFill>
                <a:ea typeface="+mj-ea"/>
                <a:cs typeface="+mj-cs"/>
              </a:rPr>
              <a:t>Hash Function</a:t>
            </a:r>
            <a:endParaRPr lang="en-US" sz="2800" dirty="0">
              <a:solidFill>
                <a:schemeClr val="accent1"/>
              </a:solidFill>
              <a:ea typeface="+mj-ea"/>
              <a:cs typeface="+mj-cs"/>
            </a:endParaRPr>
          </a:p>
        </p:txBody>
      </p:sp>
      <p:pic>
        <p:nvPicPr>
          <p:cNvPr id="50179" name="Picture 3" descr="f6.pdf"/>
          <p:cNvPicPr>
            <a:picLocks noChangeAspect="1"/>
          </p:cNvPicPr>
          <p:nvPr/>
        </p:nvPicPr>
        <p:blipFill>
          <a:blip r:embed="rId3"/>
          <a:srcRect/>
          <a:stretch>
            <a:fillRect/>
          </a:stretch>
        </p:blipFill>
        <p:spPr bwMode="auto">
          <a:xfrm>
            <a:off x="2843808" y="-269722"/>
            <a:ext cx="6552728" cy="8019202"/>
          </a:xfrm>
          <a:prstGeom prst="rect">
            <a:avLst/>
          </a:prstGeom>
          <a:solidFill>
            <a:schemeClr val="accent1"/>
          </a:solidFill>
          <a:ln w="9525">
            <a:noFill/>
            <a:miter lim="800000"/>
            <a:headEnd/>
            <a:tailEnd/>
          </a:ln>
        </p:spPr>
      </p:pic>
    </p:spTree>
    <p:extLst>
      <p:ext uri="{BB962C8B-B14F-4D97-AF65-F5344CB8AC3E}">
        <p14:creationId xmlns:p14="http://schemas.microsoft.com/office/powerpoint/2010/main" val="481881884"/>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0179"/>
                                        </p:tgtEl>
                                        <p:attrNameLst>
                                          <p:attrName>style.visibility</p:attrName>
                                        </p:attrNameLst>
                                      </p:cBhvr>
                                      <p:to>
                                        <p:strVal val="visible"/>
                                      </p:to>
                                    </p:set>
                                    <p:anim calcmode="lin" valueType="num">
                                      <p:cBhvr>
                                        <p:cTn id="7" dur="500" fill="hold"/>
                                        <p:tgtEl>
                                          <p:spTgt spid="50179"/>
                                        </p:tgtEl>
                                        <p:attrNameLst>
                                          <p:attrName>ppt_w</p:attrName>
                                        </p:attrNameLst>
                                      </p:cBhvr>
                                      <p:tavLst>
                                        <p:tav tm="0">
                                          <p:val>
                                            <p:fltVal val="0"/>
                                          </p:val>
                                        </p:tav>
                                        <p:tav tm="100000">
                                          <p:val>
                                            <p:strVal val="#ppt_w"/>
                                          </p:val>
                                        </p:tav>
                                      </p:tavLst>
                                    </p:anim>
                                    <p:anim calcmode="lin" valueType="num">
                                      <p:cBhvr>
                                        <p:cTn id="8" dur="500" fill="hold"/>
                                        <p:tgtEl>
                                          <p:spTgt spid="50179"/>
                                        </p:tgtEl>
                                        <p:attrNameLst>
                                          <p:attrName>ppt_h</p:attrName>
                                        </p:attrNameLst>
                                      </p:cBhvr>
                                      <p:tavLst>
                                        <p:tav tm="0">
                                          <p:val>
                                            <p:fltVal val="0"/>
                                          </p:val>
                                        </p:tav>
                                        <p:tav tm="100000">
                                          <p:val>
                                            <p:strVal val="#ppt_h"/>
                                          </p:val>
                                        </p:tav>
                                      </p:tavLst>
                                    </p:anim>
                                    <p:animEffect transition="in" filter="fade">
                                      <p:cBhvr>
                                        <p:cTn id="9" dur="500"/>
                                        <p:tgtEl>
                                          <p:spTgt spid="501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p:txBody>
          <a:bodyPr/>
          <a:lstStyle/>
          <a:p>
            <a:r>
              <a:rPr lang="en-US" smtClean="0"/>
              <a:t>Hash Function Requirements</a:t>
            </a:r>
            <a:endParaRPr lang="en-US" dirty="0"/>
          </a:p>
        </p:txBody>
      </p:sp>
      <p:sp>
        <p:nvSpPr>
          <p:cNvPr id="236547" name="Rectangle 3"/>
          <p:cNvSpPr>
            <a:spLocks noGrp="1" noChangeArrowheads="1"/>
          </p:cNvSpPr>
          <p:nvPr>
            <p:ph idx="1"/>
          </p:nvPr>
        </p:nvSpPr>
        <p:spPr>
          <a:xfrm>
            <a:off x="457200" y="1295401"/>
            <a:ext cx="8579296" cy="4830763"/>
          </a:xfrm>
        </p:spPr>
        <p:txBody>
          <a:bodyPr/>
          <a:lstStyle/>
          <a:p>
            <a:r>
              <a:rPr lang="en-US" dirty="0" smtClean="0"/>
              <a:t>can be applied to a block of data of any size</a:t>
            </a:r>
          </a:p>
          <a:p>
            <a:r>
              <a:rPr lang="en-US" dirty="0" smtClean="0"/>
              <a:t>produces a fixed-length output</a:t>
            </a:r>
          </a:p>
          <a:p>
            <a:r>
              <a:rPr lang="en-US" dirty="0" smtClean="0"/>
              <a:t>H(x) is relatively easy to compute for any given x</a:t>
            </a:r>
          </a:p>
          <a:p>
            <a:r>
              <a:rPr lang="en-US" dirty="0" smtClean="0"/>
              <a:t>one-way or pre-image resistant</a:t>
            </a:r>
          </a:p>
          <a:p>
            <a:pPr lvl="1"/>
            <a:r>
              <a:rPr lang="en-US" dirty="0" smtClean="0"/>
              <a:t>infeasible to find x such that H(x) = h</a:t>
            </a:r>
          </a:p>
          <a:p>
            <a:r>
              <a:rPr lang="en-US" dirty="0" smtClean="0"/>
              <a:t>second pre-image or weak collision resistant</a:t>
            </a:r>
          </a:p>
          <a:p>
            <a:pPr lvl="1"/>
            <a:r>
              <a:rPr lang="en-US" dirty="0" smtClean="0"/>
              <a:t>infeasible to find y ≠ x such that</a:t>
            </a:r>
            <a:r>
              <a:rPr lang="en-US" dirty="0"/>
              <a:t> </a:t>
            </a:r>
            <a:r>
              <a:rPr lang="en-US" dirty="0" smtClean="0"/>
              <a:t>H(y) = H(x)</a:t>
            </a:r>
          </a:p>
          <a:p>
            <a:r>
              <a:rPr lang="en-US" dirty="0" smtClean="0"/>
              <a:t>collision resistant or strong collision resistance </a:t>
            </a:r>
          </a:p>
          <a:p>
            <a:pPr lvl="1"/>
            <a:r>
              <a:rPr lang="en-US" dirty="0" smtClean="0"/>
              <a:t>infeasible to find any pair (x, y) such that H(x) = H(y)</a:t>
            </a:r>
          </a:p>
        </p:txBody>
      </p:sp>
    </p:spTree>
    <p:extLst>
      <p:ext uri="{BB962C8B-B14F-4D97-AF65-F5344CB8AC3E}">
        <p14:creationId xmlns:p14="http://schemas.microsoft.com/office/powerpoint/2010/main" val="1018964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36547">
                                            <p:txEl>
                                              <p:pRg st="3" end="3"/>
                                            </p:txEl>
                                          </p:spTgt>
                                        </p:tgtEl>
                                        <p:attrNameLst>
                                          <p:attrName>style.visibility</p:attrName>
                                        </p:attrNameLst>
                                      </p:cBhvr>
                                      <p:to>
                                        <p:strVal val="visible"/>
                                      </p:to>
                                    </p:set>
                                    <p:animEffect transition="in" filter="randombar(horizontal)">
                                      <p:cBhvr>
                                        <p:cTn id="7" dur="500"/>
                                        <p:tgtEl>
                                          <p:spTgt spid="236547">
                                            <p:txEl>
                                              <p:pRg st="3" end="3"/>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36547">
                                            <p:txEl>
                                              <p:pRg st="4" end="4"/>
                                            </p:txEl>
                                          </p:spTgt>
                                        </p:tgtEl>
                                        <p:attrNameLst>
                                          <p:attrName>style.visibility</p:attrName>
                                        </p:attrNameLst>
                                      </p:cBhvr>
                                      <p:to>
                                        <p:strVal val="visible"/>
                                      </p:to>
                                    </p:set>
                                    <p:animEffect transition="in" filter="randombar(horizontal)">
                                      <p:cBhvr>
                                        <p:cTn id="10" dur="500"/>
                                        <p:tgtEl>
                                          <p:spTgt spid="236547">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236547">
                                            <p:txEl>
                                              <p:pRg st="5" end="5"/>
                                            </p:txEl>
                                          </p:spTgt>
                                        </p:tgtEl>
                                        <p:attrNameLst>
                                          <p:attrName>style.visibility</p:attrName>
                                        </p:attrNameLst>
                                      </p:cBhvr>
                                      <p:to>
                                        <p:strVal val="visible"/>
                                      </p:to>
                                    </p:set>
                                    <p:animEffect transition="in" filter="randombar(horizontal)">
                                      <p:cBhvr>
                                        <p:cTn id="15" dur="500"/>
                                        <p:tgtEl>
                                          <p:spTgt spid="236547">
                                            <p:txEl>
                                              <p:pRg st="5" end="5"/>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236547">
                                            <p:txEl>
                                              <p:pRg st="6" end="6"/>
                                            </p:txEl>
                                          </p:spTgt>
                                        </p:tgtEl>
                                        <p:attrNameLst>
                                          <p:attrName>style.visibility</p:attrName>
                                        </p:attrNameLst>
                                      </p:cBhvr>
                                      <p:to>
                                        <p:strVal val="visible"/>
                                      </p:to>
                                    </p:set>
                                    <p:animEffect transition="in" filter="randombar(horizontal)">
                                      <p:cBhvr>
                                        <p:cTn id="18" dur="500"/>
                                        <p:tgtEl>
                                          <p:spTgt spid="236547">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236547">
                                            <p:txEl>
                                              <p:pRg st="7" end="7"/>
                                            </p:txEl>
                                          </p:spTgt>
                                        </p:tgtEl>
                                        <p:attrNameLst>
                                          <p:attrName>style.visibility</p:attrName>
                                        </p:attrNameLst>
                                      </p:cBhvr>
                                      <p:to>
                                        <p:strVal val="visible"/>
                                      </p:to>
                                    </p:set>
                                    <p:animEffect transition="in" filter="randombar(horizontal)">
                                      <p:cBhvr>
                                        <p:cTn id="23" dur="500"/>
                                        <p:tgtEl>
                                          <p:spTgt spid="236547">
                                            <p:txEl>
                                              <p:pRg st="7" end="7"/>
                                            </p:txEl>
                                          </p:spTgt>
                                        </p:tgtEl>
                                      </p:cBhvr>
                                    </p:animEffect>
                                  </p:childTnLst>
                                </p:cTn>
                              </p:par>
                              <p:par>
                                <p:cTn id="24" presetID="14" presetClass="entr" presetSubtype="10" fill="hold" nodeType="withEffect">
                                  <p:stCondLst>
                                    <p:cond delay="0"/>
                                  </p:stCondLst>
                                  <p:childTnLst>
                                    <p:set>
                                      <p:cBhvr>
                                        <p:cTn id="25" dur="1" fill="hold">
                                          <p:stCondLst>
                                            <p:cond delay="0"/>
                                          </p:stCondLst>
                                        </p:cTn>
                                        <p:tgtEl>
                                          <p:spTgt spid="236547">
                                            <p:txEl>
                                              <p:pRg st="8" end="8"/>
                                            </p:txEl>
                                          </p:spTgt>
                                        </p:tgtEl>
                                        <p:attrNameLst>
                                          <p:attrName>style.visibility</p:attrName>
                                        </p:attrNameLst>
                                      </p:cBhvr>
                                      <p:to>
                                        <p:strVal val="visible"/>
                                      </p:to>
                                    </p:set>
                                    <p:animEffect transition="in" filter="randombar(horizontal)">
                                      <p:cBhvr>
                                        <p:cTn id="26" dur="500"/>
                                        <p:tgtEl>
                                          <p:spTgt spid="23654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r>
              <a:rPr kumimoji="1" lang="en-GB" sz="3600"/>
              <a:t>Cryptographic Tools</a:t>
            </a:r>
            <a:endParaRPr kumimoji="1" lang="en-AU" sz="3600"/>
          </a:p>
        </p:txBody>
      </p:sp>
      <p:sp>
        <p:nvSpPr>
          <p:cNvPr id="200707" name="Rectangle 3"/>
          <p:cNvSpPr>
            <a:spLocks noGrp="1" noChangeArrowheads="1"/>
          </p:cNvSpPr>
          <p:nvPr>
            <p:ph type="body" idx="1"/>
          </p:nvPr>
        </p:nvSpPr>
        <p:spPr/>
        <p:txBody>
          <a:bodyPr/>
          <a:lstStyle/>
          <a:p>
            <a:r>
              <a:rPr lang="en-US" dirty="0" smtClean="0"/>
              <a:t>Cryptographic </a:t>
            </a:r>
            <a:r>
              <a:rPr lang="en-US" dirty="0"/>
              <a:t>algorithms </a:t>
            </a:r>
            <a:endParaRPr lang="en-US" dirty="0" smtClean="0"/>
          </a:p>
          <a:p>
            <a:pPr lvl="1"/>
            <a:r>
              <a:rPr lang="en-US" dirty="0" smtClean="0"/>
              <a:t>important </a:t>
            </a:r>
            <a:r>
              <a:rPr lang="en-US" dirty="0"/>
              <a:t>element in security </a:t>
            </a:r>
            <a:r>
              <a:rPr lang="en-US" dirty="0" smtClean="0"/>
              <a:t>services</a:t>
            </a:r>
          </a:p>
          <a:p>
            <a:pPr lvl="1"/>
            <a:endParaRPr lang="en-US" dirty="0"/>
          </a:p>
          <a:p>
            <a:r>
              <a:rPr lang="en-AU" dirty="0"/>
              <a:t>review various types of elements</a:t>
            </a:r>
          </a:p>
          <a:p>
            <a:pPr lvl="1"/>
            <a:r>
              <a:rPr lang="en-US" dirty="0"/>
              <a:t>symmetric encryption</a:t>
            </a:r>
          </a:p>
          <a:p>
            <a:pPr lvl="1"/>
            <a:r>
              <a:rPr lang="en-US" dirty="0"/>
              <a:t>public-key (asymmetric) encryption</a:t>
            </a:r>
          </a:p>
          <a:p>
            <a:pPr lvl="1"/>
            <a:r>
              <a:rPr lang="en-US" dirty="0"/>
              <a:t>digital signatures and key management</a:t>
            </a:r>
          </a:p>
          <a:p>
            <a:pPr lvl="1"/>
            <a:r>
              <a:rPr lang="en-US" dirty="0"/>
              <a:t>secure hash </a:t>
            </a:r>
            <a:r>
              <a:rPr lang="en-US" dirty="0" smtClean="0"/>
              <a:t>functions</a:t>
            </a:r>
            <a:endParaRPr lang="en-AU" dirty="0"/>
          </a:p>
        </p:txBody>
      </p:sp>
    </p:spTree>
    <p:extLst>
      <p:ext uri="{BB962C8B-B14F-4D97-AF65-F5344CB8AC3E}">
        <p14:creationId xmlns:p14="http://schemas.microsoft.com/office/powerpoint/2010/main" val="3484424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00707">
                                            <p:txEl>
                                              <p:pRg st="3" end="3"/>
                                            </p:txEl>
                                          </p:spTgt>
                                        </p:tgtEl>
                                        <p:attrNameLst>
                                          <p:attrName>style.visibility</p:attrName>
                                        </p:attrNameLst>
                                      </p:cBhvr>
                                      <p:to>
                                        <p:strVal val="visible"/>
                                      </p:to>
                                    </p:set>
                                    <p:animEffect transition="in" filter="randombar(horizontal)">
                                      <p:cBhvr>
                                        <p:cTn id="7" dur="500"/>
                                        <p:tgtEl>
                                          <p:spTgt spid="200707">
                                            <p:txEl>
                                              <p:pRg st="3" end="3"/>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00707">
                                            <p:txEl>
                                              <p:pRg st="4" end="4"/>
                                            </p:txEl>
                                          </p:spTgt>
                                        </p:tgtEl>
                                        <p:attrNameLst>
                                          <p:attrName>style.visibility</p:attrName>
                                        </p:attrNameLst>
                                      </p:cBhvr>
                                      <p:to>
                                        <p:strVal val="visible"/>
                                      </p:to>
                                    </p:set>
                                    <p:animEffect transition="in" filter="randombar(horizontal)">
                                      <p:cBhvr>
                                        <p:cTn id="10" dur="500"/>
                                        <p:tgtEl>
                                          <p:spTgt spid="200707">
                                            <p:txEl>
                                              <p:pRg st="4" end="4"/>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00707">
                                            <p:txEl>
                                              <p:pRg st="5" end="5"/>
                                            </p:txEl>
                                          </p:spTgt>
                                        </p:tgtEl>
                                        <p:attrNameLst>
                                          <p:attrName>style.visibility</p:attrName>
                                        </p:attrNameLst>
                                      </p:cBhvr>
                                      <p:to>
                                        <p:strVal val="visible"/>
                                      </p:to>
                                    </p:set>
                                    <p:animEffect transition="in" filter="randombar(horizontal)">
                                      <p:cBhvr>
                                        <p:cTn id="13" dur="500"/>
                                        <p:tgtEl>
                                          <p:spTgt spid="200707">
                                            <p:txEl>
                                              <p:pRg st="5" end="5"/>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200707">
                                            <p:txEl>
                                              <p:pRg st="6" end="6"/>
                                            </p:txEl>
                                          </p:spTgt>
                                        </p:tgtEl>
                                        <p:attrNameLst>
                                          <p:attrName>style.visibility</p:attrName>
                                        </p:attrNameLst>
                                      </p:cBhvr>
                                      <p:to>
                                        <p:strVal val="visible"/>
                                      </p:to>
                                    </p:set>
                                    <p:animEffect transition="in" filter="randombar(horizontal)">
                                      <p:cBhvr>
                                        <p:cTn id="16" dur="500"/>
                                        <p:tgtEl>
                                          <p:spTgt spid="200707">
                                            <p:txEl>
                                              <p:pRg st="6" end="6"/>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200707">
                                            <p:txEl>
                                              <p:pRg st="7" end="7"/>
                                            </p:txEl>
                                          </p:spTgt>
                                        </p:tgtEl>
                                        <p:attrNameLst>
                                          <p:attrName>style.visibility</p:attrName>
                                        </p:attrNameLst>
                                      </p:cBhvr>
                                      <p:to>
                                        <p:strVal val="visible"/>
                                      </p:to>
                                    </p:set>
                                    <p:animEffect transition="in" filter="randombar(horizontal)">
                                      <p:cBhvr>
                                        <p:cTn id="19" dur="500"/>
                                        <p:tgtEl>
                                          <p:spTgt spid="2007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p:txBody>
          <a:bodyPr/>
          <a:lstStyle/>
          <a:p>
            <a:r>
              <a:rPr lang="en-US" smtClean="0"/>
              <a:t>Security of Hash Functions</a:t>
            </a:r>
          </a:p>
        </p:txBody>
      </p:sp>
      <p:sp>
        <p:nvSpPr>
          <p:cNvPr id="238595" name="Rectangle 3"/>
          <p:cNvSpPr>
            <a:spLocks noGrp="1" noChangeArrowheads="1"/>
          </p:cNvSpPr>
          <p:nvPr>
            <p:ph idx="1"/>
          </p:nvPr>
        </p:nvSpPr>
        <p:spPr>
          <a:xfrm>
            <a:off x="457200" y="1190525"/>
            <a:ext cx="8229600" cy="4830763"/>
          </a:xfrm>
        </p:spPr>
        <p:txBody>
          <a:bodyPr/>
          <a:lstStyle/>
          <a:p>
            <a:r>
              <a:rPr lang="en-US" dirty="0" smtClean="0"/>
              <a:t>approaches to attack a secure hash function</a:t>
            </a:r>
          </a:p>
          <a:p>
            <a:pPr lvl="1"/>
            <a:r>
              <a:rPr lang="en-US" dirty="0" smtClean="0"/>
              <a:t>cryptanalysis</a:t>
            </a:r>
          </a:p>
          <a:p>
            <a:pPr lvl="2"/>
            <a:r>
              <a:rPr lang="en-US" dirty="0" smtClean="0"/>
              <a:t>exploit logical weaknesses in the algorithm</a:t>
            </a:r>
          </a:p>
          <a:p>
            <a:pPr lvl="1"/>
            <a:r>
              <a:rPr lang="en-US" dirty="0" smtClean="0"/>
              <a:t>brute-force attack</a:t>
            </a:r>
          </a:p>
          <a:p>
            <a:pPr lvl="2"/>
            <a:r>
              <a:rPr lang="en-US" dirty="0" smtClean="0"/>
              <a:t>strength of hash function depends solely on the length of the hash code produced by the algorithm</a:t>
            </a:r>
          </a:p>
          <a:p>
            <a:r>
              <a:rPr lang="en-US" dirty="0" smtClean="0"/>
              <a:t>additional secure hash function applications:</a:t>
            </a:r>
          </a:p>
          <a:p>
            <a:pPr lvl="1"/>
            <a:r>
              <a:rPr lang="en-US" i="1" dirty="0" smtClean="0"/>
              <a:t>Passwords</a:t>
            </a:r>
            <a:r>
              <a:rPr lang="en-US" dirty="0" smtClean="0"/>
              <a:t>: hash of a password is stored by an operating system</a:t>
            </a:r>
          </a:p>
          <a:p>
            <a:pPr lvl="1"/>
            <a:r>
              <a:rPr lang="en-US" i="1" dirty="0" smtClean="0"/>
              <a:t>intrusion detection</a:t>
            </a:r>
            <a:r>
              <a:rPr lang="en-US" dirty="0" smtClean="0"/>
              <a:t>: store H(F) for each file on a system and secure the hash values</a:t>
            </a:r>
          </a:p>
        </p:txBody>
      </p:sp>
    </p:spTree>
    <p:extLst>
      <p:ext uri="{BB962C8B-B14F-4D97-AF65-F5344CB8AC3E}">
        <p14:creationId xmlns:p14="http://schemas.microsoft.com/office/powerpoint/2010/main" val="2878171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38595">
                                            <p:txEl>
                                              <p:pRg st="3" end="3"/>
                                            </p:txEl>
                                          </p:spTgt>
                                        </p:tgtEl>
                                        <p:attrNameLst>
                                          <p:attrName>style.visibility</p:attrName>
                                        </p:attrNameLst>
                                      </p:cBhvr>
                                      <p:to>
                                        <p:strVal val="visible"/>
                                      </p:to>
                                    </p:set>
                                    <p:animEffect transition="in" filter="randombar(horizontal)">
                                      <p:cBhvr>
                                        <p:cTn id="7" dur="500"/>
                                        <p:tgtEl>
                                          <p:spTgt spid="238595">
                                            <p:txEl>
                                              <p:pRg st="3" end="3"/>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38595">
                                            <p:txEl>
                                              <p:pRg st="4" end="4"/>
                                            </p:txEl>
                                          </p:spTgt>
                                        </p:tgtEl>
                                        <p:attrNameLst>
                                          <p:attrName>style.visibility</p:attrName>
                                        </p:attrNameLst>
                                      </p:cBhvr>
                                      <p:to>
                                        <p:strVal val="visible"/>
                                      </p:to>
                                    </p:set>
                                    <p:animEffect transition="in" filter="randombar(horizontal)">
                                      <p:cBhvr>
                                        <p:cTn id="10" dur="500"/>
                                        <p:tgtEl>
                                          <p:spTgt spid="238595">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238595">
                                            <p:txEl>
                                              <p:pRg st="5" end="5"/>
                                            </p:txEl>
                                          </p:spTgt>
                                        </p:tgtEl>
                                        <p:attrNameLst>
                                          <p:attrName>style.visibility</p:attrName>
                                        </p:attrNameLst>
                                      </p:cBhvr>
                                      <p:to>
                                        <p:strVal val="visible"/>
                                      </p:to>
                                    </p:set>
                                    <p:animEffect transition="in" filter="randombar(horizontal)">
                                      <p:cBhvr>
                                        <p:cTn id="15" dur="500"/>
                                        <p:tgtEl>
                                          <p:spTgt spid="238595">
                                            <p:txEl>
                                              <p:pRg st="5" end="5"/>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238595">
                                            <p:txEl>
                                              <p:pRg st="6" end="6"/>
                                            </p:txEl>
                                          </p:spTgt>
                                        </p:tgtEl>
                                        <p:attrNameLst>
                                          <p:attrName>style.visibility</p:attrName>
                                        </p:attrNameLst>
                                      </p:cBhvr>
                                      <p:to>
                                        <p:strVal val="visible"/>
                                      </p:to>
                                    </p:set>
                                    <p:animEffect transition="in" filter="randombar(horizontal)">
                                      <p:cBhvr>
                                        <p:cTn id="18" dur="500"/>
                                        <p:tgtEl>
                                          <p:spTgt spid="238595">
                                            <p:txEl>
                                              <p:pRg st="6" end="6"/>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238595">
                                            <p:txEl>
                                              <p:pRg st="7" end="7"/>
                                            </p:txEl>
                                          </p:spTgt>
                                        </p:tgtEl>
                                        <p:attrNameLst>
                                          <p:attrName>style.visibility</p:attrName>
                                        </p:attrNameLst>
                                      </p:cBhvr>
                                      <p:to>
                                        <p:strVal val="visible"/>
                                      </p:to>
                                    </p:set>
                                    <p:animEffect transition="in" filter="randombar(horizontal)">
                                      <p:cBhvr>
                                        <p:cTn id="21" dur="500"/>
                                        <p:tgtEl>
                                          <p:spTgt spid="23859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z="4000" dirty="0" smtClean="0"/>
              <a:t>Public-Key Encryption Structure</a:t>
            </a:r>
            <a:endParaRPr lang="en-US" sz="4000" dirty="0"/>
          </a:p>
        </p:txBody>
      </p:sp>
      <p:sp>
        <p:nvSpPr>
          <p:cNvPr id="5" name="Freeform 4"/>
          <p:cNvSpPr/>
          <p:nvPr/>
        </p:nvSpPr>
        <p:spPr>
          <a:xfrm>
            <a:off x="459185" y="1295399"/>
            <a:ext cx="1946895" cy="4830763"/>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ln w="12700" cmpd="sng">
            <a:solidFill>
              <a:schemeClr val="accent2"/>
            </a:solidFill>
          </a:ln>
        </p:spPr>
        <p:style>
          <a:lnRef idx="0">
            <a:scrgbClr r="0" g="0" b="0"/>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33350" tIns="966153" rIns="133350" bIns="966153" numCol="1" spcCol="1270" anchor="ctr" anchorCtr="0">
            <a:noAutofit/>
          </a:bodyPr>
          <a:lstStyle/>
          <a:p>
            <a:pPr lvl="0" algn="ctr" defTabSz="933450" rtl="0">
              <a:lnSpc>
                <a:spcPct val="90000"/>
              </a:lnSpc>
              <a:spcBef>
                <a:spcPct val="0"/>
              </a:spcBef>
              <a:spcAft>
                <a:spcPct val="35000"/>
              </a:spcAft>
            </a:pPr>
            <a:r>
              <a:rPr lang="en-US" sz="2100" b="1" kern="1200" dirty="0" smtClean="0">
                <a:solidFill>
                  <a:srgbClr val="FFFF00"/>
                </a:solidFill>
                <a:effectLst>
                  <a:outerShdw blurRad="38100" dist="38100" dir="2700000" algn="tl">
                    <a:srgbClr val="000000">
                      <a:alpha val="43137"/>
                    </a:srgbClr>
                  </a:outerShdw>
                </a:effectLst>
              </a:rPr>
              <a:t>publicly proposed by </a:t>
            </a:r>
            <a:r>
              <a:rPr lang="en-US" sz="2100" b="1" kern="1200" dirty="0" err="1" smtClean="0">
                <a:solidFill>
                  <a:srgbClr val="FFFF00"/>
                </a:solidFill>
                <a:effectLst>
                  <a:outerShdw blurRad="38100" dist="38100" dir="2700000" algn="tl">
                    <a:srgbClr val="000000">
                      <a:alpha val="43137"/>
                    </a:srgbClr>
                  </a:outerShdw>
                </a:effectLst>
              </a:rPr>
              <a:t>Diffie</a:t>
            </a:r>
            <a:r>
              <a:rPr lang="en-US" sz="2100" b="1" kern="1200" dirty="0" smtClean="0">
                <a:solidFill>
                  <a:srgbClr val="FFFF00"/>
                </a:solidFill>
                <a:effectLst>
                  <a:outerShdw blurRad="38100" dist="38100" dir="2700000" algn="tl">
                    <a:srgbClr val="000000">
                      <a:alpha val="43137"/>
                    </a:srgbClr>
                  </a:outerShdw>
                </a:effectLst>
              </a:rPr>
              <a:t> and Hellman in 1976</a:t>
            </a:r>
          </a:p>
        </p:txBody>
      </p:sp>
      <p:sp>
        <p:nvSpPr>
          <p:cNvPr id="6" name="Freeform 5"/>
          <p:cNvSpPr/>
          <p:nvPr/>
        </p:nvSpPr>
        <p:spPr>
          <a:xfrm>
            <a:off x="2552096" y="1295399"/>
            <a:ext cx="1946896" cy="4830763"/>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ln w="12700">
            <a:solidFill>
              <a:schemeClr val="accent2"/>
            </a:solidFill>
          </a:ln>
        </p:spPr>
        <p:style>
          <a:lnRef idx="0">
            <a:scrgbClr r="0" g="0" b="0"/>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33350" tIns="966153" rIns="133351" bIns="966153" numCol="1" spcCol="1270" anchor="ctr" anchorCtr="0">
            <a:noAutofit/>
          </a:bodyPr>
          <a:lstStyle/>
          <a:p>
            <a:pPr lvl="0" algn="ctr" defTabSz="933450" rtl="0">
              <a:lnSpc>
                <a:spcPct val="90000"/>
              </a:lnSpc>
              <a:spcBef>
                <a:spcPct val="0"/>
              </a:spcBef>
              <a:spcAft>
                <a:spcPct val="35000"/>
              </a:spcAft>
            </a:pPr>
            <a:r>
              <a:rPr lang="en-US" sz="2100" b="1" kern="1200" dirty="0" smtClean="0">
                <a:solidFill>
                  <a:srgbClr val="FFFF00"/>
                </a:solidFill>
                <a:effectLst>
                  <a:outerShdw blurRad="38100" dist="38100" dir="2700000" algn="tl">
                    <a:srgbClr val="000000">
                      <a:alpha val="43137"/>
                    </a:srgbClr>
                  </a:outerShdw>
                </a:effectLst>
              </a:rPr>
              <a:t>based on mathematical functions</a:t>
            </a:r>
          </a:p>
        </p:txBody>
      </p:sp>
      <p:sp>
        <p:nvSpPr>
          <p:cNvPr id="7" name="Freeform 6"/>
          <p:cNvSpPr/>
          <p:nvPr/>
        </p:nvSpPr>
        <p:spPr>
          <a:xfrm>
            <a:off x="4645008" y="1295399"/>
            <a:ext cx="1946895" cy="4830763"/>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ln w="12700">
            <a:solidFill>
              <a:schemeClr val="accent2"/>
            </a:solidFill>
          </a:ln>
        </p:spPr>
        <p:style>
          <a:lnRef idx="0">
            <a:scrgbClr r="0" g="0" b="0"/>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33350" tIns="966153" rIns="133350" bIns="966153" numCol="1" spcCol="1270" anchor="t" anchorCtr="0">
            <a:noAutofit/>
          </a:bodyPr>
          <a:lstStyle/>
          <a:p>
            <a:pPr lvl="0" algn="l" defTabSz="933450" rtl="0">
              <a:lnSpc>
                <a:spcPct val="90000"/>
              </a:lnSpc>
              <a:spcBef>
                <a:spcPct val="0"/>
              </a:spcBef>
              <a:spcAft>
                <a:spcPct val="35000"/>
              </a:spcAft>
            </a:pPr>
            <a:r>
              <a:rPr lang="en-US" sz="2100" b="1" kern="1200" dirty="0" smtClean="0">
                <a:solidFill>
                  <a:srgbClr val="FFFF00"/>
                </a:solidFill>
                <a:effectLst>
                  <a:outerShdw blurRad="38100" dist="38100" dir="2700000" algn="tl">
                    <a:srgbClr val="000000">
                      <a:alpha val="43137"/>
                    </a:srgbClr>
                  </a:outerShdw>
                </a:effectLst>
              </a:rPr>
              <a:t>asymmetric</a:t>
            </a:r>
          </a:p>
          <a:p>
            <a:pPr marL="171450" lvl="1" indent="-171450" algn="l" defTabSz="800100" rtl="0">
              <a:lnSpc>
                <a:spcPct val="90000"/>
              </a:lnSpc>
              <a:spcBef>
                <a:spcPct val="0"/>
              </a:spcBef>
              <a:spcAft>
                <a:spcPct val="15000"/>
              </a:spcAft>
              <a:buChar char="••"/>
            </a:pPr>
            <a:r>
              <a:rPr lang="en-US" sz="1800" b="1" kern="1200" dirty="0" smtClean="0">
                <a:solidFill>
                  <a:srgbClr val="FFFF00"/>
                </a:solidFill>
                <a:effectLst>
                  <a:outerShdw blurRad="38100" dist="38100" dir="2700000" algn="tl">
                    <a:srgbClr val="000000">
                      <a:alpha val="43137"/>
                    </a:srgbClr>
                  </a:outerShdw>
                </a:effectLst>
              </a:rPr>
              <a:t>uses two separate keys</a:t>
            </a:r>
          </a:p>
          <a:p>
            <a:pPr marL="171450" lvl="1" indent="-171450" algn="l" defTabSz="800100" rtl="0">
              <a:lnSpc>
                <a:spcPct val="90000"/>
              </a:lnSpc>
              <a:spcBef>
                <a:spcPct val="0"/>
              </a:spcBef>
              <a:spcAft>
                <a:spcPct val="15000"/>
              </a:spcAft>
              <a:buChar char="••"/>
            </a:pPr>
            <a:r>
              <a:rPr lang="en-US" sz="1800" b="1" kern="1200" dirty="0" smtClean="0">
                <a:solidFill>
                  <a:srgbClr val="FFFF00"/>
                </a:solidFill>
                <a:effectLst>
                  <a:outerShdw blurRad="38100" dist="38100" dir="2700000" algn="tl">
                    <a:srgbClr val="000000">
                      <a:alpha val="43137"/>
                    </a:srgbClr>
                  </a:outerShdw>
                </a:effectLst>
              </a:rPr>
              <a:t>public key and private key</a:t>
            </a:r>
          </a:p>
          <a:p>
            <a:pPr marL="171450" lvl="1" indent="-171450" algn="l" defTabSz="800100" rtl="0">
              <a:lnSpc>
                <a:spcPct val="90000"/>
              </a:lnSpc>
              <a:spcBef>
                <a:spcPct val="0"/>
              </a:spcBef>
              <a:spcAft>
                <a:spcPct val="15000"/>
              </a:spcAft>
              <a:buChar char="••"/>
            </a:pPr>
            <a:r>
              <a:rPr lang="en-US" sz="1800" b="1" kern="1200" dirty="0" smtClean="0">
                <a:solidFill>
                  <a:srgbClr val="FFFF00"/>
                </a:solidFill>
                <a:effectLst>
                  <a:outerShdw blurRad="38100" dist="38100" dir="2700000" algn="tl">
                    <a:srgbClr val="000000">
                      <a:alpha val="43137"/>
                    </a:srgbClr>
                  </a:outerShdw>
                </a:effectLst>
              </a:rPr>
              <a:t>public key is made public for others to use</a:t>
            </a:r>
          </a:p>
        </p:txBody>
      </p:sp>
      <p:sp>
        <p:nvSpPr>
          <p:cNvPr id="8" name="Freeform 7"/>
          <p:cNvSpPr/>
          <p:nvPr/>
        </p:nvSpPr>
        <p:spPr>
          <a:xfrm>
            <a:off x="6737920" y="1295399"/>
            <a:ext cx="1946895" cy="4830763"/>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ln w="12700">
            <a:solidFill>
              <a:schemeClr val="accent2"/>
            </a:solidFill>
          </a:ln>
        </p:spPr>
        <p:style>
          <a:lnRef idx="0">
            <a:scrgbClr r="0" g="0" b="0"/>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33350" tIns="966153" rIns="133350" bIns="966153" numCol="1" spcCol="1270" anchor="ctr" anchorCtr="0">
            <a:noAutofit/>
          </a:bodyPr>
          <a:lstStyle/>
          <a:p>
            <a:pPr lvl="0" algn="ctr" defTabSz="933450" rtl="0">
              <a:lnSpc>
                <a:spcPct val="90000"/>
              </a:lnSpc>
              <a:spcBef>
                <a:spcPct val="0"/>
              </a:spcBef>
              <a:spcAft>
                <a:spcPct val="35000"/>
              </a:spcAft>
            </a:pPr>
            <a:r>
              <a:rPr lang="en-US" sz="2100" b="1" kern="1200" dirty="0" smtClean="0">
                <a:solidFill>
                  <a:srgbClr val="FFFF00"/>
                </a:solidFill>
                <a:effectLst>
                  <a:outerShdw blurRad="38100" dist="38100" dir="2700000" algn="tl">
                    <a:srgbClr val="000000">
                      <a:alpha val="43137"/>
                    </a:srgbClr>
                  </a:outerShdw>
                </a:effectLst>
              </a:rPr>
              <a:t>some form of protocol is needed for distribution</a:t>
            </a:r>
          </a:p>
        </p:txBody>
      </p:sp>
      <p:pic>
        <p:nvPicPr>
          <p:cNvPr id="56324" name="Picture 19"/>
          <p:cNvPicPr>
            <a:picLocks noChangeAspect="1"/>
          </p:cNvPicPr>
          <p:nvPr/>
        </p:nvPicPr>
        <p:blipFill>
          <a:blip r:embed="rId3"/>
          <a:srcRect/>
          <a:stretch>
            <a:fillRect/>
          </a:stretch>
        </p:blipFill>
        <p:spPr bwMode="auto">
          <a:xfrm rot="600667">
            <a:off x="7780338" y="5494338"/>
            <a:ext cx="1263650" cy="1263650"/>
          </a:xfrm>
          <a:prstGeom prst="rect">
            <a:avLst/>
          </a:prstGeom>
          <a:noFill/>
          <a:ln w="9525">
            <a:noFill/>
            <a:miter lim="800000"/>
            <a:headEnd/>
            <a:tailEnd/>
          </a:ln>
        </p:spPr>
      </p:pic>
    </p:spTree>
    <p:extLst>
      <p:ext uri="{BB962C8B-B14F-4D97-AF65-F5344CB8AC3E}">
        <p14:creationId xmlns:p14="http://schemas.microsoft.com/office/powerpoint/2010/main" val="36914077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fltVal val="0"/>
                                          </p:val>
                                        </p:tav>
                                        <p:tav tm="100000">
                                          <p:val>
                                            <p:strVal val="#ppt_w"/>
                                          </p:val>
                                        </p:tav>
                                      </p:tavLst>
                                    </p:anim>
                                    <p:anim calcmode="lin" valueType="num">
                                      <p:cBhvr>
                                        <p:cTn id="13" dur="500" fill="hold"/>
                                        <p:tgtEl>
                                          <p:spTgt spid="8"/>
                                        </p:tgtEl>
                                        <p:attrNameLst>
                                          <p:attrName>ppt_h</p:attrName>
                                        </p:attrNameLst>
                                      </p:cBhvr>
                                      <p:tavLst>
                                        <p:tav tm="0">
                                          <p:val>
                                            <p:fltVal val="0"/>
                                          </p:val>
                                        </p:tav>
                                        <p:tav tm="100000">
                                          <p:val>
                                            <p:strVal val="#ppt_h"/>
                                          </p:val>
                                        </p:tav>
                                      </p:tavLst>
                                    </p:anim>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p:txBody>
          <a:bodyPr/>
          <a:lstStyle/>
          <a:p>
            <a:r>
              <a:rPr lang="en-US" dirty="0" smtClean="0"/>
              <a:t>Public-Key Encryption</a:t>
            </a:r>
            <a:endParaRPr lang="en-US" dirty="0"/>
          </a:p>
        </p:txBody>
      </p:sp>
      <p:pic>
        <p:nvPicPr>
          <p:cNvPr id="2" name="Picture 1"/>
          <p:cNvPicPr>
            <a:picLocks noChangeAspect="1"/>
          </p:cNvPicPr>
          <p:nvPr/>
        </p:nvPicPr>
        <p:blipFill rotWithShape="1">
          <a:blip r:embed="rId3"/>
          <a:srcRect b="6596"/>
          <a:stretch/>
        </p:blipFill>
        <p:spPr>
          <a:xfrm>
            <a:off x="323528" y="1124744"/>
            <a:ext cx="4819650" cy="4608512"/>
          </a:xfrm>
          <a:prstGeom prst="rect">
            <a:avLst/>
          </a:prstGeom>
        </p:spPr>
      </p:pic>
      <p:pic>
        <p:nvPicPr>
          <p:cNvPr id="3" name="Picture 2"/>
          <p:cNvPicPr>
            <a:picLocks noChangeAspect="1"/>
          </p:cNvPicPr>
          <p:nvPr/>
        </p:nvPicPr>
        <p:blipFill>
          <a:blip r:embed="rId4"/>
          <a:stretch>
            <a:fillRect/>
          </a:stretch>
        </p:blipFill>
        <p:spPr>
          <a:xfrm>
            <a:off x="5143178" y="1851419"/>
            <a:ext cx="3476625" cy="4219575"/>
          </a:xfrm>
          <a:prstGeom prst="rect">
            <a:avLst/>
          </a:prstGeom>
        </p:spPr>
      </p:pic>
      <p:sp>
        <p:nvSpPr>
          <p:cNvPr id="4" name="TextBox 3"/>
          <p:cNvSpPr txBox="1"/>
          <p:nvPr/>
        </p:nvSpPr>
        <p:spPr>
          <a:xfrm>
            <a:off x="3491880" y="5847655"/>
            <a:ext cx="2121093" cy="461665"/>
          </a:xfrm>
          <a:prstGeom prst="rect">
            <a:avLst/>
          </a:prstGeom>
          <a:noFill/>
        </p:spPr>
        <p:txBody>
          <a:bodyPr wrap="none" rtlCol="0">
            <a:spAutoFit/>
          </a:bodyPr>
          <a:lstStyle/>
          <a:p>
            <a:r>
              <a:rPr lang="en-US" sz="2400" dirty="0" smtClean="0">
                <a:solidFill>
                  <a:srgbClr val="FF0000"/>
                </a:solidFill>
              </a:rPr>
              <a:t>Confidentiality</a:t>
            </a:r>
            <a:endParaRPr lang="en-US" sz="2400" dirty="0">
              <a:solidFill>
                <a:srgbClr val="FF0000"/>
              </a:solidFill>
            </a:endParaRPr>
          </a:p>
        </p:txBody>
      </p:sp>
    </p:spTree>
    <p:extLst>
      <p:ext uri="{BB962C8B-B14F-4D97-AF65-F5344CB8AC3E}">
        <p14:creationId xmlns:p14="http://schemas.microsoft.com/office/powerpoint/2010/main" val="114162311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Private-Key Encryption</a:t>
            </a:r>
          </a:p>
        </p:txBody>
      </p:sp>
      <p:sp>
        <p:nvSpPr>
          <p:cNvPr id="4" name="TextBox 3"/>
          <p:cNvSpPr txBox="1"/>
          <p:nvPr/>
        </p:nvSpPr>
        <p:spPr>
          <a:xfrm>
            <a:off x="3491880" y="5847655"/>
            <a:ext cx="2137124" cy="461665"/>
          </a:xfrm>
          <a:prstGeom prst="rect">
            <a:avLst/>
          </a:prstGeom>
          <a:noFill/>
        </p:spPr>
        <p:txBody>
          <a:bodyPr wrap="none" rtlCol="0">
            <a:spAutoFit/>
          </a:bodyPr>
          <a:lstStyle/>
          <a:p>
            <a:r>
              <a:rPr lang="en-US" sz="2400" dirty="0" smtClean="0">
                <a:solidFill>
                  <a:srgbClr val="FF0000"/>
                </a:solidFill>
              </a:rPr>
              <a:t>Authentication</a:t>
            </a:r>
            <a:endParaRPr lang="en-US" sz="2400" dirty="0">
              <a:solidFill>
                <a:srgbClr val="FF0000"/>
              </a:solidFill>
            </a:endParaRPr>
          </a:p>
        </p:txBody>
      </p:sp>
      <p:pic>
        <p:nvPicPr>
          <p:cNvPr id="2" name="Picture 1"/>
          <p:cNvPicPr>
            <a:picLocks noChangeAspect="1"/>
          </p:cNvPicPr>
          <p:nvPr/>
        </p:nvPicPr>
        <p:blipFill>
          <a:blip r:embed="rId3"/>
          <a:stretch>
            <a:fillRect/>
          </a:stretch>
        </p:blipFill>
        <p:spPr>
          <a:xfrm>
            <a:off x="201694" y="1971821"/>
            <a:ext cx="5105400" cy="3667125"/>
          </a:xfrm>
          <a:prstGeom prst="rect">
            <a:avLst/>
          </a:prstGeom>
        </p:spPr>
      </p:pic>
      <p:pic>
        <p:nvPicPr>
          <p:cNvPr id="3" name="Picture 2"/>
          <p:cNvPicPr>
            <a:picLocks noChangeAspect="1"/>
          </p:cNvPicPr>
          <p:nvPr/>
        </p:nvPicPr>
        <p:blipFill>
          <a:blip r:embed="rId4"/>
          <a:stretch>
            <a:fillRect/>
          </a:stretch>
        </p:blipFill>
        <p:spPr>
          <a:xfrm>
            <a:off x="5210175" y="1052736"/>
            <a:ext cx="3933825" cy="4676775"/>
          </a:xfrm>
          <a:prstGeom prst="rect">
            <a:avLst/>
          </a:prstGeom>
        </p:spPr>
      </p:pic>
    </p:spTree>
    <p:extLst>
      <p:ext uri="{BB962C8B-B14F-4D97-AF65-F5344CB8AC3E}">
        <p14:creationId xmlns:p14="http://schemas.microsoft.com/office/powerpoint/2010/main" val="3466920479"/>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p:txBody>
          <a:bodyPr/>
          <a:lstStyle/>
          <a:p>
            <a:r>
              <a:rPr lang="en-US" sz="3600" dirty="0" smtClean="0"/>
              <a:t>Requirements for Public-Key Crypto.</a:t>
            </a:r>
          </a:p>
        </p:txBody>
      </p:sp>
      <p:sp>
        <p:nvSpPr>
          <p:cNvPr id="3" name="Oval 2"/>
          <p:cNvSpPr/>
          <p:nvPr/>
        </p:nvSpPr>
        <p:spPr>
          <a:xfrm>
            <a:off x="3827096" y="2407441"/>
            <a:ext cx="1489807" cy="1489807"/>
          </a:xfrm>
          <a:prstGeom prst="ellipse">
            <a:avLst/>
          </a:prstGeom>
        </p:spPr>
        <p:style>
          <a:lnRef idx="0">
            <a:schemeClr val="lt1">
              <a:hueOff val="0"/>
              <a:satOff val="0"/>
              <a:lumOff val="0"/>
              <a:alphaOff val="0"/>
            </a:schemeClr>
          </a:lnRef>
          <a:fillRef idx="3">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5" name="Freeform 4"/>
          <p:cNvSpPr/>
          <p:nvPr/>
        </p:nvSpPr>
        <p:spPr>
          <a:xfrm>
            <a:off x="3640870" y="1295400"/>
            <a:ext cx="1862259" cy="1014460"/>
          </a:xfrm>
          <a:custGeom>
            <a:avLst/>
            <a:gdLst>
              <a:gd name="connsiteX0" fmla="*/ 0 w 1862259"/>
              <a:gd name="connsiteY0" fmla="*/ 0 h 1014460"/>
              <a:gd name="connsiteX1" fmla="*/ 1862259 w 1862259"/>
              <a:gd name="connsiteY1" fmla="*/ 0 h 1014460"/>
              <a:gd name="connsiteX2" fmla="*/ 1862259 w 1862259"/>
              <a:gd name="connsiteY2" fmla="*/ 1014460 h 1014460"/>
              <a:gd name="connsiteX3" fmla="*/ 0 w 1862259"/>
              <a:gd name="connsiteY3" fmla="*/ 1014460 h 1014460"/>
              <a:gd name="connsiteX4" fmla="*/ 0 w 1862259"/>
              <a:gd name="connsiteY4" fmla="*/ 0 h 1014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2259" h="1014460">
                <a:moveTo>
                  <a:pt x="0" y="0"/>
                </a:moveTo>
                <a:lnTo>
                  <a:pt x="1862259" y="0"/>
                </a:lnTo>
                <a:lnTo>
                  <a:pt x="1862259" y="1014460"/>
                </a:lnTo>
                <a:lnTo>
                  <a:pt x="0" y="1014460"/>
                </a:lnTo>
                <a:lnTo>
                  <a:pt x="0" y="0"/>
                </a:lnTo>
                <a:close/>
              </a:path>
            </a:pathLst>
          </a:custGeom>
          <a:noFill/>
          <a:ln>
            <a:noFill/>
          </a:ln>
          <a:sp3d/>
        </p:spPr>
        <p:style>
          <a:lnRef idx="0">
            <a:scrgbClr r="0" g="0" b="0"/>
          </a:lnRef>
          <a:fillRef idx="0">
            <a:scrgbClr r="0" g="0" b="0"/>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lvl="0" algn="ctr" defTabSz="889000" rtl="0">
              <a:lnSpc>
                <a:spcPct val="90000"/>
              </a:lnSpc>
              <a:spcBef>
                <a:spcPct val="0"/>
              </a:spcBef>
              <a:spcAft>
                <a:spcPct val="35000"/>
              </a:spcAft>
            </a:pPr>
            <a:r>
              <a:rPr lang="en-US" sz="2000" b="1" kern="1200" dirty="0" smtClean="0"/>
              <a:t>computationally easy to create key pairs</a:t>
            </a:r>
            <a:endParaRPr lang="en-US" sz="2000" kern="1200" dirty="0"/>
          </a:p>
        </p:txBody>
      </p:sp>
      <p:sp>
        <p:nvSpPr>
          <p:cNvPr id="6" name="Oval 5"/>
          <p:cNvSpPr/>
          <p:nvPr/>
        </p:nvSpPr>
        <p:spPr>
          <a:xfrm>
            <a:off x="4310662" y="2686659"/>
            <a:ext cx="1489807" cy="1489807"/>
          </a:xfrm>
          <a:prstGeom prst="ellipse">
            <a:avLst/>
          </a:prstGeom>
        </p:spPr>
        <p:style>
          <a:lnRef idx="0">
            <a:schemeClr val="lt1">
              <a:hueOff val="0"/>
              <a:satOff val="0"/>
              <a:lumOff val="0"/>
              <a:alphaOff val="0"/>
            </a:schemeClr>
          </a:lnRef>
          <a:fillRef idx="3">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7" name="Freeform 6"/>
          <p:cNvSpPr/>
          <p:nvPr/>
        </p:nvSpPr>
        <p:spPr>
          <a:xfrm>
            <a:off x="5910964" y="2261552"/>
            <a:ext cx="2621476" cy="1111075"/>
          </a:xfrm>
          <a:custGeom>
            <a:avLst/>
            <a:gdLst>
              <a:gd name="connsiteX0" fmla="*/ 0 w 1764800"/>
              <a:gd name="connsiteY0" fmla="*/ 0 h 1111075"/>
              <a:gd name="connsiteX1" fmla="*/ 1764800 w 1764800"/>
              <a:gd name="connsiteY1" fmla="*/ 0 h 1111075"/>
              <a:gd name="connsiteX2" fmla="*/ 1764800 w 1764800"/>
              <a:gd name="connsiteY2" fmla="*/ 1111075 h 1111075"/>
              <a:gd name="connsiteX3" fmla="*/ 0 w 1764800"/>
              <a:gd name="connsiteY3" fmla="*/ 1111075 h 1111075"/>
              <a:gd name="connsiteX4" fmla="*/ 0 w 1764800"/>
              <a:gd name="connsiteY4" fmla="*/ 0 h 11110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4800" h="1111075">
                <a:moveTo>
                  <a:pt x="0" y="0"/>
                </a:moveTo>
                <a:lnTo>
                  <a:pt x="1764800" y="0"/>
                </a:lnTo>
                <a:lnTo>
                  <a:pt x="1764800" y="1111075"/>
                </a:lnTo>
                <a:lnTo>
                  <a:pt x="0" y="1111075"/>
                </a:lnTo>
                <a:lnTo>
                  <a:pt x="0" y="0"/>
                </a:lnTo>
                <a:close/>
              </a:path>
            </a:pathLst>
          </a:custGeom>
          <a:noFill/>
          <a:ln>
            <a:noFill/>
          </a:ln>
          <a:sp3d/>
        </p:spPr>
        <p:style>
          <a:lnRef idx="0">
            <a:scrgbClr r="0" g="0" b="0"/>
          </a:lnRef>
          <a:fillRef idx="0">
            <a:scrgbClr r="0" g="0" b="0"/>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lvl="0" algn="ctr" defTabSz="889000" rtl="0">
              <a:lnSpc>
                <a:spcPct val="90000"/>
              </a:lnSpc>
              <a:spcBef>
                <a:spcPct val="0"/>
              </a:spcBef>
              <a:spcAft>
                <a:spcPct val="35000"/>
              </a:spcAft>
            </a:pPr>
            <a:r>
              <a:rPr lang="en-US" sz="2000" b="1" kern="1200" dirty="0" smtClean="0"/>
              <a:t>computationally easy for sender knowing public key to encrypt messages</a:t>
            </a:r>
            <a:endParaRPr lang="en-US" sz="2000" kern="1200" dirty="0"/>
          </a:p>
        </p:txBody>
      </p:sp>
      <p:sp>
        <p:nvSpPr>
          <p:cNvPr id="8" name="Oval 7"/>
          <p:cNvSpPr/>
          <p:nvPr/>
        </p:nvSpPr>
        <p:spPr>
          <a:xfrm>
            <a:off x="4310662" y="3245095"/>
            <a:ext cx="1489807" cy="1489807"/>
          </a:xfrm>
          <a:prstGeom prst="ellipse">
            <a:avLst/>
          </a:prstGeom>
        </p:spPr>
        <p:style>
          <a:lnRef idx="0">
            <a:schemeClr val="lt1">
              <a:hueOff val="0"/>
              <a:satOff val="0"/>
              <a:lumOff val="0"/>
              <a:alphaOff val="0"/>
            </a:schemeClr>
          </a:lnRef>
          <a:fillRef idx="3">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9" name="Freeform 8"/>
          <p:cNvSpPr/>
          <p:nvPr/>
        </p:nvSpPr>
        <p:spPr>
          <a:xfrm>
            <a:off x="5910964" y="3918504"/>
            <a:ext cx="2621476" cy="1241506"/>
          </a:xfrm>
          <a:custGeom>
            <a:avLst/>
            <a:gdLst>
              <a:gd name="connsiteX0" fmla="*/ 0 w 1764800"/>
              <a:gd name="connsiteY0" fmla="*/ 0 h 1241506"/>
              <a:gd name="connsiteX1" fmla="*/ 1764800 w 1764800"/>
              <a:gd name="connsiteY1" fmla="*/ 0 h 1241506"/>
              <a:gd name="connsiteX2" fmla="*/ 1764800 w 1764800"/>
              <a:gd name="connsiteY2" fmla="*/ 1241506 h 1241506"/>
              <a:gd name="connsiteX3" fmla="*/ 0 w 1764800"/>
              <a:gd name="connsiteY3" fmla="*/ 1241506 h 1241506"/>
              <a:gd name="connsiteX4" fmla="*/ 0 w 1764800"/>
              <a:gd name="connsiteY4" fmla="*/ 0 h 12415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4800" h="1241506">
                <a:moveTo>
                  <a:pt x="0" y="0"/>
                </a:moveTo>
                <a:lnTo>
                  <a:pt x="1764800" y="0"/>
                </a:lnTo>
                <a:lnTo>
                  <a:pt x="1764800" y="1241506"/>
                </a:lnTo>
                <a:lnTo>
                  <a:pt x="0" y="1241506"/>
                </a:lnTo>
                <a:lnTo>
                  <a:pt x="0" y="0"/>
                </a:lnTo>
                <a:close/>
              </a:path>
            </a:pathLst>
          </a:custGeom>
          <a:noFill/>
          <a:ln>
            <a:noFill/>
          </a:ln>
          <a:sp3d/>
        </p:spPr>
        <p:style>
          <a:lnRef idx="0">
            <a:scrgbClr r="0" g="0" b="0"/>
          </a:lnRef>
          <a:fillRef idx="0">
            <a:scrgbClr r="0" g="0" b="0"/>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lvl="0" algn="ctr" defTabSz="889000" rtl="0">
              <a:lnSpc>
                <a:spcPct val="90000"/>
              </a:lnSpc>
              <a:spcBef>
                <a:spcPct val="0"/>
              </a:spcBef>
              <a:spcAft>
                <a:spcPct val="35000"/>
              </a:spcAft>
            </a:pPr>
            <a:r>
              <a:rPr lang="en-US" sz="2000" b="1" kern="1200" dirty="0" smtClean="0"/>
              <a:t>computationally easy for receiver knowing private key to decrypt </a:t>
            </a:r>
            <a:r>
              <a:rPr lang="en-US" sz="2000" b="1" kern="1200" dirty="0" err="1" smtClean="0"/>
              <a:t>ciphertext</a:t>
            </a:r>
            <a:endParaRPr lang="en-US" sz="2000" b="1" kern="1200" dirty="0"/>
          </a:p>
        </p:txBody>
      </p:sp>
      <p:sp>
        <p:nvSpPr>
          <p:cNvPr id="10" name="Oval 9"/>
          <p:cNvSpPr/>
          <p:nvPr/>
        </p:nvSpPr>
        <p:spPr>
          <a:xfrm>
            <a:off x="3827096" y="3524797"/>
            <a:ext cx="1489807" cy="1489807"/>
          </a:xfrm>
          <a:prstGeom prst="ellipse">
            <a:avLst/>
          </a:prstGeom>
        </p:spPr>
        <p:style>
          <a:lnRef idx="0">
            <a:schemeClr val="lt1">
              <a:hueOff val="0"/>
              <a:satOff val="0"/>
              <a:lumOff val="0"/>
              <a:alphaOff val="0"/>
            </a:schemeClr>
          </a:lnRef>
          <a:fillRef idx="3">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11" name="Freeform 10"/>
          <p:cNvSpPr/>
          <p:nvPr/>
        </p:nvSpPr>
        <p:spPr>
          <a:xfrm>
            <a:off x="3233034" y="5111702"/>
            <a:ext cx="2677930" cy="1014460"/>
          </a:xfrm>
          <a:custGeom>
            <a:avLst/>
            <a:gdLst>
              <a:gd name="connsiteX0" fmla="*/ 0 w 1862259"/>
              <a:gd name="connsiteY0" fmla="*/ 0 h 1014460"/>
              <a:gd name="connsiteX1" fmla="*/ 1862259 w 1862259"/>
              <a:gd name="connsiteY1" fmla="*/ 0 h 1014460"/>
              <a:gd name="connsiteX2" fmla="*/ 1862259 w 1862259"/>
              <a:gd name="connsiteY2" fmla="*/ 1014460 h 1014460"/>
              <a:gd name="connsiteX3" fmla="*/ 0 w 1862259"/>
              <a:gd name="connsiteY3" fmla="*/ 1014460 h 1014460"/>
              <a:gd name="connsiteX4" fmla="*/ 0 w 1862259"/>
              <a:gd name="connsiteY4" fmla="*/ 0 h 1014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2259" h="1014460">
                <a:moveTo>
                  <a:pt x="0" y="0"/>
                </a:moveTo>
                <a:lnTo>
                  <a:pt x="1862259" y="0"/>
                </a:lnTo>
                <a:lnTo>
                  <a:pt x="1862259" y="1014460"/>
                </a:lnTo>
                <a:lnTo>
                  <a:pt x="0" y="1014460"/>
                </a:lnTo>
                <a:lnTo>
                  <a:pt x="0" y="0"/>
                </a:lnTo>
                <a:close/>
              </a:path>
            </a:pathLst>
          </a:custGeom>
          <a:noFill/>
          <a:ln>
            <a:noFill/>
          </a:ln>
          <a:sp3d/>
        </p:spPr>
        <p:style>
          <a:lnRef idx="0">
            <a:scrgbClr r="0" g="0" b="0"/>
          </a:lnRef>
          <a:fillRef idx="0">
            <a:scrgbClr r="0" g="0" b="0"/>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lvl="0" algn="ctr" defTabSz="889000" rtl="0">
              <a:lnSpc>
                <a:spcPct val="90000"/>
              </a:lnSpc>
              <a:spcBef>
                <a:spcPct val="0"/>
              </a:spcBef>
              <a:spcAft>
                <a:spcPct val="35000"/>
              </a:spcAft>
            </a:pPr>
            <a:r>
              <a:rPr lang="en-US" sz="2000" b="1" kern="1200" dirty="0" smtClean="0"/>
              <a:t>computationally infeasible for opponent to determine private key from public key</a:t>
            </a:r>
            <a:endParaRPr lang="en-US" sz="2000" kern="1200" dirty="0"/>
          </a:p>
        </p:txBody>
      </p:sp>
      <p:sp>
        <p:nvSpPr>
          <p:cNvPr id="12" name="Oval 11"/>
          <p:cNvSpPr/>
          <p:nvPr/>
        </p:nvSpPr>
        <p:spPr>
          <a:xfrm>
            <a:off x="3343529" y="3245095"/>
            <a:ext cx="1489807" cy="1489807"/>
          </a:xfrm>
          <a:prstGeom prst="ellipse">
            <a:avLst/>
          </a:prstGeom>
        </p:spPr>
        <p:style>
          <a:lnRef idx="0">
            <a:schemeClr val="lt1">
              <a:hueOff val="0"/>
              <a:satOff val="0"/>
              <a:lumOff val="0"/>
              <a:alphaOff val="0"/>
            </a:schemeClr>
          </a:lnRef>
          <a:fillRef idx="3">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13" name="Freeform 12"/>
          <p:cNvSpPr/>
          <p:nvPr/>
        </p:nvSpPr>
        <p:spPr>
          <a:xfrm>
            <a:off x="611560" y="3918504"/>
            <a:ext cx="2621474" cy="1241506"/>
          </a:xfrm>
          <a:custGeom>
            <a:avLst/>
            <a:gdLst>
              <a:gd name="connsiteX0" fmla="*/ 0 w 1764800"/>
              <a:gd name="connsiteY0" fmla="*/ 0 h 1241506"/>
              <a:gd name="connsiteX1" fmla="*/ 1764800 w 1764800"/>
              <a:gd name="connsiteY1" fmla="*/ 0 h 1241506"/>
              <a:gd name="connsiteX2" fmla="*/ 1764800 w 1764800"/>
              <a:gd name="connsiteY2" fmla="*/ 1241506 h 1241506"/>
              <a:gd name="connsiteX3" fmla="*/ 0 w 1764800"/>
              <a:gd name="connsiteY3" fmla="*/ 1241506 h 1241506"/>
              <a:gd name="connsiteX4" fmla="*/ 0 w 1764800"/>
              <a:gd name="connsiteY4" fmla="*/ 0 h 12415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4800" h="1241506">
                <a:moveTo>
                  <a:pt x="0" y="0"/>
                </a:moveTo>
                <a:lnTo>
                  <a:pt x="1764800" y="0"/>
                </a:lnTo>
                <a:lnTo>
                  <a:pt x="1764800" y="1241506"/>
                </a:lnTo>
                <a:lnTo>
                  <a:pt x="0" y="1241506"/>
                </a:lnTo>
                <a:lnTo>
                  <a:pt x="0" y="0"/>
                </a:lnTo>
                <a:close/>
              </a:path>
            </a:pathLst>
          </a:custGeom>
          <a:noFill/>
          <a:ln>
            <a:noFill/>
          </a:ln>
          <a:sp3d/>
        </p:spPr>
        <p:style>
          <a:lnRef idx="0">
            <a:scrgbClr r="0" g="0" b="0"/>
          </a:lnRef>
          <a:fillRef idx="0">
            <a:scrgbClr r="0" g="0" b="0"/>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lvl="0" algn="ctr" defTabSz="889000" rtl="0">
              <a:lnSpc>
                <a:spcPct val="90000"/>
              </a:lnSpc>
              <a:spcBef>
                <a:spcPct val="0"/>
              </a:spcBef>
              <a:spcAft>
                <a:spcPct val="35000"/>
              </a:spcAft>
            </a:pPr>
            <a:r>
              <a:rPr lang="en-US" sz="2000" b="1" kern="1200" dirty="0" smtClean="0"/>
              <a:t>computationally infeasible for opponent to otherwise recover original message</a:t>
            </a:r>
            <a:endParaRPr lang="en-US" sz="2000" kern="1200" dirty="0"/>
          </a:p>
        </p:txBody>
      </p:sp>
      <p:sp>
        <p:nvSpPr>
          <p:cNvPr id="14" name="Oval 13"/>
          <p:cNvSpPr/>
          <p:nvPr/>
        </p:nvSpPr>
        <p:spPr>
          <a:xfrm>
            <a:off x="3343529" y="2686659"/>
            <a:ext cx="1489807" cy="1489807"/>
          </a:xfrm>
          <a:prstGeom prst="ellipse">
            <a:avLst/>
          </a:prstGeom>
        </p:spPr>
        <p:style>
          <a:lnRef idx="0">
            <a:schemeClr val="lt1">
              <a:hueOff val="0"/>
              <a:satOff val="0"/>
              <a:lumOff val="0"/>
              <a:alphaOff val="0"/>
            </a:schemeClr>
          </a:lnRef>
          <a:fillRef idx="3">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15" name="Freeform 14"/>
          <p:cNvSpPr/>
          <p:nvPr/>
        </p:nvSpPr>
        <p:spPr>
          <a:xfrm>
            <a:off x="611560" y="2261552"/>
            <a:ext cx="2621474" cy="1241506"/>
          </a:xfrm>
          <a:custGeom>
            <a:avLst/>
            <a:gdLst>
              <a:gd name="connsiteX0" fmla="*/ 0 w 1764800"/>
              <a:gd name="connsiteY0" fmla="*/ 0 h 1241506"/>
              <a:gd name="connsiteX1" fmla="*/ 1764800 w 1764800"/>
              <a:gd name="connsiteY1" fmla="*/ 0 h 1241506"/>
              <a:gd name="connsiteX2" fmla="*/ 1764800 w 1764800"/>
              <a:gd name="connsiteY2" fmla="*/ 1241506 h 1241506"/>
              <a:gd name="connsiteX3" fmla="*/ 0 w 1764800"/>
              <a:gd name="connsiteY3" fmla="*/ 1241506 h 1241506"/>
              <a:gd name="connsiteX4" fmla="*/ 0 w 1764800"/>
              <a:gd name="connsiteY4" fmla="*/ 0 h 12415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4800" h="1241506">
                <a:moveTo>
                  <a:pt x="0" y="0"/>
                </a:moveTo>
                <a:lnTo>
                  <a:pt x="1764800" y="0"/>
                </a:lnTo>
                <a:lnTo>
                  <a:pt x="1764800" y="1241506"/>
                </a:lnTo>
                <a:lnTo>
                  <a:pt x="0" y="1241506"/>
                </a:lnTo>
                <a:lnTo>
                  <a:pt x="0" y="0"/>
                </a:lnTo>
                <a:close/>
              </a:path>
            </a:pathLst>
          </a:custGeom>
          <a:noFill/>
          <a:ln>
            <a:noFill/>
          </a:ln>
          <a:sp3d/>
        </p:spPr>
        <p:style>
          <a:lnRef idx="0">
            <a:scrgbClr r="0" g="0" b="0"/>
          </a:lnRef>
          <a:fillRef idx="0">
            <a:scrgbClr r="0" g="0" b="0"/>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lvl="0" algn="ctr" defTabSz="889000" rtl="0">
              <a:lnSpc>
                <a:spcPct val="90000"/>
              </a:lnSpc>
              <a:spcBef>
                <a:spcPct val="0"/>
              </a:spcBef>
              <a:spcAft>
                <a:spcPct val="35000"/>
              </a:spcAft>
            </a:pPr>
            <a:r>
              <a:rPr lang="en-US" sz="2000" b="1" kern="1200" dirty="0" smtClean="0"/>
              <a:t>useful if either key can be used for each role</a:t>
            </a:r>
            <a:endParaRPr lang="en-US" sz="2000" kern="1200" dirty="0"/>
          </a:p>
        </p:txBody>
      </p:sp>
      <p:pic>
        <p:nvPicPr>
          <p:cNvPr id="64516" name="Picture 4"/>
          <p:cNvPicPr>
            <a:picLocks noChangeAspect="1"/>
          </p:cNvPicPr>
          <p:nvPr/>
        </p:nvPicPr>
        <p:blipFill>
          <a:blip r:embed="rId3"/>
          <a:srcRect/>
          <a:stretch>
            <a:fillRect/>
          </a:stretch>
        </p:blipFill>
        <p:spPr bwMode="auto">
          <a:xfrm rot="-573399">
            <a:off x="3703638" y="3246438"/>
            <a:ext cx="1612900" cy="1612900"/>
          </a:xfrm>
          <a:prstGeom prst="rect">
            <a:avLst/>
          </a:prstGeom>
          <a:noFill/>
          <a:ln w="9525">
            <a:noFill/>
            <a:miter lim="800000"/>
            <a:headEnd/>
            <a:tailEnd/>
          </a:ln>
        </p:spPr>
      </p:pic>
    </p:spTree>
    <p:extLst>
      <p:ext uri="{BB962C8B-B14F-4D97-AF65-F5344CB8AC3E}">
        <p14:creationId xmlns:p14="http://schemas.microsoft.com/office/powerpoint/2010/main" val="66603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p:cTn id="19" dur="500" fill="hold"/>
                                        <p:tgtEl>
                                          <p:spTgt spid="11"/>
                                        </p:tgtEl>
                                        <p:attrNameLst>
                                          <p:attrName>ppt_w</p:attrName>
                                        </p:attrNameLst>
                                      </p:cBhvr>
                                      <p:tavLst>
                                        <p:tav tm="0">
                                          <p:val>
                                            <p:fltVal val="0"/>
                                          </p:val>
                                        </p:tav>
                                        <p:tav tm="100000">
                                          <p:val>
                                            <p:strVal val="#ppt_w"/>
                                          </p:val>
                                        </p:tav>
                                      </p:tavLst>
                                    </p:anim>
                                    <p:anim calcmode="lin" valueType="num">
                                      <p:cBhvr>
                                        <p:cTn id="20" dur="500" fill="hold"/>
                                        <p:tgtEl>
                                          <p:spTgt spid="11"/>
                                        </p:tgtEl>
                                        <p:attrNameLst>
                                          <p:attrName>ppt_h</p:attrName>
                                        </p:attrNameLst>
                                      </p:cBhvr>
                                      <p:tavLst>
                                        <p:tav tm="0">
                                          <p:val>
                                            <p:fltVal val="0"/>
                                          </p:val>
                                        </p:tav>
                                        <p:tav tm="100000">
                                          <p:val>
                                            <p:strVal val="#ppt_h"/>
                                          </p:val>
                                        </p:tav>
                                      </p:tavLst>
                                    </p:anim>
                                    <p:animEffect transition="in" filter="fade">
                                      <p:cBhvr>
                                        <p:cTn id="21" dur="500"/>
                                        <p:tgtEl>
                                          <p:spTgt spid="11"/>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 calcmode="lin" valueType="num">
                                      <p:cBhvr>
                                        <p:cTn id="24" dur="500" fill="hold"/>
                                        <p:tgtEl>
                                          <p:spTgt spid="13"/>
                                        </p:tgtEl>
                                        <p:attrNameLst>
                                          <p:attrName>ppt_w</p:attrName>
                                        </p:attrNameLst>
                                      </p:cBhvr>
                                      <p:tavLst>
                                        <p:tav tm="0">
                                          <p:val>
                                            <p:fltVal val="0"/>
                                          </p:val>
                                        </p:tav>
                                        <p:tav tm="100000">
                                          <p:val>
                                            <p:strVal val="#ppt_w"/>
                                          </p:val>
                                        </p:tav>
                                      </p:tavLst>
                                    </p:anim>
                                    <p:anim calcmode="lin" valueType="num">
                                      <p:cBhvr>
                                        <p:cTn id="25" dur="500" fill="hold"/>
                                        <p:tgtEl>
                                          <p:spTgt spid="13"/>
                                        </p:tgtEl>
                                        <p:attrNameLst>
                                          <p:attrName>ppt_h</p:attrName>
                                        </p:attrNameLst>
                                      </p:cBhvr>
                                      <p:tavLst>
                                        <p:tav tm="0">
                                          <p:val>
                                            <p:fltVal val="0"/>
                                          </p:val>
                                        </p:tav>
                                        <p:tav tm="100000">
                                          <p:val>
                                            <p:strVal val="#ppt_h"/>
                                          </p:val>
                                        </p:tav>
                                      </p:tavLst>
                                    </p:anim>
                                    <p:animEffect transition="in" filter="fade">
                                      <p:cBhvr>
                                        <p:cTn id="2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1" grpId="0"/>
      <p:bldP spid="1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p:txBody>
          <a:bodyPr/>
          <a:lstStyle/>
          <a:p>
            <a:r>
              <a:rPr lang="en-US" sz="3600" dirty="0" smtClean="0"/>
              <a:t>Asymmetric Encryption Algorithms</a:t>
            </a:r>
          </a:p>
        </p:txBody>
      </p:sp>
      <p:sp>
        <p:nvSpPr>
          <p:cNvPr id="3" name="Freeform 2"/>
          <p:cNvSpPr/>
          <p:nvPr/>
        </p:nvSpPr>
        <p:spPr>
          <a:xfrm>
            <a:off x="107504" y="1387623"/>
            <a:ext cx="2628007" cy="1051202"/>
          </a:xfrm>
          <a:custGeom>
            <a:avLst/>
            <a:gdLst>
              <a:gd name="connsiteX0" fmla="*/ 0 w 2628007"/>
              <a:gd name="connsiteY0" fmla="*/ 0 h 1051202"/>
              <a:gd name="connsiteX1" fmla="*/ 2102406 w 2628007"/>
              <a:gd name="connsiteY1" fmla="*/ 0 h 1051202"/>
              <a:gd name="connsiteX2" fmla="*/ 2628007 w 2628007"/>
              <a:gd name="connsiteY2" fmla="*/ 525601 h 1051202"/>
              <a:gd name="connsiteX3" fmla="*/ 2102406 w 2628007"/>
              <a:gd name="connsiteY3" fmla="*/ 1051202 h 1051202"/>
              <a:gd name="connsiteX4" fmla="*/ 0 w 2628007"/>
              <a:gd name="connsiteY4" fmla="*/ 1051202 h 1051202"/>
              <a:gd name="connsiteX5" fmla="*/ 525601 w 2628007"/>
              <a:gd name="connsiteY5" fmla="*/ 525601 h 1051202"/>
              <a:gd name="connsiteX6" fmla="*/ 0 w 2628007"/>
              <a:gd name="connsiteY6" fmla="*/ 0 h 1051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28007" h="1051202">
                <a:moveTo>
                  <a:pt x="0" y="0"/>
                </a:moveTo>
                <a:lnTo>
                  <a:pt x="2102406" y="0"/>
                </a:lnTo>
                <a:lnTo>
                  <a:pt x="2628007" y="525601"/>
                </a:lnTo>
                <a:lnTo>
                  <a:pt x="2102406" y="1051202"/>
                </a:lnTo>
                <a:lnTo>
                  <a:pt x="0" y="1051202"/>
                </a:lnTo>
                <a:lnTo>
                  <a:pt x="525601" y="525601"/>
                </a:lnTo>
                <a:lnTo>
                  <a:pt x="0" y="0"/>
                </a:lnTo>
                <a:close/>
              </a:path>
            </a:pathLst>
          </a:cu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549731" tIns="12065" rIns="525601" bIns="12065" numCol="1" spcCol="1270" anchor="ctr" anchorCtr="0">
            <a:noAutofit/>
          </a:bodyPr>
          <a:lstStyle/>
          <a:p>
            <a:pPr lvl="0" algn="ctr" defTabSz="844550" rtl="0">
              <a:lnSpc>
                <a:spcPct val="90000"/>
              </a:lnSpc>
              <a:spcBef>
                <a:spcPct val="0"/>
              </a:spcBef>
              <a:spcAft>
                <a:spcPct val="35000"/>
              </a:spcAft>
            </a:pPr>
            <a:r>
              <a:rPr lang="en-US" sz="1900" b="1" kern="1200" dirty="0" smtClean="0">
                <a:solidFill>
                  <a:schemeClr val="bg1"/>
                </a:solidFill>
                <a:effectLst>
                  <a:outerShdw blurRad="38100" dist="38100" dir="2700000" algn="tl">
                    <a:srgbClr val="000000">
                      <a:alpha val="43137"/>
                    </a:srgbClr>
                  </a:outerShdw>
                </a:effectLst>
              </a:rPr>
              <a:t>RSA (</a:t>
            </a:r>
            <a:r>
              <a:rPr lang="en-US" sz="1900" b="1" kern="1200" dirty="0" err="1" smtClean="0">
                <a:solidFill>
                  <a:schemeClr val="bg1"/>
                </a:solidFill>
                <a:effectLst>
                  <a:outerShdw blurRad="38100" dist="38100" dir="2700000" algn="tl">
                    <a:srgbClr val="000000">
                      <a:alpha val="43137"/>
                    </a:srgbClr>
                  </a:outerShdw>
                </a:effectLst>
              </a:rPr>
              <a:t>Rivest</a:t>
            </a:r>
            <a:r>
              <a:rPr lang="en-US" sz="1900" b="1" kern="1200" dirty="0" smtClean="0">
                <a:solidFill>
                  <a:schemeClr val="bg1"/>
                </a:solidFill>
                <a:effectLst>
                  <a:outerShdw blurRad="38100" dist="38100" dir="2700000" algn="tl">
                    <a:srgbClr val="000000">
                      <a:alpha val="43137"/>
                    </a:srgbClr>
                  </a:outerShdw>
                </a:effectLst>
              </a:rPr>
              <a:t>, Shamir, </a:t>
            </a:r>
            <a:r>
              <a:rPr lang="en-US" sz="1900" b="1" kern="1200" dirty="0" err="1" smtClean="0">
                <a:solidFill>
                  <a:schemeClr val="bg1"/>
                </a:solidFill>
                <a:effectLst>
                  <a:outerShdw blurRad="38100" dist="38100" dir="2700000" algn="tl">
                    <a:srgbClr val="000000">
                      <a:alpha val="43137"/>
                    </a:srgbClr>
                  </a:outerShdw>
                </a:effectLst>
              </a:rPr>
              <a:t>Adleman</a:t>
            </a:r>
            <a:r>
              <a:rPr lang="en-US" sz="1900" b="1" kern="1200" dirty="0" smtClean="0">
                <a:solidFill>
                  <a:schemeClr val="bg1"/>
                </a:solidFill>
                <a:effectLst>
                  <a:outerShdw blurRad="38100" dist="38100" dir="2700000" algn="tl">
                    <a:srgbClr val="000000">
                      <a:alpha val="43137"/>
                    </a:srgbClr>
                  </a:outerShdw>
                </a:effectLst>
              </a:rPr>
              <a:t>)</a:t>
            </a:r>
            <a:endParaRPr lang="en-US" sz="1900" kern="1200" dirty="0">
              <a:solidFill>
                <a:schemeClr val="bg1"/>
              </a:solidFill>
              <a:effectLst>
                <a:outerShdw blurRad="38100" dist="38100" dir="2700000" algn="tl">
                  <a:srgbClr val="000000">
                    <a:alpha val="43137"/>
                  </a:srgbClr>
                </a:outerShdw>
              </a:effectLst>
            </a:endParaRPr>
          </a:p>
        </p:txBody>
      </p:sp>
      <p:sp>
        <p:nvSpPr>
          <p:cNvPr id="4" name="Freeform 3"/>
          <p:cNvSpPr/>
          <p:nvPr/>
        </p:nvSpPr>
        <p:spPr>
          <a:xfrm>
            <a:off x="2609894" y="1476975"/>
            <a:ext cx="2181245" cy="872498"/>
          </a:xfrm>
          <a:custGeom>
            <a:avLst/>
            <a:gdLst>
              <a:gd name="connsiteX0" fmla="*/ 0 w 2181245"/>
              <a:gd name="connsiteY0" fmla="*/ 0 h 872498"/>
              <a:gd name="connsiteX1" fmla="*/ 1744996 w 2181245"/>
              <a:gd name="connsiteY1" fmla="*/ 0 h 872498"/>
              <a:gd name="connsiteX2" fmla="*/ 2181245 w 2181245"/>
              <a:gd name="connsiteY2" fmla="*/ 436249 h 872498"/>
              <a:gd name="connsiteX3" fmla="*/ 1744996 w 2181245"/>
              <a:gd name="connsiteY3" fmla="*/ 872498 h 872498"/>
              <a:gd name="connsiteX4" fmla="*/ 0 w 2181245"/>
              <a:gd name="connsiteY4" fmla="*/ 872498 h 872498"/>
              <a:gd name="connsiteX5" fmla="*/ 436249 w 2181245"/>
              <a:gd name="connsiteY5" fmla="*/ 436249 h 872498"/>
              <a:gd name="connsiteX6" fmla="*/ 0 w 2181245"/>
              <a:gd name="connsiteY6" fmla="*/ 0 h 872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81245" h="872498">
                <a:moveTo>
                  <a:pt x="0" y="0"/>
                </a:moveTo>
                <a:lnTo>
                  <a:pt x="1744996" y="0"/>
                </a:lnTo>
                <a:lnTo>
                  <a:pt x="2181245" y="436249"/>
                </a:lnTo>
                <a:lnTo>
                  <a:pt x="1744996" y="872498"/>
                </a:lnTo>
                <a:lnTo>
                  <a:pt x="0" y="872498"/>
                </a:lnTo>
                <a:lnTo>
                  <a:pt x="436249" y="436249"/>
                </a:lnTo>
                <a:lnTo>
                  <a:pt x="0" y="0"/>
                </a:lnTo>
                <a:close/>
              </a:path>
            </a:pathLst>
          </a:cu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447679" tIns="5715" rIns="436249" bIns="5715" numCol="1" spcCol="1270" anchor="ctr" anchorCtr="0">
            <a:noAutofit/>
          </a:bodyPr>
          <a:lstStyle/>
          <a:p>
            <a:pPr lvl="0" algn="ctr" defTabSz="400050" rtl="0">
              <a:lnSpc>
                <a:spcPct val="90000"/>
              </a:lnSpc>
              <a:spcBef>
                <a:spcPct val="0"/>
              </a:spcBef>
              <a:spcAft>
                <a:spcPct val="35000"/>
              </a:spcAft>
            </a:pPr>
            <a:r>
              <a:rPr lang="en-US" sz="1400" b="1" kern="1200" dirty="0" smtClean="0"/>
              <a:t>developed in 1977</a:t>
            </a:r>
            <a:endParaRPr lang="en-US" sz="1400" b="1" kern="1200" dirty="0"/>
          </a:p>
        </p:txBody>
      </p:sp>
      <p:sp>
        <p:nvSpPr>
          <p:cNvPr id="6" name="Freeform 5"/>
          <p:cNvSpPr/>
          <p:nvPr/>
        </p:nvSpPr>
        <p:spPr>
          <a:xfrm>
            <a:off x="4768578" y="1476975"/>
            <a:ext cx="2181245" cy="872498"/>
          </a:xfrm>
          <a:custGeom>
            <a:avLst/>
            <a:gdLst>
              <a:gd name="connsiteX0" fmla="*/ 0 w 2181245"/>
              <a:gd name="connsiteY0" fmla="*/ 0 h 872498"/>
              <a:gd name="connsiteX1" fmla="*/ 1744996 w 2181245"/>
              <a:gd name="connsiteY1" fmla="*/ 0 h 872498"/>
              <a:gd name="connsiteX2" fmla="*/ 2181245 w 2181245"/>
              <a:gd name="connsiteY2" fmla="*/ 436249 h 872498"/>
              <a:gd name="connsiteX3" fmla="*/ 1744996 w 2181245"/>
              <a:gd name="connsiteY3" fmla="*/ 872498 h 872498"/>
              <a:gd name="connsiteX4" fmla="*/ 0 w 2181245"/>
              <a:gd name="connsiteY4" fmla="*/ 872498 h 872498"/>
              <a:gd name="connsiteX5" fmla="*/ 436249 w 2181245"/>
              <a:gd name="connsiteY5" fmla="*/ 436249 h 872498"/>
              <a:gd name="connsiteX6" fmla="*/ 0 w 2181245"/>
              <a:gd name="connsiteY6" fmla="*/ 0 h 872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81245" h="872498">
                <a:moveTo>
                  <a:pt x="0" y="0"/>
                </a:moveTo>
                <a:lnTo>
                  <a:pt x="1744996" y="0"/>
                </a:lnTo>
                <a:lnTo>
                  <a:pt x="2181245" y="436249"/>
                </a:lnTo>
                <a:lnTo>
                  <a:pt x="1744996" y="872498"/>
                </a:lnTo>
                <a:lnTo>
                  <a:pt x="0" y="872498"/>
                </a:lnTo>
                <a:lnTo>
                  <a:pt x="436249" y="436249"/>
                </a:lnTo>
                <a:lnTo>
                  <a:pt x="0" y="0"/>
                </a:lnTo>
                <a:close/>
              </a:path>
            </a:pathLst>
          </a:cu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447679" tIns="5715" rIns="436249" bIns="5715" numCol="1" spcCol="1270" anchor="ctr" anchorCtr="0">
            <a:noAutofit/>
          </a:bodyPr>
          <a:lstStyle/>
          <a:p>
            <a:pPr lvl="0" algn="ctr" defTabSz="400050" rtl="0">
              <a:lnSpc>
                <a:spcPct val="90000"/>
              </a:lnSpc>
              <a:spcBef>
                <a:spcPct val="0"/>
              </a:spcBef>
              <a:spcAft>
                <a:spcPct val="35000"/>
              </a:spcAft>
            </a:pPr>
            <a:r>
              <a:rPr lang="en-US" sz="1400" b="1" kern="1200" dirty="0" smtClean="0"/>
              <a:t>most adopted approach to public-key encryption</a:t>
            </a:r>
            <a:endParaRPr lang="en-US" sz="1400" kern="1200" dirty="0"/>
          </a:p>
        </p:txBody>
      </p:sp>
      <p:sp>
        <p:nvSpPr>
          <p:cNvPr id="7" name="Freeform 6"/>
          <p:cNvSpPr/>
          <p:nvPr/>
        </p:nvSpPr>
        <p:spPr>
          <a:xfrm>
            <a:off x="6732240" y="1476975"/>
            <a:ext cx="2339751" cy="872498"/>
          </a:xfrm>
          <a:custGeom>
            <a:avLst/>
            <a:gdLst>
              <a:gd name="connsiteX0" fmla="*/ 0 w 2181245"/>
              <a:gd name="connsiteY0" fmla="*/ 0 h 872498"/>
              <a:gd name="connsiteX1" fmla="*/ 1744996 w 2181245"/>
              <a:gd name="connsiteY1" fmla="*/ 0 h 872498"/>
              <a:gd name="connsiteX2" fmla="*/ 2181245 w 2181245"/>
              <a:gd name="connsiteY2" fmla="*/ 436249 h 872498"/>
              <a:gd name="connsiteX3" fmla="*/ 1744996 w 2181245"/>
              <a:gd name="connsiteY3" fmla="*/ 872498 h 872498"/>
              <a:gd name="connsiteX4" fmla="*/ 0 w 2181245"/>
              <a:gd name="connsiteY4" fmla="*/ 872498 h 872498"/>
              <a:gd name="connsiteX5" fmla="*/ 436249 w 2181245"/>
              <a:gd name="connsiteY5" fmla="*/ 436249 h 872498"/>
              <a:gd name="connsiteX6" fmla="*/ 0 w 2181245"/>
              <a:gd name="connsiteY6" fmla="*/ 0 h 872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81245" h="872498">
                <a:moveTo>
                  <a:pt x="0" y="0"/>
                </a:moveTo>
                <a:lnTo>
                  <a:pt x="1744996" y="0"/>
                </a:lnTo>
                <a:lnTo>
                  <a:pt x="2181245" y="436249"/>
                </a:lnTo>
                <a:lnTo>
                  <a:pt x="1744996" y="872498"/>
                </a:lnTo>
                <a:lnTo>
                  <a:pt x="0" y="872498"/>
                </a:lnTo>
                <a:lnTo>
                  <a:pt x="436249" y="436249"/>
                </a:lnTo>
                <a:lnTo>
                  <a:pt x="0" y="0"/>
                </a:lnTo>
                <a:close/>
              </a:path>
            </a:pathLst>
          </a:cu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447679" tIns="5715" rIns="436249" bIns="5715" numCol="1" spcCol="1270" anchor="ctr" anchorCtr="0">
            <a:noAutofit/>
          </a:bodyPr>
          <a:lstStyle/>
          <a:p>
            <a:pPr lvl="0" algn="ctr" defTabSz="400050" rtl="0">
              <a:lnSpc>
                <a:spcPct val="90000"/>
              </a:lnSpc>
              <a:spcBef>
                <a:spcPct val="0"/>
              </a:spcBef>
              <a:spcAft>
                <a:spcPct val="35000"/>
              </a:spcAft>
            </a:pPr>
            <a:r>
              <a:rPr lang="en-US" sz="1400" b="1" kern="1200" dirty="0" smtClean="0"/>
              <a:t>block cipher in which the plaintext and </a:t>
            </a:r>
            <a:r>
              <a:rPr lang="en-US" sz="1400" b="1" kern="1200" dirty="0" err="1" smtClean="0"/>
              <a:t>ciphertext</a:t>
            </a:r>
            <a:r>
              <a:rPr lang="en-US" sz="1400" b="1" kern="1200" dirty="0" smtClean="0"/>
              <a:t> are between 0 and </a:t>
            </a:r>
            <a:r>
              <a:rPr lang="en-US" sz="1400" b="1" i="1" kern="1200" dirty="0" smtClean="0"/>
              <a:t>n</a:t>
            </a:r>
            <a:r>
              <a:rPr lang="en-US" sz="1400" b="1" kern="1200" dirty="0" smtClean="0"/>
              <a:t>-1</a:t>
            </a:r>
            <a:endParaRPr lang="en-US" sz="1400" kern="1200" dirty="0"/>
          </a:p>
        </p:txBody>
      </p:sp>
      <p:sp>
        <p:nvSpPr>
          <p:cNvPr id="8" name="Freeform 7"/>
          <p:cNvSpPr/>
          <p:nvPr/>
        </p:nvSpPr>
        <p:spPr>
          <a:xfrm>
            <a:off x="107504" y="2585994"/>
            <a:ext cx="2628007" cy="1051202"/>
          </a:xfrm>
          <a:custGeom>
            <a:avLst/>
            <a:gdLst>
              <a:gd name="connsiteX0" fmla="*/ 0 w 2628007"/>
              <a:gd name="connsiteY0" fmla="*/ 0 h 1051202"/>
              <a:gd name="connsiteX1" fmla="*/ 2102406 w 2628007"/>
              <a:gd name="connsiteY1" fmla="*/ 0 h 1051202"/>
              <a:gd name="connsiteX2" fmla="*/ 2628007 w 2628007"/>
              <a:gd name="connsiteY2" fmla="*/ 525601 h 1051202"/>
              <a:gd name="connsiteX3" fmla="*/ 2102406 w 2628007"/>
              <a:gd name="connsiteY3" fmla="*/ 1051202 h 1051202"/>
              <a:gd name="connsiteX4" fmla="*/ 0 w 2628007"/>
              <a:gd name="connsiteY4" fmla="*/ 1051202 h 1051202"/>
              <a:gd name="connsiteX5" fmla="*/ 525601 w 2628007"/>
              <a:gd name="connsiteY5" fmla="*/ 525601 h 1051202"/>
              <a:gd name="connsiteX6" fmla="*/ 0 w 2628007"/>
              <a:gd name="connsiteY6" fmla="*/ 0 h 1051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28007" h="1051202">
                <a:moveTo>
                  <a:pt x="0" y="0"/>
                </a:moveTo>
                <a:lnTo>
                  <a:pt x="2102406" y="0"/>
                </a:lnTo>
                <a:lnTo>
                  <a:pt x="2628007" y="525601"/>
                </a:lnTo>
                <a:lnTo>
                  <a:pt x="2102406" y="1051202"/>
                </a:lnTo>
                <a:lnTo>
                  <a:pt x="0" y="1051202"/>
                </a:lnTo>
                <a:lnTo>
                  <a:pt x="525601" y="525601"/>
                </a:lnTo>
                <a:lnTo>
                  <a:pt x="0" y="0"/>
                </a:lnTo>
                <a:close/>
              </a:path>
            </a:pathLst>
          </a:cu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549731" tIns="12065" rIns="525601" bIns="12065" numCol="1" spcCol="1270" anchor="ctr" anchorCtr="0">
            <a:noAutofit/>
          </a:bodyPr>
          <a:lstStyle/>
          <a:p>
            <a:pPr lvl="0" algn="ctr" defTabSz="844550" rtl="0">
              <a:lnSpc>
                <a:spcPct val="90000"/>
              </a:lnSpc>
              <a:spcBef>
                <a:spcPct val="0"/>
              </a:spcBef>
              <a:spcAft>
                <a:spcPct val="35000"/>
              </a:spcAft>
            </a:pPr>
            <a:r>
              <a:rPr lang="en-US" sz="1900" b="1" kern="1200" dirty="0" err="1" smtClean="0">
                <a:solidFill>
                  <a:schemeClr val="bg1"/>
                </a:solidFill>
                <a:effectLst>
                  <a:outerShdw blurRad="38100" dist="38100" dir="2700000" algn="tl">
                    <a:srgbClr val="000000">
                      <a:alpha val="43137"/>
                    </a:srgbClr>
                  </a:outerShdw>
                </a:effectLst>
              </a:rPr>
              <a:t>Diffie</a:t>
            </a:r>
            <a:r>
              <a:rPr lang="en-US" sz="1900" b="1" kern="1200" dirty="0" smtClean="0">
                <a:solidFill>
                  <a:schemeClr val="bg1"/>
                </a:solidFill>
                <a:effectLst>
                  <a:outerShdw blurRad="38100" dist="38100" dir="2700000" algn="tl">
                    <a:srgbClr val="000000">
                      <a:alpha val="43137"/>
                    </a:srgbClr>
                  </a:outerShdw>
                </a:effectLst>
              </a:rPr>
              <a:t>-Hellman key exchange algorithm</a:t>
            </a:r>
            <a:endParaRPr lang="en-US" sz="1900" b="1" kern="1200" dirty="0">
              <a:solidFill>
                <a:schemeClr val="bg1"/>
              </a:solidFill>
              <a:effectLst>
                <a:outerShdw blurRad="38100" dist="38100" dir="2700000" algn="tl">
                  <a:srgbClr val="000000">
                    <a:alpha val="43137"/>
                  </a:srgbClr>
                </a:outerShdw>
              </a:effectLst>
            </a:endParaRPr>
          </a:p>
        </p:txBody>
      </p:sp>
      <p:sp>
        <p:nvSpPr>
          <p:cNvPr id="9" name="Freeform 8"/>
          <p:cNvSpPr/>
          <p:nvPr/>
        </p:nvSpPr>
        <p:spPr>
          <a:xfrm>
            <a:off x="2609894" y="2675346"/>
            <a:ext cx="2181245" cy="872498"/>
          </a:xfrm>
          <a:custGeom>
            <a:avLst/>
            <a:gdLst>
              <a:gd name="connsiteX0" fmla="*/ 0 w 2181245"/>
              <a:gd name="connsiteY0" fmla="*/ 0 h 872498"/>
              <a:gd name="connsiteX1" fmla="*/ 1744996 w 2181245"/>
              <a:gd name="connsiteY1" fmla="*/ 0 h 872498"/>
              <a:gd name="connsiteX2" fmla="*/ 2181245 w 2181245"/>
              <a:gd name="connsiteY2" fmla="*/ 436249 h 872498"/>
              <a:gd name="connsiteX3" fmla="*/ 1744996 w 2181245"/>
              <a:gd name="connsiteY3" fmla="*/ 872498 h 872498"/>
              <a:gd name="connsiteX4" fmla="*/ 0 w 2181245"/>
              <a:gd name="connsiteY4" fmla="*/ 872498 h 872498"/>
              <a:gd name="connsiteX5" fmla="*/ 436249 w 2181245"/>
              <a:gd name="connsiteY5" fmla="*/ 436249 h 872498"/>
              <a:gd name="connsiteX6" fmla="*/ 0 w 2181245"/>
              <a:gd name="connsiteY6" fmla="*/ 0 h 872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81245" h="872498">
                <a:moveTo>
                  <a:pt x="0" y="0"/>
                </a:moveTo>
                <a:lnTo>
                  <a:pt x="1744996" y="0"/>
                </a:lnTo>
                <a:lnTo>
                  <a:pt x="2181245" y="436249"/>
                </a:lnTo>
                <a:lnTo>
                  <a:pt x="1744996" y="872498"/>
                </a:lnTo>
                <a:lnTo>
                  <a:pt x="0" y="872498"/>
                </a:lnTo>
                <a:lnTo>
                  <a:pt x="436249" y="436249"/>
                </a:lnTo>
                <a:lnTo>
                  <a:pt x="0" y="0"/>
                </a:lnTo>
                <a:close/>
              </a:path>
            </a:pathLst>
          </a:cu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447679" tIns="5715" rIns="436249" bIns="5715" numCol="1" spcCol="1270" anchor="ctr" anchorCtr="0">
            <a:noAutofit/>
          </a:bodyPr>
          <a:lstStyle/>
          <a:p>
            <a:pPr lvl="0" algn="ctr" defTabSz="400050" rtl="0">
              <a:lnSpc>
                <a:spcPct val="90000"/>
              </a:lnSpc>
              <a:spcBef>
                <a:spcPct val="0"/>
              </a:spcBef>
              <a:spcAft>
                <a:spcPct val="35000"/>
              </a:spcAft>
            </a:pPr>
            <a:r>
              <a:rPr lang="en-US" sz="1400" b="1" kern="1200" dirty="0" smtClean="0"/>
              <a:t>enables two users to securely reach agreement about a shared secret</a:t>
            </a:r>
            <a:endParaRPr lang="en-US" sz="1400" kern="1200" dirty="0"/>
          </a:p>
        </p:txBody>
      </p:sp>
      <p:sp>
        <p:nvSpPr>
          <p:cNvPr id="10" name="Freeform 9"/>
          <p:cNvSpPr/>
          <p:nvPr/>
        </p:nvSpPr>
        <p:spPr>
          <a:xfrm>
            <a:off x="4768578" y="2675346"/>
            <a:ext cx="2181245" cy="872498"/>
          </a:xfrm>
          <a:custGeom>
            <a:avLst/>
            <a:gdLst>
              <a:gd name="connsiteX0" fmla="*/ 0 w 2181245"/>
              <a:gd name="connsiteY0" fmla="*/ 0 h 872498"/>
              <a:gd name="connsiteX1" fmla="*/ 1744996 w 2181245"/>
              <a:gd name="connsiteY1" fmla="*/ 0 h 872498"/>
              <a:gd name="connsiteX2" fmla="*/ 2181245 w 2181245"/>
              <a:gd name="connsiteY2" fmla="*/ 436249 h 872498"/>
              <a:gd name="connsiteX3" fmla="*/ 1744996 w 2181245"/>
              <a:gd name="connsiteY3" fmla="*/ 872498 h 872498"/>
              <a:gd name="connsiteX4" fmla="*/ 0 w 2181245"/>
              <a:gd name="connsiteY4" fmla="*/ 872498 h 872498"/>
              <a:gd name="connsiteX5" fmla="*/ 436249 w 2181245"/>
              <a:gd name="connsiteY5" fmla="*/ 436249 h 872498"/>
              <a:gd name="connsiteX6" fmla="*/ 0 w 2181245"/>
              <a:gd name="connsiteY6" fmla="*/ 0 h 872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81245" h="872498">
                <a:moveTo>
                  <a:pt x="0" y="0"/>
                </a:moveTo>
                <a:lnTo>
                  <a:pt x="1744996" y="0"/>
                </a:lnTo>
                <a:lnTo>
                  <a:pt x="2181245" y="436249"/>
                </a:lnTo>
                <a:lnTo>
                  <a:pt x="1744996" y="872498"/>
                </a:lnTo>
                <a:lnTo>
                  <a:pt x="0" y="872498"/>
                </a:lnTo>
                <a:lnTo>
                  <a:pt x="436249" y="436249"/>
                </a:lnTo>
                <a:lnTo>
                  <a:pt x="0" y="0"/>
                </a:lnTo>
                <a:close/>
              </a:path>
            </a:pathLst>
          </a:cu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447679" tIns="5715" rIns="436249" bIns="5715" numCol="1" spcCol="1270" anchor="ctr" anchorCtr="0">
            <a:noAutofit/>
          </a:bodyPr>
          <a:lstStyle/>
          <a:p>
            <a:pPr lvl="0" algn="ctr" defTabSz="400050" rtl="0">
              <a:lnSpc>
                <a:spcPct val="90000"/>
              </a:lnSpc>
              <a:spcBef>
                <a:spcPct val="0"/>
              </a:spcBef>
              <a:spcAft>
                <a:spcPct val="35000"/>
              </a:spcAft>
            </a:pPr>
            <a:r>
              <a:rPr lang="en-US" sz="1400" b="1" kern="1200" dirty="0" smtClean="0"/>
              <a:t>limited to the exchange of the keys</a:t>
            </a:r>
            <a:endParaRPr lang="en-US" sz="1400" kern="1200" dirty="0"/>
          </a:p>
        </p:txBody>
      </p:sp>
      <p:sp>
        <p:nvSpPr>
          <p:cNvPr id="11" name="Freeform 10"/>
          <p:cNvSpPr/>
          <p:nvPr/>
        </p:nvSpPr>
        <p:spPr>
          <a:xfrm>
            <a:off x="107504" y="3784365"/>
            <a:ext cx="2628007" cy="1051202"/>
          </a:xfrm>
          <a:custGeom>
            <a:avLst/>
            <a:gdLst>
              <a:gd name="connsiteX0" fmla="*/ 0 w 2628007"/>
              <a:gd name="connsiteY0" fmla="*/ 0 h 1051202"/>
              <a:gd name="connsiteX1" fmla="*/ 2102406 w 2628007"/>
              <a:gd name="connsiteY1" fmla="*/ 0 h 1051202"/>
              <a:gd name="connsiteX2" fmla="*/ 2628007 w 2628007"/>
              <a:gd name="connsiteY2" fmla="*/ 525601 h 1051202"/>
              <a:gd name="connsiteX3" fmla="*/ 2102406 w 2628007"/>
              <a:gd name="connsiteY3" fmla="*/ 1051202 h 1051202"/>
              <a:gd name="connsiteX4" fmla="*/ 0 w 2628007"/>
              <a:gd name="connsiteY4" fmla="*/ 1051202 h 1051202"/>
              <a:gd name="connsiteX5" fmla="*/ 525601 w 2628007"/>
              <a:gd name="connsiteY5" fmla="*/ 525601 h 1051202"/>
              <a:gd name="connsiteX6" fmla="*/ 0 w 2628007"/>
              <a:gd name="connsiteY6" fmla="*/ 0 h 1051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28007" h="1051202">
                <a:moveTo>
                  <a:pt x="0" y="0"/>
                </a:moveTo>
                <a:lnTo>
                  <a:pt x="2102406" y="0"/>
                </a:lnTo>
                <a:lnTo>
                  <a:pt x="2628007" y="525601"/>
                </a:lnTo>
                <a:lnTo>
                  <a:pt x="2102406" y="1051202"/>
                </a:lnTo>
                <a:lnTo>
                  <a:pt x="0" y="1051202"/>
                </a:lnTo>
                <a:lnTo>
                  <a:pt x="525601" y="525601"/>
                </a:lnTo>
                <a:lnTo>
                  <a:pt x="0" y="0"/>
                </a:lnTo>
                <a:close/>
              </a:path>
            </a:pathLst>
          </a:cu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549731" tIns="12065" rIns="525601" bIns="12065" numCol="1" spcCol="1270" anchor="ctr" anchorCtr="0">
            <a:noAutofit/>
          </a:bodyPr>
          <a:lstStyle/>
          <a:p>
            <a:pPr lvl="0" algn="ctr" defTabSz="844550" rtl="0">
              <a:lnSpc>
                <a:spcPct val="90000"/>
              </a:lnSpc>
              <a:spcBef>
                <a:spcPct val="0"/>
              </a:spcBef>
              <a:spcAft>
                <a:spcPct val="35000"/>
              </a:spcAft>
            </a:pPr>
            <a:r>
              <a:rPr lang="en-US" sz="1900" b="1" kern="1200" dirty="0" smtClean="0">
                <a:solidFill>
                  <a:schemeClr val="bg1"/>
                </a:solidFill>
                <a:effectLst>
                  <a:outerShdw blurRad="38100" dist="38100" dir="2700000" algn="tl">
                    <a:srgbClr val="000000">
                      <a:alpha val="43137"/>
                    </a:srgbClr>
                  </a:outerShdw>
                </a:effectLst>
              </a:rPr>
              <a:t>Digital Signature Standard (DSS)</a:t>
            </a:r>
            <a:endParaRPr lang="en-US" sz="1900" kern="1200" dirty="0">
              <a:solidFill>
                <a:schemeClr val="bg1"/>
              </a:solidFill>
              <a:effectLst>
                <a:outerShdw blurRad="38100" dist="38100" dir="2700000" algn="tl">
                  <a:srgbClr val="000000">
                    <a:alpha val="43137"/>
                  </a:srgbClr>
                </a:outerShdw>
              </a:effectLst>
            </a:endParaRPr>
          </a:p>
        </p:txBody>
      </p:sp>
      <p:sp>
        <p:nvSpPr>
          <p:cNvPr id="12" name="Freeform 11"/>
          <p:cNvSpPr/>
          <p:nvPr/>
        </p:nvSpPr>
        <p:spPr>
          <a:xfrm>
            <a:off x="2609894" y="3873717"/>
            <a:ext cx="2181245" cy="872498"/>
          </a:xfrm>
          <a:custGeom>
            <a:avLst/>
            <a:gdLst>
              <a:gd name="connsiteX0" fmla="*/ 0 w 2181245"/>
              <a:gd name="connsiteY0" fmla="*/ 0 h 872498"/>
              <a:gd name="connsiteX1" fmla="*/ 1744996 w 2181245"/>
              <a:gd name="connsiteY1" fmla="*/ 0 h 872498"/>
              <a:gd name="connsiteX2" fmla="*/ 2181245 w 2181245"/>
              <a:gd name="connsiteY2" fmla="*/ 436249 h 872498"/>
              <a:gd name="connsiteX3" fmla="*/ 1744996 w 2181245"/>
              <a:gd name="connsiteY3" fmla="*/ 872498 h 872498"/>
              <a:gd name="connsiteX4" fmla="*/ 0 w 2181245"/>
              <a:gd name="connsiteY4" fmla="*/ 872498 h 872498"/>
              <a:gd name="connsiteX5" fmla="*/ 436249 w 2181245"/>
              <a:gd name="connsiteY5" fmla="*/ 436249 h 872498"/>
              <a:gd name="connsiteX6" fmla="*/ 0 w 2181245"/>
              <a:gd name="connsiteY6" fmla="*/ 0 h 872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81245" h="872498">
                <a:moveTo>
                  <a:pt x="0" y="0"/>
                </a:moveTo>
                <a:lnTo>
                  <a:pt x="1744996" y="0"/>
                </a:lnTo>
                <a:lnTo>
                  <a:pt x="2181245" y="436249"/>
                </a:lnTo>
                <a:lnTo>
                  <a:pt x="1744996" y="872498"/>
                </a:lnTo>
                <a:lnTo>
                  <a:pt x="0" y="872498"/>
                </a:lnTo>
                <a:lnTo>
                  <a:pt x="436249" y="436249"/>
                </a:lnTo>
                <a:lnTo>
                  <a:pt x="0" y="0"/>
                </a:lnTo>
                <a:close/>
              </a:path>
            </a:pathLst>
          </a:cu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447679" tIns="5715" rIns="436249" bIns="5715" numCol="1" spcCol="1270" anchor="ctr" anchorCtr="0">
            <a:noAutofit/>
          </a:bodyPr>
          <a:lstStyle/>
          <a:p>
            <a:pPr lvl="0" algn="ctr" defTabSz="400050" rtl="0">
              <a:lnSpc>
                <a:spcPct val="90000"/>
              </a:lnSpc>
              <a:spcBef>
                <a:spcPct val="0"/>
              </a:spcBef>
              <a:spcAft>
                <a:spcPct val="35000"/>
              </a:spcAft>
            </a:pPr>
            <a:r>
              <a:rPr lang="en-US" sz="1400" b="1" kern="1200" dirty="0" smtClean="0"/>
              <a:t>provides only a digital signature function with SHA-1</a:t>
            </a:r>
            <a:endParaRPr lang="en-US" sz="1400" kern="1200" dirty="0"/>
          </a:p>
        </p:txBody>
      </p:sp>
      <p:sp>
        <p:nvSpPr>
          <p:cNvPr id="13" name="Freeform 12"/>
          <p:cNvSpPr/>
          <p:nvPr/>
        </p:nvSpPr>
        <p:spPr>
          <a:xfrm>
            <a:off x="4768578" y="3873717"/>
            <a:ext cx="2181245" cy="872498"/>
          </a:xfrm>
          <a:custGeom>
            <a:avLst/>
            <a:gdLst>
              <a:gd name="connsiteX0" fmla="*/ 0 w 2181245"/>
              <a:gd name="connsiteY0" fmla="*/ 0 h 872498"/>
              <a:gd name="connsiteX1" fmla="*/ 1744996 w 2181245"/>
              <a:gd name="connsiteY1" fmla="*/ 0 h 872498"/>
              <a:gd name="connsiteX2" fmla="*/ 2181245 w 2181245"/>
              <a:gd name="connsiteY2" fmla="*/ 436249 h 872498"/>
              <a:gd name="connsiteX3" fmla="*/ 1744996 w 2181245"/>
              <a:gd name="connsiteY3" fmla="*/ 872498 h 872498"/>
              <a:gd name="connsiteX4" fmla="*/ 0 w 2181245"/>
              <a:gd name="connsiteY4" fmla="*/ 872498 h 872498"/>
              <a:gd name="connsiteX5" fmla="*/ 436249 w 2181245"/>
              <a:gd name="connsiteY5" fmla="*/ 436249 h 872498"/>
              <a:gd name="connsiteX6" fmla="*/ 0 w 2181245"/>
              <a:gd name="connsiteY6" fmla="*/ 0 h 872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81245" h="872498">
                <a:moveTo>
                  <a:pt x="0" y="0"/>
                </a:moveTo>
                <a:lnTo>
                  <a:pt x="1744996" y="0"/>
                </a:lnTo>
                <a:lnTo>
                  <a:pt x="2181245" y="436249"/>
                </a:lnTo>
                <a:lnTo>
                  <a:pt x="1744996" y="872498"/>
                </a:lnTo>
                <a:lnTo>
                  <a:pt x="0" y="872498"/>
                </a:lnTo>
                <a:lnTo>
                  <a:pt x="436249" y="436249"/>
                </a:lnTo>
                <a:lnTo>
                  <a:pt x="0" y="0"/>
                </a:lnTo>
                <a:close/>
              </a:path>
            </a:pathLst>
          </a:cu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447679" tIns="5715" rIns="436249" bIns="5715" numCol="1" spcCol="1270" anchor="ctr" anchorCtr="0">
            <a:noAutofit/>
          </a:bodyPr>
          <a:lstStyle/>
          <a:p>
            <a:pPr lvl="0" algn="ctr" defTabSz="400050" rtl="0">
              <a:lnSpc>
                <a:spcPct val="90000"/>
              </a:lnSpc>
              <a:spcBef>
                <a:spcPct val="0"/>
              </a:spcBef>
              <a:spcAft>
                <a:spcPct val="35000"/>
              </a:spcAft>
            </a:pPr>
            <a:r>
              <a:rPr lang="en-US" sz="1400" b="1" kern="1200" dirty="0" smtClean="0"/>
              <a:t>cannot be used for encryption or key exchange</a:t>
            </a:r>
            <a:endParaRPr lang="en-US" sz="1400" kern="1200" dirty="0"/>
          </a:p>
        </p:txBody>
      </p:sp>
      <p:sp>
        <p:nvSpPr>
          <p:cNvPr id="14" name="Freeform 13"/>
          <p:cNvSpPr/>
          <p:nvPr/>
        </p:nvSpPr>
        <p:spPr>
          <a:xfrm>
            <a:off x="107504" y="4982736"/>
            <a:ext cx="2628007" cy="1051202"/>
          </a:xfrm>
          <a:custGeom>
            <a:avLst/>
            <a:gdLst>
              <a:gd name="connsiteX0" fmla="*/ 0 w 2628007"/>
              <a:gd name="connsiteY0" fmla="*/ 0 h 1051202"/>
              <a:gd name="connsiteX1" fmla="*/ 2102406 w 2628007"/>
              <a:gd name="connsiteY1" fmla="*/ 0 h 1051202"/>
              <a:gd name="connsiteX2" fmla="*/ 2628007 w 2628007"/>
              <a:gd name="connsiteY2" fmla="*/ 525601 h 1051202"/>
              <a:gd name="connsiteX3" fmla="*/ 2102406 w 2628007"/>
              <a:gd name="connsiteY3" fmla="*/ 1051202 h 1051202"/>
              <a:gd name="connsiteX4" fmla="*/ 0 w 2628007"/>
              <a:gd name="connsiteY4" fmla="*/ 1051202 h 1051202"/>
              <a:gd name="connsiteX5" fmla="*/ 525601 w 2628007"/>
              <a:gd name="connsiteY5" fmla="*/ 525601 h 1051202"/>
              <a:gd name="connsiteX6" fmla="*/ 0 w 2628007"/>
              <a:gd name="connsiteY6" fmla="*/ 0 h 1051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28007" h="1051202">
                <a:moveTo>
                  <a:pt x="0" y="0"/>
                </a:moveTo>
                <a:lnTo>
                  <a:pt x="2102406" y="0"/>
                </a:lnTo>
                <a:lnTo>
                  <a:pt x="2628007" y="525601"/>
                </a:lnTo>
                <a:lnTo>
                  <a:pt x="2102406" y="1051202"/>
                </a:lnTo>
                <a:lnTo>
                  <a:pt x="0" y="1051202"/>
                </a:lnTo>
                <a:lnTo>
                  <a:pt x="525601" y="525601"/>
                </a:lnTo>
                <a:lnTo>
                  <a:pt x="0" y="0"/>
                </a:lnTo>
                <a:close/>
              </a:path>
            </a:pathLst>
          </a:cu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549731" tIns="12065" rIns="525601" bIns="12065" numCol="1" spcCol="1270" anchor="ctr" anchorCtr="0">
            <a:noAutofit/>
          </a:bodyPr>
          <a:lstStyle/>
          <a:p>
            <a:pPr lvl="0" algn="ctr" defTabSz="844550" rtl="0">
              <a:lnSpc>
                <a:spcPct val="90000"/>
              </a:lnSpc>
              <a:spcBef>
                <a:spcPct val="0"/>
              </a:spcBef>
              <a:spcAft>
                <a:spcPct val="35000"/>
              </a:spcAft>
            </a:pPr>
            <a:r>
              <a:rPr lang="en-US" sz="1900" b="1" kern="1200" dirty="0" smtClean="0">
                <a:solidFill>
                  <a:schemeClr val="bg1"/>
                </a:solidFill>
              </a:rPr>
              <a:t>Elliptic curve cryptography (ECC)</a:t>
            </a:r>
            <a:endParaRPr lang="en-US" sz="1900" b="1" kern="1200" dirty="0">
              <a:solidFill>
                <a:schemeClr val="bg1"/>
              </a:solidFill>
            </a:endParaRPr>
          </a:p>
        </p:txBody>
      </p:sp>
      <p:sp>
        <p:nvSpPr>
          <p:cNvPr id="15" name="Freeform 14"/>
          <p:cNvSpPr/>
          <p:nvPr/>
        </p:nvSpPr>
        <p:spPr>
          <a:xfrm>
            <a:off x="2609894" y="5072089"/>
            <a:ext cx="2181245" cy="872498"/>
          </a:xfrm>
          <a:custGeom>
            <a:avLst/>
            <a:gdLst>
              <a:gd name="connsiteX0" fmla="*/ 0 w 2181245"/>
              <a:gd name="connsiteY0" fmla="*/ 0 h 872498"/>
              <a:gd name="connsiteX1" fmla="*/ 1744996 w 2181245"/>
              <a:gd name="connsiteY1" fmla="*/ 0 h 872498"/>
              <a:gd name="connsiteX2" fmla="*/ 2181245 w 2181245"/>
              <a:gd name="connsiteY2" fmla="*/ 436249 h 872498"/>
              <a:gd name="connsiteX3" fmla="*/ 1744996 w 2181245"/>
              <a:gd name="connsiteY3" fmla="*/ 872498 h 872498"/>
              <a:gd name="connsiteX4" fmla="*/ 0 w 2181245"/>
              <a:gd name="connsiteY4" fmla="*/ 872498 h 872498"/>
              <a:gd name="connsiteX5" fmla="*/ 436249 w 2181245"/>
              <a:gd name="connsiteY5" fmla="*/ 436249 h 872498"/>
              <a:gd name="connsiteX6" fmla="*/ 0 w 2181245"/>
              <a:gd name="connsiteY6" fmla="*/ 0 h 872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81245" h="872498">
                <a:moveTo>
                  <a:pt x="0" y="0"/>
                </a:moveTo>
                <a:lnTo>
                  <a:pt x="1744996" y="0"/>
                </a:lnTo>
                <a:lnTo>
                  <a:pt x="2181245" y="436249"/>
                </a:lnTo>
                <a:lnTo>
                  <a:pt x="1744996" y="872498"/>
                </a:lnTo>
                <a:lnTo>
                  <a:pt x="0" y="872498"/>
                </a:lnTo>
                <a:lnTo>
                  <a:pt x="436249" y="436249"/>
                </a:lnTo>
                <a:lnTo>
                  <a:pt x="0" y="0"/>
                </a:lnTo>
                <a:close/>
              </a:path>
            </a:pathLst>
          </a:cu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447679" tIns="5715" rIns="436249" bIns="5715" numCol="1" spcCol="1270" anchor="ctr" anchorCtr="0">
            <a:noAutofit/>
          </a:bodyPr>
          <a:lstStyle/>
          <a:p>
            <a:pPr lvl="0" algn="ctr" defTabSz="400050" rtl="0">
              <a:lnSpc>
                <a:spcPct val="90000"/>
              </a:lnSpc>
              <a:spcBef>
                <a:spcPct val="0"/>
              </a:spcBef>
              <a:spcAft>
                <a:spcPct val="35000"/>
              </a:spcAft>
            </a:pPr>
            <a:r>
              <a:rPr lang="en-US" sz="1400" b="1" kern="1200" dirty="0" smtClean="0"/>
              <a:t>security like RSA, but with much smaller keys</a:t>
            </a:r>
            <a:endParaRPr lang="en-US" sz="1400" b="1" kern="1200" dirty="0"/>
          </a:p>
        </p:txBody>
      </p:sp>
      <p:sp>
        <p:nvSpPr>
          <p:cNvPr id="66564" name="Rectangle 4"/>
          <p:cNvSpPr>
            <a:spLocks noChangeArrowheads="1"/>
          </p:cNvSpPr>
          <p:nvPr/>
        </p:nvSpPr>
        <p:spPr bwMode="auto">
          <a:xfrm>
            <a:off x="517525" y="442913"/>
            <a:ext cx="184150" cy="366712"/>
          </a:xfrm>
          <a:prstGeom prst="rect">
            <a:avLst/>
          </a:prstGeom>
          <a:noFill/>
          <a:ln w="9525">
            <a:noFill/>
            <a:miter lim="800000"/>
            <a:headEnd/>
            <a:tailEnd/>
          </a:ln>
        </p:spPr>
        <p:txBody>
          <a:bodyPr wrap="none">
            <a:prstTxWarp prst="textNoShape">
              <a:avLst/>
            </a:prstTxWarp>
            <a:spAutoFit/>
          </a:bodyPr>
          <a:lstStyle/>
          <a:p>
            <a:endParaRPr lang="en-US"/>
          </a:p>
        </p:txBody>
      </p:sp>
    </p:spTree>
    <p:extLst>
      <p:ext uri="{BB962C8B-B14F-4D97-AF65-F5344CB8AC3E}">
        <p14:creationId xmlns:p14="http://schemas.microsoft.com/office/powerpoint/2010/main" val="1454032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p:cTn id="17" dur="500" fill="hold"/>
                                        <p:tgtEl>
                                          <p:spTgt spid="10"/>
                                        </p:tgtEl>
                                        <p:attrNameLst>
                                          <p:attrName>ppt_w</p:attrName>
                                        </p:attrNameLst>
                                      </p:cBhvr>
                                      <p:tavLst>
                                        <p:tav tm="0">
                                          <p:val>
                                            <p:fltVal val="0"/>
                                          </p:val>
                                        </p:tav>
                                        <p:tav tm="100000">
                                          <p:val>
                                            <p:strVal val="#ppt_w"/>
                                          </p:val>
                                        </p:tav>
                                      </p:tavLst>
                                    </p:anim>
                                    <p:anim calcmode="lin" valueType="num">
                                      <p:cBhvr>
                                        <p:cTn id="18" dur="500" fill="hold"/>
                                        <p:tgtEl>
                                          <p:spTgt spid="10"/>
                                        </p:tgtEl>
                                        <p:attrNameLst>
                                          <p:attrName>ppt_h</p:attrName>
                                        </p:attrNameLst>
                                      </p:cBhvr>
                                      <p:tavLst>
                                        <p:tav tm="0">
                                          <p:val>
                                            <p:fltVal val="0"/>
                                          </p:val>
                                        </p:tav>
                                        <p:tav tm="100000">
                                          <p:val>
                                            <p:strVal val="#ppt_h"/>
                                          </p:val>
                                        </p:tav>
                                      </p:tavLst>
                                    </p:anim>
                                    <p:animEffect transition="in" filter="fade">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p:cTn id="24" dur="500" fill="hold"/>
                                        <p:tgtEl>
                                          <p:spTgt spid="11"/>
                                        </p:tgtEl>
                                        <p:attrNameLst>
                                          <p:attrName>ppt_w</p:attrName>
                                        </p:attrNameLst>
                                      </p:cBhvr>
                                      <p:tavLst>
                                        <p:tav tm="0">
                                          <p:val>
                                            <p:fltVal val="0"/>
                                          </p:val>
                                        </p:tav>
                                        <p:tav tm="100000">
                                          <p:val>
                                            <p:strVal val="#ppt_w"/>
                                          </p:val>
                                        </p:tav>
                                      </p:tavLst>
                                    </p:anim>
                                    <p:anim calcmode="lin" valueType="num">
                                      <p:cBhvr>
                                        <p:cTn id="25" dur="500" fill="hold"/>
                                        <p:tgtEl>
                                          <p:spTgt spid="11"/>
                                        </p:tgtEl>
                                        <p:attrNameLst>
                                          <p:attrName>ppt_h</p:attrName>
                                        </p:attrNameLst>
                                      </p:cBhvr>
                                      <p:tavLst>
                                        <p:tav tm="0">
                                          <p:val>
                                            <p:fltVal val="0"/>
                                          </p:val>
                                        </p:tav>
                                        <p:tav tm="100000">
                                          <p:val>
                                            <p:strVal val="#ppt_h"/>
                                          </p:val>
                                        </p:tav>
                                      </p:tavLst>
                                    </p:anim>
                                    <p:animEffect transition="in" filter="fade">
                                      <p:cBhvr>
                                        <p:cTn id="26" dur="500"/>
                                        <p:tgtEl>
                                          <p:spTgt spid="11"/>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p:cTn id="29" dur="500" fill="hold"/>
                                        <p:tgtEl>
                                          <p:spTgt spid="12"/>
                                        </p:tgtEl>
                                        <p:attrNameLst>
                                          <p:attrName>ppt_w</p:attrName>
                                        </p:attrNameLst>
                                      </p:cBhvr>
                                      <p:tavLst>
                                        <p:tav tm="0">
                                          <p:val>
                                            <p:fltVal val="0"/>
                                          </p:val>
                                        </p:tav>
                                        <p:tav tm="100000">
                                          <p:val>
                                            <p:strVal val="#ppt_w"/>
                                          </p:val>
                                        </p:tav>
                                      </p:tavLst>
                                    </p:anim>
                                    <p:anim calcmode="lin" valueType="num">
                                      <p:cBhvr>
                                        <p:cTn id="30" dur="500" fill="hold"/>
                                        <p:tgtEl>
                                          <p:spTgt spid="12"/>
                                        </p:tgtEl>
                                        <p:attrNameLst>
                                          <p:attrName>ppt_h</p:attrName>
                                        </p:attrNameLst>
                                      </p:cBhvr>
                                      <p:tavLst>
                                        <p:tav tm="0">
                                          <p:val>
                                            <p:fltVal val="0"/>
                                          </p:val>
                                        </p:tav>
                                        <p:tav tm="100000">
                                          <p:val>
                                            <p:strVal val="#ppt_h"/>
                                          </p:val>
                                        </p:tav>
                                      </p:tavLst>
                                    </p:anim>
                                    <p:animEffect transition="in" filter="fade">
                                      <p:cBhvr>
                                        <p:cTn id="31" dur="500"/>
                                        <p:tgtEl>
                                          <p:spTgt spid="12"/>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 calcmode="lin" valueType="num">
                                      <p:cBhvr>
                                        <p:cTn id="34" dur="500" fill="hold"/>
                                        <p:tgtEl>
                                          <p:spTgt spid="13"/>
                                        </p:tgtEl>
                                        <p:attrNameLst>
                                          <p:attrName>ppt_w</p:attrName>
                                        </p:attrNameLst>
                                      </p:cBhvr>
                                      <p:tavLst>
                                        <p:tav tm="0">
                                          <p:val>
                                            <p:fltVal val="0"/>
                                          </p:val>
                                        </p:tav>
                                        <p:tav tm="100000">
                                          <p:val>
                                            <p:strVal val="#ppt_w"/>
                                          </p:val>
                                        </p:tav>
                                      </p:tavLst>
                                    </p:anim>
                                    <p:anim calcmode="lin" valueType="num">
                                      <p:cBhvr>
                                        <p:cTn id="35" dur="500" fill="hold"/>
                                        <p:tgtEl>
                                          <p:spTgt spid="13"/>
                                        </p:tgtEl>
                                        <p:attrNameLst>
                                          <p:attrName>ppt_h</p:attrName>
                                        </p:attrNameLst>
                                      </p:cBhvr>
                                      <p:tavLst>
                                        <p:tav tm="0">
                                          <p:val>
                                            <p:fltVal val="0"/>
                                          </p:val>
                                        </p:tav>
                                        <p:tav tm="100000">
                                          <p:val>
                                            <p:strVal val="#ppt_h"/>
                                          </p:val>
                                        </p:tav>
                                      </p:tavLst>
                                    </p:anim>
                                    <p:animEffect transition="in" filter="fade">
                                      <p:cBhvr>
                                        <p:cTn id="36" dur="500"/>
                                        <p:tgtEl>
                                          <p:spTgt spid="13"/>
                                        </p:tgtEl>
                                      </p:cBhvr>
                                    </p:animEffect>
                                  </p:childTnLst>
                                </p:cTn>
                              </p:par>
                            </p:childTnLst>
                          </p:cTn>
                        </p:par>
                      </p:childTnLst>
                    </p:cTn>
                  </p:par>
                  <p:par>
                    <p:cTn id="37" fill="hold">
                      <p:stCondLst>
                        <p:cond delay="indefinite"/>
                      </p:stCondLst>
                      <p:childTnLst>
                        <p:par>
                          <p:cTn id="38" fill="hold">
                            <p:stCondLst>
                              <p:cond delay="0"/>
                            </p:stCondLst>
                            <p:childTnLst>
                              <p:par>
                                <p:cTn id="39" presetID="53" presetClass="entr" presetSubtype="16" fill="hold" grpId="0" nodeType="click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p:cTn id="41" dur="500" fill="hold"/>
                                        <p:tgtEl>
                                          <p:spTgt spid="14"/>
                                        </p:tgtEl>
                                        <p:attrNameLst>
                                          <p:attrName>ppt_w</p:attrName>
                                        </p:attrNameLst>
                                      </p:cBhvr>
                                      <p:tavLst>
                                        <p:tav tm="0">
                                          <p:val>
                                            <p:fltVal val="0"/>
                                          </p:val>
                                        </p:tav>
                                        <p:tav tm="100000">
                                          <p:val>
                                            <p:strVal val="#ppt_w"/>
                                          </p:val>
                                        </p:tav>
                                      </p:tavLst>
                                    </p:anim>
                                    <p:anim calcmode="lin" valueType="num">
                                      <p:cBhvr>
                                        <p:cTn id="42" dur="500" fill="hold"/>
                                        <p:tgtEl>
                                          <p:spTgt spid="14"/>
                                        </p:tgtEl>
                                        <p:attrNameLst>
                                          <p:attrName>ppt_h</p:attrName>
                                        </p:attrNameLst>
                                      </p:cBhvr>
                                      <p:tavLst>
                                        <p:tav tm="0">
                                          <p:val>
                                            <p:fltVal val="0"/>
                                          </p:val>
                                        </p:tav>
                                        <p:tav tm="100000">
                                          <p:val>
                                            <p:strVal val="#ppt_h"/>
                                          </p:val>
                                        </p:tav>
                                      </p:tavLst>
                                    </p:anim>
                                    <p:animEffect transition="in" filter="fade">
                                      <p:cBhvr>
                                        <p:cTn id="43" dur="500"/>
                                        <p:tgtEl>
                                          <p:spTgt spid="14"/>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15"/>
                                        </p:tgtEl>
                                        <p:attrNameLst>
                                          <p:attrName>style.visibility</p:attrName>
                                        </p:attrNameLst>
                                      </p:cBhvr>
                                      <p:to>
                                        <p:strVal val="visible"/>
                                      </p:to>
                                    </p:set>
                                    <p:anim calcmode="lin" valueType="num">
                                      <p:cBhvr>
                                        <p:cTn id="46" dur="500" fill="hold"/>
                                        <p:tgtEl>
                                          <p:spTgt spid="15"/>
                                        </p:tgtEl>
                                        <p:attrNameLst>
                                          <p:attrName>ppt_w</p:attrName>
                                        </p:attrNameLst>
                                      </p:cBhvr>
                                      <p:tavLst>
                                        <p:tav tm="0">
                                          <p:val>
                                            <p:fltVal val="0"/>
                                          </p:val>
                                        </p:tav>
                                        <p:tav tm="100000">
                                          <p:val>
                                            <p:strVal val="#ppt_w"/>
                                          </p:val>
                                        </p:tav>
                                      </p:tavLst>
                                    </p:anim>
                                    <p:anim calcmode="lin" valueType="num">
                                      <p:cBhvr>
                                        <p:cTn id="47" dur="500" fill="hold"/>
                                        <p:tgtEl>
                                          <p:spTgt spid="15"/>
                                        </p:tgtEl>
                                        <p:attrNameLst>
                                          <p:attrName>ppt_h</p:attrName>
                                        </p:attrNameLst>
                                      </p:cBhvr>
                                      <p:tavLst>
                                        <p:tav tm="0">
                                          <p:val>
                                            <p:fltVal val="0"/>
                                          </p:val>
                                        </p:tav>
                                        <p:tav tm="100000">
                                          <p:val>
                                            <p:strVal val="#ppt_h"/>
                                          </p:val>
                                        </p:tav>
                                      </p:tavLst>
                                    </p:anim>
                                    <p:animEffect transition="in" filter="fade">
                                      <p:cBhvr>
                                        <p:cTn id="4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6671383" y="2720986"/>
            <a:ext cx="2505075" cy="1714500"/>
          </a:xfrm>
          <a:prstGeom prst="rect">
            <a:avLst/>
          </a:prstGeom>
        </p:spPr>
      </p:pic>
      <p:pic>
        <p:nvPicPr>
          <p:cNvPr id="7" name="Picture 6"/>
          <p:cNvPicPr>
            <a:picLocks noChangeAspect="1"/>
          </p:cNvPicPr>
          <p:nvPr/>
        </p:nvPicPr>
        <p:blipFill>
          <a:blip r:embed="rId4"/>
          <a:stretch>
            <a:fillRect/>
          </a:stretch>
        </p:blipFill>
        <p:spPr>
          <a:xfrm>
            <a:off x="4317421" y="2719360"/>
            <a:ext cx="2390775" cy="1704975"/>
          </a:xfrm>
          <a:prstGeom prst="rect">
            <a:avLst/>
          </a:prstGeom>
        </p:spPr>
      </p:pic>
      <p:pic>
        <p:nvPicPr>
          <p:cNvPr id="6" name="Picture 5"/>
          <p:cNvPicPr>
            <a:picLocks noChangeAspect="1"/>
          </p:cNvPicPr>
          <p:nvPr/>
        </p:nvPicPr>
        <p:blipFill>
          <a:blip r:embed="rId5"/>
          <a:stretch>
            <a:fillRect/>
          </a:stretch>
        </p:blipFill>
        <p:spPr>
          <a:xfrm>
            <a:off x="2434062" y="2730511"/>
            <a:ext cx="1895475" cy="1695450"/>
          </a:xfrm>
          <a:prstGeom prst="rect">
            <a:avLst/>
          </a:prstGeom>
        </p:spPr>
      </p:pic>
      <p:pic>
        <p:nvPicPr>
          <p:cNvPr id="5" name="Picture 4"/>
          <p:cNvPicPr>
            <a:picLocks noChangeAspect="1"/>
          </p:cNvPicPr>
          <p:nvPr/>
        </p:nvPicPr>
        <p:blipFill>
          <a:blip r:embed="rId6"/>
          <a:stretch>
            <a:fillRect/>
          </a:stretch>
        </p:blipFill>
        <p:spPr>
          <a:xfrm>
            <a:off x="2434062" y="1905681"/>
            <a:ext cx="6686550" cy="847725"/>
          </a:xfrm>
          <a:prstGeom prst="rect">
            <a:avLst/>
          </a:prstGeom>
        </p:spPr>
      </p:pic>
      <p:sp>
        <p:nvSpPr>
          <p:cNvPr id="2" name="Title 1"/>
          <p:cNvSpPr>
            <a:spLocks noGrp="1"/>
          </p:cNvSpPr>
          <p:nvPr>
            <p:ph type="title"/>
          </p:nvPr>
        </p:nvSpPr>
        <p:spPr/>
        <p:txBody>
          <a:bodyPr/>
          <a:lstStyle/>
          <a:p>
            <a:r>
              <a:rPr lang="en-US" sz="3200" dirty="0" smtClean="0"/>
              <a:t>Applications for Public-Key Cryptosystems </a:t>
            </a:r>
            <a:endParaRPr lang="en-US" sz="3200" dirty="0"/>
          </a:p>
        </p:txBody>
      </p:sp>
      <p:pic>
        <p:nvPicPr>
          <p:cNvPr id="3" name="Picture 2"/>
          <p:cNvPicPr>
            <a:picLocks noChangeAspect="1"/>
          </p:cNvPicPr>
          <p:nvPr/>
        </p:nvPicPr>
        <p:blipFill>
          <a:blip r:embed="rId7"/>
          <a:stretch>
            <a:fillRect/>
          </a:stretch>
        </p:blipFill>
        <p:spPr>
          <a:xfrm>
            <a:off x="251520" y="1916832"/>
            <a:ext cx="2228850" cy="2543175"/>
          </a:xfrm>
          <a:prstGeom prst="rect">
            <a:avLst/>
          </a:prstGeom>
        </p:spPr>
      </p:pic>
    </p:spTree>
    <p:extLst>
      <p:ext uri="{BB962C8B-B14F-4D97-AF65-F5344CB8AC3E}">
        <p14:creationId xmlns:p14="http://schemas.microsoft.com/office/powerpoint/2010/main" val="3054275663"/>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500" fill="hold"/>
                                        <p:tgtEl>
                                          <p:spTgt spid="8"/>
                                        </p:tgtEl>
                                        <p:attrNameLst>
                                          <p:attrName>ppt_w</p:attrName>
                                        </p:attrNameLst>
                                      </p:cBhvr>
                                      <p:tavLst>
                                        <p:tav tm="0">
                                          <p:val>
                                            <p:fltVal val="0"/>
                                          </p:val>
                                        </p:tav>
                                        <p:tav tm="100000">
                                          <p:val>
                                            <p:strVal val="#ppt_w"/>
                                          </p:val>
                                        </p:tav>
                                      </p:tavLst>
                                    </p:anim>
                                    <p:anim calcmode="lin" valueType="num">
                                      <p:cBhvr>
                                        <p:cTn id="22" dur="500" fill="hold"/>
                                        <p:tgtEl>
                                          <p:spTgt spid="8"/>
                                        </p:tgtEl>
                                        <p:attrNameLst>
                                          <p:attrName>ppt_h</p:attrName>
                                        </p:attrNameLst>
                                      </p:cBhvr>
                                      <p:tavLst>
                                        <p:tav tm="0">
                                          <p:val>
                                            <p:fltVal val="0"/>
                                          </p:val>
                                        </p:tav>
                                        <p:tav tm="100000">
                                          <p:val>
                                            <p:strVal val="#ppt_h"/>
                                          </p:val>
                                        </p:tav>
                                      </p:tavLst>
                                    </p:anim>
                                    <p:animEffect transition="in" filter="fade">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Digital Signatures</a:t>
            </a:r>
            <a:endParaRPr lang="en-US" dirty="0"/>
          </a:p>
        </p:txBody>
      </p:sp>
      <p:sp>
        <p:nvSpPr>
          <p:cNvPr id="3" name="Content Placeholder 2"/>
          <p:cNvSpPr>
            <a:spLocks noGrp="1"/>
          </p:cNvSpPr>
          <p:nvPr>
            <p:ph idx="1"/>
          </p:nvPr>
        </p:nvSpPr>
        <p:spPr/>
        <p:txBody>
          <a:bodyPr/>
          <a:lstStyle/>
          <a:p>
            <a:r>
              <a:rPr lang="en-US" dirty="0" smtClean="0"/>
              <a:t>used for authenticating both source and data integrity</a:t>
            </a:r>
          </a:p>
          <a:p>
            <a:r>
              <a:rPr lang="en-US" dirty="0" smtClean="0"/>
              <a:t>created by encrypting hash code with private key</a:t>
            </a:r>
          </a:p>
          <a:p>
            <a:r>
              <a:rPr lang="en-US" dirty="0" smtClean="0"/>
              <a:t>does not provide confidentiality</a:t>
            </a:r>
          </a:p>
          <a:p>
            <a:pPr lvl="1"/>
            <a:r>
              <a:rPr lang="en-US" dirty="0" smtClean="0"/>
              <a:t>even in the case of complete encryption</a:t>
            </a:r>
          </a:p>
          <a:p>
            <a:pPr lvl="1"/>
            <a:r>
              <a:rPr lang="en-US" dirty="0" smtClean="0"/>
              <a:t>message is safe from alteration but not eavesdropping</a:t>
            </a:r>
          </a:p>
          <a:p>
            <a:endParaRPr lang="en-US" dirty="0"/>
          </a:p>
        </p:txBody>
      </p:sp>
      <p:pic>
        <p:nvPicPr>
          <p:cNvPr id="68612" name="Picture 3"/>
          <p:cNvPicPr>
            <a:picLocks noChangeAspect="1"/>
          </p:cNvPicPr>
          <p:nvPr/>
        </p:nvPicPr>
        <p:blipFill>
          <a:blip r:embed="rId3"/>
          <a:srcRect/>
          <a:stretch>
            <a:fillRect/>
          </a:stretch>
        </p:blipFill>
        <p:spPr bwMode="auto">
          <a:xfrm>
            <a:off x="6132512" y="4843463"/>
            <a:ext cx="3048000" cy="2014537"/>
          </a:xfrm>
          <a:prstGeom prst="rect">
            <a:avLst/>
          </a:prstGeom>
          <a:noFill/>
          <a:ln w="9525">
            <a:noFill/>
            <a:miter lim="800000"/>
            <a:headEnd/>
            <a:tailEnd/>
          </a:ln>
        </p:spPr>
      </p:pic>
    </p:spTree>
    <p:extLst>
      <p:ext uri="{BB962C8B-B14F-4D97-AF65-F5344CB8AC3E}">
        <p14:creationId xmlns:p14="http://schemas.microsoft.com/office/powerpoint/2010/main" val="866410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7" dur="500"/>
                                        <p:tgtEl>
                                          <p:spTgt spid="3">
                                            <p:txEl>
                                              <p:pRg st="2" end="2"/>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0" dur="500"/>
                                        <p:tgtEl>
                                          <p:spTgt spid="3">
                                            <p:txEl>
                                              <p:pRg st="3" end="3"/>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8" name="TextBox 5"/>
          <p:cNvSpPr txBox="1">
            <a:spLocks noChangeArrowheads="1"/>
          </p:cNvSpPr>
          <p:nvPr/>
        </p:nvSpPr>
        <p:spPr bwMode="auto">
          <a:xfrm>
            <a:off x="2127250" y="5541963"/>
            <a:ext cx="185738" cy="369887"/>
          </a:xfrm>
          <a:prstGeom prst="rect">
            <a:avLst/>
          </a:prstGeom>
          <a:noFill/>
          <a:ln w="9525">
            <a:noFill/>
            <a:miter lim="800000"/>
            <a:headEnd/>
            <a:tailEnd/>
          </a:ln>
        </p:spPr>
        <p:txBody>
          <a:bodyPr wrap="none">
            <a:prstTxWarp prst="textNoShape">
              <a:avLst/>
            </a:prstTxWarp>
            <a:spAutoFit/>
          </a:bodyPr>
          <a:lstStyle/>
          <a:p>
            <a:endParaRPr lang="en-US"/>
          </a:p>
        </p:txBody>
      </p:sp>
      <p:sp>
        <p:nvSpPr>
          <p:cNvPr id="247810" name="Rectangle 2"/>
          <p:cNvSpPr>
            <a:spLocks noGrp="1" noChangeArrowheads="1"/>
          </p:cNvSpPr>
          <p:nvPr>
            <p:ph type="title"/>
          </p:nvPr>
        </p:nvSpPr>
        <p:spPr/>
        <p:txBody>
          <a:bodyPr/>
          <a:lstStyle/>
          <a:p>
            <a:r>
              <a:rPr lang="en-US" dirty="0" smtClean="0"/>
              <a:t>Digital Envelopes</a:t>
            </a:r>
            <a:endParaRPr lang="en-US" dirty="0"/>
          </a:p>
        </p:txBody>
      </p:sp>
      <p:sp>
        <p:nvSpPr>
          <p:cNvPr id="3" name="Content Placeholder 2"/>
          <p:cNvSpPr>
            <a:spLocks noGrp="1"/>
          </p:cNvSpPr>
          <p:nvPr>
            <p:ph idx="1"/>
          </p:nvPr>
        </p:nvSpPr>
        <p:spPr>
          <a:xfrm>
            <a:off x="0" y="1412776"/>
            <a:ext cx="3250704" cy="4830763"/>
          </a:xfrm>
        </p:spPr>
        <p:txBody>
          <a:bodyPr/>
          <a:lstStyle/>
          <a:p>
            <a:r>
              <a:rPr lang="en-US" sz="2400" dirty="0"/>
              <a:t>protects a message without needing to first arrange for sender and receiver to have the same secret key </a:t>
            </a:r>
            <a:endParaRPr lang="en-US" sz="2400" dirty="0" smtClean="0"/>
          </a:p>
          <a:p>
            <a:endParaRPr lang="en-US" sz="2400" dirty="0"/>
          </a:p>
          <a:p>
            <a:r>
              <a:rPr lang="en-US" sz="2400" dirty="0" smtClean="0"/>
              <a:t>equates </a:t>
            </a:r>
            <a:r>
              <a:rPr lang="en-US" sz="2400" dirty="0"/>
              <a:t>to the same thing as a sealed envelope containing an unsigned letter</a:t>
            </a:r>
          </a:p>
          <a:p>
            <a:endParaRPr lang="en-US" sz="2400" dirty="0"/>
          </a:p>
        </p:txBody>
      </p:sp>
      <p:pic>
        <p:nvPicPr>
          <p:cNvPr id="2" name="Picture 1"/>
          <p:cNvPicPr>
            <a:picLocks noChangeAspect="1"/>
          </p:cNvPicPr>
          <p:nvPr/>
        </p:nvPicPr>
        <p:blipFill>
          <a:blip r:embed="rId3"/>
          <a:stretch>
            <a:fillRect/>
          </a:stretch>
        </p:blipFill>
        <p:spPr>
          <a:xfrm>
            <a:off x="3076875" y="1052736"/>
            <a:ext cx="6048375" cy="2352675"/>
          </a:xfrm>
          <a:prstGeom prst="rect">
            <a:avLst/>
          </a:prstGeom>
        </p:spPr>
      </p:pic>
      <p:pic>
        <p:nvPicPr>
          <p:cNvPr id="4" name="Picture 3"/>
          <p:cNvPicPr>
            <a:picLocks noChangeAspect="1"/>
          </p:cNvPicPr>
          <p:nvPr/>
        </p:nvPicPr>
        <p:blipFill>
          <a:blip r:embed="rId4"/>
          <a:stretch>
            <a:fillRect/>
          </a:stretch>
        </p:blipFill>
        <p:spPr>
          <a:xfrm>
            <a:off x="2956927" y="3643375"/>
            <a:ext cx="6181725" cy="2362200"/>
          </a:xfrm>
          <a:prstGeom prst="rect">
            <a:avLst/>
          </a:prstGeom>
        </p:spPr>
      </p:pic>
    </p:spTree>
    <p:extLst>
      <p:ext uri="{BB962C8B-B14F-4D97-AF65-F5344CB8AC3E}">
        <p14:creationId xmlns:p14="http://schemas.microsoft.com/office/powerpoint/2010/main" val="3049129781"/>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p:txBody>
          <a:bodyPr/>
          <a:lstStyle/>
          <a:p>
            <a:r>
              <a:rPr lang="en-US" smtClean="0"/>
              <a:t>Public Key Certificates</a:t>
            </a:r>
            <a:endParaRPr lang="en-US" dirty="0"/>
          </a:p>
        </p:txBody>
      </p:sp>
      <p:pic>
        <p:nvPicPr>
          <p:cNvPr id="2" name="Picture 1"/>
          <p:cNvPicPr>
            <a:picLocks noChangeAspect="1"/>
          </p:cNvPicPr>
          <p:nvPr/>
        </p:nvPicPr>
        <p:blipFill rotWithShape="1">
          <a:blip r:embed="rId3"/>
          <a:srcRect b="385"/>
          <a:stretch/>
        </p:blipFill>
        <p:spPr>
          <a:xfrm>
            <a:off x="251520" y="1124744"/>
            <a:ext cx="4914900" cy="5256584"/>
          </a:xfrm>
          <a:prstGeom prst="rect">
            <a:avLst/>
          </a:prstGeom>
        </p:spPr>
      </p:pic>
      <p:pic>
        <p:nvPicPr>
          <p:cNvPr id="3" name="Picture 2"/>
          <p:cNvPicPr>
            <a:picLocks noChangeAspect="1"/>
          </p:cNvPicPr>
          <p:nvPr/>
        </p:nvPicPr>
        <p:blipFill rotWithShape="1">
          <a:blip r:embed="rId4"/>
          <a:srcRect b="921"/>
          <a:stretch/>
        </p:blipFill>
        <p:spPr>
          <a:xfrm>
            <a:off x="4770932" y="1124745"/>
            <a:ext cx="4076700" cy="5256584"/>
          </a:xfrm>
          <a:prstGeom prst="rect">
            <a:avLst/>
          </a:prstGeom>
        </p:spPr>
      </p:pic>
    </p:spTree>
    <p:extLst>
      <p:ext uri="{BB962C8B-B14F-4D97-AF65-F5344CB8AC3E}">
        <p14:creationId xmlns:p14="http://schemas.microsoft.com/office/powerpoint/2010/main" val="415639191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r>
              <a:rPr lang="en-GB" smtClean="0"/>
              <a:t>Symmetric Encryption</a:t>
            </a:r>
            <a:endParaRPr lang="en-AU" dirty="0"/>
          </a:p>
        </p:txBody>
      </p:sp>
      <p:pic>
        <p:nvPicPr>
          <p:cNvPr id="6" name="Picture 5"/>
          <p:cNvPicPr>
            <a:picLocks noChangeAspect="1"/>
          </p:cNvPicPr>
          <p:nvPr/>
        </p:nvPicPr>
        <p:blipFill>
          <a:blip r:embed="rId3"/>
          <a:stretch>
            <a:fillRect/>
          </a:stretch>
        </p:blipFill>
        <p:spPr>
          <a:xfrm>
            <a:off x="6732240" y="5057292"/>
            <a:ext cx="2406649" cy="1800708"/>
          </a:xfrm>
          <a:prstGeom prst="rect">
            <a:avLst/>
          </a:prstGeom>
          <a:effectLst>
            <a:softEdge rad="254000"/>
          </a:effectLst>
        </p:spPr>
      </p:pic>
      <p:pic>
        <p:nvPicPr>
          <p:cNvPr id="11" name="Picture 4"/>
          <p:cNvPicPr>
            <a:picLocks noChangeAspect="1"/>
          </p:cNvPicPr>
          <p:nvPr/>
        </p:nvPicPr>
        <p:blipFill>
          <a:blip r:embed="rId4">
            <a:alphaModFix amt="60000"/>
          </a:blip>
          <a:srcRect/>
          <a:stretch>
            <a:fillRect/>
          </a:stretch>
        </p:blipFill>
        <p:spPr bwMode="auto">
          <a:xfrm>
            <a:off x="7956376" y="2132856"/>
            <a:ext cx="850900" cy="850900"/>
          </a:xfrm>
          <a:prstGeom prst="rect">
            <a:avLst/>
          </a:prstGeom>
          <a:noFill/>
          <a:ln w="9525">
            <a:noFill/>
            <a:miter lim="800000"/>
            <a:headEnd/>
            <a:tailEnd/>
          </a:ln>
          <a:scene3d>
            <a:camera prst="orthographicFront">
              <a:rot lat="0" lon="10799999" rev="0"/>
            </a:camera>
            <a:lightRig rig="threePt" dir="t"/>
          </a:scene3d>
        </p:spPr>
      </p:pic>
      <p:pic>
        <p:nvPicPr>
          <p:cNvPr id="10" name="Picture 4"/>
          <p:cNvPicPr>
            <a:picLocks noChangeAspect="1"/>
          </p:cNvPicPr>
          <p:nvPr/>
        </p:nvPicPr>
        <p:blipFill>
          <a:blip r:embed="rId4">
            <a:alphaModFix amt="60000"/>
          </a:blip>
          <a:srcRect/>
          <a:stretch>
            <a:fillRect/>
          </a:stretch>
        </p:blipFill>
        <p:spPr bwMode="auto">
          <a:xfrm>
            <a:off x="7956376" y="2983756"/>
            <a:ext cx="990600" cy="990600"/>
          </a:xfrm>
          <a:prstGeom prst="rect">
            <a:avLst/>
          </a:prstGeom>
          <a:noFill/>
          <a:ln w="9525">
            <a:noFill/>
            <a:miter lim="800000"/>
            <a:headEnd/>
            <a:tailEnd/>
          </a:ln>
        </p:spPr>
      </p:pic>
      <p:sp>
        <p:nvSpPr>
          <p:cNvPr id="200707" name="Rectangle 3"/>
          <p:cNvSpPr>
            <a:spLocks noGrp="1" noChangeArrowheads="1"/>
          </p:cNvSpPr>
          <p:nvPr>
            <p:ph idx="1"/>
          </p:nvPr>
        </p:nvSpPr>
        <p:spPr/>
        <p:txBody>
          <a:bodyPr/>
          <a:lstStyle/>
          <a:p>
            <a:r>
              <a:rPr lang="en-US" dirty="0" smtClean="0"/>
              <a:t>universal technique for providing confidentiality</a:t>
            </a:r>
          </a:p>
          <a:p>
            <a:r>
              <a:rPr lang="en-US" dirty="0" smtClean="0"/>
              <a:t>also referred to as single-key encryption</a:t>
            </a:r>
          </a:p>
          <a:p>
            <a:pPr lvl="2"/>
            <a:endParaRPr lang="en-US" dirty="0" smtClean="0"/>
          </a:p>
          <a:p>
            <a:r>
              <a:rPr lang="en-US" dirty="0" smtClean="0"/>
              <a:t>two requirements for secure use:</a:t>
            </a:r>
          </a:p>
          <a:p>
            <a:pPr lvl="1"/>
            <a:r>
              <a:rPr lang="en-US" dirty="0" smtClean="0"/>
              <a:t>need a strong encryption algorithm</a:t>
            </a:r>
          </a:p>
          <a:p>
            <a:pPr lvl="1"/>
            <a:r>
              <a:rPr lang="en-US" dirty="0" smtClean="0"/>
              <a:t>sender and receiver must have obtained copies of the secret key in a secure fashion</a:t>
            </a:r>
          </a:p>
          <a:p>
            <a:pPr lvl="2"/>
            <a:r>
              <a:rPr lang="en-US" dirty="0" smtClean="0"/>
              <a:t> and must keep the key secure</a:t>
            </a:r>
          </a:p>
          <a:p>
            <a:endParaRPr lang="en-US" dirty="0" smtClean="0"/>
          </a:p>
          <a:p>
            <a:endParaRPr lang="en-AU" dirty="0"/>
          </a:p>
        </p:txBody>
      </p:sp>
    </p:spTree>
    <p:extLst>
      <p:ext uri="{BB962C8B-B14F-4D97-AF65-F5344CB8AC3E}">
        <p14:creationId xmlns:p14="http://schemas.microsoft.com/office/powerpoint/2010/main" val="627462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00707">
                                            <p:txEl>
                                              <p:pRg st="3" end="3"/>
                                            </p:txEl>
                                          </p:spTgt>
                                        </p:tgtEl>
                                        <p:attrNameLst>
                                          <p:attrName>style.visibility</p:attrName>
                                        </p:attrNameLst>
                                      </p:cBhvr>
                                      <p:to>
                                        <p:strVal val="visible"/>
                                      </p:to>
                                    </p:set>
                                    <p:animEffect transition="in" filter="randombar(horizontal)">
                                      <p:cBhvr>
                                        <p:cTn id="7" dur="500"/>
                                        <p:tgtEl>
                                          <p:spTgt spid="200707">
                                            <p:txEl>
                                              <p:pRg st="3" end="3"/>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00707">
                                            <p:txEl>
                                              <p:pRg st="4" end="4"/>
                                            </p:txEl>
                                          </p:spTgt>
                                        </p:tgtEl>
                                        <p:attrNameLst>
                                          <p:attrName>style.visibility</p:attrName>
                                        </p:attrNameLst>
                                      </p:cBhvr>
                                      <p:to>
                                        <p:strVal val="visible"/>
                                      </p:to>
                                    </p:set>
                                    <p:animEffect transition="in" filter="randombar(horizontal)">
                                      <p:cBhvr>
                                        <p:cTn id="10" dur="500"/>
                                        <p:tgtEl>
                                          <p:spTgt spid="200707">
                                            <p:txEl>
                                              <p:pRg st="4" end="4"/>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00707">
                                            <p:txEl>
                                              <p:pRg st="5" end="5"/>
                                            </p:txEl>
                                          </p:spTgt>
                                        </p:tgtEl>
                                        <p:attrNameLst>
                                          <p:attrName>style.visibility</p:attrName>
                                        </p:attrNameLst>
                                      </p:cBhvr>
                                      <p:to>
                                        <p:strVal val="visible"/>
                                      </p:to>
                                    </p:set>
                                    <p:animEffect transition="in" filter="randombar(horizontal)">
                                      <p:cBhvr>
                                        <p:cTn id="13" dur="500"/>
                                        <p:tgtEl>
                                          <p:spTgt spid="200707">
                                            <p:txEl>
                                              <p:pRg st="5" end="5"/>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200707">
                                            <p:txEl>
                                              <p:pRg st="6" end="6"/>
                                            </p:txEl>
                                          </p:spTgt>
                                        </p:tgtEl>
                                        <p:attrNameLst>
                                          <p:attrName>style.visibility</p:attrName>
                                        </p:attrNameLst>
                                      </p:cBhvr>
                                      <p:to>
                                        <p:strVal val="visible"/>
                                      </p:to>
                                    </p:set>
                                    <p:animEffect transition="in" filter="randombar(horizontal)">
                                      <p:cBhvr>
                                        <p:cTn id="16" dur="500"/>
                                        <p:tgtEl>
                                          <p:spTgt spid="2007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p:txBody>
          <a:bodyPr/>
          <a:lstStyle/>
          <a:p>
            <a:r>
              <a:rPr lang="en-US" smtClean="0"/>
              <a:t>Random Numbers</a:t>
            </a:r>
            <a:endParaRPr lang="en-US" dirty="0" smtClean="0"/>
          </a:p>
        </p:txBody>
      </p:sp>
      <p:sp>
        <p:nvSpPr>
          <p:cNvPr id="249859" name="Rectangle 3"/>
          <p:cNvSpPr>
            <a:spLocks noGrp="1" noChangeArrowheads="1"/>
          </p:cNvSpPr>
          <p:nvPr>
            <p:ph idx="1"/>
          </p:nvPr>
        </p:nvSpPr>
        <p:spPr>
          <a:xfrm>
            <a:off x="4139952" y="273051"/>
            <a:ext cx="4896544" cy="5778500"/>
          </a:xfrm>
        </p:spPr>
        <p:txBody>
          <a:bodyPr/>
          <a:lstStyle/>
          <a:p>
            <a:endParaRPr lang="en-US" sz="2800" dirty="0" smtClean="0"/>
          </a:p>
          <a:p>
            <a:r>
              <a:rPr lang="en-US" sz="2800" b="1" dirty="0">
                <a:effectLst>
                  <a:outerShdw blurRad="38100" dist="38100" dir="2700000" algn="tl">
                    <a:srgbClr val="0064E2"/>
                  </a:outerShdw>
                </a:effectLst>
                <a:latin typeface="Corbel" pitchFamily="33" charset="0"/>
              </a:rPr>
              <a:t>Uses include generation of:</a:t>
            </a:r>
          </a:p>
          <a:p>
            <a:pPr lvl="1"/>
            <a:endParaRPr lang="en-US" sz="2400" dirty="0" smtClean="0"/>
          </a:p>
          <a:p>
            <a:pPr lvl="1"/>
            <a:r>
              <a:rPr lang="en-US" sz="2400" dirty="0" smtClean="0"/>
              <a:t>keys for public-key algorithms</a:t>
            </a:r>
          </a:p>
          <a:p>
            <a:pPr lvl="1"/>
            <a:r>
              <a:rPr lang="en-US" sz="2400" dirty="0" smtClean="0"/>
              <a:t>stream key for symmetric stream cipher</a:t>
            </a:r>
          </a:p>
          <a:p>
            <a:pPr lvl="1"/>
            <a:r>
              <a:rPr lang="en-US" sz="2400" dirty="0" smtClean="0"/>
              <a:t>symmetric key for use as a temporary session key or in creating a digital envelope</a:t>
            </a:r>
          </a:p>
          <a:p>
            <a:pPr lvl="1"/>
            <a:r>
              <a:rPr lang="en-US" sz="2400" dirty="0" smtClean="0"/>
              <a:t>handshaking to prevent replay attacks</a:t>
            </a:r>
          </a:p>
          <a:p>
            <a:pPr lvl="1"/>
            <a:r>
              <a:rPr lang="en-US" sz="2400" dirty="0" smtClean="0"/>
              <a:t> session key</a:t>
            </a:r>
          </a:p>
        </p:txBody>
      </p:sp>
      <p:pic>
        <p:nvPicPr>
          <p:cNvPr id="74757" name="Picture 4"/>
          <p:cNvPicPr>
            <a:picLocks noChangeAspect="1"/>
          </p:cNvPicPr>
          <p:nvPr/>
        </p:nvPicPr>
        <p:blipFill>
          <a:blip r:embed="rId3"/>
          <a:srcRect/>
          <a:stretch>
            <a:fillRect/>
          </a:stretch>
        </p:blipFill>
        <p:spPr bwMode="auto">
          <a:xfrm>
            <a:off x="1143000" y="1981200"/>
            <a:ext cx="1905000" cy="2628900"/>
          </a:xfrm>
          <a:prstGeom prst="rect">
            <a:avLst/>
          </a:prstGeom>
          <a:noFill/>
          <a:ln w="9525">
            <a:noFill/>
            <a:miter lim="800000"/>
            <a:headEnd/>
            <a:tailEnd/>
          </a:ln>
        </p:spPr>
      </p:pic>
    </p:spTree>
    <p:extLst>
      <p:ext uri="{BB962C8B-B14F-4D97-AF65-F5344CB8AC3E}">
        <p14:creationId xmlns:p14="http://schemas.microsoft.com/office/powerpoint/2010/main" val="346413161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807" name="Picture 19"/>
          <p:cNvPicPr>
            <a:picLocks noChangeAspect="1"/>
          </p:cNvPicPr>
          <p:nvPr/>
        </p:nvPicPr>
        <p:blipFill>
          <a:blip r:embed="rId3">
            <a:lum bright="10000" contrast="-30000"/>
            <a:alphaModFix amt="19000"/>
          </a:blip>
          <a:srcRect/>
          <a:stretch>
            <a:fillRect/>
          </a:stretch>
        </p:blipFill>
        <p:spPr bwMode="auto">
          <a:xfrm>
            <a:off x="1219200" y="2046288"/>
            <a:ext cx="6553200" cy="4811712"/>
          </a:xfrm>
          <a:prstGeom prst="rect">
            <a:avLst/>
          </a:prstGeom>
          <a:noFill/>
          <a:ln w="9525">
            <a:noFill/>
            <a:miter lim="800000"/>
            <a:headEnd/>
            <a:tailEnd/>
          </a:ln>
        </p:spPr>
      </p:pic>
      <p:sp>
        <p:nvSpPr>
          <p:cNvPr id="16" name="Text Placeholder 15"/>
          <p:cNvSpPr>
            <a:spLocks noGrp="1"/>
          </p:cNvSpPr>
          <p:nvPr>
            <p:ph type="body" idx="1"/>
          </p:nvPr>
        </p:nvSpPr>
        <p:spPr>
          <a:xfrm>
            <a:off x="457200" y="1124744"/>
            <a:ext cx="3931920" cy="744071"/>
          </a:xfrm>
        </p:spPr>
        <p:txBody>
          <a:bodyPr/>
          <a:lstStyle/>
          <a:p>
            <a:r>
              <a:rPr lang="en-US" sz="3200" smtClean="0"/>
              <a:t>Randomness</a:t>
            </a:r>
            <a:endParaRPr lang="en-US" sz="3200" dirty="0"/>
          </a:p>
        </p:txBody>
      </p:sp>
      <p:sp>
        <p:nvSpPr>
          <p:cNvPr id="17" name="Content Placeholder 16"/>
          <p:cNvSpPr>
            <a:spLocks noGrp="1"/>
          </p:cNvSpPr>
          <p:nvPr>
            <p:ph sz="half" idx="2"/>
          </p:nvPr>
        </p:nvSpPr>
        <p:spPr>
          <a:xfrm>
            <a:off x="457200" y="1904674"/>
            <a:ext cx="4402832" cy="3523129"/>
          </a:xfrm>
        </p:spPr>
        <p:txBody>
          <a:bodyPr/>
          <a:lstStyle/>
          <a:p>
            <a:r>
              <a:rPr lang="en-US" sz="2800" dirty="0" smtClean="0"/>
              <a:t>criteria:</a:t>
            </a:r>
          </a:p>
          <a:p>
            <a:pPr lvl="1"/>
            <a:r>
              <a:rPr lang="en-US" sz="2400" b="1" dirty="0" smtClean="0"/>
              <a:t>uniform distribution</a:t>
            </a:r>
          </a:p>
          <a:p>
            <a:pPr lvl="2"/>
            <a:r>
              <a:rPr lang="en-US" sz="2400" dirty="0" smtClean="0"/>
              <a:t>frequency of occurrence of each of the numbers should be approximately the same</a:t>
            </a:r>
          </a:p>
          <a:p>
            <a:pPr lvl="1"/>
            <a:r>
              <a:rPr lang="en-US" sz="2400" b="1" dirty="0" smtClean="0"/>
              <a:t>independence</a:t>
            </a:r>
          </a:p>
          <a:p>
            <a:pPr lvl="2"/>
            <a:r>
              <a:rPr lang="en-US" sz="2400" dirty="0" smtClean="0"/>
              <a:t>no one value in the sequence can be inferred from the others</a:t>
            </a:r>
          </a:p>
          <a:p>
            <a:pPr lvl="1"/>
            <a:endParaRPr lang="en-US" sz="2400" dirty="0"/>
          </a:p>
        </p:txBody>
      </p:sp>
      <p:sp>
        <p:nvSpPr>
          <p:cNvPr id="18" name="Text Placeholder 17"/>
          <p:cNvSpPr>
            <a:spLocks noGrp="1"/>
          </p:cNvSpPr>
          <p:nvPr>
            <p:ph type="body" sz="quarter" idx="3"/>
          </p:nvPr>
        </p:nvSpPr>
        <p:spPr>
          <a:xfrm>
            <a:off x="4754880" y="1124744"/>
            <a:ext cx="3931920" cy="744071"/>
          </a:xfrm>
        </p:spPr>
        <p:txBody>
          <a:bodyPr/>
          <a:lstStyle/>
          <a:p>
            <a:r>
              <a:rPr lang="en-US" sz="3200" smtClean="0"/>
              <a:t>Unpredictability</a:t>
            </a:r>
            <a:endParaRPr lang="en-US" sz="3200" dirty="0"/>
          </a:p>
        </p:txBody>
      </p:sp>
      <p:sp>
        <p:nvSpPr>
          <p:cNvPr id="19" name="Content Placeholder 18"/>
          <p:cNvSpPr>
            <a:spLocks noGrp="1"/>
          </p:cNvSpPr>
          <p:nvPr>
            <p:ph sz="quarter" idx="4"/>
          </p:nvPr>
        </p:nvSpPr>
        <p:spPr>
          <a:xfrm>
            <a:off x="4888552" y="1904674"/>
            <a:ext cx="3931920" cy="3523129"/>
          </a:xfrm>
        </p:spPr>
        <p:txBody>
          <a:bodyPr/>
          <a:lstStyle/>
          <a:p>
            <a:r>
              <a:rPr lang="en-US" sz="2400" dirty="0" smtClean="0"/>
              <a:t>each number is statistically independent of other numbers in the sequence</a:t>
            </a:r>
          </a:p>
          <a:p>
            <a:r>
              <a:rPr lang="en-US" sz="2400" dirty="0" smtClean="0"/>
              <a:t>opponent should not be able to predict future elements of the sequence on the basis of earlier elements</a:t>
            </a:r>
            <a:endParaRPr lang="en-US" sz="2400" dirty="0"/>
          </a:p>
        </p:txBody>
      </p:sp>
      <p:sp>
        <p:nvSpPr>
          <p:cNvPr id="15" name="Title 14"/>
          <p:cNvSpPr>
            <a:spLocks noGrp="1"/>
          </p:cNvSpPr>
          <p:nvPr>
            <p:ph type="title"/>
          </p:nvPr>
        </p:nvSpPr>
        <p:spPr/>
        <p:txBody>
          <a:bodyPr/>
          <a:lstStyle/>
          <a:p>
            <a:r>
              <a:rPr lang="en-US" sz="4000" dirty="0" smtClean="0"/>
              <a:t>Random Number Requirements</a:t>
            </a:r>
            <a:endParaRPr lang="en-US" sz="4000" dirty="0"/>
          </a:p>
        </p:txBody>
      </p:sp>
    </p:spTree>
    <p:extLst>
      <p:ext uri="{BB962C8B-B14F-4D97-AF65-F5344CB8AC3E}">
        <p14:creationId xmlns:p14="http://schemas.microsoft.com/office/powerpoint/2010/main" val="896954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randombar(horizontal)">
                                      <p:cBhvr>
                                        <p:cTn id="7" dur="500"/>
                                        <p:tgtEl>
                                          <p:spTgt spid="18">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9">
                                            <p:txEl>
                                              <p:pRg st="0" end="0"/>
                                            </p:txEl>
                                          </p:spTgt>
                                        </p:tgtEl>
                                        <p:attrNameLst>
                                          <p:attrName>style.visibility</p:attrName>
                                        </p:attrNameLst>
                                      </p:cBhvr>
                                      <p:to>
                                        <p:strVal val="visible"/>
                                      </p:to>
                                    </p:set>
                                    <p:animEffect transition="in" filter="randombar(horizontal)">
                                      <p:cBhvr>
                                        <p:cTn id="10" dur="500"/>
                                        <p:tgtEl>
                                          <p:spTgt spid="19">
                                            <p:txEl>
                                              <p:pRg st="0" end="0"/>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9">
                                            <p:txEl>
                                              <p:pRg st="1" end="1"/>
                                            </p:txEl>
                                          </p:spTgt>
                                        </p:tgtEl>
                                        <p:attrNameLst>
                                          <p:attrName>style.visibility</p:attrName>
                                        </p:attrNameLst>
                                      </p:cBhvr>
                                      <p:to>
                                        <p:strVal val="visible"/>
                                      </p:to>
                                    </p:set>
                                    <p:animEffect transition="in" filter="randombar(horizontal)">
                                      <p:cBhvr>
                                        <p:cTn id="13" dur="500"/>
                                        <p:tgtEl>
                                          <p:spTgt spid="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p:bldP spid="19"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p:txBody>
          <a:bodyPr/>
          <a:lstStyle/>
          <a:p>
            <a:r>
              <a:rPr lang="en-US" smtClean="0"/>
              <a:t>Random versus Pseudorandom</a:t>
            </a:r>
            <a:endParaRPr lang="en-US" dirty="0"/>
          </a:p>
        </p:txBody>
      </p:sp>
      <p:sp>
        <p:nvSpPr>
          <p:cNvPr id="251907" name="Rectangle 3"/>
          <p:cNvSpPr>
            <a:spLocks noGrp="1" noChangeArrowheads="1"/>
          </p:cNvSpPr>
          <p:nvPr>
            <p:ph idx="1"/>
          </p:nvPr>
        </p:nvSpPr>
        <p:spPr>
          <a:xfrm>
            <a:off x="457200" y="1118517"/>
            <a:ext cx="8686800" cy="4830763"/>
          </a:xfrm>
        </p:spPr>
        <p:txBody>
          <a:bodyPr/>
          <a:lstStyle/>
          <a:p>
            <a:r>
              <a:rPr lang="en-US" sz="2800" dirty="0" smtClean="0"/>
              <a:t>cryptographic applications typically use algorithms for random number generation</a:t>
            </a:r>
          </a:p>
          <a:p>
            <a:pPr lvl="1"/>
            <a:r>
              <a:rPr lang="en-US" sz="2400" dirty="0" smtClean="0"/>
              <a:t>algorithms are deterministic and therefore produce sequences of numbers that are not statistically random</a:t>
            </a:r>
          </a:p>
          <a:p>
            <a:r>
              <a:rPr lang="en-US" sz="2800" dirty="0" smtClean="0"/>
              <a:t>pseudorandom numbers are:</a:t>
            </a:r>
          </a:p>
          <a:p>
            <a:pPr lvl="1"/>
            <a:r>
              <a:rPr lang="en-US" sz="2400" dirty="0" smtClean="0"/>
              <a:t>sequences produced that satisfy statistical randomness tests</a:t>
            </a:r>
          </a:p>
          <a:p>
            <a:pPr lvl="1"/>
            <a:r>
              <a:rPr lang="en-US" sz="2400" dirty="0" smtClean="0"/>
              <a:t>likely to be predictable</a:t>
            </a:r>
          </a:p>
          <a:p>
            <a:r>
              <a:rPr lang="en-US" sz="2800" dirty="0" smtClean="0"/>
              <a:t>true random number generator (TRNG):</a:t>
            </a:r>
          </a:p>
          <a:p>
            <a:pPr lvl="1"/>
            <a:r>
              <a:rPr lang="en-US" sz="2400" dirty="0" smtClean="0"/>
              <a:t>uses a nondeterministic source to produce randomness</a:t>
            </a:r>
          </a:p>
          <a:p>
            <a:pPr lvl="1"/>
            <a:r>
              <a:rPr lang="en-US" sz="2400" dirty="0" smtClean="0"/>
              <a:t>most operate by measuring unpredictable natural processes</a:t>
            </a:r>
          </a:p>
          <a:p>
            <a:pPr lvl="2"/>
            <a:r>
              <a:rPr lang="en-US" sz="2000" dirty="0" smtClean="0"/>
              <a:t>e.g. radiation, gas discharge, leaky capacitors</a:t>
            </a:r>
          </a:p>
          <a:p>
            <a:pPr lvl="1"/>
            <a:r>
              <a:rPr lang="en-US" sz="2400" dirty="0" smtClean="0"/>
              <a:t>increasingly provided on modern processors </a:t>
            </a:r>
          </a:p>
        </p:txBody>
      </p:sp>
    </p:spTree>
    <p:extLst>
      <p:ext uri="{BB962C8B-B14F-4D97-AF65-F5344CB8AC3E}">
        <p14:creationId xmlns:p14="http://schemas.microsoft.com/office/powerpoint/2010/main" val="2501393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51907">
                                            <p:txEl>
                                              <p:pRg st="2" end="2"/>
                                            </p:txEl>
                                          </p:spTgt>
                                        </p:tgtEl>
                                        <p:attrNameLst>
                                          <p:attrName>style.visibility</p:attrName>
                                        </p:attrNameLst>
                                      </p:cBhvr>
                                      <p:to>
                                        <p:strVal val="visible"/>
                                      </p:to>
                                    </p:set>
                                    <p:animEffect transition="in" filter="randombar(horizontal)">
                                      <p:cBhvr>
                                        <p:cTn id="7" dur="500"/>
                                        <p:tgtEl>
                                          <p:spTgt spid="251907">
                                            <p:txEl>
                                              <p:pRg st="2" end="2"/>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51907">
                                            <p:txEl>
                                              <p:pRg st="3" end="3"/>
                                            </p:txEl>
                                          </p:spTgt>
                                        </p:tgtEl>
                                        <p:attrNameLst>
                                          <p:attrName>style.visibility</p:attrName>
                                        </p:attrNameLst>
                                      </p:cBhvr>
                                      <p:to>
                                        <p:strVal val="visible"/>
                                      </p:to>
                                    </p:set>
                                    <p:animEffect transition="in" filter="randombar(horizontal)">
                                      <p:cBhvr>
                                        <p:cTn id="10" dur="500"/>
                                        <p:tgtEl>
                                          <p:spTgt spid="251907">
                                            <p:txEl>
                                              <p:pRg st="3" end="3"/>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51907">
                                            <p:txEl>
                                              <p:pRg st="4" end="4"/>
                                            </p:txEl>
                                          </p:spTgt>
                                        </p:tgtEl>
                                        <p:attrNameLst>
                                          <p:attrName>style.visibility</p:attrName>
                                        </p:attrNameLst>
                                      </p:cBhvr>
                                      <p:to>
                                        <p:strVal val="visible"/>
                                      </p:to>
                                    </p:set>
                                    <p:animEffect transition="in" filter="randombar(horizontal)">
                                      <p:cBhvr>
                                        <p:cTn id="13" dur="500"/>
                                        <p:tgtEl>
                                          <p:spTgt spid="251907">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251907">
                                            <p:txEl>
                                              <p:pRg st="5" end="5"/>
                                            </p:txEl>
                                          </p:spTgt>
                                        </p:tgtEl>
                                        <p:attrNameLst>
                                          <p:attrName>style.visibility</p:attrName>
                                        </p:attrNameLst>
                                      </p:cBhvr>
                                      <p:to>
                                        <p:strVal val="visible"/>
                                      </p:to>
                                    </p:set>
                                    <p:animEffect transition="in" filter="randombar(horizontal)">
                                      <p:cBhvr>
                                        <p:cTn id="18" dur="500"/>
                                        <p:tgtEl>
                                          <p:spTgt spid="251907">
                                            <p:txEl>
                                              <p:pRg st="5" end="5"/>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251907">
                                            <p:txEl>
                                              <p:pRg st="6" end="6"/>
                                            </p:txEl>
                                          </p:spTgt>
                                        </p:tgtEl>
                                        <p:attrNameLst>
                                          <p:attrName>style.visibility</p:attrName>
                                        </p:attrNameLst>
                                      </p:cBhvr>
                                      <p:to>
                                        <p:strVal val="visible"/>
                                      </p:to>
                                    </p:set>
                                    <p:animEffect transition="in" filter="randombar(horizontal)">
                                      <p:cBhvr>
                                        <p:cTn id="21" dur="500"/>
                                        <p:tgtEl>
                                          <p:spTgt spid="251907">
                                            <p:txEl>
                                              <p:pRg st="6" end="6"/>
                                            </p:txEl>
                                          </p:spTgt>
                                        </p:tgtEl>
                                      </p:cBhvr>
                                    </p:animEffect>
                                  </p:childTnLst>
                                </p:cTn>
                              </p:par>
                              <p:par>
                                <p:cTn id="22" presetID="14" presetClass="entr" presetSubtype="10" fill="hold" nodeType="withEffect">
                                  <p:stCondLst>
                                    <p:cond delay="0"/>
                                  </p:stCondLst>
                                  <p:childTnLst>
                                    <p:set>
                                      <p:cBhvr>
                                        <p:cTn id="23" dur="1" fill="hold">
                                          <p:stCondLst>
                                            <p:cond delay="0"/>
                                          </p:stCondLst>
                                        </p:cTn>
                                        <p:tgtEl>
                                          <p:spTgt spid="251907">
                                            <p:txEl>
                                              <p:pRg st="7" end="7"/>
                                            </p:txEl>
                                          </p:spTgt>
                                        </p:tgtEl>
                                        <p:attrNameLst>
                                          <p:attrName>style.visibility</p:attrName>
                                        </p:attrNameLst>
                                      </p:cBhvr>
                                      <p:to>
                                        <p:strVal val="visible"/>
                                      </p:to>
                                    </p:set>
                                    <p:animEffect transition="in" filter="randombar(horizontal)">
                                      <p:cBhvr>
                                        <p:cTn id="24" dur="500"/>
                                        <p:tgtEl>
                                          <p:spTgt spid="251907">
                                            <p:txEl>
                                              <p:pRg st="7" end="7"/>
                                            </p:txEl>
                                          </p:spTgt>
                                        </p:tgtEl>
                                      </p:cBhvr>
                                    </p:animEffect>
                                  </p:childTnLst>
                                </p:cTn>
                              </p:par>
                              <p:par>
                                <p:cTn id="25" presetID="14" presetClass="entr" presetSubtype="10" fill="hold" nodeType="withEffect">
                                  <p:stCondLst>
                                    <p:cond delay="0"/>
                                  </p:stCondLst>
                                  <p:childTnLst>
                                    <p:set>
                                      <p:cBhvr>
                                        <p:cTn id="26" dur="1" fill="hold">
                                          <p:stCondLst>
                                            <p:cond delay="0"/>
                                          </p:stCondLst>
                                        </p:cTn>
                                        <p:tgtEl>
                                          <p:spTgt spid="251907">
                                            <p:txEl>
                                              <p:pRg st="8" end="8"/>
                                            </p:txEl>
                                          </p:spTgt>
                                        </p:tgtEl>
                                        <p:attrNameLst>
                                          <p:attrName>style.visibility</p:attrName>
                                        </p:attrNameLst>
                                      </p:cBhvr>
                                      <p:to>
                                        <p:strVal val="visible"/>
                                      </p:to>
                                    </p:set>
                                    <p:animEffect transition="in" filter="randombar(horizontal)">
                                      <p:cBhvr>
                                        <p:cTn id="27" dur="500"/>
                                        <p:tgtEl>
                                          <p:spTgt spid="251907">
                                            <p:txEl>
                                              <p:pRg st="8" end="8"/>
                                            </p:txEl>
                                          </p:spTgt>
                                        </p:tgtEl>
                                      </p:cBhvr>
                                    </p:animEffect>
                                  </p:childTnLst>
                                </p:cTn>
                              </p:par>
                              <p:par>
                                <p:cTn id="28" presetID="14" presetClass="entr" presetSubtype="10" fill="hold" nodeType="withEffect">
                                  <p:stCondLst>
                                    <p:cond delay="0"/>
                                  </p:stCondLst>
                                  <p:childTnLst>
                                    <p:set>
                                      <p:cBhvr>
                                        <p:cTn id="29" dur="1" fill="hold">
                                          <p:stCondLst>
                                            <p:cond delay="0"/>
                                          </p:stCondLst>
                                        </p:cTn>
                                        <p:tgtEl>
                                          <p:spTgt spid="251907">
                                            <p:txEl>
                                              <p:pRg st="9" end="9"/>
                                            </p:txEl>
                                          </p:spTgt>
                                        </p:tgtEl>
                                        <p:attrNameLst>
                                          <p:attrName>style.visibility</p:attrName>
                                        </p:attrNameLst>
                                      </p:cBhvr>
                                      <p:to>
                                        <p:strVal val="visible"/>
                                      </p:to>
                                    </p:set>
                                    <p:animEffect transition="in" filter="randombar(horizontal)">
                                      <p:cBhvr>
                                        <p:cTn id="30" dur="500"/>
                                        <p:tgtEl>
                                          <p:spTgt spid="25190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p:txBody>
          <a:bodyPr/>
          <a:lstStyle/>
          <a:p>
            <a:r>
              <a:rPr lang="en-US" sz="3200" dirty="0" smtClean="0"/>
              <a:t>Application:  Encryption of Stored Data</a:t>
            </a:r>
            <a:endParaRPr lang="en-US" sz="3200" dirty="0"/>
          </a:p>
        </p:txBody>
      </p:sp>
      <p:sp>
        <p:nvSpPr>
          <p:cNvPr id="3" name="Freeform 2"/>
          <p:cNvSpPr/>
          <p:nvPr/>
        </p:nvSpPr>
        <p:spPr>
          <a:xfrm>
            <a:off x="457200" y="1295400"/>
            <a:ext cx="8229600" cy="4830763"/>
          </a:xfrm>
          <a:custGeom>
            <a:avLst/>
            <a:gdLst>
              <a:gd name="connsiteX0" fmla="*/ 0 w 8229600"/>
              <a:gd name="connsiteY0" fmla="*/ 410615 h 4830763"/>
              <a:gd name="connsiteX1" fmla="*/ 410615 w 8229600"/>
              <a:gd name="connsiteY1" fmla="*/ 0 h 4830763"/>
              <a:gd name="connsiteX2" fmla="*/ 7818985 w 8229600"/>
              <a:gd name="connsiteY2" fmla="*/ 0 h 4830763"/>
              <a:gd name="connsiteX3" fmla="*/ 8229600 w 8229600"/>
              <a:gd name="connsiteY3" fmla="*/ 410615 h 4830763"/>
              <a:gd name="connsiteX4" fmla="*/ 8229600 w 8229600"/>
              <a:gd name="connsiteY4" fmla="*/ 4420148 h 4830763"/>
              <a:gd name="connsiteX5" fmla="*/ 7818985 w 8229600"/>
              <a:gd name="connsiteY5" fmla="*/ 4830763 h 4830763"/>
              <a:gd name="connsiteX6" fmla="*/ 410615 w 8229600"/>
              <a:gd name="connsiteY6" fmla="*/ 4830763 h 4830763"/>
              <a:gd name="connsiteX7" fmla="*/ 0 w 8229600"/>
              <a:gd name="connsiteY7" fmla="*/ 4420148 h 4830763"/>
              <a:gd name="connsiteX8" fmla="*/ 0 w 8229600"/>
              <a:gd name="connsiteY8" fmla="*/ 410615 h 4830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29600" h="4830763">
                <a:moveTo>
                  <a:pt x="0" y="410615"/>
                </a:moveTo>
                <a:cubicBezTo>
                  <a:pt x="0" y="183839"/>
                  <a:pt x="183839" y="0"/>
                  <a:pt x="410615" y="0"/>
                </a:cubicBezTo>
                <a:lnTo>
                  <a:pt x="7818985" y="0"/>
                </a:lnTo>
                <a:cubicBezTo>
                  <a:pt x="8045761" y="0"/>
                  <a:pt x="8229600" y="183839"/>
                  <a:pt x="8229600" y="410615"/>
                </a:cubicBezTo>
                <a:lnTo>
                  <a:pt x="8229600" y="4420148"/>
                </a:lnTo>
                <a:cubicBezTo>
                  <a:pt x="8229600" y="4646924"/>
                  <a:pt x="8045761" y="4830763"/>
                  <a:pt x="7818985" y="4830763"/>
                </a:cubicBezTo>
                <a:lnTo>
                  <a:pt x="410615" y="4830763"/>
                </a:lnTo>
                <a:cubicBezTo>
                  <a:pt x="183839" y="4830763"/>
                  <a:pt x="0" y="4646924"/>
                  <a:pt x="0" y="4420148"/>
                </a:cubicBezTo>
                <a:lnTo>
                  <a:pt x="0" y="410615"/>
                </a:lnTo>
                <a:close/>
              </a:path>
            </a:pathLst>
          </a:custGeom>
          <a:ln w="28575" cmpd="sng">
            <a:solidFill>
              <a:schemeClr val="accent2"/>
            </a:solidFill>
          </a:ln>
        </p:spPr>
        <p:style>
          <a:lnRef idx="0">
            <a:scrgbClr r="0" g="0" b="0"/>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226945" tIns="226945" rIns="226945" bIns="3869474" numCol="1" spcCol="1270" anchor="t" anchorCtr="0">
            <a:noAutofit/>
          </a:bodyPr>
          <a:lstStyle/>
          <a:p>
            <a:pPr lvl="0" algn="l" defTabSz="1244600" rtl="0">
              <a:lnSpc>
                <a:spcPct val="90000"/>
              </a:lnSpc>
              <a:spcBef>
                <a:spcPct val="0"/>
              </a:spcBef>
              <a:spcAft>
                <a:spcPct val="35000"/>
              </a:spcAft>
            </a:pPr>
            <a:r>
              <a:rPr lang="en-US" sz="2800" b="1" kern="1200" dirty="0" smtClean="0">
                <a:solidFill>
                  <a:srgbClr val="FFFF00"/>
                </a:solidFill>
                <a:effectLst/>
              </a:rPr>
              <a:t>common to encrypt transmitted data</a:t>
            </a:r>
            <a:endParaRPr lang="en-US" sz="2800" kern="1200" dirty="0">
              <a:solidFill>
                <a:srgbClr val="FFFF00"/>
              </a:solidFill>
              <a:effectLst/>
            </a:endParaRPr>
          </a:p>
        </p:txBody>
      </p:sp>
      <p:sp>
        <p:nvSpPr>
          <p:cNvPr id="5" name="Freeform 4"/>
          <p:cNvSpPr/>
          <p:nvPr/>
        </p:nvSpPr>
        <p:spPr>
          <a:xfrm>
            <a:off x="662940" y="2503090"/>
            <a:ext cx="7818120" cy="3381534"/>
          </a:xfrm>
          <a:custGeom>
            <a:avLst/>
            <a:gdLst>
              <a:gd name="connsiteX0" fmla="*/ 0 w 7818120"/>
              <a:gd name="connsiteY0" fmla="*/ 355061 h 3381534"/>
              <a:gd name="connsiteX1" fmla="*/ 355061 w 7818120"/>
              <a:gd name="connsiteY1" fmla="*/ 0 h 3381534"/>
              <a:gd name="connsiteX2" fmla="*/ 7463059 w 7818120"/>
              <a:gd name="connsiteY2" fmla="*/ 0 h 3381534"/>
              <a:gd name="connsiteX3" fmla="*/ 7818120 w 7818120"/>
              <a:gd name="connsiteY3" fmla="*/ 355061 h 3381534"/>
              <a:gd name="connsiteX4" fmla="*/ 7818120 w 7818120"/>
              <a:gd name="connsiteY4" fmla="*/ 3026473 h 3381534"/>
              <a:gd name="connsiteX5" fmla="*/ 7463059 w 7818120"/>
              <a:gd name="connsiteY5" fmla="*/ 3381534 h 3381534"/>
              <a:gd name="connsiteX6" fmla="*/ 355061 w 7818120"/>
              <a:gd name="connsiteY6" fmla="*/ 3381534 h 3381534"/>
              <a:gd name="connsiteX7" fmla="*/ 0 w 7818120"/>
              <a:gd name="connsiteY7" fmla="*/ 3026473 h 3381534"/>
              <a:gd name="connsiteX8" fmla="*/ 0 w 7818120"/>
              <a:gd name="connsiteY8" fmla="*/ 355061 h 338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18120" h="3381534">
                <a:moveTo>
                  <a:pt x="0" y="355061"/>
                </a:moveTo>
                <a:cubicBezTo>
                  <a:pt x="0" y="158966"/>
                  <a:pt x="158966" y="0"/>
                  <a:pt x="355061" y="0"/>
                </a:cubicBezTo>
                <a:lnTo>
                  <a:pt x="7463059" y="0"/>
                </a:lnTo>
                <a:cubicBezTo>
                  <a:pt x="7659154" y="0"/>
                  <a:pt x="7818120" y="158966"/>
                  <a:pt x="7818120" y="355061"/>
                </a:cubicBezTo>
                <a:lnTo>
                  <a:pt x="7818120" y="3026473"/>
                </a:lnTo>
                <a:cubicBezTo>
                  <a:pt x="7818120" y="3222568"/>
                  <a:pt x="7659154" y="3381534"/>
                  <a:pt x="7463059" y="3381534"/>
                </a:cubicBezTo>
                <a:lnTo>
                  <a:pt x="355061" y="3381534"/>
                </a:lnTo>
                <a:cubicBezTo>
                  <a:pt x="158966" y="3381534"/>
                  <a:pt x="0" y="3222568"/>
                  <a:pt x="0" y="3026473"/>
                </a:cubicBezTo>
                <a:lnTo>
                  <a:pt x="0" y="355061"/>
                </a:lnTo>
                <a:close/>
              </a:path>
            </a:pathLst>
          </a:custGeom>
          <a:ln w="38100" cmpd="sng">
            <a:solidFill>
              <a:schemeClr val="accent2"/>
            </a:solidFill>
          </a:ln>
        </p:spPr>
        <p:style>
          <a:lnRef idx="0">
            <a:scrgbClr r="0" g="0" b="0"/>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210674" tIns="210674" rIns="210674" bIns="2251268" numCol="1" spcCol="1270" anchor="t" anchorCtr="0">
            <a:noAutofit/>
          </a:bodyPr>
          <a:lstStyle/>
          <a:p>
            <a:pPr lvl="0" algn="l" defTabSz="1244600" rtl="0">
              <a:lnSpc>
                <a:spcPct val="90000"/>
              </a:lnSpc>
              <a:spcBef>
                <a:spcPct val="0"/>
              </a:spcBef>
              <a:spcAft>
                <a:spcPct val="35000"/>
              </a:spcAft>
            </a:pPr>
            <a:r>
              <a:rPr lang="en-US" sz="2800" b="1" kern="1200" dirty="0" smtClean="0">
                <a:solidFill>
                  <a:srgbClr val="FFFF00"/>
                </a:solidFill>
              </a:rPr>
              <a:t>	</a:t>
            </a:r>
            <a:r>
              <a:rPr lang="en-US" sz="2800" b="1" dirty="0">
                <a:solidFill>
                  <a:srgbClr val="FFFF00"/>
                </a:solidFill>
              </a:rPr>
              <a:t> </a:t>
            </a:r>
            <a:r>
              <a:rPr lang="en-US" sz="2800" b="1" dirty="0" smtClean="0">
                <a:solidFill>
                  <a:srgbClr val="FFFF00"/>
                </a:solidFill>
              </a:rPr>
              <a:t>       </a:t>
            </a:r>
            <a:r>
              <a:rPr lang="en-US" sz="2800" b="1" kern="1200" dirty="0" smtClean="0">
                <a:solidFill>
                  <a:srgbClr val="FFFF00"/>
                </a:solidFill>
              </a:rPr>
              <a:t>much less common for stored data</a:t>
            </a:r>
            <a:endParaRPr lang="en-US" sz="2800" kern="1200" dirty="0">
              <a:solidFill>
                <a:srgbClr val="FFFF00"/>
              </a:solidFill>
            </a:endParaRPr>
          </a:p>
        </p:txBody>
      </p:sp>
      <p:sp>
        <p:nvSpPr>
          <p:cNvPr id="6" name="Freeform 5"/>
          <p:cNvSpPr/>
          <p:nvPr/>
        </p:nvSpPr>
        <p:spPr>
          <a:xfrm>
            <a:off x="683568" y="2687071"/>
            <a:ext cx="1900650" cy="1173977"/>
          </a:xfrm>
          <a:custGeom>
            <a:avLst/>
            <a:gdLst>
              <a:gd name="connsiteX0" fmla="*/ 0 w 1563624"/>
              <a:gd name="connsiteY0" fmla="*/ 70379 h 670280"/>
              <a:gd name="connsiteX1" fmla="*/ 70379 w 1563624"/>
              <a:gd name="connsiteY1" fmla="*/ 0 h 670280"/>
              <a:gd name="connsiteX2" fmla="*/ 1493245 w 1563624"/>
              <a:gd name="connsiteY2" fmla="*/ 0 h 670280"/>
              <a:gd name="connsiteX3" fmla="*/ 1563624 w 1563624"/>
              <a:gd name="connsiteY3" fmla="*/ 70379 h 670280"/>
              <a:gd name="connsiteX4" fmla="*/ 1563624 w 1563624"/>
              <a:gd name="connsiteY4" fmla="*/ 599901 h 670280"/>
              <a:gd name="connsiteX5" fmla="*/ 1493245 w 1563624"/>
              <a:gd name="connsiteY5" fmla="*/ 670280 h 670280"/>
              <a:gd name="connsiteX6" fmla="*/ 70379 w 1563624"/>
              <a:gd name="connsiteY6" fmla="*/ 670280 h 670280"/>
              <a:gd name="connsiteX7" fmla="*/ 0 w 1563624"/>
              <a:gd name="connsiteY7" fmla="*/ 599901 h 670280"/>
              <a:gd name="connsiteX8" fmla="*/ 0 w 1563624"/>
              <a:gd name="connsiteY8" fmla="*/ 70379 h 670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3624" h="670280">
                <a:moveTo>
                  <a:pt x="0" y="70379"/>
                </a:moveTo>
                <a:cubicBezTo>
                  <a:pt x="0" y="31510"/>
                  <a:pt x="31510" y="0"/>
                  <a:pt x="70379" y="0"/>
                </a:cubicBezTo>
                <a:lnTo>
                  <a:pt x="1493245" y="0"/>
                </a:lnTo>
                <a:cubicBezTo>
                  <a:pt x="1532114" y="0"/>
                  <a:pt x="1563624" y="31510"/>
                  <a:pt x="1563624" y="70379"/>
                </a:cubicBezTo>
                <a:lnTo>
                  <a:pt x="1563624" y="599901"/>
                </a:lnTo>
                <a:cubicBezTo>
                  <a:pt x="1563624" y="638770"/>
                  <a:pt x="1532114" y="670280"/>
                  <a:pt x="1493245" y="670280"/>
                </a:cubicBezTo>
                <a:lnTo>
                  <a:pt x="70379" y="670280"/>
                </a:lnTo>
                <a:cubicBezTo>
                  <a:pt x="31510" y="670280"/>
                  <a:pt x="0" y="638770"/>
                  <a:pt x="0" y="599901"/>
                </a:cubicBezTo>
                <a:lnTo>
                  <a:pt x="0" y="70379"/>
                </a:lnTo>
                <a:close/>
              </a:path>
            </a:pathLst>
          </a:custGeom>
          <a:ln w="6350" cmpd="sng">
            <a:solidFill>
              <a:srgbClr val="0000FF"/>
            </a:solidFill>
          </a:ln>
        </p:spPr>
        <p:style>
          <a:lnRef idx="1">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4903" tIns="54903" rIns="54903" bIns="54903" numCol="1" spcCol="1270" anchor="ctr" anchorCtr="0">
            <a:noAutofit/>
          </a:bodyPr>
          <a:lstStyle/>
          <a:p>
            <a:pPr lvl="0" algn="ctr" defTabSz="400050" rtl="0">
              <a:lnSpc>
                <a:spcPct val="90000"/>
              </a:lnSpc>
              <a:spcBef>
                <a:spcPct val="0"/>
              </a:spcBef>
              <a:spcAft>
                <a:spcPct val="35000"/>
              </a:spcAft>
            </a:pPr>
            <a:r>
              <a:rPr lang="en-US" sz="1400" b="1" kern="1200" dirty="0" smtClean="0"/>
              <a:t>there is often little protection beyond domain authentication and operating system access controls</a:t>
            </a:r>
          </a:p>
        </p:txBody>
      </p:sp>
      <p:sp>
        <p:nvSpPr>
          <p:cNvPr id="7" name="Freeform 6"/>
          <p:cNvSpPr/>
          <p:nvPr/>
        </p:nvSpPr>
        <p:spPr>
          <a:xfrm>
            <a:off x="683568" y="4008391"/>
            <a:ext cx="1940487" cy="500729"/>
          </a:xfrm>
          <a:custGeom>
            <a:avLst/>
            <a:gdLst>
              <a:gd name="connsiteX0" fmla="*/ 0 w 1596397"/>
              <a:gd name="connsiteY0" fmla="*/ 54287 h 517020"/>
              <a:gd name="connsiteX1" fmla="*/ 54287 w 1596397"/>
              <a:gd name="connsiteY1" fmla="*/ 0 h 517020"/>
              <a:gd name="connsiteX2" fmla="*/ 1542110 w 1596397"/>
              <a:gd name="connsiteY2" fmla="*/ 0 h 517020"/>
              <a:gd name="connsiteX3" fmla="*/ 1596397 w 1596397"/>
              <a:gd name="connsiteY3" fmla="*/ 54287 h 517020"/>
              <a:gd name="connsiteX4" fmla="*/ 1596397 w 1596397"/>
              <a:gd name="connsiteY4" fmla="*/ 462733 h 517020"/>
              <a:gd name="connsiteX5" fmla="*/ 1542110 w 1596397"/>
              <a:gd name="connsiteY5" fmla="*/ 517020 h 517020"/>
              <a:gd name="connsiteX6" fmla="*/ 54287 w 1596397"/>
              <a:gd name="connsiteY6" fmla="*/ 517020 h 517020"/>
              <a:gd name="connsiteX7" fmla="*/ 0 w 1596397"/>
              <a:gd name="connsiteY7" fmla="*/ 462733 h 517020"/>
              <a:gd name="connsiteX8" fmla="*/ 0 w 1596397"/>
              <a:gd name="connsiteY8" fmla="*/ 54287 h 517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6397" h="517020">
                <a:moveTo>
                  <a:pt x="0" y="54287"/>
                </a:moveTo>
                <a:cubicBezTo>
                  <a:pt x="0" y="24305"/>
                  <a:pt x="24305" y="0"/>
                  <a:pt x="54287" y="0"/>
                </a:cubicBezTo>
                <a:lnTo>
                  <a:pt x="1542110" y="0"/>
                </a:lnTo>
                <a:cubicBezTo>
                  <a:pt x="1572092" y="0"/>
                  <a:pt x="1596397" y="24305"/>
                  <a:pt x="1596397" y="54287"/>
                </a:cubicBezTo>
                <a:lnTo>
                  <a:pt x="1596397" y="462733"/>
                </a:lnTo>
                <a:cubicBezTo>
                  <a:pt x="1596397" y="492715"/>
                  <a:pt x="1572092" y="517020"/>
                  <a:pt x="1542110" y="517020"/>
                </a:cubicBezTo>
                <a:lnTo>
                  <a:pt x="54287" y="517020"/>
                </a:lnTo>
                <a:cubicBezTo>
                  <a:pt x="24305" y="517020"/>
                  <a:pt x="0" y="492715"/>
                  <a:pt x="0" y="462733"/>
                </a:cubicBezTo>
                <a:lnTo>
                  <a:pt x="0" y="54287"/>
                </a:lnTo>
                <a:close/>
              </a:path>
            </a:pathLst>
          </a:custGeom>
          <a:ln w="6350" cmpd="sng">
            <a:solidFill>
              <a:srgbClr val="0000FF"/>
            </a:solidFill>
          </a:ln>
        </p:spPr>
        <p:style>
          <a:lnRef idx="1">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0190" tIns="50190" rIns="50190" bIns="50190" numCol="1" spcCol="1270" anchor="ctr" anchorCtr="0">
            <a:noAutofit/>
          </a:bodyPr>
          <a:lstStyle/>
          <a:p>
            <a:pPr lvl="0" algn="ctr" defTabSz="400050" rtl="0">
              <a:lnSpc>
                <a:spcPct val="90000"/>
              </a:lnSpc>
              <a:spcBef>
                <a:spcPct val="0"/>
              </a:spcBef>
              <a:spcAft>
                <a:spcPct val="35000"/>
              </a:spcAft>
            </a:pPr>
            <a:r>
              <a:rPr lang="en-US" sz="1400" b="1" kern="1200" dirty="0" smtClean="0"/>
              <a:t>data are archived for indefinite periods</a:t>
            </a:r>
          </a:p>
        </p:txBody>
      </p:sp>
      <p:sp>
        <p:nvSpPr>
          <p:cNvPr id="8" name="Freeform 7"/>
          <p:cNvSpPr/>
          <p:nvPr/>
        </p:nvSpPr>
        <p:spPr>
          <a:xfrm>
            <a:off x="683568" y="4631287"/>
            <a:ext cx="1900650" cy="1173977"/>
          </a:xfrm>
          <a:custGeom>
            <a:avLst/>
            <a:gdLst>
              <a:gd name="connsiteX0" fmla="*/ 0 w 1563624"/>
              <a:gd name="connsiteY0" fmla="*/ 70379 h 670280"/>
              <a:gd name="connsiteX1" fmla="*/ 70379 w 1563624"/>
              <a:gd name="connsiteY1" fmla="*/ 0 h 670280"/>
              <a:gd name="connsiteX2" fmla="*/ 1493245 w 1563624"/>
              <a:gd name="connsiteY2" fmla="*/ 0 h 670280"/>
              <a:gd name="connsiteX3" fmla="*/ 1563624 w 1563624"/>
              <a:gd name="connsiteY3" fmla="*/ 70379 h 670280"/>
              <a:gd name="connsiteX4" fmla="*/ 1563624 w 1563624"/>
              <a:gd name="connsiteY4" fmla="*/ 599901 h 670280"/>
              <a:gd name="connsiteX5" fmla="*/ 1493245 w 1563624"/>
              <a:gd name="connsiteY5" fmla="*/ 670280 h 670280"/>
              <a:gd name="connsiteX6" fmla="*/ 70379 w 1563624"/>
              <a:gd name="connsiteY6" fmla="*/ 670280 h 670280"/>
              <a:gd name="connsiteX7" fmla="*/ 0 w 1563624"/>
              <a:gd name="connsiteY7" fmla="*/ 599901 h 670280"/>
              <a:gd name="connsiteX8" fmla="*/ 0 w 1563624"/>
              <a:gd name="connsiteY8" fmla="*/ 70379 h 670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3624" h="670280">
                <a:moveTo>
                  <a:pt x="0" y="70379"/>
                </a:moveTo>
                <a:cubicBezTo>
                  <a:pt x="0" y="31510"/>
                  <a:pt x="31510" y="0"/>
                  <a:pt x="70379" y="0"/>
                </a:cubicBezTo>
                <a:lnTo>
                  <a:pt x="1493245" y="0"/>
                </a:lnTo>
                <a:cubicBezTo>
                  <a:pt x="1532114" y="0"/>
                  <a:pt x="1563624" y="31510"/>
                  <a:pt x="1563624" y="70379"/>
                </a:cubicBezTo>
                <a:lnTo>
                  <a:pt x="1563624" y="599901"/>
                </a:lnTo>
                <a:cubicBezTo>
                  <a:pt x="1563624" y="638770"/>
                  <a:pt x="1532114" y="670280"/>
                  <a:pt x="1493245" y="670280"/>
                </a:cubicBezTo>
                <a:lnTo>
                  <a:pt x="70379" y="670280"/>
                </a:lnTo>
                <a:cubicBezTo>
                  <a:pt x="31510" y="670280"/>
                  <a:pt x="0" y="638770"/>
                  <a:pt x="0" y="599901"/>
                </a:cubicBezTo>
                <a:lnTo>
                  <a:pt x="0" y="70379"/>
                </a:lnTo>
                <a:close/>
              </a:path>
            </a:pathLst>
          </a:custGeom>
          <a:ln w="6350" cmpd="sng">
            <a:solidFill>
              <a:srgbClr val="0000FF"/>
            </a:solidFill>
          </a:ln>
        </p:spPr>
        <p:style>
          <a:lnRef idx="1">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4903" tIns="54903" rIns="54903" bIns="54903" numCol="1" spcCol="1270" anchor="ctr" anchorCtr="0">
            <a:noAutofit/>
          </a:bodyPr>
          <a:lstStyle/>
          <a:p>
            <a:pPr lvl="0" algn="ctr" defTabSz="400050" rtl="0">
              <a:lnSpc>
                <a:spcPct val="90000"/>
              </a:lnSpc>
              <a:spcBef>
                <a:spcPct val="0"/>
              </a:spcBef>
              <a:spcAft>
                <a:spcPct val="35000"/>
              </a:spcAft>
            </a:pPr>
            <a:r>
              <a:rPr lang="en-US" sz="1400" b="1" kern="1200" dirty="0" smtClean="0"/>
              <a:t>even though erased, until disk sectors are reused data are recoverable</a:t>
            </a:r>
          </a:p>
        </p:txBody>
      </p:sp>
      <p:sp>
        <p:nvSpPr>
          <p:cNvPr id="9" name="Freeform 8"/>
          <p:cNvSpPr/>
          <p:nvPr/>
        </p:nvSpPr>
        <p:spPr>
          <a:xfrm>
            <a:off x="2738856" y="3710781"/>
            <a:ext cx="5536464" cy="1932305"/>
          </a:xfrm>
          <a:custGeom>
            <a:avLst/>
            <a:gdLst>
              <a:gd name="connsiteX0" fmla="*/ 0 w 5678424"/>
              <a:gd name="connsiteY0" fmla="*/ 202892 h 1932305"/>
              <a:gd name="connsiteX1" fmla="*/ 202892 w 5678424"/>
              <a:gd name="connsiteY1" fmla="*/ 0 h 1932305"/>
              <a:gd name="connsiteX2" fmla="*/ 5475532 w 5678424"/>
              <a:gd name="connsiteY2" fmla="*/ 0 h 1932305"/>
              <a:gd name="connsiteX3" fmla="*/ 5678424 w 5678424"/>
              <a:gd name="connsiteY3" fmla="*/ 202892 h 1932305"/>
              <a:gd name="connsiteX4" fmla="*/ 5678424 w 5678424"/>
              <a:gd name="connsiteY4" fmla="*/ 1729413 h 1932305"/>
              <a:gd name="connsiteX5" fmla="*/ 5475532 w 5678424"/>
              <a:gd name="connsiteY5" fmla="*/ 1932305 h 1932305"/>
              <a:gd name="connsiteX6" fmla="*/ 202892 w 5678424"/>
              <a:gd name="connsiteY6" fmla="*/ 1932305 h 1932305"/>
              <a:gd name="connsiteX7" fmla="*/ 0 w 5678424"/>
              <a:gd name="connsiteY7" fmla="*/ 1729413 h 1932305"/>
              <a:gd name="connsiteX8" fmla="*/ 0 w 5678424"/>
              <a:gd name="connsiteY8" fmla="*/ 202892 h 1932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78424" h="1932305">
                <a:moveTo>
                  <a:pt x="0" y="202892"/>
                </a:moveTo>
                <a:cubicBezTo>
                  <a:pt x="0" y="90838"/>
                  <a:pt x="90838" y="0"/>
                  <a:pt x="202892" y="0"/>
                </a:cubicBezTo>
                <a:lnTo>
                  <a:pt x="5475532" y="0"/>
                </a:lnTo>
                <a:cubicBezTo>
                  <a:pt x="5587586" y="0"/>
                  <a:pt x="5678424" y="90838"/>
                  <a:pt x="5678424" y="202892"/>
                </a:cubicBezTo>
                <a:lnTo>
                  <a:pt x="5678424" y="1729413"/>
                </a:lnTo>
                <a:cubicBezTo>
                  <a:pt x="5678424" y="1841467"/>
                  <a:pt x="5587586" y="1932305"/>
                  <a:pt x="5475532" y="1932305"/>
                </a:cubicBezTo>
                <a:lnTo>
                  <a:pt x="202892" y="1932305"/>
                </a:lnTo>
                <a:cubicBezTo>
                  <a:pt x="90838" y="1932305"/>
                  <a:pt x="0" y="1841467"/>
                  <a:pt x="0" y="1729413"/>
                </a:cubicBezTo>
                <a:lnTo>
                  <a:pt x="0" y="202892"/>
                </a:lnTo>
                <a:close/>
              </a:path>
            </a:pathLst>
          </a:custGeom>
          <a:ln w="28575" cmpd="sng">
            <a:solidFill>
              <a:schemeClr val="accent2"/>
            </a:solidFill>
          </a:ln>
        </p:spPr>
        <p:style>
          <a:lnRef idx="0">
            <a:scrgbClr r="0" g="0" b="0"/>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66105" tIns="166105" rIns="166105" bIns="1150104" numCol="1" spcCol="1270" anchor="t" anchorCtr="0">
            <a:noAutofit/>
          </a:bodyPr>
          <a:lstStyle/>
          <a:p>
            <a:pPr lvl="0" algn="l" defTabSz="1244600" rtl="0">
              <a:lnSpc>
                <a:spcPct val="90000"/>
              </a:lnSpc>
              <a:spcBef>
                <a:spcPct val="0"/>
              </a:spcBef>
              <a:spcAft>
                <a:spcPct val="35000"/>
              </a:spcAft>
            </a:pPr>
            <a:r>
              <a:rPr lang="en-US" sz="2800" b="1" kern="1200" dirty="0" smtClean="0">
                <a:solidFill>
                  <a:srgbClr val="FFFF00"/>
                </a:solidFill>
              </a:rPr>
              <a:t>approaches to encrypt stored data:</a:t>
            </a:r>
            <a:endParaRPr lang="en-US" sz="2800" kern="1200" dirty="0">
              <a:solidFill>
                <a:srgbClr val="FFFF00"/>
              </a:solidFill>
            </a:endParaRPr>
          </a:p>
        </p:txBody>
      </p:sp>
      <p:sp>
        <p:nvSpPr>
          <p:cNvPr id="10" name="Freeform 9"/>
          <p:cNvSpPr/>
          <p:nvPr/>
        </p:nvSpPr>
        <p:spPr>
          <a:xfrm>
            <a:off x="2771800" y="4398140"/>
            <a:ext cx="1324919" cy="1191100"/>
          </a:xfrm>
          <a:custGeom>
            <a:avLst/>
            <a:gdLst>
              <a:gd name="connsiteX0" fmla="*/ 0 w 1324919"/>
              <a:gd name="connsiteY0" fmla="*/ 91301 h 869537"/>
              <a:gd name="connsiteX1" fmla="*/ 91301 w 1324919"/>
              <a:gd name="connsiteY1" fmla="*/ 0 h 869537"/>
              <a:gd name="connsiteX2" fmla="*/ 1233618 w 1324919"/>
              <a:gd name="connsiteY2" fmla="*/ 0 h 869537"/>
              <a:gd name="connsiteX3" fmla="*/ 1324919 w 1324919"/>
              <a:gd name="connsiteY3" fmla="*/ 91301 h 869537"/>
              <a:gd name="connsiteX4" fmla="*/ 1324919 w 1324919"/>
              <a:gd name="connsiteY4" fmla="*/ 778236 h 869537"/>
              <a:gd name="connsiteX5" fmla="*/ 1233618 w 1324919"/>
              <a:gd name="connsiteY5" fmla="*/ 869537 h 869537"/>
              <a:gd name="connsiteX6" fmla="*/ 91301 w 1324919"/>
              <a:gd name="connsiteY6" fmla="*/ 869537 h 869537"/>
              <a:gd name="connsiteX7" fmla="*/ 0 w 1324919"/>
              <a:gd name="connsiteY7" fmla="*/ 778236 h 869537"/>
              <a:gd name="connsiteX8" fmla="*/ 0 w 1324919"/>
              <a:gd name="connsiteY8" fmla="*/ 91301 h 869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24919" h="869537">
                <a:moveTo>
                  <a:pt x="0" y="91301"/>
                </a:moveTo>
                <a:cubicBezTo>
                  <a:pt x="0" y="40877"/>
                  <a:pt x="40877" y="0"/>
                  <a:pt x="91301" y="0"/>
                </a:cubicBezTo>
                <a:lnTo>
                  <a:pt x="1233618" y="0"/>
                </a:lnTo>
                <a:cubicBezTo>
                  <a:pt x="1284042" y="0"/>
                  <a:pt x="1324919" y="40877"/>
                  <a:pt x="1324919" y="91301"/>
                </a:cubicBezTo>
                <a:lnTo>
                  <a:pt x="1324919" y="778236"/>
                </a:lnTo>
                <a:cubicBezTo>
                  <a:pt x="1324919" y="828660"/>
                  <a:pt x="1284042" y="869537"/>
                  <a:pt x="1233618" y="869537"/>
                </a:cubicBezTo>
                <a:lnTo>
                  <a:pt x="91301" y="869537"/>
                </a:lnTo>
                <a:cubicBezTo>
                  <a:pt x="40877" y="869537"/>
                  <a:pt x="0" y="828660"/>
                  <a:pt x="0" y="778236"/>
                </a:cubicBezTo>
                <a:lnTo>
                  <a:pt x="0" y="91301"/>
                </a:lnTo>
                <a:close/>
              </a:path>
            </a:pathLst>
          </a:custGeom>
          <a:ln w="6350" cmpd="sng">
            <a:solidFill>
              <a:srgbClr val="0000FF"/>
            </a:solidFill>
          </a:ln>
        </p:spPr>
        <p:style>
          <a:lnRef idx="1">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1031" tIns="61031" rIns="61031" bIns="61031" numCol="1" spcCol="1270" anchor="ctr" anchorCtr="0">
            <a:noAutofit/>
          </a:bodyPr>
          <a:lstStyle/>
          <a:p>
            <a:pPr lvl="0" algn="ctr" defTabSz="400050" rtl="0">
              <a:lnSpc>
                <a:spcPct val="90000"/>
              </a:lnSpc>
              <a:spcBef>
                <a:spcPct val="0"/>
              </a:spcBef>
              <a:spcAft>
                <a:spcPct val="35000"/>
              </a:spcAft>
            </a:pPr>
            <a:r>
              <a:rPr lang="en-US" sz="1400" b="1" kern="1200" dirty="0" smtClean="0"/>
              <a:t>use a commercially available encryption package</a:t>
            </a:r>
            <a:endParaRPr lang="en-US" sz="1400" b="1" kern="1200" dirty="0"/>
          </a:p>
        </p:txBody>
      </p:sp>
      <p:sp>
        <p:nvSpPr>
          <p:cNvPr id="11" name="Freeform 10"/>
          <p:cNvSpPr/>
          <p:nvPr/>
        </p:nvSpPr>
        <p:spPr>
          <a:xfrm>
            <a:off x="4127038" y="4398140"/>
            <a:ext cx="1324919" cy="1191099"/>
          </a:xfrm>
          <a:custGeom>
            <a:avLst/>
            <a:gdLst>
              <a:gd name="connsiteX0" fmla="*/ 0 w 1324919"/>
              <a:gd name="connsiteY0" fmla="*/ 91301 h 869537"/>
              <a:gd name="connsiteX1" fmla="*/ 91301 w 1324919"/>
              <a:gd name="connsiteY1" fmla="*/ 0 h 869537"/>
              <a:gd name="connsiteX2" fmla="*/ 1233618 w 1324919"/>
              <a:gd name="connsiteY2" fmla="*/ 0 h 869537"/>
              <a:gd name="connsiteX3" fmla="*/ 1324919 w 1324919"/>
              <a:gd name="connsiteY3" fmla="*/ 91301 h 869537"/>
              <a:gd name="connsiteX4" fmla="*/ 1324919 w 1324919"/>
              <a:gd name="connsiteY4" fmla="*/ 778236 h 869537"/>
              <a:gd name="connsiteX5" fmla="*/ 1233618 w 1324919"/>
              <a:gd name="connsiteY5" fmla="*/ 869537 h 869537"/>
              <a:gd name="connsiteX6" fmla="*/ 91301 w 1324919"/>
              <a:gd name="connsiteY6" fmla="*/ 869537 h 869537"/>
              <a:gd name="connsiteX7" fmla="*/ 0 w 1324919"/>
              <a:gd name="connsiteY7" fmla="*/ 778236 h 869537"/>
              <a:gd name="connsiteX8" fmla="*/ 0 w 1324919"/>
              <a:gd name="connsiteY8" fmla="*/ 91301 h 869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24919" h="869537">
                <a:moveTo>
                  <a:pt x="0" y="91301"/>
                </a:moveTo>
                <a:cubicBezTo>
                  <a:pt x="0" y="40877"/>
                  <a:pt x="40877" y="0"/>
                  <a:pt x="91301" y="0"/>
                </a:cubicBezTo>
                <a:lnTo>
                  <a:pt x="1233618" y="0"/>
                </a:lnTo>
                <a:cubicBezTo>
                  <a:pt x="1284042" y="0"/>
                  <a:pt x="1324919" y="40877"/>
                  <a:pt x="1324919" y="91301"/>
                </a:cubicBezTo>
                <a:lnTo>
                  <a:pt x="1324919" y="778236"/>
                </a:lnTo>
                <a:cubicBezTo>
                  <a:pt x="1324919" y="828660"/>
                  <a:pt x="1284042" y="869537"/>
                  <a:pt x="1233618" y="869537"/>
                </a:cubicBezTo>
                <a:lnTo>
                  <a:pt x="91301" y="869537"/>
                </a:lnTo>
                <a:cubicBezTo>
                  <a:pt x="40877" y="869537"/>
                  <a:pt x="0" y="828660"/>
                  <a:pt x="0" y="778236"/>
                </a:cubicBezTo>
                <a:lnTo>
                  <a:pt x="0" y="91301"/>
                </a:lnTo>
                <a:close/>
              </a:path>
            </a:pathLst>
          </a:custGeom>
          <a:ln w="6350" cmpd="sng">
            <a:solidFill>
              <a:srgbClr val="0000FF"/>
            </a:solidFill>
          </a:ln>
        </p:spPr>
        <p:style>
          <a:lnRef idx="1">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1031" tIns="61031" rIns="61031" bIns="61031" numCol="1" spcCol="1270" anchor="ctr" anchorCtr="0">
            <a:noAutofit/>
          </a:bodyPr>
          <a:lstStyle/>
          <a:p>
            <a:pPr lvl="0" algn="ctr" defTabSz="400050" rtl="0">
              <a:lnSpc>
                <a:spcPct val="90000"/>
              </a:lnSpc>
              <a:spcBef>
                <a:spcPct val="0"/>
              </a:spcBef>
              <a:spcAft>
                <a:spcPct val="35000"/>
              </a:spcAft>
            </a:pPr>
            <a:r>
              <a:rPr lang="en-US" sz="1400" b="1" kern="1200" dirty="0" smtClean="0"/>
              <a:t>back-end appliance</a:t>
            </a:r>
            <a:endParaRPr lang="en-US" sz="1400" kern="1200" dirty="0"/>
          </a:p>
        </p:txBody>
      </p:sp>
      <p:sp>
        <p:nvSpPr>
          <p:cNvPr id="12" name="Freeform 11"/>
          <p:cNvSpPr/>
          <p:nvPr/>
        </p:nvSpPr>
        <p:spPr>
          <a:xfrm>
            <a:off x="5482276" y="4398140"/>
            <a:ext cx="1324919" cy="1191099"/>
          </a:xfrm>
          <a:custGeom>
            <a:avLst/>
            <a:gdLst>
              <a:gd name="connsiteX0" fmla="*/ 0 w 1324919"/>
              <a:gd name="connsiteY0" fmla="*/ 91301 h 869537"/>
              <a:gd name="connsiteX1" fmla="*/ 91301 w 1324919"/>
              <a:gd name="connsiteY1" fmla="*/ 0 h 869537"/>
              <a:gd name="connsiteX2" fmla="*/ 1233618 w 1324919"/>
              <a:gd name="connsiteY2" fmla="*/ 0 h 869537"/>
              <a:gd name="connsiteX3" fmla="*/ 1324919 w 1324919"/>
              <a:gd name="connsiteY3" fmla="*/ 91301 h 869537"/>
              <a:gd name="connsiteX4" fmla="*/ 1324919 w 1324919"/>
              <a:gd name="connsiteY4" fmla="*/ 778236 h 869537"/>
              <a:gd name="connsiteX5" fmla="*/ 1233618 w 1324919"/>
              <a:gd name="connsiteY5" fmla="*/ 869537 h 869537"/>
              <a:gd name="connsiteX6" fmla="*/ 91301 w 1324919"/>
              <a:gd name="connsiteY6" fmla="*/ 869537 h 869537"/>
              <a:gd name="connsiteX7" fmla="*/ 0 w 1324919"/>
              <a:gd name="connsiteY7" fmla="*/ 778236 h 869537"/>
              <a:gd name="connsiteX8" fmla="*/ 0 w 1324919"/>
              <a:gd name="connsiteY8" fmla="*/ 91301 h 869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24919" h="869537">
                <a:moveTo>
                  <a:pt x="0" y="91301"/>
                </a:moveTo>
                <a:cubicBezTo>
                  <a:pt x="0" y="40877"/>
                  <a:pt x="40877" y="0"/>
                  <a:pt x="91301" y="0"/>
                </a:cubicBezTo>
                <a:lnTo>
                  <a:pt x="1233618" y="0"/>
                </a:lnTo>
                <a:cubicBezTo>
                  <a:pt x="1284042" y="0"/>
                  <a:pt x="1324919" y="40877"/>
                  <a:pt x="1324919" y="91301"/>
                </a:cubicBezTo>
                <a:lnTo>
                  <a:pt x="1324919" y="778236"/>
                </a:lnTo>
                <a:cubicBezTo>
                  <a:pt x="1324919" y="828660"/>
                  <a:pt x="1284042" y="869537"/>
                  <a:pt x="1233618" y="869537"/>
                </a:cubicBezTo>
                <a:lnTo>
                  <a:pt x="91301" y="869537"/>
                </a:lnTo>
                <a:cubicBezTo>
                  <a:pt x="40877" y="869537"/>
                  <a:pt x="0" y="828660"/>
                  <a:pt x="0" y="778236"/>
                </a:cubicBezTo>
                <a:lnTo>
                  <a:pt x="0" y="91301"/>
                </a:lnTo>
                <a:close/>
              </a:path>
            </a:pathLst>
          </a:custGeom>
          <a:ln w="6350" cmpd="sng">
            <a:solidFill>
              <a:srgbClr val="0000FF"/>
            </a:solidFill>
          </a:ln>
        </p:spPr>
        <p:style>
          <a:lnRef idx="1">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1031" tIns="61031" rIns="61031" bIns="61031" numCol="1" spcCol="1270" anchor="ctr" anchorCtr="0">
            <a:noAutofit/>
          </a:bodyPr>
          <a:lstStyle/>
          <a:p>
            <a:pPr lvl="0" algn="ctr" defTabSz="400050" rtl="0">
              <a:lnSpc>
                <a:spcPct val="90000"/>
              </a:lnSpc>
              <a:spcBef>
                <a:spcPct val="0"/>
              </a:spcBef>
              <a:spcAft>
                <a:spcPct val="35000"/>
              </a:spcAft>
            </a:pPr>
            <a:r>
              <a:rPr lang="en-US" sz="1400" b="1" kern="1200" dirty="0" smtClean="0"/>
              <a:t>library based tape encryption</a:t>
            </a:r>
            <a:endParaRPr lang="en-US" sz="1400" kern="1200" dirty="0"/>
          </a:p>
        </p:txBody>
      </p:sp>
      <p:sp>
        <p:nvSpPr>
          <p:cNvPr id="13" name="Freeform 12"/>
          <p:cNvSpPr/>
          <p:nvPr/>
        </p:nvSpPr>
        <p:spPr>
          <a:xfrm>
            <a:off x="6837514" y="4398140"/>
            <a:ext cx="1324919" cy="1191099"/>
          </a:xfrm>
          <a:custGeom>
            <a:avLst/>
            <a:gdLst>
              <a:gd name="connsiteX0" fmla="*/ 0 w 1324919"/>
              <a:gd name="connsiteY0" fmla="*/ 91301 h 869537"/>
              <a:gd name="connsiteX1" fmla="*/ 91301 w 1324919"/>
              <a:gd name="connsiteY1" fmla="*/ 0 h 869537"/>
              <a:gd name="connsiteX2" fmla="*/ 1233618 w 1324919"/>
              <a:gd name="connsiteY2" fmla="*/ 0 h 869537"/>
              <a:gd name="connsiteX3" fmla="*/ 1324919 w 1324919"/>
              <a:gd name="connsiteY3" fmla="*/ 91301 h 869537"/>
              <a:gd name="connsiteX4" fmla="*/ 1324919 w 1324919"/>
              <a:gd name="connsiteY4" fmla="*/ 778236 h 869537"/>
              <a:gd name="connsiteX5" fmla="*/ 1233618 w 1324919"/>
              <a:gd name="connsiteY5" fmla="*/ 869537 h 869537"/>
              <a:gd name="connsiteX6" fmla="*/ 91301 w 1324919"/>
              <a:gd name="connsiteY6" fmla="*/ 869537 h 869537"/>
              <a:gd name="connsiteX7" fmla="*/ 0 w 1324919"/>
              <a:gd name="connsiteY7" fmla="*/ 778236 h 869537"/>
              <a:gd name="connsiteX8" fmla="*/ 0 w 1324919"/>
              <a:gd name="connsiteY8" fmla="*/ 91301 h 869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24919" h="869537">
                <a:moveTo>
                  <a:pt x="0" y="91301"/>
                </a:moveTo>
                <a:cubicBezTo>
                  <a:pt x="0" y="40877"/>
                  <a:pt x="40877" y="0"/>
                  <a:pt x="91301" y="0"/>
                </a:cubicBezTo>
                <a:lnTo>
                  <a:pt x="1233618" y="0"/>
                </a:lnTo>
                <a:cubicBezTo>
                  <a:pt x="1284042" y="0"/>
                  <a:pt x="1324919" y="40877"/>
                  <a:pt x="1324919" y="91301"/>
                </a:cubicBezTo>
                <a:lnTo>
                  <a:pt x="1324919" y="778236"/>
                </a:lnTo>
                <a:cubicBezTo>
                  <a:pt x="1324919" y="828660"/>
                  <a:pt x="1284042" y="869537"/>
                  <a:pt x="1233618" y="869537"/>
                </a:cubicBezTo>
                <a:lnTo>
                  <a:pt x="91301" y="869537"/>
                </a:lnTo>
                <a:cubicBezTo>
                  <a:pt x="40877" y="869537"/>
                  <a:pt x="0" y="828660"/>
                  <a:pt x="0" y="778236"/>
                </a:cubicBezTo>
                <a:lnTo>
                  <a:pt x="0" y="91301"/>
                </a:lnTo>
                <a:close/>
              </a:path>
            </a:pathLst>
          </a:custGeom>
          <a:ln w="6350" cmpd="sng">
            <a:solidFill>
              <a:srgbClr val="0000FF"/>
            </a:solidFill>
          </a:ln>
        </p:spPr>
        <p:style>
          <a:lnRef idx="1">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1031" tIns="61031" rIns="61031" bIns="61031" numCol="1" spcCol="1270" anchor="ctr" anchorCtr="0">
            <a:noAutofit/>
          </a:bodyPr>
          <a:lstStyle/>
          <a:p>
            <a:pPr lvl="0" algn="ctr" defTabSz="400050" rtl="0">
              <a:lnSpc>
                <a:spcPct val="90000"/>
              </a:lnSpc>
              <a:spcBef>
                <a:spcPct val="0"/>
              </a:spcBef>
              <a:spcAft>
                <a:spcPct val="35000"/>
              </a:spcAft>
            </a:pPr>
            <a:r>
              <a:rPr lang="en-US" sz="1400" b="1" kern="1200" dirty="0" smtClean="0"/>
              <a:t>background laptop/PC data encryption</a:t>
            </a:r>
            <a:endParaRPr lang="en-US" sz="1400" kern="1200" dirty="0"/>
          </a:p>
        </p:txBody>
      </p:sp>
      <p:pic>
        <p:nvPicPr>
          <p:cNvPr id="80900" name="Picture 4"/>
          <p:cNvPicPr>
            <a:picLocks noChangeAspect="1"/>
          </p:cNvPicPr>
          <p:nvPr/>
        </p:nvPicPr>
        <p:blipFill>
          <a:blip r:embed="rId3"/>
          <a:srcRect/>
          <a:stretch>
            <a:fillRect/>
          </a:stretch>
        </p:blipFill>
        <p:spPr bwMode="auto">
          <a:xfrm>
            <a:off x="7467029" y="991621"/>
            <a:ext cx="1731963" cy="1695450"/>
          </a:xfrm>
          <a:prstGeom prst="rect">
            <a:avLst/>
          </a:prstGeom>
          <a:noFill/>
          <a:ln w="9525">
            <a:noFill/>
            <a:miter lim="800000"/>
            <a:headEnd/>
            <a:tailEnd/>
          </a:ln>
        </p:spPr>
      </p:pic>
    </p:spTree>
    <p:extLst>
      <p:ext uri="{BB962C8B-B14F-4D97-AF65-F5344CB8AC3E}">
        <p14:creationId xmlns:p14="http://schemas.microsoft.com/office/powerpoint/2010/main" val="2474564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p:cTn id="22" dur="500" fill="hold"/>
                                        <p:tgtEl>
                                          <p:spTgt spid="8"/>
                                        </p:tgtEl>
                                        <p:attrNameLst>
                                          <p:attrName>ppt_w</p:attrName>
                                        </p:attrNameLst>
                                      </p:cBhvr>
                                      <p:tavLst>
                                        <p:tav tm="0">
                                          <p:val>
                                            <p:fltVal val="0"/>
                                          </p:val>
                                        </p:tav>
                                        <p:tav tm="100000">
                                          <p:val>
                                            <p:strVal val="#ppt_w"/>
                                          </p:val>
                                        </p:tav>
                                      </p:tavLst>
                                    </p:anim>
                                    <p:anim calcmode="lin" valueType="num">
                                      <p:cBhvr>
                                        <p:cTn id="23" dur="500" fill="hold"/>
                                        <p:tgtEl>
                                          <p:spTgt spid="8"/>
                                        </p:tgtEl>
                                        <p:attrNameLst>
                                          <p:attrName>ppt_h</p:attrName>
                                        </p:attrNameLst>
                                      </p:cBhvr>
                                      <p:tavLst>
                                        <p:tav tm="0">
                                          <p:val>
                                            <p:fltVal val="0"/>
                                          </p:val>
                                        </p:tav>
                                        <p:tav tm="100000">
                                          <p:val>
                                            <p:strVal val="#ppt_h"/>
                                          </p:val>
                                        </p:tav>
                                      </p:tavLst>
                                    </p:anim>
                                    <p:animEffect transition="in" filter="fade">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p:cTn id="29" dur="500" fill="hold"/>
                                        <p:tgtEl>
                                          <p:spTgt spid="9"/>
                                        </p:tgtEl>
                                        <p:attrNameLst>
                                          <p:attrName>ppt_w</p:attrName>
                                        </p:attrNameLst>
                                      </p:cBhvr>
                                      <p:tavLst>
                                        <p:tav tm="0">
                                          <p:val>
                                            <p:fltVal val="0"/>
                                          </p:val>
                                        </p:tav>
                                        <p:tav tm="100000">
                                          <p:val>
                                            <p:strVal val="#ppt_w"/>
                                          </p:val>
                                        </p:tav>
                                      </p:tavLst>
                                    </p:anim>
                                    <p:anim calcmode="lin" valueType="num">
                                      <p:cBhvr>
                                        <p:cTn id="30" dur="500" fill="hold"/>
                                        <p:tgtEl>
                                          <p:spTgt spid="9"/>
                                        </p:tgtEl>
                                        <p:attrNameLst>
                                          <p:attrName>ppt_h</p:attrName>
                                        </p:attrNameLst>
                                      </p:cBhvr>
                                      <p:tavLst>
                                        <p:tav tm="0">
                                          <p:val>
                                            <p:fltVal val="0"/>
                                          </p:val>
                                        </p:tav>
                                        <p:tav tm="100000">
                                          <p:val>
                                            <p:strVal val="#ppt_h"/>
                                          </p:val>
                                        </p:tav>
                                      </p:tavLst>
                                    </p:anim>
                                    <p:animEffect transition="in" filter="fade">
                                      <p:cBhvr>
                                        <p:cTn id="31" dur="500"/>
                                        <p:tgtEl>
                                          <p:spTgt spid="9"/>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p:cTn id="34" dur="500" fill="hold"/>
                                        <p:tgtEl>
                                          <p:spTgt spid="10"/>
                                        </p:tgtEl>
                                        <p:attrNameLst>
                                          <p:attrName>ppt_w</p:attrName>
                                        </p:attrNameLst>
                                      </p:cBhvr>
                                      <p:tavLst>
                                        <p:tav tm="0">
                                          <p:val>
                                            <p:fltVal val="0"/>
                                          </p:val>
                                        </p:tav>
                                        <p:tav tm="100000">
                                          <p:val>
                                            <p:strVal val="#ppt_w"/>
                                          </p:val>
                                        </p:tav>
                                      </p:tavLst>
                                    </p:anim>
                                    <p:anim calcmode="lin" valueType="num">
                                      <p:cBhvr>
                                        <p:cTn id="35" dur="500" fill="hold"/>
                                        <p:tgtEl>
                                          <p:spTgt spid="10"/>
                                        </p:tgtEl>
                                        <p:attrNameLst>
                                          <p:attrName>ppt_h</p:attrName>
                                        </p:attrNameLst>
                                      </p:cBhvr>
                                      <p:tavLst>
                                        <p:tav tm="0">
                                          <p:val>
                                            <p:fltVal val="0"/>
                                          </p:val>
                                        </p:tav>
                                        <p:tav tm="100000">
                                          <p:val>
                                            <p:strVal val="#ppt_h"/>
                                          </p:val>
                                        </p:tav>
                                      </p:tavLst>
                                    </p:anim>
                                    <p:animEffect transition="in" filter="fade">
                                      <p:cBhvr>
                                        <p:cTn id="36" dur="500"/>
                                        <p:tgtEl>
                                          <p:spTgt spid="10"/>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Effect transition="in" filter="fade">
                                      <p:cBhvr>
                                        <p:cTn id="41" dur="500"/>
                                        <p:tgtEl>
                                          <p:spTgt spid="11"/>
                                        </p:tgtEl>
                                      </p:cBhvr>
                                    </p:animEffect>
                                  </p:childTnLst>
                                </p:cTn>
                              </p:par>
                              <p:par>
                                <p:cTn id="42" presetID="53" presetClass="entr" presetSubtype="16" fill="hold" grpId="0" nodeType="withEffect">
                                  <p:stCondLst>
                                    <p:cond delay="0"/>
                                  </p:stCondLst>
                                  <p:childTnLst>
                                    <p:set>
                                      <p:cBhvr>
                                        <p:cTn id="43" dur="1" fill="hold">
                                          <p:stCondLst>
                                            <p:cond delay="0"/>
                                          </p:stCondLst>
                                        </p:cTn>
                                        <p:tgtEl>
                                          <p:spTgt spid="12"/>
                                        </p:tgtEl>
                                        <p:attrNameLst>
                                          <p:attrName>style.visibility</p:attrName>
                                        </p:attrNameLst>
                                      </p:cBhvr>
                                      <p:to>
                                        <p:strVal val="visible"/>
                                      </p:to>
                                    </p:set>
                                    <p:anim calcmode="lin" valueType="num">
                                      <p:cBhvr>
                                        <p:cTn id="44" dur="500" fill="hold"/>
                                        <p:tgtEl>
                                          <p:spTgt spid="12"/>
                                        </p:tgtEl>
                                        <p:attrNameLst>
                                          <p:attrName>ppt_w</p:attrName>
                                        </p:attrNameLst>
                                      </p:cBhvr>
                                      <p:tavLst>
                                        <p:tav tm="0">
                                          <p:val>
                                            <p:fltVal val="0"/>
                                          </p:val>
                                        </p:tav>
                                        <p:tav tm="100000">
                                          <p:val>
                                            <p:strVal val="#ppt_w"/>
                                          </p:val>
                                        </p:tav>
                                      </p:tavLst>
                                    </p:anim>
                                    <p:anim calcmode="lin" valueType="num">
                                      <p:cBhvr>
                                        <p:cTn id="45" dur="500" fill="hold"/>
                                        <p:tgtEl>
                                          <p:spTgt spid="12"/>
                                        </p:tgtEl>
                                        <p:attrNameLst>
                                          <p:attrName>ppt_h</p:attrName>
                                        </p:attrNameLst>
                                      </p:cBhvr>
                                      <p:tavLst>
                                        <p:tav tm="0">
                                          <p:val>
                                            <p:fltVal val="0"/>
                                          </p:val>
                                        </p:tav>
                                        <p:tav tm="100000">
                                          <p:val>
                                            <p:strVal val="#ppt_h"/>
                                          </p:val>
                                        </p:tav>
                                      </p:tavLst>
                                    </p:anim>
                                    <p:animEffect transition="in" filter="fade">
                                      <p:cBhvr>
                                        <p:cTn id="46" dur="500"/>
                                        <p:tgtEl>
                                          <p:spTgt spid="12"/>
                                        </p:tgtEl>
                                      </p:cBhvr>
                                    </p:animEffect>
                                  </p:childTnLst>
                                </p:cTn>
                              </p:par>
                              <p:par>
                                <p:cTn id="47" presetID="53" presetClass="entr" presetSubtype="16" fill="hold" grpId="0" nodeType="with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p:cTn id="49" dur="500" fill="hold"/>
                                        <p:tgtEl>
                                          <p:spTgt spid="13"/>
                                        </p:tgtEl>
                                        <p:attrNameLst>
                                          <p:attrName>ppt_w</p:attrName>
                                        </p:attrNameLst>
                                      </p:cBhvr>
                                      <p:tavLst>
                                        <p:tav tm="0">
                                          <p:val>
                                            <p:fltVal val="0"/>
                                          </p:val>
                                        </p:tav>
                                        <p:tav tm="100000">
                                          <p:val>
                                            <p:strVal val="#ppt_w"/>
                                          </p:val>
                                        </p:tav>
                                      </p:tavLst>
                                    </p:anim>
                                    <p:anim calcmode="lin" valueType="num">
                                      <p:cBhvr>
                                        <p:cTn id="50" dur="500" fill="hold"/>
                                        <p:tgtEl>
                                          <p:spTgt spid="13"/>
                                        </p:tgtEl>
                                        <p:attrNameLst>
                                          <p:attrName>ppt_h</p:attrName>
                                        </p:attrNameLst>
                                      </p:cBhvr>
                                      <p:tavLst>
                                        <p:tav tm="0">
                                          <p:val>
                                            <p:fltVal val="0"/>
                                          </p:val>
                                        </p:tav>
                                        <p:tav tm="100000">
                                          <p:val>
                                            <p:strVal val="#ppt_h"/>
                                          </p:val>
                                        </p:tav>
                                      </p:tavLst>
                                    </p:anim>
                                    <p:animEffect transition="in" filter="fade">
                                      <p:cBhvr>
                                        <p:cTn id="5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p:txBody>
          <a:bodyPr/>
          <a:lstStyle/>
          <a:p>
            <a:r>
              <a:rPr lang="en-US" smtClean="0"/>
              <a:t>Summary</a:t>
            </a:r>
            <a:endParaRPr lang="en-AU" dirty="0"/>
          </a:p>
        </p:txBody>
      </p:sp>
      <p:sp>
        <p:nvSpPr>
          <p:cNvPr id="205827" name="Rectangle 3"/>
          <p:cNvSpPr>
            <a:spLocks noGrp="1" noChangeArrowheads="1"/>
          </p:cNvSpPr>
          <p:nvPr>
            <p:ph idx="1"/>
          </p:nvPr>
        </p:nvSpPr>
        <p:spPr>
          <a:xfrm>
            <a:off x="457200" y="1295401"/>
            <a:ext cx="4419600" cy="4830763"/>
          </a:xfrm>
        </p:spPr>
        <p:txBody>
          <a:bodyPr/>
          <a:lstStyle/>
          <a:p>
            <a:r>
              <a:rPr lang="en-US" sz="1800" b="1" dirty="0" smtClean="0"/>
              <a:t>symmetric encryption</a:t>
            </a:r>
          </a:p>
          <a:p>
            <a:pPr lvl="1"/>
            <a:r>
              <a:rPr lang="en-US" sz="1800" dirty="0" smtClean="0"/>
              <a:t>conventional or single-key only type used prior to public-key</a:t>
            </a:r>
          </a:p>
          <a:p>
            <a:pPr lvl="1"/>
            <a:r>
              <a:rPr lang="en-US" sz="1800" i="1" dirty="0" smtClean="0"/>
              <a:t>five parts</a:t>
            </a:r>
            <a:r>
              <a:rPr lang="en-US" sz="1800" dirty="0" smtClean="0"/>
              <a:t>: plaintext, encryption algorithm, secret key, </a:t>
            </a:r>
            <a:r>
              <a:rPr lang="en-US" sz="1800" dirty="0" err="1" smtClean="0"/>
              <a:t>ciphertext</a:t>
            </a:r>
            <a:r>
              <a:rPr lang="en-US" sz="1800" dirty="0" smtClean="0"/>
              <a:t>, and decryption algorithm</a:t>
            </a:r>
          </a:p>
          <a:p>
            <a:pPr lvl="1"/>
            <a:r>
              <a:rPr lang="en-US" sz="1800" i="1" dirty="0" smtClean="0"/>
              <a:t>two attacks</a:t>
            </a:r>
            <a:r>
              <a:rPr lang="en-US" sz="1800" dirty="0" smtClean="0"/>
              <a:t>: cryptanalysis and brute force</a:t>
            </a:r>
          </a:p>
          <a:p>
            <a:pPr lvl="1"/>
            <a:r>
              <a:rPr lang="en-US" sz="1800" dirty="0" smtClean="0"/>
              <a:t>most commonly used algorithms are block ciphers (DES, triple DES, AES)</a:t>
            </a:r>
          </a:p>
          <a:p>
            <a:r>
              <a:rPr lang="en-US" sz="1800" b="1" dirty="0" smtClean="0"/>
              <a:t>public-key encryption</a:t>
            </a:r>
          </a:p>
          <a:p>
            <a:pPr lvl="1"/>
            <a:r>
              <a:rPr lang="en-US" sz="1800" dirty="0" smtClean="0"/>
              <a:t>based on mathematical functions</a:t>
            </a:r>
          </a:p>
          <a:p>
            <a:pPr lvl="1"/>
            <a:r>
              <a:rPr lang="en-US" sz="1800" dirty="0" smtClean="0"/>
              <a:t>asymmetric</a:t>
            </a:r>
          </a:p>
          <a:p>
            <a:pPr lvl="1"/>
            <a:r>
              <a:rPr lang="en-US" sz="1800" i="1" dirty="0" smtClean="0"/>
              <a:t>six ingredients</a:t>
            </a:r>
            <a:r>
              <a:rPr lang="en-US" sz="1800" dirty="0" smtClean="0"/>
              <a:t>:  plaintext, encryption algorithm, public and private key, </a:t>
            </a:r>
            <a:r>
              <a:rPr lang="en-US" sz="1800" dirty="0" err="1" smtClean="0"/>
              <a:t>ciphertext</a:t>
            </a:r>
            <a:r>
              <a:rPr lang="en-US" sz="1800" dirty="0" smtClean="0"/>
              <a:t>, and decryption algorithm</a:t>
            </a:r>
          </a:p>
        </p:txBody>
      </p:sp>
      <p:pic>
        <p:nvPicPr>
          <p:cNvPr id="4" name="Picture 3"/>
          <p:cNvPicPr>
            <a:picLocks noChangeAspect="1"/>
          </p:cNvPicPr>
          <p:nvPr/>
        </p:nvPicPr>
        <p:blipFill>
          <a:blip r:embed="rId3"/>
          <a:stretch>
            <a:fillRect/>
          </a:stretch>
        </p:blipFill>
        <p:spPr>
          <a:xfrm>
            <a:off x="7209013" y="-99721"/>
            <a:ext cx="1934987" cy="1447800"/>
          </a:xfrm>
          <a:prstGeom prst="rect">
            <a:avLst/>
          </a:prstGeom>
          <a:effectLst>
            <a:softEdge rad="254000"/>
          </a:effectLst>
        </p:spPr>
      </p:pic>
      <p:sp>
        <p:nvSpPr>
          <p:cNvPr id="6" name="TextBox 5"/>
          <p:cNvSpPr txBox="1"/>
          <p:nvPr/>
        </p:nvSpPr>
        <p:spPr>
          <a:xfrm>
            <a:off x="4876800" y="1348079"/>
            <a:ext cx="4038600" cy="5176802"/>
          </a:xfrm>
          <a:prstGeom prst="rect">
            <a:avLst/>
          </a:prstGeom>
          <a:noFill/>
        </p:spPr>
        <p:txBody>
          <a:bodyPr>
            <a:spAutoFit/>
          </a:bodyPr>
          <a:lstStyle/>
          <a:p>
            <a:pPr marL="342900" indent="-342900" fontAlgn="auto">
              <a:lnSpc>
                <a:spcPct val="80000"/>
              </a:lnSpc>
              <a:spcBef>
                <a:spcPts val="2000"/>
              </a:spcBef>
              <a:spcAft>
                <a:spcPts val="0"/>
              </a:spcAft>
              <a:buClr>
                <a:schemeClr val="accent1"/>
              </a:buClr>
              <a:buSzPct val="90000"/>
              <a:buFont typeface="Wingdings" pitchFamily="2" charset="2"/>
              <a:buChar char=""/>
              <a:defRPr/>
            </a:pPr>
            <a:r>
              <a:rPr lang="en-US" b="1" dirty="0" smtClean="0">
                <a:effectLst>
                  <a:outerShdw blurRad="50800" dist="50800" dir="2700000" algn="tl" rotWithShape="0">
                    <a:schemeClr val="bg1">
                      <a:alpha val="30000"/>
                    </a:schemeClr>
                  </a:outerShdw>
                </a:effectLst>
                <a:latin typeface="+mn-lt"/>
              </a:rPr>
              <a:t>hash functions</a:t>
            </a:r>
          </a:p>
          <a:p>
            <a:pPr marL="800100" lvl="1" indent="-342900" fontAlgn="auto">
              <a:lnSpc>
                <a:spcPct val="80000"/>
              </a:lnSpc>
              <a:spcBef>
                <a:spcPts val="0"/>
              </a:spcBef>
              <a:spcAft>
                <a:spcPts val="0"/>
              </a:spcAft>
              <a:buClr>
                <a:schemeClr val="accent1"/>
              </a:buClr>
              <a:buSzPct val="90000"/>
              <a:buFont typeface="Symbol" pitchFamily="18" charset="2"/>
              <a:buChar char=""/>
              <a:defRPr/>
            </a:pPr>
            <a:r>
              <a:rPr lang="en-US" dirty="0" smtClean="0">
                <a:latin typeface="+mn-lt"/>
              </a:rPr>
              <a:t>message authentication creation of digital signatures</a:t>
            </a:r>
          </a:p>
          <a:p>
            <a:pPr marL="342900" indent="-342900" fontAlgn="auto">
              <a:lnSpc>
                <a:spcPct val="80000"/>
              </a:lnSpc>
              <a:spcBef>
                <a:spcPts val="2000"/>
              </a:spcBef>
              <a:spcAft>
                <a:spcPts val="0"/>
              </a:spcAft>
              <a:buClr>
                <a:schemeClr val="accent1"/>
              </a:buClr>
              <a:buSzPct val="90000"/>
              <a:buFont typeface="Wingdings" pitchFamily="2" charset="2"/>
              <a:buChar char=""/>
              <a:defRPr/>
            </a:pPr>
            <a:r>
              <a:rPr lang="en-US" b="1" dirty="0" smtClean="0">
                <a:effectLst>
                  <a:outerShdw blurRad="50800" dist="50800" dir="2700000" algn="tl" rotWithShape="0">
                    <a:schemeClr val="bg1">
                      <a:alpha val="30000"/>
                    </a:schemeClr>
                  </a:outerShdw>
                </a:effectLst>
                <a:latin typeface="+mn-lt"/>
              </a:rPr>
              <a:t>digital </a:t>
            </a:r>
            <a:r>
              <a:rPr lang="en-US" b="1" dirty="0">
                <a:effectLst>
                  <a:outerShdw blurRad="50800" dist="50800" dir="2700000" algn="tl" rotWithShape="0">
                    <a:schemeClr val="bg1">
                      <a:alpha val="30000"/>
                    </a:schemeClr>
                  </a:outerShdw>
                </a:effectLst>
                <a:latin typeface="+mn-lt"/>
              </a:rPr>
              <a:t>signatures</a:t>
            </a:r>
          </a:p>
          <a:p>
            <a:pPr marL="577850" lvl="1" indent="-349250" fontAlgn="auto">
              <a:lnSpc>
                <a:spcPct val="80000"/>
              </a:lnSpc>
              <a:spcBef>
                <a:spcPts val="600"/>
              </a:spcBef>
              <a:spcAft>
                <a:spcPts val="0"/>
              </a:spcAft>
              <a:buClr>
                <a:schemeClr val="accent1"/>
              </a:buClr>
              <a:buSzPct val="90000"/>
              <a:buFont typeface="Symbol" pitchFamily="18" charset="2"/>
              <a:buChar char="-"/>
              <a:defRPr/>
            </a:pPr>
            <a:r>
              <a:rPr lang="en-US" dirty="0">
                <a:latin typeface="+mn-lt"/>
              </a:rPr>
              <a:t>hash code is encrypted with private key</a:t>
            </a:r>
          </a:p>
          <a:p>
            <a:pPr marL="342900" indent="-342900" fontAlgn="auto">
              <a:lnSpc>
                <a:spcPct val="80000"/>
              </a:lnSpc>
              <a:spcBef>
                <a:spcPts val="2000"/>
              </a:spcBef>
              <a:spcAft>
                <a:spcPts val="0"/>
              </a:spcAft>
              <a:buClr>
                <a:schemeClr val="accent1"/>
              </a:buClr>
              <a:buSzPct val="90000"/>
              <a:buFont typeface="Wingdings" pitchFamily="2" charset="2"/>
              <a:buChar char=""/>
              <a:defRPr/>
            </a:pPr>
            <a:r>
              <a:rPr lang="en-US" b="1" dirty="0">
                <a:effectLst>
                  <a:outerShdw blurRad="50800" dist="50800" dir="2700000" algn="tl" rotWithShape="0">
                    <a:schemeClr val="bg1">
                      <a:alpha val="30000"/>
                    </a:schemeClr>
                  </a:outerShdw>
                </a:effectLst>
                <a:latin typeface="+mn-lt"/>
              </a:rPr>
              <a:t>digital envelopes</a:t>
            </a:r>
          </a:p>
          <a:p>
            <a:pPr marL="577850" lvl="1" indent="-349250" fontAlgn="auto">
              <a:lnSpc>
                <a:spcPct val="80000"/>
              </a:lnSpc>
              <a:spcBef>
                <a:spcPts val="600"/>
              </a:spcBef>
              <a:spcAft>
                <a:spcPts val="0"/>
              </a:spcAft>
              <a:buClr>
                <a:schemeClr val="accent1"/>
              </a:buClr>
              <a:buSzPct val="90000"/>
              <a:buFont typeface="Symbol" pitchFamily="18" charset="2"/>
              <a:buChar char="-"/>
              <a:defRPr/>
            </a:pPr>
            <a:r>
              <a:rPr lang="en-US" dirty="0">
                <a:latin typeface="+mn-lt"/>
              </a:rPr>
              <a:t>protects a message without needing to first arrange for sender and receiver to have the same secret key</a:t>
            </a:r>
          </a:p>
          <a:p>
            <a:pPr marL="342900" indent="-342900" fontAlgn="auto">
              <a:lnSpc>
                <a:spcPct val="80000"/>
              </a:lnSpc>
              <a:spcBef>
                <a:spcPts val="2000"/>
              </a:spcBef>
              <a:spcAft>
                <a:spcPts val="0"/>
              </a:spcAft>
              <a:buClr>
                <a:schemeClr val="accent1"/>
              </a:buClr>
              <a:buSzPct val="90000"/>
              <a:buFont typeface="Wingdings" pitchFamily="2" charset="2"/>
              <a:buChar char=""/>
              <a:defRPr/>
            </a:pPr>
            <a:r>
              <a:rPr lang="en-US" b="1" dirty="0">
                <a:effectLst>
                  <a:outerShdw blurRad="50800" dist="50800" dir="2700000" algn="tl" rotWithShape="0">
                    <a:schemeClr val="bg1">
                      <a:alpha val="30000"/>
                    </a:schemeClr>
                  </a:outerShdw>
                </a:effectLst>
                <a:latin typeface="+mn-lt"/>
              </a:rPr>
              <a:t>random numbers </a:t>
            </a:r>
          </a:p>
          <a:p>
            <a:pPr marL="577850" lvl="1" indent="-349250" fontAlgn="auto">
              <a:lnSpc>
                <a:spcPct val="80000"/>
              </a:lnSpc>
              <a:spcBef>
                <a:spcPts val="600"/>
              </a:spcBef>
              <a:spcAft>
                <a:spcPts val="0"/>
              </a:spcAft>
              <a:buClr>
                <a:schemeClr val="accent1"/>
              </a:buClr>
              <a:buSzPct val="90000"/>
              <a:buFont typeface="Symbol" pitchFamily="18" charset="2"/>
              <a:buChar char="-"/>
              <a:defRPr/>
            </a:pPr>
            <a:r>
              <a:rPr lang="en-US" i="1" dirty="0">
                <a:latin typeface="+mn-lt"/>
              </a:rPr>
              <a:t>requirements</a:t>
            </a:r>
            <a:r>
              <a:rPr lang="en-US" dirty="0">
                <a:latin typeface="+mn-lt"/>
              </a:rPr>
              <a:t>:  randomness and unpredictability</a:t>
            </a:r>
          </a:p>
          <a:p>
            <a:pPr marL="577850" lvl="1" indent="-349250" fontAlgn="auto">
              <a:lnSpc>
                <a:spcPct val="80000"/>
              </a:lnSpc>
              <a:spcBef>
                <a:spcPts val="600"/>
              </a:spcBef>
              <a:spcAft>
                <a:spcPts val="0"/>
              </a:spcAft>
              <a:buClr>
                <a:schemeClr val="accent1"/>
              </a:buClr>
              <a:buSzPct val="90000"/>
              <a:buFont typeface="Symbol" pitchFamily="18" charset="2"/>
              <a:buChar char="-"/>
              <a:defRPr/>
            </a:pPr>
            <a:r>
              <a:rPr lang="en-US" i="1" dirty="0">
                <a:latin typeface="+mn-lt"/>
              </a:rPr>
              <a:t>validation</a:t>
            </a:r>
            <a:r>
              <a:rPr lang="en-US" dirty="0">
                <a:latin typeface="+mn-lt"/>
              </a:rPr>
              <a:t>:  uniform distribution, independence</a:t>
            </a:r>
          </a:p>
          <a:p>
            <a:pPr marL="577850" lvl="1" indent="-349250" fontAlgn="auto">
              <a:lnSpc>
                <a:spcPct val="80000"/>
              </a:lnSpc>
              <a:spcBef>
                <a:spcPts val="600"/>
              </a:spcBef>
              <a:spcAft>
                <a:spcPts val="0"/>
              </a:spcAft>
              <a:buClr>
                <a:schemeClr val="accent1"/>
              </a:buClr>
              <a:buSzPct val="90000"/>
              <a:buFont typeface="Symbol" pitchFamily="18" charset="2"/>
              <a:buChar char="-"/>
              <a:defRPr/>
            </a:pPr>
            <a:r>
              <a:rPr lang="en-US" dirty="0">
                <a:latin typeface="+mn-lt"/>
              </a:rPr>
              <a:t>pseudorandom numbers</a:t>
            </a:r>
          </a:p>
          <a:p>
            <a:pPr marL="1035050" lvl="2" indent="-349250" fontAlgn="auto">
              <a:lnSpc>
                <a:spcPct val="80000"/>
              </a:lnSpc>
              <a:spcBef>
                <a:spcPts val="600"/>
              </a:spcBef>
              <a:spcAft>
                <a:spcPts val="0"/>
              </a:spcAft>
              <a:buClr>
                <a:schemeClr val="accent1"/>
              </a:buClr>
              <a:buSzPct val="90000"/>
              <a:buFont typeface="Symbol" pitchFamily="18" charset="2"/>
              <a:buChar char="-"/>
              <a:defRPr/>
            </a:pPr>
            <a:endParaRPr lang="en-US" sz="1100" dirty="0">
              <a:effectLst>
                <a:outerShdw blurRad="50800" dist="50800" dir="2700000" algn="tl" rotWithShape="0">
                  <a:schemeClr val="bg1">
                    <a:alpha val="30000"/>
                  </a:schemeClr>
                </a:outerShdw>
              </a:effectLst>
              <a:latin typeface="+mn-lt"/>
            </a:endParaRPr>
          </a:p>
        </p:txBody>
      </p:sp>
    </p:spTree>
    <p:extLst>
      <p:ext uri="{BB962C8B-B14F-4D97-AF65-F5344CB8AC3E}">
        <p14:creationId xmlns:p14="http://schemas.microsoft.com/office/powerpoint/2010/main" val="2328816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05827">
                                            <p:txEl>
                                              <p:pRg st="0" end="0"/>
                                            </p:txEl>
                                          </p:spTgt>
                                        </p:tgtEl>
                                        <p:attrNameLst>
                                          <p:attrName>style.visibility</p:attrName>
                                        </p:attrNameLst>
                                      </p:cBhvr>
                                      <p:to>
                                        <p:strVal val="visible"/>
                                      </p:to>
                                    </p:set>
                                    <p:animEffect transition="in" filter="randombar(horizontal)">
                                      <p:cBhvr>
                                        <p:cTn id="7" dur="500"/>
                                        <p:tgtEl>
                                          <p:spTgt spid="205827">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05827">
                                            <p:txEl>
                                              <p:pRg st="1" end="1"/>
                                            </p:txEl>
                                          </p:spTgt>
                                        </p:tgtEl>
                                        <p:attrNameLst>
                                          <p:attrName>style.visibility</p:attrName>
                                        </p:attrNameLst>
                                      </p:cBhvr>
                                      <p:to>
                                        <p:strVal val="visible"/>
                                      </p:to>
                                    </p:set>
                                    <p:animEffect transition="in" filter="randombar(horizontal)">
                                      <p:cBhvr>
                                        <p:cTn id="10" dur="500"/>
                                        <p:tgtEl>
                                          <p:spTgt spid="205827">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05827">
                                            <p:txEl>
                                              <p:pRg st="2" end="2"/>
                                            </p:txEl>
                                          </p:spTgt>
                                        </p:tgtEl>
                                        <p:attrNameLst>
                                          <p:attrName>style.visibility</p:attrName>
                                        </p:attrNameLst>
                                      </p:cBhvr>
                                      <p:to>
                                        <p:strVal val="visible"/>
                                      </p:to>
                                    </p:set>
                                    <p:animEffect transition="in" filter="randombar(horizontal)">
                                      <p:cBhvr>
                                        <p:cTn id="13" dur="500"/>
                                        <p:tgtEl>
                                          <p:spTgt spid="205827">
                                            <p:txEl>
                                              <p:pRg st="2" end="2"/>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205827">
                                            <p:txEl>
                                              <p:pRg st="3" end="3"/>
                                            </p:txEl>
                                          </p:spTgt>
                                        </p:tgtEl>
                                        <p:attrNameLst>
                                          <p:attrName>style.visibility</p:attrName>
                                        </p:attrNameLst>
                                      </p:cBhvr>
                                      <p:to>
                                        <p:strVal val="visible"/>
                                      </p:to>
                                    </p:set>
                                    <p:animEffect transition="in" filter="randombar(horizontal)">
                                      <p:cBhvr>
                                        <p:cTn id="16" dur="500"/>
                                        <p:tgtEl>
                                          <p:spTgt spid="205827">
                                            <p:txEl>
                                              <p:pRg st="3" end="3"/>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205827">
                                            <p:txEl>
                                              <p:pRg st="4" end="4"/>
                                            </p:txEl>
                                          </p:spTgt>
                                        </p:tgtEl>
                                        <p:attrNameLst>
                                          <p:attrName>style.visibility</p:attrName>
                                        </p:attrNameLst>
                                      </p:cBhvr>
                                      <p:to>
                                        <p:strVal val="visible"/>
                                      </p:to>
                                    </p:set>
                                    <p:animEffect transition="in" filter="randombar(horizontal)">
                                      <p:cBhvr>
                                        <p:cTn id="19" dur="500"/>
                                        <p:tgtEl>
                                          <p:spTgt spid="205827">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205827">
                                            <p:txEl>
                                              <p:pRg st="5" end="5"/>
                                            </p:txEl>
                                          </p:spTgt>
                                        </p:tgtEl>
                                        <p:attrNameLst>
                                          <p:attrName>style.visibility</p:attrName>
                                        </p:attrNameLst>
                                      </p:cBhvr>
                                      <p:to>
                                        <p:strVal val="visible"/>
                                      </p:to>
                                    </p:set>
                                    <p:animEffect transition="in" filter="randombar(horizontal)">
                                      <p:cBhvr>
                                        <p:cTn id="24" dur="500"/>
                                        <p:tgtEl>
                                          <p:spTgt spid="205827">
                                            <p:txEl>
                                              <p:pRg st="5" end="5"/>
                                            </p:txEl>
                                          </p:spTgt>
                                        </p:tgtEl>
                                      </p:cBhvr>
                                    </p:animEffect>
                                  </p:childTnLst>
                                </p:cTn>
                              </p:par>
                              <p:par>
                                <p:cTn id="25" presetID="14" presetClass="entr" presetSubtype="10" fill="hold" nodeType="withEffect">
                                  <p:stCondLst>
                                    <p:cond delay="0"/>
                                  </p:stCondLst>
                                  <p:childTnLst>
                                    <p:set>
                                      <p:cBhvr>
                                        <p:cTn id="26" dur="1" fill="hold">
                                          <p:stCondLst>
                                            <p:cond delay="0"/>
                                          </p:stCondLst>
                                        </p:cTn>
                                        <p:tgtEl>
                                          <p:spTgt spid="205827">
                                            <p:txEl>
                                              <p:pRg st="6" end="6"/>
                                            </p:txEl>
                                          </p:spTgt>
                                        </p:tgtEl>
                                        <p:attrNameLst>
                                          <p:attrName>style.visibility</p:attrName>
                                        </p:attrNameLst>
                                      </p:cBhvr>
                                      <p:to>
                                        <p:strVal val="visible"/>
                                      </p:to>
                                    </p:set>
                                    <p:animEffect transition="in" filter="randombar(horizontal)">
                                      <p:cBhvr>
                                        <p:cTn id="27" dur="500"/>
                                        <p:tgtEl>
                                          <p:spTgt spid="205827">
                                            <p:txEl>
                                              <p:pRg st="6" end="6"/>
                                            </p:txEl>
                                          </p:spTgt>
                                        </p:tgtEl>
                                      </p:cBhvr>
                                    </p:animEffect>
                                  </p:childTnLst>
                                </p:cTn>
                              </p:par>
                              <p:par>
                                <p:cTn id="28" presetID="14" presetClass="entr" presetSubtype="10" fill="hold" nodeType="withEffect">
                                  <p:stCondLst>
                                    <p:cond delay="0"/>
                                  </p:stCondLst>
                                  <p:childTnLst>
                                    <p:set>
                                      <p:cBhvr>
                                        <p:cTn id="29" dur="1" fill="hold">
                                          <p:stCondLst>
                                            <p:cond delay="0"/>
                                          </p:stCondLst>
                                        </p:cTn>
                                        <p:tgtEl>
                                          <p:spTgt spid="205827">
                                            <p:txEl>
                                              <p:pRg st="7" end="7"/>
                                            </p:txEl>
                                          </p:spTgt>
                                        </p:tgtEl>
                                        <p:attrNameLst>
                                          <p:attrName>style.visibility</p:attrName>
                                        </p:attrNameLst>
                                      </p:cBhvr>
                                      <p:to>
                                        <p:strVal val="visible"/>
                                      </p:to>
                                    </p:set>
                                    <p:animEffect transition="in" filter="randombar(horizontal)">
                                      <p:cBhvr>
                                        <p:cTn id="30" dur="500"/>
                                        <p:tgtEl>
                                          <p:spTgt spid="205827">
                                            <p:txEl>
                                              <p:pRg st="7" end="7"/>
                                            </p:txEl>
                                          </p:spTgt>
                                        </p:tgtEl>
                                      </p:cBhvr>
                                    </p:animEffect>
                                  </p:childTnLst>
                                </p:cTn>
                              </p:par>
                              <p:par>
                                <p:cTn id="31" presetID="14" presetClass="entr" presetSubtype="10" fill="hold" nodeType="withEffect">
                                  <p:stCondLst>
                                    <p:cond delay="0"/>
                                  </p:stCondLst>
                                  <p:childTnLst>
                                    <p:set>
                                      <p:cBhvr>
                                        <p:cTn id="32" dur="1" fill="hold">
                                          <p:stCondLst>
                                            <p:cond delay="0"/>
                                          </p:stCondLst>
                                        </p:cTn>
                                        <p:tgtEl>
                                          <p:spTgt spid="205827">
                                            <p:txEl>
                                              <p:pRg st="8" end="8"/>
                                            </p:txEl>
                                          </p:spTgt>
                                        </p:tgtEl>
                                        <p:attrNameLst>
                                          <p:attrName>style.visibility</p:attrName>
                                        </p:attrNameLst>
                                      </p:cBhvr>
                                      <p:to>
                                        <p:strVal val="visible"/>
                                      </p:to>
                                    </p:set>
                                    <p:animEffect transition="in" filter="randombar(horizontal)">
                                      <p:cBhvr>
                                        <p:cTn id="33" dur="500"/>
                                        <p:tgtEl>
                                          <p:spTgt spid="205827">
                                            <p:txEl>
                                              <p:pRg st="8" end="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nodeType="clickEffect">
                                  <p:stCondLst>
                                    <p:cond delay="0"/>
                                  </p:stCondLst>
                                  <p:childTnLst>
                                    <p:set>
                                      <p:cBhvr>
                                        <p:cTn id="37" dur="1" fill="hold">
                                          <p:stCondLst>
                                            <p:cond delay="0"/>
                                          </p:stCondLst>
                                        </p:cTn>
                                        <p:tgtEl>
                                          <p:spTgt spid="6">
                                            <p:txEl>
                                              <p:pRg st="0" end="0"/>
                                            </p:txEl>
                                          </p:spTgt>
                                        </p:tgtEl>
                                        <p:attrNameLst>
                                          <p:attrName>style.visibility</p:attrName>
                                        </p:attrNameLst>
                                      </p:cBhvr>
                                      <p:to>
                                        <p:strVal val="visible"/>
                                      </p:to>
                                    </p:set>
                                    <p:animEffect transition="in" filter="randombar(horizontal)">
                                      <p:cBhvr>
                                        <p:cTn id="38" dur="500"/>
                                        <p:tgtEl>
                                          <p:spTgt spid="6">
                                            <p:txEl>
                                              <p:pRg st="0" end="0"/>
                                            </p:txEl>
                                          </p:spTgt>
                                        </p:tgtEl>
                                      </p:cBhvr>
                                    </p:animEffect>
                                  </p:childTnLst>
                                </p:cTn>
                              </p:par>
                              <p:par>
                                <p:cTn id="39" presetID="14" presetClass="entr" presetSubtype="10" fill="hold" nodeType="withEffect">
                                  <p:stCondLst>
                                    <p:cond delay="0"/>
                                  </p:stCondLst>
                                  <p:childTnLst>
                                    <p:set>
                                      <p:cBhvr>
                                        <p:cTn id="40" dur="1" fill="hold">
                                          <p:stCondLst>
                                            <p:cond delay="0"/>
                                          </p:stCondLst>
                                        </p:cTn>
                                        <p:tgtEl>
                                          <p:spTgt spid="6">
                                            <p:txEl>
                                              <p:pRg st="1" end="1"/>
                                            </p:txEl>
                                          </p:spTgt>
                                        </p:tgtEl>
                                        <p:attrNameLst>
                                          <p:attrName>style.visibility</p:attrName>
                                        </p:attrNameLst>
                                      </p:cBhvr>
                                      <p:to>
                                        <p:strVal val="visible"/>
                                      </p:to>
                                    </p:set>
                                    <p:animEffect transition="in" filter="randombar(horizontal)">
                                      <p:cBhvr>
                                        <p:cTn id="41" dur="500"/>
                                        <p:tgtEl>
                                          <p:spTgt spid="6">
                                            <p:txEl>
                                              <p:pRg st="1" end="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4" presetClass="entr" presetSubtype="10" fill="hold" nodeType="clickEffect">
                                  <p:stCondLst>
                                    <p:cond delay="0"/>
                                  </p:stCondLst>
                                  <p:childTnLst>
                                    <p:set>
                                      <p:cBhvr>
                                        <p:cTn id="45" dur="1" fill="hold">
                                          <p:stCondLst>
                                            <p:cond delay="0"/>
                                          </p:stCondLst>
                                        </p:cTn>
                                        <p:tgtEl>
                                          <p:spTgt spid="6">
                                            <p:txEl>
                                              <p:pRg st="2" end="2"/>
                                            </p:txEl>
                                          </p:spTgt>
                                        </p:tgtEl>
                                        <p:attrNameLst>
                                          <p:attrName>style.visibility</p:attrName>
                                        </p:attrNameLst>
                                      </p:cBhvr>
                                      <p:to>
                                        <p:strVal val="visible"/>
                                      </p:to>
                                    </p:set>
                                    <p:animEffect transition="in" filter="randombar(horizontal)">
                                      <p:cBhvr>
                                        <p:cTn id="46" dur="500"/>
                                        <p:tgtEl>
                                          <p:spTgt spid="6">
                                            <p:txEl>
                                              <p:pRg st="2" end="2"/>
                                            </p:txEl>
                                          </p:spTgt>
                                        </p:tgtEl>
                                      </p:cBhvr>
                                    </p:animEffect>
                                  </p:childTnLst>
                                </p:cTn>
                              </p:par>
                              <p:par>
                                <p:cTn id="47" presetID="14" presetClass="entr" presetSubtype="10" fill="hold" nodeType="withEffect">
                                  <p:stCondLst>
                                    <p:cond delay="0"/>
                                  </p:stCondLst>
                                  <p:childTnLst>
                                    <p:set>
                                      <p:cBhvr>
                                        <p:cTn id="48" dur="1" fill="hold">
                                          <p:stCondLst>
                                            <p:cond delay="0"/>
                                          </p:stCondLst>
                                        </p:cTn>
                                        <p:tgtEl>
                                          <p:spTgt spid="6">
                                            <p:txEl>
                                              <p:pRg st="3" end="3"/>
                                            </p:txEl>
                                          </p:spTgt>
                                        </p:tgtEl>
                                        <p:attrNameLst>
                                          <p:attrName>style.visibility</p:attrName>
                                        </p:attrNameLst>
                                      </p:cBhvr>
                                      <p:to>
                                        <p:strVal val="visible"/>
                                      </p:to>
                                    </p:set>
                                    <p:animEffect transition="in" filter="randombar(horizontal)">
                                      <p:cBhvr>
                                        <p:cTn id="49" dur="500"/>
                                        <p:tgtEl>
                                          <p:spTgt spid="6">
                                            <p:txEl>
                                              <p:pRg st="3" end="3"/>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4" presetClass="entr" presetSubtype="10" fill="hold" nodeType="clickEffect">
                                  <p:stCondLst>
                                    <p:cond delay="0"/>
                                  </p:stCondLst>
                                  <p:childTnLst>
                                    <p:set>
                                      <p:cBhvr>
                                        <p:cTn id="53" dur="1" fill="hold">
                                          <p:stCondLst>
                                            <p:cond delay="0"/>
                                          </p:stCondLst>
                                        </p:cTn>
                                        <p:tgtEl>
                                          <p:spTgt spid="6">
                                            <p:txEl>
                                              <p:pRg st="4" end="4"/>
                                            </p:txEl>
                                          </p:spTgt>
                                        </p:tgtEl>
                                        <p:attrNameLst>
                                          <p:attrName>style.visibility</p:attrName>
                                        </p:attrNameLst>
                                      </p:cBhvr>
                                      <p:to>
                                        <p:strVal val="visible"/>
                                      </p:to>
                                    </p:set>
                                    <p:animEffect transition="in" filter="randombar(horizontal)">
                                      <p:cBhvr>
                                        <p:cTn id="54" dur="500"/>
                                        <p:tgtEl>
                                          <p:spTgt spid="6">
                                            <p:txEl>
                                              <p:pRg st="4" end="4"/>
                                            </p:txEl>
                                          </p:spTgt>
                                        </p:tgtEl>
                                      </p:cBhvr>
                                    </p:animEffect>
                                  </p:childTnLst>
                                </p:cTn>
                              </p:par>
                              <p:par>
                                <p:cTn id="55" presetID="14" presetClass="entr" presetSubtype="10" fill="hold" nodeType="withEffect">
                                  <p:stCondLst>
                                    <p:cond delay="0"/>
                                  </p:stCondLst>
                                  <p:childTnLst>
                                    <p:set>
                                      <p:cBhvr>
                                        <p:cTn id="56" dur="1" fill="hold">
                                          <p:stCondLst>
                                            <p:cond delay="0"/>
                                          </p:stCondLst>
                                        </p:cTn>
                                        <p:tgtEl>
                                          <p:spTgt spid="6">
                                            <p:txEl>
                                              <p:pRg st="5" end="5"/>
                                            </p:txEl>
                                          </p:spTgt>
                                        </p:tgtEl>
                                        <p:attrNameLst>
                                          <p:attrName>style.visibility</p:attrName>
                                        </p:attrNameLst>
                                      </p:cBhvr>
                                      <p:to>
                                        <p:strVal val="visible"/>
                                      </p:to>
                                    </p:set>
                                    <p:animEffect transition="in" filter="randombar(horizontal)">
                                      <p:cBhvr>
                                        <p:cTn id="57" dur="500"/>
                                        <p:tgtEl>
                                          <p:spTgt spid="6">
                                            <p:txEl>
                                              <p:pRg st="5" end="5"/>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4" presetClass="entr" presetSubtype="10" fill="hold" nodeType="clickEffect">
                                  <p:stCondLst>
                                    <p:cond delay="0"/>
                                  </p:stCondLst>
                                  <p:childTnLst>
                                    <p:set>
                                      <p:cBhvr>
                                        <p:cTn id="61" dur="1" fill="hold">
                                          <p:stCondLst>
                                            <p:cond delay="0"/>
                                          </p:stCondLst>
                                        </p:cTn>
                                        <p:tgtEl>
                                          <p:spTgt spid="6">
                                            <p:txEl>
                                              <p:pRg st="6" end="6"/>
                                            </p:txEl>
                                          </p:spTgt>
                                        </p:tgtEl>
                                        <p:attrNameLst>
                                          <p:attrName>style.visibility</p:attrName>
                                        </p:attrNameLst>
                                      </p:cBhvr>
                                      <p:to>
                                        <p:strVal val="visible"/>
                                      </p:to>
                                    </p:set>
                                    <p:animEffect transition="in" filter="randombar(horizontal)">
                                      <p:cBhvr>
                                        <p:cTn id="62" dur="500"/>
                                        <p:tgtEl>
                                          <p:spTgt spid="6">
                                            <p:txEl>
                                              <p:pRg st="6" end="6"/>
                                            </p:txEl>
                                          </p:spTgt>
                                        </p:tgtEl>
                                      </p:cBhvr>
                                    </p:animEffect>
                                  </p:childTnLst>
                                </p:cTn>
                              </p:par>
                              <p:par>
                                <p:cTn id="63" presetID="14" presetClass="entr" presetSubtype="10" fill="hold" nodeType="withEffect">
                                  <p:stCondLst>
                                    <p:cond delay="0"/>
                                  </p:stCondLst>
                                  <p:childTnLst>
                                    <p:set>
                                      <p:cBhvr>
                                        <p:cTn id="64" dur="1" fill="hold">
                                          <p:stCondLst>
                                            <p:cond delay="0"/>
                                          </p:stCondLst>
                                        </p:cTn>
                                        <p:tgtEl>
                                          <p:spTgt spid="6">
                                            <p:txEl>
                                              <p:pRg st="7" end="7"/>
                                            </p:txEl>
                                          </p:spTgt>
                                        </p:tgtEl>
                                        <p:attrNameLst>
                                          <p:attrName>style.visibility</p:attrName>
                                        </p:attrNameLst>
                                      </p:cBhvr>
                                      <p:to>
                                        <p:strVal val="visible"/>
                                      </p:to>
                                    </p:set>
                                    <p:animEffect transition="in" filter="randombar(horizontal)">
                                      <p:cBhvr>
                                        <p:cTn id="65" dur="500"/>
                                        <p:tgtEl>
                                          <p:spTgt spid="6">
                                            <p:txEl>
                                              <p:pRg st="7" end="7"/>
                                            </p:txEl>
                                          </p:spTgt>
                                        </p:tgtEl>
                                      </p:cBhvr>
                                    </p:animEffect>
                                  </p:childTnLst>
                                </p:cTn>
                              </p:par>
                              <p:par>
                                <p:cTn id="66" presetID="14" presetClass="entr" presetSubtype="10" fill="hold" nodeType="withEffect">
                                  <p:stCondLst>
                                    <p:cond delay="0"/>
                                  </p:stCondLst>
                                  <p:childTnLst>
                                    <p:set>
                                      <p:cBhvr>
                                        <p:cTn id="67" dur="1" fill="hold">
                                          <p:stCondLst>
                                            <p:cond delay="0"/>
                                          </p:stCondLst>
                                        </p:cTn>
                                        <p:tgtEl>
                                          <p:spTgt spid="6">
                                            <p:txEl>
                                              <p:pRg st="8" end="8"/>
                                            </p:txEl>
                                          </p:spTgt>
                                        </p:tgtEl>
                                        <p:attrNameLst>
                                          <p:attrName>style.visibility</p:attrName>
                                        </p:attrNameLst>
                                      </p:cBhvr>
                                      <p:to>
                                        <p:strVal val="visible"/>
                                      </p:to>
                                    </p:set>
                                    <p:animEffect transition="in" filter="randombar(horizontal)">
                                      <p:cBhvr>
                                        <p:cTn id="68" dur="500"/>
                                        <p:tgtEl>
                                          <p:spTgt spid="6">
                                            <p:txEl>
                                              <p:pRg st="8" end="8"/>
                                            </p:txEl>
                                          </p:spTgt>
                                        </p:tgtEl>
                                      </p:cBhvr>
                                    </p:animEffect>
                                  </p:childTnLst>
                                </p:cTn>
                              </p:par>
                              <p:par>
                                <p:cTn id="69" presetID="14" presetClass="entr" presetSubtype="10" fill="hold" nodeType="withEffect">
                                  <p:stCondLst>
                                    <p:cond delay="0"/>
                                  </p:stCondLst>
                                  <p:childTnLst>
                                    <p:set>
                                      <p:cBhvr>
                                        <p:cTn id="70" dur="1" fill="hold">
                                          <p:stCondLst>
                                            <p:cond delay="0"/>
                                          </p:stCondLst>
                                        </p:cTn>
                                        <p:tgtEl>
                                          <p:spTgt spid="6">
                                            <p:txEl>
                                              <p:pRg st="9" end="9"/>
                                            </p:txEl>
                                          </p:spTgt>
                                        </p:tgtEl>
                                        <p:attrNameLst>
                                          <p:attrName>style.visibility</p:attrName>
                                        </p:attrNameLst>
                                      </p:cBhvr>
                                      <p:to>
                                        <p:strVal val="visible"/>
                                      </p:to>
                                    </p:set>
                                    <p:animEffect transition="in" filter="randombar(horizontal)">
                                      <p:cBhvr>
                                        <p:cTn id="71"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p:txBody>
          <a:bodyPr/>
          <a:lstStyle/>
          <a:p>
            <a:r>
              <a:rPr lang="en-US" dirty="0"/>
              <a:t>Symmetric Encryption</a:t>
            </a:r>
          </a:p>
        </p:txBody>
      </p:sp>
      <p:pic>
        <p:nvPicPr>
          <p:cNvPr id="208900" name="Picture 4" descr="&#10;fig2.1.pdf                                                     00ABB570  Mnementh                      BEAE7A2F:"/>
          <p:cNvPicPr>
            <a:picLocks noChangeAspect="1" noChangeArrowheads="1"/>
          </p:cNvPicPr>
          <p:nvPr/>
        </p:nvPicPr>
        <p:blipFill>
          <a:blip r:embed="rId3">
            <a:extLst>
              <a:ext uri="{28A0092B-C50C-407E-A947-70E740481C1C}">
                <a14:useLocalDpi xmlns:a14="http://schemas.microsoft.com/office/drawing/2010/main" val="0"/>
              </a:ext>
            </a:extLst>
          </a:blip>
          <a:srcRect l="17897" t="23125" r="3580" b="32373"/>
          <a:stretch>
            <a:fillRect/>
          </a:stretch>
        </p:blipFill>
        <p:spPr bwMode="auto">
          <a:xfrm>
            <a:off x="-28619" y="1975194"/>
            <a:ext cx="9209131" cy="4039060"/>
          </a:xfrm>
          <a:prstGeom prst="rect">
            <a:avLst/>
          </a:prstGeom>
          <a:noFill/>
          <a:extLst>
            <a:ext uri="{909E8E84-426E-40DD-AFC4-6F175D3DCCD1}">
              <a14:hiddenFill xmlns:a14="http://schemas.microsoft.com/office/drawing/2010/main">
                <a:solidFill>
                  <a:srgbClr val="FFFFFF">
                    <a:alpha val="70000"/>
                  </a:srgbClr>
                </a:solidFill>
              </a14:hiddenFill>
            </a:ext>
          </a:extLst>
        </p:spPr>
      </p:pic>
    </p:spTree>
    <p:extLst>
      <p:ext uri="{BB962C8B-B14F-4D97-AF65-F5344CB8AC3E}">
        <p14:creationId xmlns:p14="http://schemas.microsoft.com/office/powerpoint/2010/main" val="2205572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08900"/>
                                        </p:tgtEl>
                                        <p:attrNameLst>
                                          <p:attrName>style.visibility</p:attrName>
                                        </p:attrNameLst>
                                      </p:cBhvr>
                                      <p:to>
                                        <p:strVal val="visible"/>
                                      </p:to>
                                    </p:set>
                                    <p:anim calcmode="lin" valueType="num">
                                      <p:cBhvr>
                                        <p:cTn id="7" dur="500" fill="hold"/>
                                        <p:tgtEl>
                                          <p:spTgt spid="208900"/>
                                        </p:tgtEl>
                                        <p:attrNameLst>
                                          <p:attrName>ppt_w</p:attrName>
                                        </p:attrNameLst>
                                      </p:cBhvr>
                                      <p:tavLst>
                                        <p:tav tm="0">
                                          <p:val>
                                            <p:fltVal val="0"/>
                                          </p:val>
                                        </p:tav>
                                        <p:tav tm="100000">
                                          <p:val>
                                            <p:strVal val="#ppt_w"/>
                                          </p:val>
                                        </p:tav>
                                      </p:tavLst>
                                    </p:anim>
                                    <p:anim calcmode="lin" valueType="num">
                                      <p:cBhvr>
                                        <p:cTn id="8" dur="500" fill="hold"/>
                                        <p:tgtEl>
                                          <p:spTgt spid="208900"/>
                                        </p:tgtEl>
                                        <p:attrNameLst>
                                          <p:attrName>ppt_h</p:attrName>
                                        </p:attrNameLst>
                                      </p:cBhvr>
                                      <p:tavLst>
                                        <p:tav tm="0">
                                          <p:val>
                                            <p:fltVal val="0"/>
                                          </p:val>
                                        </p:tav>
                                        <p:tav tm="100000">
                                          <p:val>
                                            <p:strVal val="#ppt_h"/>
                                          </p:val>
                                        </p:tav>
                                      </p:tavLst>
                                    </p:anim>
                                    <p:animEffect transition="in" filter="fade">
                                      <p:cBhvr>
                                        <p:cTn id="9" dur="500"/>
                                        <p:tgtEl>
                                          <p:spTgt spid="2089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477868" y="1064894"/>
            <a:ext cx="3931920" cy="744071"/>
          </a:xfrm>
        </p:spPr>
        <p:txBody>
          <a:bodyPr/>
          <a:lstStyle/>
          <a:p>
            <a:r>
              <a:rPr lang="en-US" dirty="0" smtClean="0"/>
              <a:t>Cryptanalytic Attacks</a:t>
            </a:r>
            <a:endParaRPr lang="en-US" dirty="0"/>
          </a:p>
        </p:txBody>
      </p:sp>
      <p:sp>
        <p:nvSpPr>
          <p:cNvPr id="221187" name="Rectangle 3"/>
          <p:cNvSpPr>
            <a:spLocks noGrp="1" noChangeArrowheads="1"/>
          </p:cNvSpPr>
          <p:nvPr>
            <p:ph sz="half" idx="2"/>
          </p:nvPr>
        </p:nvSpPr>
        <p:spPr>
          <a:xfrm>
            <a:off x="323528" y="1808819"/>
            <a:ext cx="4320480" cy="4248472"/>
          </a:xfrm>
        </p:spPr>
        <p:txBody>
          <a:bodyPr/>
          <a:lstStyle/>
          <a:p>
            <a:r>
              <a:rPr lang="en-US" dirty="0" smtClean="0"/>
              <a:t>rely on:</a:t>
            </a:r>
          </a:p>
          <a:p>
            <a:pPr lvl="1"/>
            <a:r>
              <a:rPr lang="en-US" dirty="0" smtClean="0"/>
              <a:t>nature of the algorithm</a:t>
            </a:r>
          </a:p>
          <a:p>
            <a:pPr lvl="1"/>
            <a:r>
              <a:rPr lang="en-US" dirty="0" smtClean="0"/>
              <a:t>plus some knowledge of the general characteristics of the plaintext</a:t>
            </a:r>
          </a:p>
          <a:p>
            <a:pPr lvl="1"/>
            <a:r>
              <a:rPr lang="en-US" dirty="0"/>
              <a:t>even some </a:t>
            </a:r>
            <a:r>
              <a:rPr lang="en-US" dirty="0" smtClean="0"/>
              <a:t>sample plaintext-</a:t>
            </a:r>
            <a:r>
              <a:rPr lang="en-US" dirty="0" err="1" smtClean="0"/>
              <a:t>ciphertext</a:t>
            </a:r>
            <a:r>
              <a:rPr lang="en-US" dirty="0" smtClean="0"/>
              <a:t> pairs</a:t>
            </a:r>
          </a:p>
          <a:p>
            <a:r>
              <a:rPr lang="en-US" dirty="0" smtClean="0"/>
              <a:t>exploits the characteristics of the algorithm to attempt to deduce a specific plaintext or the key being used</a:t>
            </a:r>
          </a:p>
          <a:p>
            <a:pPr lvl="1"/>
            <a:r>
              <a:rPr lang="en-US" dirty="0" smtClean="0"/>
              <a:t>if successful all future and past messages encrypted with that key are compromised</a:t>
            </a:r>
          </a:p>
        </p:txBody>
      </p:sp>
      <p:sp>
        <p:nvSpPr>
          <p:cNvPr id="7" name="Text Placeholder 6"/>
          <p:cNvSpPr>
            <a:spLocks noGrp="1"/>
          </p:cNvSpPr>
          <p:nvPr>
            <p:ph type="body" sz="quarter" idx="3"/>
          </p:nvPr>
        </p:nvSpPr>
        <p:spPr>
          <a:xfrm>
            <a:off x="4775548" y="1064894"/>
            <a:ext cx="3931920" cy="744071"/>
          </a:xfrm>
        </p:spPr>
        <p:txBody>
          <a:bodyPr/>
          <a:lstStyle/>
          <a:p>
            <a:r>
              <a:rPr lang="en-US" dirty="0" smtClean="0"/>
              <a:t>Brute-Force Attack</a:t>
            </a:r>
            <a:endParaRPr lang="en-US" dirty="0"/>
          </a:p>
        </p:txBody>
      </p:sp>
      <p:sp>
        <p:nvSpPr>
          <p:cNvPr id="8" name="Content Placeholder 7"/>
          <p:cNvSpPr>
            <a:spLocks noGrp="1"/>
          </p:cNvSpPr>
          <p:nvPr>
            <p:ph sz="quarter" idx="4"/>
          </p:nvPr>
        </p:nvSpPr>
        <p:spPr>
          <a:xfrm>
            <a:off x="4775548" y="1844824"/>
            <a:ext cx="3931920" cy="3523129"/>
          </a:xfrm>
        </p:spPr>
        <p:txBody>
          <a:bodyPr/>
          <a:lstStyle/>
          <a:p>
            <a:r>
              <a:rPr lang="en-US" dirty="0" smtClean="0"/>
              <a:t>try all possible keys on some </a:t>
            </a:r>
            <a:r>
              <a:rPr lang="en-US" dirty="0" err="1" smtClean="0"/>
              <a:t>ciphertext</a:t>
            </a:r>
            <a:r>
              <a:rPr lang="en-US" dirty="0" smtClean="0"/>
              <a:t> until an intelligible translation into plaintext is obtained</a:t>
            </a:r>
          </a:p>
          <a:p>
            <a:pPr lvl="1"/>
            <a:r>
              <a:rPr lang="en-US" dirty="0" smtClean="0"/>
              <a:t>on average half of all possible keys must be tried to achieve success</a:t>
            </a:r>
            <a:endParaRPr lang="en-US" dirty="0"/>
          </a:p>
        </p:txBody>
      </p:sp>
      <p:sp>
        <p:nvSpPr>
          <p:cNvPr id="221186" name="Rectangle 2"/>
          <p:cNvSpPr>
            <a:spLocks noGrp="1" noChangeArrowheads="1"/>
          </p:cNvSpPr>
          <p:nvPr>
            <p:ph type="title"/>
          </p:nvPr>
        </p:nvSpPr>
        <p:spPr/>
        <p:txBody>
          <a:bodyPr/>
          <a:lstStyle/>
          <a:p>
            <a:r>
              <a:rPr lang="en-US" sz="4000" dirty="0" smtClean="0"/>
              <a:t>Attacking Symmetric Encryption</a:t>
            </a:r>
            <a:endParaRPr lang="en-US" sz="4000" dirty="0"/>
          </a:p>
        </p:txBody>
      </p:sp>
      <p:pic>
        <p:nvPicPr>
          <p:cNvPr id="10" name="Picture 9"/>
          <p:cNvPicPr>
            <a:picLocks noChangeAspect="1"/>
          </p:cNvPicPr>
          <p:nvPr/>
        </p:nvPicPr>
        <p:blipFill>
          <a:blip r:embed="rId3"/>
          <a:stretch>
            <a:fillRect/>
          </a:stretch>
        </p:blipFill>
        <p:spPr>
          <a:xfrm rot="571915">
            <a:off x="7133591" y="4057398"/>
            <a:ext cx="1693203" cy="2296361"/>
          </a:xfrm>
          <a:prstGeom prst="rect">
            <a:avLst/>
          </a:prstGeom>
          <a:scene3d>
            <a:camera prst="orthographicFront">
              <a:rot lat="0" lon="10499978" rev="0"/>
            </a:camera>
            <a:lightRig rig="threePt" dir="t"/>
          </a:scene3d>
        </p:spPr>
      </p:pic>
      <p:pic>
        <p:nvPicPr>
          <p:cNvPr id="23560" name="Picture 7"/>
          <p:cNvPicPr>
            <a:picLocks noChangeAspect="1"/>
          </p:cNvPicPr>
          <p:nvPr/>
        </p:nvPicPr>
        <p:blipFill>
          <a:blip r:embed="rId4"/>
          <a:srcRect/>
          <a:stretch>
            <a:fillRect/>
          </a:stretch>
        </p:blipFill>
        <p:spPr bwMode="auto">
          <a:xfrm rot="-242647">
            <a:off x="5334308" y="4476265"/>
            <a:ext cx="1641475" cy="1641475"/>
          </a:xfrm>
          <a:prstGeom prst="rect">
            <a:avLst/>
          </a:prstGeom>
          <a:noFill/>
          <a:ln w="9525">
            <a:noFill/>
            <a:miter lim="800000"/>
            <a:headEnd/>
            <a:tailEnd/>
          </a:ln>
        </p:spPr>
      </p:pic>
    </p:spTree>
    <p:extLst>
      <p:ext uri="{BB962C8B-B14F-4D97-AF65-F5344CB8AC3E}">
        <p14:creationId xmlns:p14="http://schemas.microsoft.com/office/powerpoint/2010/main" val="3299981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21187">
                                            <p:txEl>
                                              <p:pRg st="0" end="0"/>
                                            </p:txEl>
                                          </p:spTgt>
                                        </p:tgtEl>
                                        <p:attrNameLst>
                                          <p:attrName>style.visibility</p:attrName>
                                        </p:attrNameLst>
                                      </p:cBhvr>
                                      <p:to>
                                        <p:strVal val="visible"/>
                                      </p:to>
                                    </p:set>
                                    <p:animEffect transition="in" filter="randombar(horizontal)">
                                      <p:cBhvr>
                                        <p:cTn id="7" dur="500"/>
                                        <p:tgtEl>
                                          <p:spTgt spid="221187">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21187">
                                            <p:txEl>
                                              <p:pRg st="1" end="1"/>
                                            </p:txEl>
                                          </p:spTgt>
                                        </p:tgtEl>
                                        <p:attrNameLst>
                                          <p:attrName>style.visibility</p:attrName>
                                        </p:attrNameLst>
                                      </p:cBhvr>
                                      <p:to>
                                        <p:strVal val="visible"/>
                                      </p:to>
                                    </p:set>
                                    <p:animEffect transition="in" filter="randombar(horizontal)">
                                      <p:cBhvr>
                                        <p:cTn id="10" dur="500"/>
                                        <p:tgtEl>
                                          <p:spTgt spid="221187">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21187">
                                            <p:txEl>
                                              <p:pRg st="2" end="2"/>
                                            </p:txEl>
                                          </p:spTgt>
                                        </p:tgtEl>
                                        <p:attrNameLst>
                                          <p:attrName>style.visibility</p:attrName>
                                        </p:attrNameLst>
                                      </p:cBhvr>
                                      <p:to>
                                        <p:strVal val="visible"/>
                                      </p:to>
                                    </p:set>
                                    <p:animEffect transition="in" filter="randombar(horizontal)">
                                      <p:cBhvr>
                                        <p:cTn id="13" dur="500"/>
                                        <p:tgtEl>
                                          <p:spTgt spid="221187">
                                            <p:txEl>
                                              <p:pRg st="2" end="2"/>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221187">
                                            <p:txEl>
                                              <p:pRg st="3" end="3"/>
                                            </p:txEl>
                                          </p:spTgt>
                                        </p:tgtEl>
                                        <p:attrNameLst>
                                          <p:attrName>style.visibility</p:attrName>
                                        </p:attrNameLst>
                                      </p:cBhvr>
                                      <p:to>
                                        <p:strVal val="visible"/>
                                      </p:to>
                                    </p:set>
                                    <p:animEffect transition="in" filter="randombar(horizontal)">
                                      <p:cBhvr>
                                        <p:cTn id="16" dur="500"/>
                                        <p:tgtEl>
                                          <p:spTgt spid="22118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221187">
                                            <p:txEl>
                                              <p:pRg st="4" end="4"/>
                                            </p:txEl>
                                          </p:spTgt>
                                        </p:tgtEl>
                                        <p:attrNameLst>
                                          <p:attrName>style.visibility</p:attrName>
                                        </p:attrNameLst>
                                      </p:cBhvr>
                                      <p:to>
                                        <p:strVal val="visible"/>
                                      </p:to>
                                    </p:set>
                                    <p:animEffect transition="in" filter="randombar(horizontal)">
                                      <p:cBhvr>
                                        <p:cTn id="21" dur="500"/>
                                        <p:tgtEl>
                                          <p:spTgt spid="221187">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nodeType="clickEffect">
                                  <p:stCondLst>
                                    <p:cond delay="0"/>
                                  </p:stCondLst>
                                  <p:childTnLst>
                                    <p:set>
                                      <p:cBhvr>
                                        <p:cTn id="25" dur="1" fill="hold">
                                          <p:stCondLst>
                                            <p:cond delay="0"/>
                                          </p:stCondLst>
                                        </p:cTn>
                                        <p:tgtEl>
                                          <p:spTgt spid="221187">
                                            <p:txEl>
                                              <p:pRg st="5" end="5"/>
                                            </p:txEl>
                                          </p:spTgt>
                                        </p:tgtEl>
                                        <p:attrNameLst>
                                          <p:attrName>style.visibility</p:attrName>
                                        </p:attrNameLst>
                                      </p:cBhvr>
                                      <p:to>
                                        <p:strVal val="visible"/>
                                      </p:to>
                                    </p:set>
                                    <p:animEffect transition="in" filter="randombar(horizontal)">
                                      <p:cBhvr>
                                        <p:cTn id="26" dur="500"/>
                                        <p:tgtEl>
                                          <p:spTgt spid="221187">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grpId="0" nodeType="click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Effect transition="in" filter="randombar(horizontal)">
                                      <p:cBhvr>
                                        <p:cTn id="31" dur="500"/>
                                        <p:tgtEl>
                                          <p:spTgt spid="7">
                                            <p:txEl>
                                              <p:pRg st="0" end="0"/>
                                            </p:txEl>
                                          </p:spTgt>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8">
                                            <p:txEl>
                                              <p:pRg st="0" end="0"/>
                                            </p:txEl>
                                          </p:spTgt>
                                        </p:tgtEl>
                                        <p:attrNameLst>
                                          <p:attrName>style.visibility</p:attrName>
                                        </p:attrNameLst>
                                      </p:cBhvr>
                                      <p:to>
                                        <p:strVal val="visible"/>
                                      </p:to>
                                    </p:set>
                                    <p:animEffect transition="in" filter="randombar(horizontal)">
                                      <p:cBhvr>
                                        <p:cTn id="34" dur="500"/>
                                        <p:tgtEl>
                                          <p:spTgt spid="8">
                                            <p:txEl>
                                              <p:pRg st="0" end="0"/>
                                            </p:txEl>
                                          </p:spTgt>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8">
                                            <p:txEl>
                                              <p:pRg st="1" end="1"/>
                                            </p:txEl>
                                          </p:spTgt>
                                        </p:tgtEl>
                                        <p:attrNameLst>
                                          <p:attrName>style.visibility</p:attrName>
                                        </p:attrNameLst>
                                      </p:cBhvr>
                                      <p:to>
                                        <p:strVal val="visible"/>
                                      </p:to>
                                    </p:set>
                                    <p:animEffect transition="in" filter="randombar(horizontal)">
                                      <p:cBhvr>
                                        <p:cTn id="37"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lstStyle/>
          <a:p>
            <a:r>
              <a:rPr lang="en-US" sz="4000" dirty="0" smtClean="0"/>
              <a:t>Symmetric Encryption Algorithms</a:t>
            </a:r>
            <a:endParaRPr lang="en-US" sz="4000" dirty="0"/>
          </a:p>
        </p:txBody>
      </p:sp>
      <p:graphicFrame>
        <p:nvGraphicFramePr>
          <p:cNvPr id="27650" name="Object 2"/>
          <p:cNvGraphicFramePr>
            <a:graphicFrameLocks noChangeAspect="1"/>
          </p:cNvGraphicFramePr>
          <p:nvPr>
            <p:extLst>
              <p:ext uri="{D42A27DB-BD31-4B8C-83A1-F6EECF244321}">
                <p14:modId xmlns:p14="http://schemas.microsoft.com/office/powerpoint/2010/main" val="1370681571"/>
              </p:ext>
            </p:extLst>
          </p:nvPr>
        </p:nvGraphicFramePr>
        <p:xfrm>
          <a:off x="228600" y="2564904"/>
          <a:ext cx="8740083" cy="2565896"/>
        </p:xfrm>
        <a:graphic>
          <a:graphicData uri="http://schemas.openxmlformats.org/presentationml/2006/ole">
            <mc:AlternateContent xmlns:mc="http://schemas.openxmlformats.org/markup-compatibility/2006">
              <mc:Choice xmlns:v="urn:schemas-microsoft-com:vml" Requires="v">
                <p:oleObj spid="_x0000_s29724" name="Document" r:id="rId4" imgW="6096000" imgH="1574800" progId="Word.Document.12">
                  <p:embed/>
                </p:oleObj>
              </mc:Choice>
              <mc:Fallback>
                <p:oleObj name="Document" r:id="rId4" imgW="6096000" imgH="1574800" progId="Word.Document.1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2564904"/>
                        <a:ext cx="8740083" cy="2565896"/>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024666791"/>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457200" y="1295401"/>
            <a:ext cx="8435280" cy="4830763"/>
          </a:xfrm>
        </p:spPr>
        <p:txBody>
          <a:bodyPr/>
          <a:lstStyle/>
          <a:p>
            <a:pPr lvl="0" rtl="0"/>
            <a:r>
              <a:rPr lang="en-US" dirty="0" smtClean="0"/>
              <a:t>most widely used encryption scheme</a:t>
            </a:r>
            <a:endParaRPr lang="en-US" dirty="0"/>
          </a:p>
          <a:p>
            <a:pPr lvl="1" rtl="0"/>
            <a:r>
              <a:rPr lang="en-US" dirty="0" smtClean="0"/>
              <a:t>referred to as the Data Encryption Algorithm </a:t>
            </a:r>
          </a:p>
          <a:p>
            <a:pPr lvl="1" rtl="0"/>
            <a:r>
              <a:rPr lang="en-US" dirty="0" smtClean="0"/>
              <a:t>uses 64 bit plaintext block and 56 bit key to produce a 64 bit </a:t>
            </a:r>
            <a:r>
              <a:rPr lang="en-US" dirty="0" err="1" smtClean="0"/>
              <a:t>ciphertext</a:t>
            </a:r>
            <a:r>
              <a:rPr lang="en-US" dirty="0" smtClean="0"/>
              <a:t> block</a:t>
            </a:r>
          </a:p>
          <a:p>
            <a:pPr lvl="0" rtl="0"/>
            <a:r>
              <a:rPr lang="en-US" dirty="0" smtClean="0"/>
              <a:t>strength concerns:</a:t>
            </a:r>
          </a:p>
          <a:p>
            <a:pPr lvl="1" rtl="0"/>
            <a:r>
              <a:rPr lang="en-US" dirty="0" smtClean="0"/>
              <a:t> concerns about algorithm</a:t>
            </a:r>
          </a:p>
          <a:p>
            <a:pPr lvl="2" rtl="0"/>
            <a:r>
              <a:rPr lang="en-US" dirty="0" smtClean="0"/>
              <a:t>DES is the most studied encryption algorithm in existence</a:t>
            </a:r>
          </a:p>
          <a:p>
            <a:pPr lvl="1" rtl="0"/>
            <a:r>
              <a:rPr lang="en-US" dirty="0" smtClean="0"/>
              <a:t> use of 56-bit key</a:t>
            </a:r>
          </a:p>
          <a:p>
            <a:pPr lvl="2" rtl="0"/>
            <a:r>
              <a:rPr lang="en-US" dirty="0" smtClean="0"/>
              <a:t>Electronic Frontier Foundation (EFF) announced in July 1998 that it had broken a DES encryption in &lt; 3days</a:t>
            </a:r>
          </a:p>
        </p:txBody>
      </p:sp>
      <p:sp>
        <p:nvSpPr>
          <p:cNvPr id="234498" name="Rectangle 2"/>
          <p:cNvSpPr>
            <a:spLocks noGrp="1" noChangeArrowheads="1"/>
          </p:cNvSpPr>
          <p:nvPr>
            <p:ph type="title"/>
          </p:nvPr>
        </p:nvSpPr>
        <p:spPr/>
        <p:txBody>
          <a:bodyPr/>
          <a:lstStyle/>
          <a:p>
            <a:r>
              <a:rPr lang="en-US" sz="4000" dirty="0" smtClean="0"/>
              <a:t>Data Encryption Standard (DES)</a:t>
            </a:r>
            <a:endParaRPr lang="en-US" sz="4000" dirty="0"/>
          </a:p>
        </p:txBody>
      </p:sp>
    </p:spTree>
    <p:extLst>
      <p:ext uri="{BB962C8B-B14F-4D97-AF65-F5344CB8AC3E}">
        <p14:creationId xmlns:p14="http://schemas.microsoft.com/office/powerpoint/2010/main" val="1809022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randombar(horizontal)">
                                      <p:cBhvr>
                                        <p:cTn id="7" dur="500"/>
                                        <p:tgtEl>
                                          <p:spTgt spid="7">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xEl>
                                              <p:pRg st="4" end="4"/>
                                            </p:txEl>
                                          </p:spTgt>
                                        </p:tgtEl>
                                        <p:attrNameLst>
                                          <p:attrName>style.visibility</p:attrName>
                                        </p:attrNameLst>
                                      </p:cBhvr>
                                      <p:to>
                                        <p:strVal val="visible"/>
                                      </p:to>
                                    </p:set>
                                    <p:animEffect transition="in" filter="randombar(horizontal)">
                                      <p:cBhvr>
                                        <p:cTn id="12" dur="500"/>
                                        <p:tgtEl>
                                          <p:spTgt spid="7">
                                            <p:txEl>
                                              <p:pRg st="4" end="4"/>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7">
                                            <p:txEl>
                                              <p:pRg st="5" end="5"/>
                                            </p:txEl>
                                          </p:spTgt>
                                        </p:tgtEl>
                                        <p:attrNameLst>
                                          <p:attrName>style.visibility</p:attrName>
                                        </p:attrNameLst>
                                      </p:cBhvr>
                                      <p:to>
                                        <p:strVal val="visible"/>
                                      </p:to>
                                    </p:set>
                                    <p:animEffect transition="in" filter="randombar(horizontal)">
                                      <p:cBhvr>
                                        <p:cTn id="15" dur="500"/>
                                        <p:tgtEl>
                                          <p:spTgt spid="7">
                                            <p:txEl>
                                              <p:pRg st="5" end="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7">
                                            <p:txEl>
                                              <p:pRg st="6" end="6"/>
                                            </p:txEl>
                                          </p:spTgt>
                                        </p:tgtEl>
                                        <p:attrNameLst>
                                          <p:attrName>style.visibility</p:attrName>
                                        </p:attrNameLst>
                                      </p:cBhvr>
                                      <p:to>
                                        <p:strVal val="visible"/>
                                      </p:to>
                                    </p:set>
                                    <p:animEffect transition="in" filter="randombar(horizontal)">
                                      <p:cBhvr>
                                        <p:cTn id="20" dur="500"/>
                                        <p:tgtEl>
                                          <p:spTgt spid="7">
                                            <p:txEl>
                                              <p:pRg st="6" end="6"/>
                                            </p:txEl>
                                          </p:spTgt>
                                        </p:tgtEl>
                                      </p:cBhvr>
                                    </p:animEffect>
                                  </p:childTnLst>
                                </p:cTn>
                              </p:par>
                              <p:par>
                                <p:cTn id="21" presetID="14" presetClass="entr" presetSubtype="10" fill="hold" nodeType="withEffect">
                                  <p:stCondLst>
                                    <p:cond delay="0"/>
                                  </p:stCondLst>
                                  <p:childTnLst>
                                    <p:set>
                                      <p:cBhvr>
                                        <p:cTn id="22" dur="1" fill="hold">
                                          <p:stCondLst>
                                            <p:cond delay="0"/>
                                          </p:stCondLst>
                                        </p:cTn>
                                        <p:tgtEl>
                                          <p:spTgt spid="7">
                                            <p:txEl>
                                              <p:pRg st="7" end="7"/>
                                            </p:txEl>
                                          </p:spTgt>
                                        </p:tgtEl>
                                        <p:attrNameLst>
                                          <p:attrName>style.visibility</p:attrName>
                                        </p:attrNameLst>
                                      </p:cBhvr>
                                      <p:to>
                                        <p:strVal val="visible"/>
                                      </p:to>
                                    </p:set>
                                    <p:animEffect transition="in" filter="randombar(horizontal)">
                                      <p:cBhvr>
                                        <p:cTn id="23"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p:txBody>
          <a:bodyPr/>
          <a:lstStyle/>
          <a:p>
            <a:r>
              <a:rPr lang="en-US" smtClean="0"/>
              <a:t>Time to Break a Code</a:t>
            </a:r>
            <a:endParaRPr lang="en-US" dirty="0"/>
          </a:p>
        </p:txBody>
      </p:sp>
      <p:pic>
        <p:nvPicPr>
          <p:cNvPr id="11" name="Picture 5" descr="&#10;fig2.2.pdf                                                     00ABB570  Mnementh                      BEAE7A2F:"/>
          <p:cNvPicPr>
            <a:picLocks noChangeAspect="1" noChangeArrowheads="1"/>
          </p:cNvPicPr>
          <p:nvPr/>
        </p:nvPicPr>
        <p:blipFill>
          <a:blip r:embed="rId3">
            <a:extLst>
              <a:ext uri="{28A0092B-C50C-407E-A947-70E740481C1C}">
                <a14:useLocalDpi xmlns:a14="http://schemas.microsoft.com/office/drawing/2010/main" val="0"/>
              </a:ext>
            </a:extLst>
          </a:blip>
          <a:srcRect l="4633" t="7159" r="4633" b="25056"/>
          <a:stretch>
            <a:fillRect/>
          </a:stretch>
        </p:blipFill>
        <p:spPr bwMode="auto">
          <a:xfrm>
            <a:off x="2195736" y="980728"/>
            <a:ext cx="5559190" cy="5374050"/>
          </a:xfrm>
          <a:prstGeom prst="rect">
            <a:avLst/>
          </a:prstGeom>
          <a:noFill/>
          <a:extLst>
            <a:ext uri="{909E8E84-426E-40DD-AFC4-6F175D3DCCD1}">
              <a14:hiddenFill xmlns:a14="http://schemas.microsoft.com/office/drawing/2010/main">
                <a:solidFill>
                  <a:srgbClr val="FFFFFF">
                    <a:alpha val="70000"/>
                  </a:srgbClr>
                </a:solidFill>
              </a14:hiddenFill>
            </a:ext>
          </a:extLst>
        </p:spPr>
      </p:pic>
      <p:sp>
        <p:nvSpPr>
          <p:cNvPr id="4" name="Rectangle 3"/>
          <p:cNvSpPr/>
          <p:nvPr/>
        </p:nvSpPr>
        <p:spPr>
          <a:xfrm>
            <a:off x="30154" y="6021288"/>
            <a:ext cx="3236784" cy="369332"/>
          </a:xfrm>
          <a:prstGeom prst="rect">
            <a:avLst/>
          </a:prstGeom>
        </p:spPr>
        <p:txBody>
          <a:bodyPr wrap="none">
            <a:spAutoFit/>
          </a:bodyPr>
          <a:lstStyle/>
          <a:p>
            <a:r>
              <a:rPr lang="en-US" dirty="0"/>
              <a:t>assuming 10</a:t>
            </a:r>
            <a:r>
              <a:rPr lang="en-US" baseline="30000" dirty="0"/>
              <a:t>6</a:t>
            </a:r>
            <a:r>
              <a:rPr lang="en-US" dirty="0"/>
              <a:t> </a:t>
            </a:r>
            <a:r>
              <a:rPr lang="en-US" dirty="0" smtClean="0"/>
              <a:t>decryptions/µs</a:t>
            </a:r>
            <a:endParaRPr lang="en-US" dirty="0"/>
          </a:p>
        </p:txBody>
      </p:sp>
    </p:spTree>
    <p:extLst>
      <p:ext uri="{BB962C8B-B14F-4D97-AF65-F5344CB8AC3E}">
        <p14:creationId xmlns:p14="http://schemas.microsoft.com/office/powerpoint/2010/main" val="3680220696"/>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p:txBody>
          <a:bodyPr/>
          <a:lstStyle/>
          <a:p>
            <a:r>
              <a:rPr lang="en-US" sz="2400" dirty="0"/>
              <a:t>Average Time Required for Exhaustive Key Search </a:t>
            </a:r>
          </a:p>
        </p:txBody>
      </p:sp>
      <p:pic>
        <p:nvPicPr>
          <p:cNvPr id="2" name="Picture 1"/>
          <p:cNvPicPr>
            <a:picLocks noChangeAspect="1"/>
          </p:cNvPicPr>
          <p:nvPr/>
        </p:nvPicPr>
        <p:blipFill>
          <a:blip r:embed="rId3"/>
          <a:stretch>
            <a:fillRect/>
          </a:stretch>
        </p:blipFill>
        <p:spPr>
          <a:xfrm>
            <a:off x="179511" y="1340769"/>
            <a:ext cx="8812079" cy="4157682"/>
          </a:xfrm>
          <a:prstGeom prst="rect">
            <a:avLst/>
          </a:prstGeom>
        </p:spPr>
      </p:pic>
    </p:spTree>
    <p:extLst>
      <p:ext uri="{BB962C8B-B14F-4D97-AF65-F5344CB8AC3E}">
        <p14:creationId xmlns:p14="http://schemas.microsoft.com/office/powerpoint/2010/main" val="2131482289"/>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UN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UNR</Template>
  <TotalTime>11885</TotalTime>
  <Words>11905</Words>
  <Application>Microsoft Office PowerPoint</Application>
  <PresentationFormat>On-screen Show (4:3)</PresentationFormat>
  <Paragraphs>817</Paragraphs>
  <Slides>34</Slides>
  <Notes>34</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43" baseType="lpstr">
      <vt:lpstr>ＭＳ Ｐゴシック</vt:lpstr>
      <vt:lpstr>Arial</vt:lpstr>
      <vt:lpstr>Calibri</vt:lpstr>
      <vt:lpstr>Corbel</vt:lpstr>
      <vt:lpstr>Symbol</vt:lpstr>
      <vt:lpstr>Times New Roman</vt:lpstr>
      <vt:lpstr>Wingdings</vt:lpstr>
      <vt:lpstr>UNR</vt:lpstr>
      <vt:lpstr>Document</vt:lpstr>
      <vt:lpstr>Lecture 3:  Cryptographic Tools</vt:lpstr>
      <vt:lpstr>Cryptographic Tools</vt:lpstr>
      <vt:lpstr>Symmetric Encryption</vt:lpstr>
      <vt:lpstr>Symmetric Encryption</vt:lpstr>
      <vt:lpstr>Attacking Symmetric Encryption</vt:lpstr>
      <vt:lpstr>Symmetric Encryption Algorithms</vt:lpstr>
      <vt:lpstr>Data Encryption Standard (DES)</vt:lpstr>
      <vt:lpstr>Time to Break a Code</vt:lpstr>
      <vt:lpstr>Average Time Required for Exhaustive Key Search </vt:lpstr>
      <vt:lpstr>Triple DES (3DES)</vt:lpstr>
      <vt:lpstr>Advanced Encryption Standard (AES)</vt:lpstr>
      <vt:lpstr>Practical Security Issues</vt:lpstr>
      <vt:lpstr>Block Cipher Encryption       Stream Encryption</vt:lpstr>
      <vt:lpstr>Block &amp; Stream Ciphers</vt:lpstr>
      <vt:lpstr>Message Authentication</vt:lpstr>
      <vt:lpstr>Message Authentication Codes</vt:lpstr>
      <vt:lpstr>Secure Hash Functions</vt:lpstr>
      <vt:lpstr> Message Authentication Using a  One-Way  Hash Function</vt:lpstr>
      <vt:lpstr>Hash Function Requirements</vt:lpstr>
      <vt:lpstr>Security of Hash Functions</vt:lpstr>
      <vt:lpstr>Public-Key Encryption Structure</vt:lpstr>
      <vt:lpstr>Public-Key Encryption</vt:lpstr>
      <vt:lpstr>Private-Key Encryption</vt:lpstr>
      <vt:lpstr>Requirements for Public-Key Crypto.</vt:lpstr>
      <vt:lpstr>Asymmetric Encryption Algorithms</vt:lpstr>
      <vt:lpstr>Applications for Public-Key Cryptosystems </vt:lpstr>
      <vt:lpstr>Digital Signatures</vt:lpstr>
      <vt:lpstr>Digital Envelopes</vt:lpstr>
      <vt:lpstr>Public Key Certificates</vt:lpstr>
      <vt:lpstr>Random Numbers</vt:lpstr>
      <vt:lpstr>Random Number Requirements</vt:lpstr>
      <vt:lpstr>Random versus Pseudorandom</vt:lpstr>
      <vt:lpstr>Application:  Encryption of Stored Data</vt:lpstr>
      <vt:lpstr>Summary</vt:lpstr>
    </vt:vector>
  </TitlesOfParts>
  <Company>Computer Science, UNSW@ADFA</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Principles and Practice, 1/e</dc:title>
  <dc:subject>Chapter 2 Lecture Overheads</dc:subject>
  <dc:creator>Dr Lawrie Brown;Mehmet Gunes</dc:creator>
  <cp:lastModifiedBy>Mehmet H Gunes</cp:lastModifiedBy>
  <cp:revision>151</cp:revision>
  <dcterms:created xsi:type="dcterms:W3CDTF">2011-10-15T19:00:50Z</dcterms:created>
  <dcterms:modified xsi:type="dcterms:W3CDTF">2014-09-02T19:04:40Z</dcterms:modified>
</cp:coreProperties>
</file>