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1" r:id="rId2"/>
    <p:sldId id="261" r:id="rId3"/>
    <p:sldId id="287" r:id="rId4"/>
    <p:sldId id="257" r:id="rId5"/>
    <p:sldId id="273" r:id="rId6"/>
    <p:sldId id="277" r:id="rId7"/>
    <p:sldId id="276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304" r:id="rId16"/>
    <p:sldId id="296" r:id="rId17"/>
    <p:sldId id="297" r:id="rId18"/>
    <p:sldId id="300" r:id="rId19"/>
    <p:sldId id="298" r:id="rId20"/>
    <p:sldId id="299" r:id="rId21"/>
    <p:sldId id="301" r:id="rId22"/>
    <p:sldId id="302" r:id="rId23"/>
    <p:sldId id="303" r:id="rId24"/>
    <p:sldId id="305" r:id="rId25"/>
    <p:sldId id="306" r:id="rId26"/>
    <p:sldId id="307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DFD"/>
    <a:srgbClr val="A43F27"/>
    <a:srgbClr val="D15A3E"/>
    <a:srgbClr val="B2CED5"/>
    <a:srgbClr val="E6B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06" autoAdjust="0"/>
  </p:normalViewPr>
  <p:slideViewPr>
    <p:cSldViewPr snapToGrid="0">
      <p:cViewPr varScale="1">
        <p:scale>
          <a:sx n="57" d="100"/>
          <a:sy n="57" d="100"/>
        </p:scale>
        <p:origin x="1104" y="3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image" Target="../media/image29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43856-475D-4DCC-A856-0FFFB72535E4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773F2902-6B59-4E01-8954-AC8492421BA3}">
      <dgm:prSet phldrT="[Text]"/>
      <dgm:spPr/>
      <dgm:t>
        <a:bodyPr/>
        <a:lstStyle/>
        <a:p>
          <a:pPr rtl="1"/>
          <a:r>
            <a:rPr lang="en-US" b="0" i="1" u="none" strike="noStrike" baseline="0" dirty="0">
              <a:latin typeface="Times-Italic"/>
            </a:rPr>
            <a:t>Different Environments</a:t>
          </a:r>
          <a:endParaRPr lang="fa-IR" dirty="0"/>
        </a:p>
      </dgm:t>
    </dgm:pt>
    <dgm:pt modelId="{AF83E273-B3E4-4452-BF39-FB52629FFC12}" type="parTrans" cxnId="{F48BB580-F9EB-4796-BDE7-213ADE1D4F5D}">
      <dgm:prSet/>
      <dgm:spPr/>
      <dgm:t>
        <a:bodyPr/>
        <a:lstStyle/>
        <a:p>
          <a:pPr rtl="0"/>
          <a:endParaRPr lang="fa-IR"/>
        </a:p>
      </dgm:t>
    </dgm:pt>
    <dgm:pt modelId="{C384C2D6-28DB-469E-8BDC-9525D16EE6E5}" type="sibTrans" cxnId="{F48BB580-F9EB-4796-BDE7-213ADE1D4F5D}">
      <dgm:prSet/>
      <dgm:spPr/>
      <dgm:t>
        <a:bodyPr/>
        <a:lstStyle/>
        <a:p>
          <a:pPr rtl="0"/>
          <a:endParaRPr lang="fa-IR"/>
        </a:p>
      </dgm:t>
    </dgm:pt>
    <dgm:pt modelId="{0C7659DC-412C-4984-859C-5843FD0E84F1}">
      <dgm:prSet phldrT="[Text]"/>
      <dgm:spPr/>
      <dgm:t>
        <a:bodyPr/>
        <a:lstStyle/>
        <a:p>
          <a:pPr algn="ctr" rtl="1"/>
          <a:r>
            <a:rPr lang="en-US" b="0" i="1" u="none" strike="noStrike" baseline="0" dirty="0">
              <a:latin typeface="Times-Italic"/>
            </a:rPr>
            <a:t>Different Walls</a:t>
          </a:r>
          <a:endParaRPr lang="fa-IR" dirty="0"/>
        </a:p>
      </dgm:t>
    </dgm:pt>
    <dgm:pt modelId="{6FEB7E83-9128-48D6-A269-EBC0704B16BB}" type="parTrans" cxnId="{B261754D-D434-40FF-AC81-3632DAEAB3EE}">
      <dgm:prSet/>
      <dgm:spPr/>
      <dgm:t>
        <a:bodyPr/>
        <a:lstStyle/>
        <a:p>
          <a:pPr rtl="0"/>
          <a:endParaRPr lang="fa-IR"/>
        </a:p>
      </dgm:t>
    </dgm:pt>
    <dgm:pt modelId="{05677490-5C69-4B62-A79A-ADBE1BCE7AB7}" type="sibTrans" cxnId="{B261754D-D434-40FF-AC81-3632DAEAB3EE}">
      <dgm:prSet/>
      <dgm:spPr/>
      <dgm:t>
        <a:bodyPr/>
        <a:lstStyle/>
        <a:p>
          <a:pPr rtl="0"/>
          <a:endParaRPr lang="fa-IR"/>
        </a:p>
      </dgm:t>
    </dgm:pt>
    <dgm:pt modelId="{0918E523-2DFB-4DD7-ACF3-EDF26881C3EF}">
      <dgm:prSet phldrT="[Text]"/>
      <dgm:spPr/>
      <dgm:t>
        <a:bodyPr/>
        <a:lstStyle/>
        <a:p>
          <a:pPr rtl="1"/>
          <a:r>
            <a:rPr lang="en-US" b="0" i="1" u="none" strike="noStrike" baseline="0" dirty="0">
              <a:latin typeface="Times-Italic"/>
            </a:rPr>
            <a:t>Different</a:t>
          </a:r>
          <a:endParaRPr lang="fa-IR" b="0" i="1" u="none" strike="noStrike" baseline="0" dirty="0">
            <a:latin typeface="Times-Italic"/>
          </a:endParaRPr>
        </a:p>
        <a:p>
          <a:pPr rtl="1"/>
          <a:r>
            <a:rPr lang="en-US" dirty="0">
              <a:latin typeface="Times-Italic"/>
            </a:rPr>
            <a:t>Objects</a:t>
          </a:r>
          <a:endParaRPr lang="fa-IR" dirty="0">
            <a:latin typeface="Times-Italic"/>
          </a:endParaRPr>
        </a:p>
      </dgm:t>
    </dgm:pt>
    <dgm:pt modelId="{3B4AD86A-0377-4F6A-A097-5F0E3B062C85}" type="parTrans" cxnId="{0FBA3F0E-8918-4B16-ADDD-8637E79C2F8A}">
      <dgm:prSet/>
      <dgm:spPr/>
      <dgm:t>
        <a:bodyPr/>
        <a:lstStyle/>
        <a:p>
          <a:pPr rtl="0"/>
          <a:endParaRPr lang="fa-IR"/>
        </a:p>
      </dgm:t>
    </dgm:pt>
    <dgm:pt modelId="{A3CA8BEC-596A-46A1-A1EB-537633A143CB}" type="sibTrans" cxnId="{0FBA3F0E-8918-4B16-ADDD-8637E79C2F8A}">
      <dgm:prSet/>
      <dgm:spPr/>
      <dgm:t>
        <a:bodyPr/>
        <a:lstStyle/>
        <a:p>
          <a:pPr rtl="0"/>
          <a:endParaRPr lang="fa-IR"/>
        </a:p>
      </dgm:t>
    </dgm:pt>
    <dgm:pt modelId="{D252CBF7-5B9C-44F5-A793-7274879C75F4}">
      <dgm:prSet phldrT="[Text]"/>
      <dgm:spPr/>
      <dgm:t>
        <a:bodyPr/>
        <a:lstStyle/>
        <a:p>
          <a:pPr algn="ctr" rtl="0"/>
          <a:r>
            <a:rPr lang="en-US" i="1" dirty="0">
              <a:latin typeface="Times-Italic"/>
            </a:rPr>
            <a:t>Presence of humans</a:t>
          </a:r>
          <a:endParaRPr lang="fa-IR" i="1" dirty="0">
            <a:latin typeface="Times-Italic"/>
          </a:endParaRPr>
        </a:p>
      </dgm:t>
    </dgm:pt>
    <dgm:pt modelId="{2BBBAA74-5B85-452A-A2FF-30FF71B2A057}" type="parTrans" cxnId="{7E82AF46-B8D6-4326-80A5-33BAA16B35BA}">
      <dgm:prSet/>
      <dgm:spPr/>
      <dgm:t>
        <a:bodyPr/>
        <a:lstStyle/>
        <a:p>
          <a:pPr rtl="0"/>
          <a:endParaRPr lang="fa-IR"/>
        </a:p>
      </dgm:t>
    </dgm:pt>
    <dgm:pt modelId="{B36BA206-3C16-4805-B7A0-283B39866217}" type="sibTrans" cxnId="{7E82AF46-B8D6-4326-80A5-33BAA16B35BA}">
      <dgm:prSet/>
      <dgm:spPr/>
      <dgm:t>
        <a:bodyPr/>
        <a:lstStyle/>
        <a:p>
          <a:pPr rtl="0"/>
          <a:endParaRPr lang="fa-IR"/>
        </a:p>
      </dgm:t>
    </dgm:pt>
    <dgm:pt modelId="{F33582E3-7EB6-4DD6-A60B-928E60031904}" type="pres">
      <dgm:prSet presAssocID="{7B943856-475D-4DCC-A856-0FFFB72535E4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2430ABB9-E371-4117-8208-1C8EC9FBB192}" type="pres">
      <dgm:prSet presAssocID="{773F2902-6B59-4E01-8954-AC8492421BA3}" presName="Parent" presStyleLbl="node1" presStyleIdx="0" presStyleCnt="2">
        <dgm:presLayoutVars>
          <dgm:chMax val="4"/>
          <dgm:chPref val="3"/>
        </dgm:presLayoutVars>
      </dgm:prSet>
      <dgm:spPr/>
    </dgm:pt>
    <dgm:pt modelId="{D0488E44-01E0-43C7-BF59-37228552EA91}" type="pres">
      <dgm:prSet presAssocID="{0C7659DC-412C-4984-859C-5843FD0E84F1}" presName="Accent" presStyleLbl="node1" presStyleIdx="1" presStyleCnt="2"/>
      <dgm:spPr/>
    </dgm:pt>
    <dgm:pt modelId="{D2D8DB00-74D9-4308-97AA-611AFD6714C7}" type="pres">
      <dgm:prSet presAssocID="{0C7659DC-412C-4984-859C-5843FD0E84F1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5C98B027-0799-431D-917A-CE19D3A9715B}" type="pres">
      <dgm:prSet presAssocID="{0C7659DC-412C-4984-859C-5843FD0E84F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0CAA1C-FACD-47A3-9396-60E347201E0D}" type="pres">
      <dgm:prSet presAssocID="{0918E523-2DFB-4DD7-ACF3-EDF26881C3EF}" presName="Image2" presStyleCnt="0"/>
      <dgm:spPr/>
    </dgm:pt>
    <dgm:pt modelId="{B8B0DD9A-0C30-4C9C-A1CB-30BF9EE14827}" type="pres">
      <dgm:prSet presAssocID="{0918E523-2DFB-4DD7-ACF3-EDF26881C3E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82EC99BB-F42A-457F-B541-6044AECE01A2}" type="pres">
      <dgm:prSet presAssocID="{0918E523-2DFB-4DD7-ACF3-EDF26881C3E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9A2BEC-3372-49B5-99FB-0546506D6E5D}" type="pres">
      <dgm:prSet presAssocID="{D252CBF7-5B9C-44F5-A793-7274879C75F4}" presName="Image3" presStyleCnt="0"/>
      <dgm:spPr/>
    </dgm:pt>
    <dgm:pt modelId="{6F9FBEF2-011B-4DF4-9561-69E7E33488B8}" type="pres">
      <dgm:prSet presAssocID="{D252CBF7-5B9C-44F5-A793-7274879C75F4}" presName="Image" presStyleLbl="fgImgPlace1" presStyleIdx="2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/>
      </dgm:spPr>
    </dgm:pt>
    <dgm:pt modelId="{4218FED5-5B75-4064-BFAF-2F8233D8B016}" type="pres">
      <dgm:prSet presAssocID="{D252CBF7-5B9C-44F5-A793-7274879C75F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2DA4801-8576-45AA-BB83-E136C3132022}" type="presOf" srcId="{0918E523-2DFB-4DD7-ACF3-EDF26881C3EF}" destId="{82EC99BB-F42A-457F-B541-6044AECE01A2}" srcOrd="0" destOrd="0" presId="urn:microsoft.com/office/officeart/2011/layout/RadialPictureList"/>
    <dgm:cxn modelId="{0FBA3F0E-8918-4B16-ADDD-8637E79C2F8A}" srcId="{773F2902-6B59-4E01-8954-AC8492421BA3}" destId="{0918E523-2DFB-4DD7-ACF3-EDF26881C3EF}" srcOrd="1" destOrd="0" parTransId="{3B4AD86A-0377-4F6A-A097-5F0E3B062C85}" sibTransId="{A3CA8BEC-596A-46A1-A1EB-537633A143CB}"/>
    <dgm:cxn modelId="{7E82AF46-B8D6-4326-80A5-33BAA16B35BA}" srcId="{773F2902-6B59-4E01-8954-AC8492421BA3}" destId="{D252CBF7-5B9C-44F5-A793-7274879C75F4}" srcOrd="2" destOrd="0" parTransId="{2BBBAA74-5B85-452A-A2FF-30FF71B2A057}" sibTransId="{B36BA206-3C16-4805-B7A0-283B39866217}"/>
    <dgm:cxn modelId="{0F20094A-B565-4A99-B92D-F376B80BBE2D}" type="presOf" srcId="{0C7659DC-412C-4984-859C-5843FD0E84F1}" destId="{5C98B027-0799-431D-917A-CE19D3A9715B}" srcOrd="0" destOrd="0" presId="urn:microsoft.com/office/officeart/2011/layout/RadialPictureList"/>
    <dgm:cxn modelId="{B261754D-D434-40FF-AC81-3632DAEAB3EE}" srcId="{773F2902-6B59-4E01-8954-AC8492421BA3}" destId="{0C7659DC-412C-4984-859C-5843FD0E84F1}" srcOrd="0" destOrd="0" parTransId="{6FEB7E83-9128-48D6-A269-EBC0704B16BB}" sibTransId="{05677490-5C69-4B62-A79A-ADBE1BCE7AB7}"/>
    <dgm:cxn modelId="{0A7A9C54-D9A5-4B58-B7E2-8D9383EDDB15}" type="presOf" srcId="{7B943856-475D-4DCC-A856-0FFFB72535E4}" destId="{F33582E3-7EB6-4DD6-A60B-928E60031904}" srcOrd="0" destOrd="0" presId="urn:microsoft.com/office/officeart/2011/layout/RadialPictureList"/>
    <dgm:cxn modelId="{F48BB580-F9EB-4796-BDE7-213ADE1D4F5D}" srcId="{7B943856-475D-4DCC-A856-0FFFB72535E4}" destId="{773F2902-6B59-4E01-8954-AC8492421BA3}" srcOrd="0" destOrd="0" parTransId="{AF83E273-B3E4-4452-BF39-FB52629FFC12}" sibTransId="{C384C2D6-28DB-469E-8BDC-9525D16EE6E5}"/>
    <dgm:cxn modelId="{C16B0CF2-9F66-49B3-BF5A-6C5F5F1630E8}" type="presOf" srcId="{773F2902-6B59-4E01-8954-AC8492421BA3}" destId="{2430ABB9-E371-4117-8208-1C8EC9FBB192}" srcOrd="0" destOrd="0" presId="urn:microsoft.com/office/officeart/2011/layout/RadialPictureList"/>
    <dgm:cxn modelId="{ADDB50F8-208C-4690-A94D-5980F3123770}" type="presOf" srcId="{D252CBF7-5B9C-44F5-A793-7274879C75F4}" destId="{4218FED5-5B75-4064-BFAF-2F8233D8B016}" srcOrd="0" destOrd="0" presId="urn:microsoft.com/office/officeart/2011/layout/RadialPictureList"/>
    <dgm:cxn modelId="{BA504529-CF6E-4745-BDF6-6F6A93AEBA80}" type="presParOf" srcId="{F33582E3-7EB6-4DD6-A60B-928E60031904}" destId="{2430ABB9-E371-4117-8208-1C8EC9FBB192}" srcOrd="0" destOrd="0" presId="urn:microsoft.com/office/officeart/2011/layout/RadialPictureList"/>
    <dgm:cxn modelId="{CC043465-67AD-4BD6-A5AF-8BEB767681D5}" type="presParOf" srcId="{F33582E3-7EB6-4DD6-A60B-928E60031904}" destId="{D0488E44-01E0-43C7-BF59-37228552EA91}" srcOrd="1" destOrd="0" presId="urn:microsoft.com/office/officeart/2011/layout/RadialPictureList"/>
    <dgm:cxn modelId="{5252AEAD-5BCE-45E1-9993-417F9E584B13}" type="presParOf" srcId="{F33582E3-7EB6-4DD6-A60B-928E60031904}" destId="{D2D8DB00-74D9-4308-97AA-611AFD6714C7}" srcOrd="2" destOrd="0" presId="urn:microsoft.com/office/officeart/2011/layout/RadialPictureList"/>
    <dgm:cxn modelId="{6137830B-AB3C-44E8-BFBD-9932540FED4F}" type="presParOf" srcId="{F33582E3-7EB6-4DD6-A60B-928E60031904}" destId="{5C98B027-0799-431D-917A-CE19D3A9715B}" srcOrd="3" destOrd="0" presId="urn:microsoft.com/office/officeart/2011/layout/RadialPictureList"/>
    <dgm:cxn modelId="{F6B70B1A-2549-4FF3-AE78-E04BBB46B4B5}" type="presParOf" srcId="{F33582E3-7EB6-4DD6-A60B-928E60031904}" destId="{F90CAA1C-FACD-47A3-9396-60E347201E0D}" srcOrd="4" destOrd="0" presId="urn:microsoft.com/office/officeart/2011/layout/RadialPictureList"/>
    <dgm:cxn modelId="{C85AD08C-F50A-4B0F-9584-5885B65A3763}" type="presParOf" srcId="{F90CAA1C-FACD-47A3-9396-60E347201E0D}" destId="{B8B0DD9A-0C30-4C9C-A1CB-30BF9EE14827}" srcOrd="0" destOrd="0" presId="urn:microsoft.com/office/officeart/2011/layout/RadialPictureList"/>
    <dgm:cxn modelId="{7AB510AB-1894-46ED-9547-597F9A054EFF}" type="presParOf" srcId="{F33582E3-7EB6-4DD6-A60B-928E60031904}" destId="{82EC99BB-F42A-457F-B541-6044AECE01A2}" srcOrd="5" destOrd="0" presId="urn:microsoft.com/office/officeart/2011/layout/RadialPictureList"/>
    <dgm:cxn modelId="{BFBF27E5-BF0C-414E-A7C6-A2020C6315BC}" type="presParOf" srcId="{F33582E3-7EB6-4DD6-A60B-928E60031904}" destId="{089A2BEC-3372-49B5-99FB-0546506D6E5D}" srcOrd="6" destOrd="0" presId="urn:microsoft.com/office/officeart/2011/layout/RadialPictureList"/>
    <dgm:cxn modelId="{3FFF28FA-7C43-4A4B-A4F6-E28617F4C3ED}" type="presParOf" srcId="{089A2BEC-3372-49B5-99FB-0546506D6E5D}" destId="{6F9FBEF2-011B-4DF4-9561-69E7E33488B8}" srcOrd="0" destOrd="0" presId="urn:microsoft.com/office/officeart/2011/layout/RadialPictureList"/>
    <dgm:cxn modelId="{2F4BF44B-2A96-4419-8DAF-88E3600288C8}" type="presParOf" srcId="{F33582E3-7EB6-4DD6-A60B-928E60031904}" destId="{4218FED5-5B75-4064-BFAF-2F8233D8B01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943856-475D-4DCC-A856-0FFFB72535E4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773F2902-6B59-4E01-8954-AC8492421BA3}">
      <dgm:prSet phldrT="[Text]"/>
      <dgm:spPr/>
      <dgm:t>
        <a:bodyPr/>
        <a:lstStyle/>
        <a:p>
          <a:pPr rtl="1"/>
          <a:r>
            <a:rPr lang="en-US" b="0" i="1" u="none" strike="noStrike" baseline="0" dirty="0">
              <a:latin typeface="Times-Italic"/>
            </a:rPr>
            <a:t>Different Configurations</a:t>
          </a:r>
          <a:endParaRPr lang="fa-IR" dirty="0"/>
        </a:p>
      </dgm:t>
    </dgm:pt>
    <dgm:pt modelId="{AF83E273-B3E4-4452-BF39-FB52629FFC12}" type="parTrans" cxnId="{F48BB580-F9EB-4796-BDE7-213ADE1D4F5D}">
      <dgm:prSet/>
      <dgm:spPr/>
      <dgm:t>
        <a:bodyPr/>
        <a:lstStyle/>
        <a:p>
          <a:pPr rtl="0"/>
          <a:endParaRPr lang="fa-IR"/>
        </a:p>
      </dgm:t>
    </dgm:pt>
    <dgm:pt modelId="{C384C2D6-28DB-469E-8BDC-9525D16EE6E5}" type="sibTrans" cxnId="{F48BB580-F9EB-4796-BDE7-213ADE1D4F5D}">
      <dgm:prSet/>
      <dgm:spPr/>
      <dgm:t>
        <a:bodyPr/>
        <a:lstStyle/>
        <a:p>
          <a:pPr rtl="0"/>
          <a:endParaRPr lang="fa-IR"/>
        </a:p>
      </dgm:t>
    </dgm:pt>
    <dgm:pt modelId="{0C7659DC-412C-4984-859C-5843FD0E84F1}">
      <dgm:prSet phldrT="[Text]"/>
      <dgm:spPr/>
      <dgm:t>
        <a:bodyPr/>
        <a:lstStyle/>
        <a:p>
          <a:pPr algn="ctr" rtl="0"/>
          <a:r>
            <a:rPr lang="en-US" i="1" dirty="0">
              <a:latin typeface="Times-Italic"/>
            </a:rPr>
            <a:t>Different Antennas</a:t>
          </a:r>
          <a:endParaRPr lang="fa-IR" i="1" dirty="0">
            <a:latin typeface="Times-Italic"/>
          </a:endParaRPr>
        </a:p>
      </dgm:t>
    </dgm:pt>
    <dgm:pt modelId="{6FEB7E83-9128-48D6-A269-EBC0704B16BB}" type="parTrans" cxnId="{B261754D-D434-40FF-AC81-3632DAEAB3EE}">
      <dgm:prSet/>
      <dgm:spPr/>
      <dgm:t>
        <a:bodyPr/>
        <a:lstStyle/>
        <a:p>
          <a:pPr rtl="0"/>
          <a:endParaRPr lang="fa-IR"/>
        </a:p>
      </dgm:t>
    </dgm:pt>
    <dgm:pt modelId="{05677490-5C69-4B62-A79A-ADBE1BCE7AB7}" type="sibTrans" cxnId="{B261754D-D434-40FF-AC81-3632DAEAB3EE}">
      <dgm:prSet/>
      <dgm:spPr/>
      <dgm:t>
        <a:bodyPr/>
        <a:lstStyle/>
        <a:p>
          <a:pPr rtl="0"/>
          <a:endParaRPr lang="fa-IR"/>
        </a:p>
      </dgm:t>
    </dgm:pt>
    <dgm:pt modelId="{0918E523-2DFB-4DD7-ACF3-EDF26881C3EF}">
      <dgm:prSet phldrT="[Text]"/>
      <dgm:spPr/>
      <dgm:t>
        <a:bodyPr/>
        <a:lstStyle/>
        <a:p>
          <a:pPr rtl="0"/>
          <a:r>
            <a:rPr lang="en-US" i="1" dirty="0">
              <a:latin typeface="Times-Italic"/>
            </a:rPr>
            <a:t>T(R)X power</a:t>
          </a:r>
          <a:endParaRPr lang="fa-IR" i="1" dirty="0">
            <a:latin typeface="Times-Italic"/>
          </a:endParaRPr>
        </a:p>
      </dgm:t>
    </dgm:pt>
    <dgm:pt modelId="{3B4AD86A-0377-4F6A-A097-5F0E3B062C85}" type="parTrans" cxnId="{0FBA3F0E-8918-4B16-ADDD-8637E79C2F8A}">
      <dgm:prSet/>
      <dgm:spPr/>
      <dgm:t>
        <a:bodyPr/>
        <a:lstStyle/>
        <a:p>
          <a:pPr rtl="0"/>
          <a:endParaRPr lang="fa-IR"/>
        </a:p>
      </dgm:t>
    </dgm:pt>
    <dgm:pt modelId="{A3CA8BEC-596A-46A1-A1EB-537633A143CB}" type="sibTrans" cxnId="{0FBA3F0E-8918-4B16-ADDD-8637E79C2F8A}">
      <dgm:prSet/>
      <dgm:spPr/>
      <dgm:t>
        <a:bodyPr/>
        <a:lstStyle/>
        <a:p>
          <a:pPr rtl="0"/>
          <a:endParaRPr lang="fa-IR"/>
        </a:p>
      </dgm:t>
    </dgm:pt>
    <dgm:pt modelId="{D252CBF7-5B9C-44F5-A793-7274879C75F4}">
      <dgm:prSet phldrT="[Text]"/>
      <dgm:spPr/>
      <dgm:t>
        <a:bodyPr/>
        <a:lstStyle/>
        <a:p>
          <a:pPr algn="ctr" rtl="0"/>
          <a:r>
            <a:rPr lang="en-US" i="1" dirty="0">
              <a:latin typeface="Times-Italic"/>
            </a:rPr>
            <a:t>Different</a:t>
          </a:r>
          <a:r>
            <a:rPr lang="fa-IR" i="1" dirty="0">
              <a:latin typeface="Times-Italic"/>
            </a:rPr>
            <a:t> </a:t>
          </a:r>
        </a:p>
        <a:p>
          <a:pPr algn="ctr" rtl="0"/>
          <a:r>
            <a:rPr lang="en-US" i="1" dirty="0">
              <a:latin typeface="Times-Italic"/>
            </a:rPr>
            <a:t>PRF</a:t>
          </a:r>
          <a:endParaRPr lang="fa-IR" i="1" dirty="0">
            <a:latin typeface="Times-Italic"/>
          </a:endParaRPr>
        </a:p>
      </dgm:t>
    </dgm:pt>
    <dgm:pt modelId="{2BBBAA74-5B85-452A-A2FF-30FF71B2A057}" type="parTrans" cxnId="{7E82AF46-B8D6-4326-80A5-33BAA16B35BA}">
      <dgm:prSet/>
      <dgm:spPr/>
      <dgm:t>
        <a:bodyPr/>
        <a:lstStyle/>
        <a:p>
          <a:pPr rtl="0"/>
          <a:endParaRPr lang="fa-IR"/>
        </a:p>
      </dgm:t>
    </dgm:pt>
    <dgm:pt modelId="{B36BA206-3C16-4805-B7A0-283B39866217}" type="sibTrans" cxnId="{7E82AF46-B8D6-4326-80A5-33BAA16B35BA}">
      <dgm:prSet/>
      <dgm:spPr/>
      <dgm:t>
        <a:bodyPr/>
        <a:lstStyle/>
        <a:p>
          <a:pPr rtl="0"/>
          <a:endParaRPr lang="fa-IR"/>
        </a:p>
      </dgm:t>
    </dgm:pt>
    <dgm:pt modelId="{2DF82B50-6EB8-4E9C-88E6-8A90D7AE57BC}">
      <dgm:prSet/>
      <dgm:spPr/>
    </dgm:pt>
    <dgm:pt modelId="{6C7D421D-CE66-4791-BBC5-7C3A9B7DC243}" type="parTrans" cxnId="{3BDE728B-52B6-479F-9AC5-4CC46A1E4AFB}">
      <dgm:prSet/>
      <dgm:spPr/>
      <dgm:t>
        <a:bodyPr/>
        <a:lstStyle/>
        <a:p>
          <a:pPr rtl="1"/>
          <a:endParaRPr lang="fa-IR"/>
        </a:p>
      </dgm:t>
    </dgm:pt>
    <dgm:pt modelId="{65D1DA02-9149-49A0-A394-E1F2EC9D8548}" type="sibTrans" cxnId="{3BDE728B-52B6-479F-9AC5-4CC46A1E4AFB}">
      <dgm:prSet/>
      <dgm:spPr/>
      <dgm:t>
        <a:bodyPr/>
        <a:lstStyle/>
        <a:p>
          <a:pPr rtl="1"/>
          <a:endParaRPr lang="fa-IR"/>
        </a:p>
      </dgm:t>
    </dgm:pt>
    <dgm:pt modelId="{AD616E97-1FD1-4C47-92F0-AF7E19710CEB}">
      <dgm:prSet/>
      <dgm:spPr/>
    </dgm:pt>
    <dgm:pt modelId="{288BAE3D-6640-41DE-94AB-7CCE34F522A5}" type="parTrans" cxnId="{E7D5B48D-E964-4021-BAAE-A86058C0E900}">
      <dgm:prSet/>
      <dgm:spPr/>
      <dgm:t>
        <a:bodyPr/>
        <a:lstStyle/>
        <a:p>
          <a:pPr rtl="1"/>
          <a:endParaRPr lang="fa-IR"/>
        </a:p>
      </dgm:t>
    </dgm:pt>
    <dgm:pt modelId="{E14AEFC2-8FBE-4E88-9B23-F382C69FA8D2}" type="sibTrans" cxnId="{E7D5B48D-E964-4021-BAAE-A86058C0E900}">
      <dgm:prSet/>
      <dgm:spPr/>
      <dgm:t>
        <a:bodyPr/>
        <a:lstStyle/>
        <a:p>
          <a:pPr rtl="1"/>
          <a:endParaRPr lang="fa-IR"/>
        </a:p>
      </dgm:t>
    </dgm:pt>
    <dgm:pt modelId="{F33582E3-7EB6-4DD6-A60B-928E60031904}" type="pres">
      <dgm:prSet presAssocID="{7B943856-475D-4DCC-A856-0FFFB72535E4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2430ABB9-E371-4117-8208-1C8EC9FBB192}" type="pres">
      <dgm:prSet presAssocID="{773F2902-6B59-4E01-8954-AC8492421BA3}" presName="Parent" presStyleLbl="node1" presStyleIdx="0" presStyleCnt="2">
        <dgm:presLayoutVars>
          <dgm:chMax val="4"/>
          <dgm:chPref val="3"/>
        </dgm:presLayoutVars>
      </dgm:prSet>
      <dgm:spPr/>
    </dgm:pt>
    <dgm:pt modelId="{D0488E44-01E0-43C7-BF59-37228552EA91}" type="pres">
      <dgm:prSet presAssocID="{0C7659DC-412C-4984-859C-5843FD0E84F1}" presName="Accent" presStyleLbl="node1" presStyleIdx="1" presStyleCnt="2"/>
      <dgm:spPr/>
    </dgm:pt>
    <dgm:pt modelId="{D2D8DB00-74D9-4308-97AA-611AFD6714C7}" type="pres">
      <dgm:prSet presAssocID="{0C7659DC-412C-4984-859C-5843FD0E84F1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5C98B027-0799-431D-917A-CE19D3A9715B}" type="pres">
      <dgm:prSet presAssocID="{0C7659DC-412C-4984-859C-5843FD0E84F1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0CAA1C-FACD-47A3-9396-60E347201E0D}" type="pres">
      <dgm:prSet presAssocID="{0918E523-2DFB-4DD7-ACF3-EDF26881C3EF}" presName="Image2" presStyleCnt="0"/>
      <dgm:spPr/>
    </dgm:pt>
    <dgm:pt modelId="{B8B0DD9A-0C30-4C9C-A1CB-30BF9EE14827}" type="pres">
      <dgm:prSet presAssocID="{0918E523-2DFB-4DD7-ACF3-EDF26881C3E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82EC99BB-F42A-457F-B541-6044AECE01A2}" type="pres">
      <dgm:prSet presAssocID="{0918E523-2DFB-4DD7-ACF3-EDF26881C3EF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9A2BEC-3372-49B5-99FB-0546506D6E5D}" type="pres">
      <dgm:prSet presAssocID="{D252CBF7-5B9C-44F5-A793-7274879C75F4}" presName="Image3" presStyleCnt="0"/>
      <dgm:spPr/>
    </dgm:pt>
    <dgm:pt modelId="{6F9FBEF2-011B-4DF4-9561-69E7E33488B8}" type="pres">
      <dgm:prSet presAssocID="{D252CBF7-5B9C-44F5-A793-7274879C75F4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</dgm:pt>
    <dgm:pt modelId="{4218FED5-5B75-4064-BFAF-2F8233D8B016}" type="pres">
      <dgm:prSet presAssocID="{D252CBF7-5B9C-44F5-A793-7274879C75F4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2DA4801-8576-45AA-BB83-E136C3132022}" type="presOf" srcId="{0918E523-2DFB-4DD7-ACF3-EDF26881C3EF}" destId="{82EC99BB-F42A-457F-B541-6044AECE01A2}" srcOrd="0" destOrd="0" presId="urn:microsoft.com/office/officeart/2011/layout/RadialPictureList"/>
    <dgm:cxn modelId="{0FBA3F0E-8918-4B16-ADDD-8637E79C2F8A}" srcId="{773F2902-6B59-4E01-8954-AC8492421BA3}" destId="{0918E523-2DFB-4DD7-ACF3-EDF26881C3EF}" srcOrd="1" destOrd="0" parTransId="{3B4AD86A-0377-4F6A-A097-5F0E3B062C85}" sibTransId="{A3CA8BEC-596A-46A1-A1EB-537633A143CB}"/>
    <dgm:cxn modelId="{7E82AF46-B8D6-4326-80A5-33BAA16B35BA}" srcId="{773F2902-6B59-4E01-8954-AC8492421BA3}" destId="{D252CBF7-5B9C-44F5-A793-7274879C75F4}" srcOrd="2" destOrd="0" parTransId="{2BBBAA74-5B85-452A-A2FF-30FF71B2A057}" sibTransId="{B36BA206-3C16-4805-B7A0-283B39866217}"/>
    <dgm:cxn modelId="{0F20094A-B565-4A99-B92D-F376B80BBE2D}" type="presOf" srcId="{0C7659DC-412C-4984-859C-5843FD0E84F1}" destId="{5C98B027-0799-431D-917A-CE19D3A9715B}" srcOrd="0" destOrd="0" presId="urn:microsoft.com/office/officeart/2011/layout/RadialPictureList"/>
    <dgm:cxn modelId="{B261754D-D434-40FF-AC81-3632DAEAB3EE}" srcId="{773F2902-6B59-4E01-8954-AC8492421BA3}" destId="{0C7659DC-412C-4984-859C-5843FD0E84F1}" srcOrd="0" destOrd="0" parTransId="{6FEB7E83-9128-48D6-A269-EBC0704B16BB}" sibTransId="{05677490-5C69-4B62-A79A-ADBE1BCE7AB7}"/>
    <dgm:cxn modelId="{0A7A9C54-D9A5-4B58-B7E2-8D9383EDDB15}" type="presOf" srcId="{7B943856-475D-4DCC-A856-0FFFB72535E4}" destId="{F33582E3-7EB6-4DD6-A60B-928E60031904}" srcOrd="0" destOrd="0" presId="urn:microsoft.com/office/officeart/2011/layout/RadialPictureList"/>
    <dgm:cxn modelId="{F48BB580-F9EB-4796-BDE7-213ADE1D4F5D}" srcId="{7B943856-475D-4DCC-A856-0FFFB72535E4}" destId="{773F2902-6B59-4E01-8954-AC8492421BA3}" srcOrd="0" destOrd="0" parTransId="{AF83E273-B3E4-4452-BF39-FB52629FFC12}" sibTransId="{C384C2D6-28DB-469E-8BDC-9525D16EE6E5}"/>
    <dgm:cxn modelId="{3BDE728B-52B6-479F-9AC5-4CC46A1E4AFB}" srcId="{7B943856-475D-4DCC-A856-0FFFB72535E4}" destId="{2DF82B50-6EB8-4E9C-88E6-8A90D7AE57BC}" srcOrd="1" destOrd="0" parTransId="{6C7D421D-CE66-4791-BBC5-7C3A9B7DC243}" sibTransId="{65D1DA02-9149-49A0-A394-E1F2EC9D8548}"/>
    <dgm:cxn modelId="{E7D5B48D-E964-4021-BAAE-A86058C0E900}" srcId="{7B943856-475D-4DCC-A856-0FFFB72535E4}" destId="{AD616E97-1FD1-4C47-92F0-AF7E19710CEB}" srcOrd="2" destOrd="0" parTransId="{288BAE3D-6640-41DE-94AB-7CCE34F522A5}" sibTransId="{E14AEFC2-8FBE-4E88-9B23-F382C69FA8D2}"/>
    <dgm:cxn modelId="{C16B0CF2-9F66-49B3-BF5A-6C5F5F1630E8}" type="presOf" srcId="{773F2902-6B59-4E01-8954-AC8492421BA3}" destId="{2430ABB9-E371-4117-8208-1C8EC9FBB192}" srcOrd="0" destOrd="0" presId="urn:microsoft.com/office/officeart/2011/layout/RadialPictureList"/>
    <dgm:cxn modelId="{ADDB50F8-208C-4690-A94D-5980F3123770}" type="presOf" srcId="{D252CBF7-5B9C-44F5-A793-7274879C75F4}" destId="{4218FED5-5B75-4064-BFAF-2F8233D8B016}" srcOrd="0" destOrd="0" presId="urn:microsoft.com/office/officeart/2011/layout/RadialPictureList"/>
    <dgm:cxn modelId="{BA504529-CF6E-4745-BDF6-6F6A93AEBA80}" type="presParOf" srcId="{F33582E3-7EB6-4DD6-A60B-928E60031904}" destId="{2430ABB9-E371-4117-8208-1C8EC9FBB192}" srcOrd="0" destOrd="0" presId="urn:microsoft.com/office/officeart/2011/layout/RadialPictureList"/>
    <dgm:cxn modelId="{CC043465-67AD-4BD6-A5AF-8BEB767681D5}" type="presParOf" srcId="{F33582E3-7EB6-4DD6-A60B-928E60031904}" destId="{D0488E44-01E0-43C7-BF59-37228552EA91}" srcOrd="1" destOrd="0" presId="urn:microsoft.com/office/officeart/2011/layout/RadialPictureList"/>
    <dgm:cxn modelId="{5252AEAD-5BCE-45E1-9993-417F9E584B13}" type="presParOf" srcId="{F33582E3-7EB6-4DD6-A60B-928E60031904}" destId="{D2D8DB00-74D9-4308-97AA-611AFD6714C7}" srcOrd="2" destOrd="0" presId="urn:microsoft.com/office/officeart/2011/layout/RadialPictureList"/>
    <dgm:cxn modelId="{6137830B-AB3C-44E8-BFBD-9932540FED4F}" type="presParOf" srcId="{F33582E3-7EB6-4DD6-A60B-928E60031904}" destId="{5C98B027-0799-431D-917A-CE19D3A9715B}" srcOrd="3" destOrd="0" presId="urn:microsoft.com/office/officeart/2011/layout/RadialPictureList"/>
    <dgm:cxn modelId="{F6B70B1A-2549-4FF3-AE78-E04BBB46B4B5}" type="presParOf" srcId="{F33582E3-7EB6-4DD6-A60B-928E60031904}" destId="{F90CAA1C-FACD-47A3-9396-60E347201E0D}" srcOrd="4" destOrd="0" presId="urn:microsoft.com/office/officeart/2011/layout/RadialPictureList"/>
    <dgm:cxn modelId="{C85AD08C-F50A-4B0F-9584-5885B65A3763}" type="presParOf" srcId="{F90CAA1C-FACD-47A3-9396-60E347201E0D}" destId="{B8B0DD9A-0C30-4C9C-A1CB-30BF9EE14827}" srcOrd="0" destOrd="0" presId="urn:microsoft.com/office/officeart/2011/layout/RadialPictureList"/>
    <dgm:cxn modelId="{7AB510AB-1894-46ED-9547-597F9A054EFF}" type="presParOf" srcId="{F33582E3-7EB6-4DD6-A60B-928E60031904}" destId="{82EC99BB-F42A-457F-B541-6044AECE01A2}" srcOrd="5" destOrd="0" presId="urn:microsoft.com/office/officeart/2011/layout/RadialPictureList"/>
    <dgm:cxn modelId="{BFBF27E5-BF0C-414E-A7C6-A2020C6315BC}" type="presParOf" srcId="{F33582E3-7EB6-4DD6-A60B-928E60031904}" destId="{089A2BEC-3372-49B5-99FB-0546506D6E5D}" srcOrd="6" destOrd="0" presId="urn:microsoft.com/office/officeart/2011/layout/RadialPictureList"/>
    <dgm:cxn modelId="{3FFF28FA-7C43-4A4B-A4F6-E28617F4C3ED}" type="presParOf" srcId="{089A2BEC-3372-49B5-99FB-0546506D6E5D}" destId="{6F9FBEF2-011B-4DF4-9561-69E7E33488B8}" srcOrd="0" destOrd="0" presId="urn:microsoft.com/office/officeart/2011/layout/RadialPictureList"/>
    <dgm:cxn modelId="{2F4BF44B-2A96-4419-8DAF-88E3600288C8}" type="presParOf" srcId="{F33582E3-7EB6-4DD6-A60B-928E60031904}" destId="{4218FED5-5B75-4064-BFAF-2F8233D8B01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42C28-300B-426A-860D-BA917DC7E2C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1A09C81-CED5-405D-8C94-F4D0DE7E9CBD}">
      <dgm:prSet phldrT="[Text]"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تبدیل داده‎‌ها از حالت</a:t>
          </a:r>
        </a:p>
        <a:p>
          <a:pPr rtl="1"/>
          <a:r>
            <a:rPr lang="fa-IR" sz="1600" dirty="0">
              <a:cs typeface="B Nazanin" panose="00000400000000000000" pitchFamily="2" charset="-78"/>
            </a:rPr>
            <a:t> </a:t>
          </a:r>
          <a:r>
            <a:rPr lang="en-US" sz="1200" dirty="0">
              <a:cs typeface="B Nazanin" panose="00000400000000000000" pitchFamily="2" charset="-78"/>
            </a:rPr>
            <a:t>IQ-sampled</a:t>
          </a:r>
          <a:r>
            <a:rPr lang="fa-IR" sz="1600" dirty="0">
              <a:cs typeface="B Nazanin" panose="00000400000000000000" pitchFamily="2" charset="-78"/>
            </a:rPr>
            <a:t> </a:t>
          </a:r>
        </a:p>
        <a:p>
          <a:pPr rtl="1"/>
          <a:r>
            <a:rPr lang="fa-IR" sz="1600" dirty="0">
              <a:cs typeface="B Nazanin" panose="00000400000000000000" pitchFamily="2" charset="-78"/>
            </a:rPr>
            <a:t>به آرایه</a:t>
          </a:r>
        </a:p>
        <a:p>
          <a:pPr rtl="1"/>
          <a:r>
            <a:rPr lang="en-US" sz="1200" dirty="0">
              <a:cs typeface="B Nazanin" panose="00000400000000000000" pitchFamily="2" charset="-78"/>
            </a:rPr>
            <a:t>RSSI-sampled</a:t>
          </a:r>
          <a:endParaRPr lang="fa-IR" sz="1200" dirty="0">
            <a:cs typeface="B Nazanin" panose="00000400000000000000" pitchFamily="2" charset="-78"/>
          </a:endParaRPr>
        </a:p>
        <a:p>
          <a:pPr rtl="1"/>
          <a:endParaRPr lang="fa-IR" sz="1200" dirty="0">
            <a:cs typeface="B Nazanin" panose="00000400000000000000" pitchFamily="2" charset="-78"/>
          </a:endParaRPr>
        </a:p>
      </dgm:t>
    </dgm:pt>
    <dgm:pt modelId="{9B2D9BC2-18AD-4F06-B736-3B92E03B4DB9}" type="parTrans" cxnId="{27701C39-BC1C-4598-9214-21C6F45237CE}">
      <dgm:prSet/>
      <dgm:spPr/>
      <dgm:t>
        <a:bodyPr/>
        <a:lstStyle/>
        <a:p>
          <a:pPr rtl="1"/>
          <a:endParaRPr lang="fa-IR"/>
        </a:p>
      </dgm:t>
    </dgm:pt>
    <dgm:pt modelId="{62A8E655-E03D-4F37-A3D9-3359356F3984}" type="sibTrans" cxnId="{27701C39-BC1C-4598-9214-21C6F45237CE}">
      <dgm:prSet/>
      <dgm:spPr/>
      <dgm:t>
        <a:bodyPr/>
        <a:lstStyle/>
        <a:p>
          <a:pPr rtl="1"/>
          <a:endParaRPr lang="fa-IR"/>
        </a:p>
      </dgm:t>
    </dgm:pt>
    <dgm:pt modelId="{F7E7DAF4-A4E4-4997-AD20-E7B728E7F514}">
      <dgm:prSet phldrT="[Text]" custT="1"/>
      <dgm:spPr/>
      <dgm:t>
        <a:bodyPr/>
        <a:lstStyle/>
        <a:p>
          <a:pPr rtl="1"/>
          <a:r>
            <a:rPr lang="fa-IR" sz="1600" dirty="0" err="1">
              <a:cs typeface="B Nazanin" panose="00000400000000000000" pitchFamily="2" charset="-78"/>
            </a:rPr>
            <a:t>نرمالیزه</a:t>
          </a:r>
          <a:r>
            <a:rPr lang="fa-IR" sz="1600" dirty="0">
              <a:cs typeface="B Nazanin" panose="00000400000000000000" pitchFamily="2" charset="-78"/>
            </a:rPr>
            <a:t> کردن </a:t>
          </a:r>
          <a:r>
            <a:rPr lang="fa-IR" sz="1600" dirty="0" err="1">
              <a:cs typeface="B Nazanin" panose="00000400000000000000" pitchFamily="2" charset="-78"/>
            </a:rPr>
            <a:t>داده‌ها</a:t>
          </a:r>
          <a:r>
            <a:rPr lang="fa-IR" sz="1600" dirty="0">
              <a:cs typeface="B Nazanin" panose="00000400000000000000" pitchFamily="2" charset="-78"/>
            </a:rPr>
            <a:t> بین صفر و یک.</a:t>
          </a:r>
        </a:p>
      </dgm:t>
    </dgm:pt>
    <dgm:pt modelId="{9A383AC7-BE39-4FB2-93FB-258A4361D4D8}" type="parTrans" cxnId="{2717065F-603C-452D-B63C-8AD952307415}">
      <dgm:prSet/>
      <dgm:spPr/>
      <dgm:t>
        <a:bodyPr/>
        <a:lstStyle/>
        <a:p>
          <a:pPr rtl="1"/>
          <a:endParaRPr lang="fa-IR"/>
        </a:p>
      </dgm:t>
    </dgm:pt>
    <dgm:pt modelId="{506E62F2-DE3A-4085-AE6A-4C655105AB6F}" type="sibTrans" cxnId="{2717065F-603C-452D-B63C-8AD952307415}">
      <dgm:prSet/>
      <dgm:spPr/>
      <dgm:t>
        <a:bodyPr/>
        <a:lstStyle/>
        <a:p>
          <a:pPr rtl="1"/>
          <a:endParaRPr lang="fa-IR"/>
        </a:p>
      </dgm:t>
    </dgm:pt>
    <dgm:pt modelId="{C6F0062E-9DBD-4DAE-9C8A-5702988670EA}">
      <dgm:prSet custT="1"/>
      <dgm:spPr/>
      <dgm:t>
        <a:bodyPr/>
        <a:lstStyle/>
        <a:p>
          <a:pPr rtl="1"/>
          <a:r>
            <a:rPr lang="fa-IR" sz="1600" dirty="0">
              <a:cs typeface="B Nazanin" panose="00000400000000000000" pitchFamily="2" charset="-78"/>
            </a:rPr>
            <a:t>برش زدن آرایه داده </a:t>
          </a:r>
          <a:r>
            <a:rPr lang="en-US" sz="1200" dirty="0">
              <a:cs typeface="B Nazanin" panose="00000400000000000000" pitchFamily="2" charset="-78"/>
            </a:rPr>
            <a:t>RSSI</a:t>
          </a:r>
          <a:r>
            <a:rPr lang="fa-IR" sz="1900" dirty="0">
              <a:cs typeface="B Nazanin" panose="00000400000000000000" pitchFamily="2" charset="-78"/>
            </a:rPr>
            <a:t> به 150</a:t>
          </a:r>
          <a:r>
            <a:rPr lang="fa-IR" sz="1600" dirty="0">
              <a:cs typeface="B Nazanin" panose="00000400000000000000" pitchFamily="2" charset="-78"/>
            </a:rPr>
            <a:t> عدد که 50 نمونه قبل از </a:t>
          </a:r>
          <a:r>
            <a:rPr lang="en-US" sz="1200" dirty="0">
              <a:cs typeface="B Nazanin" panose="00000400000000000000" pitchFamily="2" charset="-78"/>
            </a:rPr>
            <a:t>FP</a:t>
          </a:r>
          <a:r>
            <a:rPr lang="fa-IR" sz="1900" dirty="0">
              <a:cs typeface="B Nazanin" panose="00000400000000000000" pitchFamily="2" charset="-78"/>
            </a:rPr>
            <a:t> </a:t>
          </a:r>
          <a:r>
            <a:rPr lang="fa-IR" sz="1600" dirty="0">
              <a:cs typeface="B Nazanin" panose="00000400000000000000" pitchFamily="2" charset="-78"/>
            </a:rPr>
            <a:t>و 100 نمونه بعد از آن قرار </a:t>
          </a:r>
          <a:r>
            <a:rPr lang="fa-IR" sz="1600" dirty="0" err="1">
              <a:cs typeface="B Nazanin" panose="00000400000000000000" pitchFamily="2" charset="-78"/>
            </a:rPr>
            <a:t>می‌گیرد</a:t>
          </a:r>
          <a:r>
            <a:rPr lang="fa-IR" sz="1600" dirty="0">
              <a:cs typeface="B Nazanin" panose="00000400000000000000" pitchFamily="2" charset="-78"/>
            </a:rPr>
            <a:t>. </a:t>
          </a:r>
          <a:endParaRPr lang="fa-IR" sz="1900" dirty="0">
            <a:cs typeface="B Nazanin" panose="00000400000000000000" pitchFamily="2" charset="-78"/>
          </a:endParaRPr>
        </a:p>
      </dgm:t>
    </dgm:pt>
    <dgm:pt modelId="{4E551E3C-C450-4FC3-AA1E-D1F6B655AB65}" type="parTrans" cxnId="{F653A685-2654-47CC-BCE5-410E73373240}">
      <dgm:prSet/>
      <dgm:spPr/>
      <dgm:t>
        <a:bodyPr/>
        <a:lstStyle/>
        <a:p>
          <a:pPr rtl="1"/>
          <a:endParaRPr lang="fa-IR"/>
        </a:p>
      </dgm:t>
    </dgm:pt>
    <dgm:pt modelId="{2FD27FCA-DE04-4C08-85F6-F80469761722}" type="sibTrans" cxnId="{F653A685-2654-47CC-BCE5-410E73373240}">
      <dgm:prSet/>
      <dgm:spPr/>
      <dgm:t>
        <a:bodyPr/>
        <a:lstStyle/>
        <a:p>
          <a:pPr rtl="1"/>
          <a:endParaRPr lang="fa-IR"/>
        </a:p>
      </dgm:t>
    </dgm:pt>
    <dgm:pt modelId="{ED3B5E92-A91E-4B29-B9E5-D2FDB08EF015}" type="pres">
      <dgm:prSet presAssocID="{FA342C28-300B-426A-860D-BA917DC7E2C8}" presName="CompostProcess" presStyleCnt="0">
        <dgm:presLayoutVars>
          <dgm:dir/>
          <dgm:resizeHandles val="exact"/>
        </dgm:presLayoutVars>
      </dgm:prSet>
      <dgm:spPr/>
    </dgm:pt>
    <dgm:pt modelId="{4668DB3D-7C85-486C-B967-1F79745E4336}" type="pres">
      <dgm:prSet presAssocID="{FA342C28-300B-426A-860D-BA917DC7E2C8}" presName="arrow" presStyleLbl="bgShp" presStyleIdx="0" presStyleCnt="1"/>
      <dgm:spPr/>
    </dgm:pt>
    <dgm:pt modelId="{2DF7F90D-1897-4FEC-B9AE-FDEA3F923D3F}" type="pres">
      <dgm:prSet presAssocID="{FA342C28-300B-426A-860D-BA917DC7E2C8}" presName="linearProcess" presStyleCnt="0"/>
      <dgm:spPr/>
    </dgm:pt>
    <dgm:pt modelId="{B461AC67-D9C1-4A52-A8BF-51BE9BE28C16}" type="pres">
      <dgm:prSet presAssocID="{A1A09C81-CED5-405D-8C94-F4D0DE7E9CBD}" presName="textNode" presStyleLbl="node1" presStyleIdx="0" presStyleCnt="3">
        <dgm:presLayoutVars>
          <dgm:bulletEnabled val="1"/>
        </dgm:presLayoutVars>
      </dgm:prSet>
      <dgm:spPr/>
    </dgm:pt>
    <dgm:pt modelId="{44610CAE-5028-421E-A1AD-39ED3C48B048}" type="pres">
      <dgm:prSet presAssocID="{62A8E655-E03D-4F37-A3D9-3359356F3984}" presName="sibTrans" presStyleCnt="0"/>
      <dgm:spPr/>
    </dgm:pt>
    <dgm:pt modelId="{ECD5A5CC-C436-4D22-8872-B53AA7F68163}" type="pres">
      <dgm:prSet presAssocID="{C6F0062E-9DBD-4DAE-9C8A-5702988670EA}" presName="textNode" presStyleLbl="node1" presStyleIdx="1" presStyleCnt="3">
        <dgm:presLayoutVars>
          <dgm:bulletEnabled val="1"/>
        </dgm:presLayoutVars>
      </dgm:prSet>
      <dgm:spPr/>
    </dgm:pt>
    <dgm:pt modelId="{831DC4E4-83CD-4207-B5E7-6C9C64F9B3A8}" type="pres">
      <dgm:prSet presAssocID="{2FD27FCA-DE04-4C08-85F6-F80469761722}" presName="sibTrans" presStyleCnt="0"/>
      <dgm:spPr/>
    </dgm:pt>
    <dgm:pt modelId="{64461C25-3C70-4060-8560-6425C908FAE9}" type="pres">
      <dgm:prSet presAssocID="{F7E7DAF4-A4E4-4997-AD20-E7B728E7F51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03AB70E-AE6E-43D9-B3D6-271E3C467BCD}" type="presOf" srcId="{C6F0062E-9DBD-4DAE-9C8A-5702988670EA}" destId="{ECD5A5CC-C436-4D22-8872-B53AA7F68163}" srcOrd="0" destOrd="0" presId="urn:microsoft.com/office/officeart/2005/8/layout/hProcess9"/>
    <dgm:cxn modelId="{27701C39-BC1C-4598-9214-21C6F45237CE}" srcId="{FA342C28-300B-426A-860D-BA917DC7E2C8}" destId="{A1A09C81-CED5-405D-8C94-F4D0DE7E9CBD}" srcOrd="0" destOrd="0" parTransId="{9B2D9BC2-18AD-4F06-B736-3B92E03B4DB9}" sibTransId="{62A8E655-E03D-4F37-A3D9-3359356F3984}"/>
    <dgm:cxn modelId="{2717065F-603C-452D-B63C-8AD952307415}" srcId="{FA342C28-300B-426A-860D-BA917DC7E2C8}" destId="{F7E7DAF4-A4E4-4997-AD20-E7B728E7F514}" srcOrd="2" destOrd="0" parTransId="{9A383AC7-BE39-4FB2-93FB-258A4361D4D8}" sibTransId="{506E62F2-DE3A-4085-AE6A-4C655105AB6F}"/>
    <dgm:cxn modelId="{1180A869-7043-4508-B97F-00BFEFD7271F}" type="presOf" srcId="{F7E7DAF4-A4E4-4997-AD20-E7B728E7F514}" destId="{64461C25-3C70-4060-8560-6425C908FAE9}" srcOrd="0" destOrd="0" presId="urn:microsoft.com/office/officeart/2005/8/layout/hProcess9"/>
    <dgm:cxn modelId="{F653A685-2654-47CC-BCE5-410E73373240}" srcId="{FA342C28-300B-426A-860D-BA917DC7E2C8}" destId="{C6F0062E-9DBD-4DAE-9C8A-5702988670EA}" srcOrd="1" destOrd="0" parTransId="{4E551E3C-C450-4FC3-AA1E-D1F6B655AB65}" sibTransId="{2FD27FCA-DE04-4C08-85F6-F80469761722}"/>
    <dgm:cxn modelId="{468630C2-E5C1-4BF5-A4FE-E8D78E1C9E7E}" type="presOf" srcId="{FA342C28-300B-426A-860D-BA917DC7E2C8}" destId="{ED3B5E92-A91E-4B29-B9E5-D2FDB08EF015}" srcOrd="0" destOrd="0" presId="urn:microsoft.com/office/officeart/2005/8/layout/hProcess9"/>
    <dgm:cxn modelId="{FC598FED-272D-4FC7-99C6-E3E94797D92A}" type="presOf" srcId="{A1A09C81-CED5-405D-8C94-F4D0DE7E9CBD}" destId="{B461AC67-D9C1-4A52-A8BF-51BE9BE28C16}" srcOrd="0" destOrd="0" presId="urn:microsoft.com/office/officeart/2005/8/layout/hProcess9"/>
    <dgm:cxn modelId="{E3C63CC8-64F2-4A3C-9D7C-4FED9AE7BE92}" type="presParOf" srcId="{ED3B5E92-A91E-4B29-B9E5-D2FDB08EF015}" destId="{4668DB3D-7C85-486C-B967-1F79745E4336}" srcOrd="0" destOrd="0" presId="urn:microsoft.com/office/officeart/2005/8/layout/hProcess9"/>
    <dgm:cxn modelId="{919BF2DD-6F5A-455F-B060-75BBDD0FB6F8}" type="presParOf" srcId="{ED3B5E92-A91E-4B29-B9E5-D2FDB08EF015}" destId="{2DF7F90D-1897-4FEC-B9AE-FDEA3F923D3F}" srcOrd="1" destOrd="0" presId="urn:microsoft.com/office/officeart/2005/8/layout/hProcess9"/>
    <dgm:cxn modelId="{F4D1A191-485D-4B82-8956-FCBC4630BEFA}" type="presParOf" srcId="{2DF7F90D-1897-4FEC-B9AE-FDEA3F923D3F}" destId="{B461AC67-D9C1-4A52-A8BF-51BE9BE28C16}" srcOrd="0" destOrd="0" presId="urn:microsoft.com/office/officeart/2005/8/layout/hProcess9"/>
    <dgm:cxn modelId="{CC225731-B446-48BD-AE76-EFE81C36913A}" type="presParOf" srcId="{2DF7F90D-1897-4FEC-B9AE-FDEA3F923D3F}" destId="{44610CAE-5028-421E-A1AD-39ED3C48B048}" srcOrd="1" destOrd="0" presId="urn:microsoft.com/office/officeart/2005/8/layout/hProcess9"/>
    <dgm:cxn modelId="{63AEA599-1D29-48D9-8E8E-61BB806EA6A8}" type="presParOf" srcId="{2DF7F90D-1897-4FEC-B9AE-FDEA3F923D3F}" destId="{ECD5A5CC-C436-4D22-8872-B53AA7F68163}" srcOrd="2" destOrd="0" presId="urn:microsoft.com/office/officeart/2005/8/layout/hProcess9"/>
    <dgm:cxn modelId="{373A9480-FE66-467A-B71F-535F1669E6DF}" type="presParOf" srcId="{2DF7F90D-1897-4FEC-B9AE-FDEA3F923D3F}" destId="{831DC4E4-83CD-4207-B5E7-6C9C64F9B3A8}" srcOrd="3" destOrd="0" presId="urn:microsoft.com/office/officeart/2005/8/layout/hProcess9"/>
    <dgm:cxn modelId="{453FF5C2-2646-4EBD-B3AE-ABB1605BF3EB}" type="presParOf" srcId="{2DF7F90D-1897-4FEC-B9AE-FDEA3F923D3F}" destId="{64461C25-3C70-4060-8560-6425C908FAE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ABB9-E371-4117-8208-1C8EC9FBB192}">
      <dsp:nvSpPr>
        <dsp:cNvPr id="0" name=""/>
        <dsp:cNvSpPr/>
      </dsp:nvSpPr>
      <dsp:spPr>
        <a:xfrm>
          <a:off x="835135" y="776712"/>
          <a:ext cx="1396897" cy="1396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u="none" strike="noStrike" kern="1200" baseline="0" dirty="0">
              <a:latin typeface="Times-Italic"/>
            </a:rPr>
            <a:t>Different Environments</a:t>
          </a:r>
          <a:endParaRPr lang="fa-IR" sz="1300" kern="1200" dirty="0"/>
        </a:p>
      </dsp:txBody>
      <dsp:txXfrm>
        <a:off x="1039706" y="981293"/>
        <a:ext cx="987755" cy="987804"/>
      </dsp:txXfrm>
    </dsp:sp>
    <dsp:sp modelId="{D0488E44-01E0-43C7-BF59-37228552EA91}">
      <dsp:nvSpPr>
        <dsp:cNvPr id="0" name=""/>
        <dsp:cNvSpPr/>
      </dsp:nvSpPr>
      <dsp:spPr>
        <a:xfrm>
          <a:off x="114775" y="0"/>
          <a:ext cx="2815914" cy="293542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DB00-74D9-4308-97AA-611AFD6714C7}">
      <dsp:nvSpPr>
        <dsp:cNvPr id="0" name=""/>
        <dsp:cNvSpPr/>
      </dsp:nvSpPr>
      <dsp:spPr>
        <a:xfrm>
          <a:off x="2188210" y="247455"/>
          <a:ext cx="748322" cy="7485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8B027-0799-431D-917A-CE19D3A9715B}">
      <dsp:nvSpPr>
        <dsp:cNvPr id="0" name=""/>
        <dsp:cNvSpPr/>
      </dsp:nvSpPr>
      <dsp:spPr>
        <a:xfrm>
          <a:off x="2993293" y="259491"/>
          <a:ext cx="1001659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300" b="0" i="1" u="none" strike="noStrike" kern="1200" baseline="0" dirty="0">
              <a:latin typeface="Times-Italic"/>
            </a:rPr>
            <a:t>Different Walls</a:t>
          </a:r>
          <a:endParaRPr lang="fa-IR" sz="1300" kern="1200" dirty="0"/>
        </a:p>
      </dsp:txBody>
      <dsp:txXfrm>
        <a:off x="2993293" y="259491"/>
        <a:ext cx="1001659" cy="724461"/>
      </dsp:txXfrm>
    </dsp:sp>
    <dsp:sp modelId="{B8B0DD9A-0C30-4C9C-A1CB-30BF9EE14827}">
      <dsp:nvSpPr>
        <dsp:cNvPr id="0" name=""/>
        <dsp:cNvSpPr/>
      </dsp:nvSpPr>
      <dsp:spPr>
        <a:xfrm>
          <a:off x="2477439" y="1099021"/>
          <a:ext cx="748322" cy="74853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C99BB-F42A-457F-B541-6044AECE01A2}">
      <dsp:nvSpPr>
        <dsp:cNvPr id="0" name=""/>
        <dsp:cNvSpPr/>
      </dsp:nvSpPr>
      <dsp:spPr>
        <a:xfrm>
          <a:off x="3286696" y="1109588"/>
          <a:ext cx="1001659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 rtl="1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300" b="0" i="1" u="none" strike="noStrike" kern="1200" baseline="0" dirty="0">
              <a:latin typeface="Times-Italic"/>
            </a:rPr>
            <a:t>Different</a:t>
          </a:r>
          <a:endParaRPr lang="fa-IR" sz="1300" b="0" i="1" u="none" strike="noStrike" kern="1200" baseline="0" dirty="0">
            <a:latin typeface="Times-Italic"/>
          </a:endParaRPr>
        </a:p>
        <a:p>
          <a:pPr marL="0" lvl="0" indent="0" algn="l" defTabSz="577850" rtl="1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300" kern="1200" dirty="0">
              <a:latin typeface="Times-Italic"/>
            </a:rPr>
            <a:t>Objects</a:t>
          </a:r>
          <a:endParaRPr lang="fa-IR" sz="1300" kern="1200" dirty="0">
            <a:latin typeface="Times-Italic"/>
          </a:endParaRPr>
        </a:p>
      </dsp:txBody>
      <dsp:txXfrm>
        <a:off x="3286696" y="1109588"/>
        <a:ext cx="1001659" cy="724461"/>
      </dsp:txXfrm>
    </dsp:sp>
    <dsp:sp modelId="{6F9FBEF2-011B-4DF4-9561-69E7E33488B8}">
      <dsp:nvSpPr>
        <dsp:cNvPr id="0" name=""/>
        <dsp:cNvSpPr/>
      </dsp:nvSpPr>
      <dsp:spPr>
        <a:xfrm>
          <a:off x="2188210" y="1962621"/>
          <a:ext cx="748322" cy="74853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4218FED5-5B75-4064-BFAF-2F8233D8B016}">
      <dsp:nvSpPr>
        <dsp:cNvPr id="0" name=""/>
        <dsp:cNvSpPr/>
      </dsp:nvSpPr>
      <dsp:spPr>
        <a:xfrm>
          <a:off x="2993293" y="1977885"/>
          <a:ext cx="1001659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300" i="1" kern="1200" dirty="0">
              <a:latin typeface="Times-Italic"/>
            </a:rPr>
            <a:t>Presence of humans</a:t>
          </a:r>
          <a:endParaRPr lang="fa-IR" sz="1300" i="1" kern="1200" dirty="0">
            <a:latin typeface="Times-Italic"/>
          </a:endParaRPr>
        </a:p>
      </dsp:txBody>
      <dsp:txXfrm>
        <a:off x="2993293" y="1977885"/>
        <a:ext cx="1001659" cy="724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ABB9-E371-4117-8208-1C8EC9FBB192}">
      <dsp:nvSpPr>
        <dsp:cNvPr id="0" name=""/>
        <dsp:cNvSpPr/>
      </dsp:nvSpPr>
      <dsp:spPr>
        <a:xfrm>
          <a:off x="835135" y="776711"/>
          <a:ext cx="1396896" cy="1396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u="none" strike="noStrike" kern="1200" baseline="0" dirty="0">
              <a:latin typeface="Times-Italic"/>
            </a:rPr>
            <a:t>Different Configurations</a:t>
          </a:r>
          <a:endParaRPr lang="fa-IR" sz="1200" kern="1200" dirty="0"/>
        </a:p>
      </dsp:txBody>
      <dsp:txXfrm>
        <a:off x="1039706" y="981292"/>
        <a:ext cx="987754" cy="987803"/>
      </dsp:txXfrm>
    </dsp:sp>
    <dsp:sp modelId="{D0488E44-01E0-43C7-BF59-37228552EA91}">
      <dsp:nvSpPr>
        <dsp:cNvPr id="0" name=""/>
        <dsp:cNvSpPr/>
      </dsp:nvSpPr>
      <dsp:spPr>
        <a:xfrm>
          <a:off x="114775" y="0"/>
          <a:ext cx="2815913" cy="2935419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DB00-74D9-4308-97AA-611AFD6714C7}">
      <dsp:nvSpPr>
        <dsp:cNvPr id="0" name=""/>
        <dsp:cNvSpPr/>
      </dsp:nvSpPr>
      <dsp:spPr>
        <a:xfrm>
          <a:off x="2188209" y="247455"/>
          <a:ext cx="748322" cy="7485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8B027-0799-431D-917A-CE19D3A9715B}">
      <dsp:nvSpPr>
        <dsp:cNvPr id="0" name=""/>
        <dsp:cNvSpPr/>
      </dsp:nvSpPr>
      <dsp:spPr>
        <a:xfrm>
          <a:off x="2993292" y="259491"/>
          <a:ext cx="1001658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i="1" kern="1200" dirty="0">
              <a:latin typeface="Times-Italic"/>
            </a:rPr>
            <a:t>Different Antennas</a:t>
          </a:r>
          <a:endParaRPr lang="fa-IR" sz="1200" i="1" kern="1200" dirty="0">
            <a:latin typeface="Times-Italic"/>
          </a:endParaRPr>
        </a:p>
      </dsp:txBody>
      <dsp:txXfrm>
        <a:off x="2993292" y="259491"/>
        <a:ext cx="1001658" cy="724461"/>
      </dsp:txXfrm>
    </dsp:sp>
    <dsp:sp modelId="{B8B0DD9A-0C30-4C9C-A1CB-30BF9EE14827}">
      <dsp:nvSpPr>
        <dsp:cNvPr id="0" name=""/>
        <dsp:cNvSpPr/>
      </dsp:nvSpPr>
      <dsp:spPr>
        <a:xfrm>
          <a:off x="2477438" y="1099020"/>
          <a:ext cx="748322" cy="7485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C99BB-F42A-457F-B541-6044AECE01A2}">
      <dsp:nvSpPr>
        <dsp:cNvPr id="0" name=""/>
        <dsp:cNvSpPr/>
      </dsp:nvSpPr>
      <dsp:spPr>
        <a:xfrm>
          <a:off x="3286695" y="1109588"/>
          <a:ext cx="1001658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i="1" kern="1200" dirty="0">
              <a:latin typeface="Times-Italic"/>
            </a:rPr>
            <a:t>T(R)X power</a:t>
          </a:r>
          <a:endParaRPr lang="fa-IR" sz="1200" i="1" kern="1200" dirty="0">
            <a:latin typeface="Times-Italic"/>
          </a:endParaRPr>
        </a:p>
      </dsp:txBody>
      <dsp:txXfrm>
        <a:off x="3286695" y="1109588"/>
        <a:ext cx="1001658" cy="724461"/>
      </dsp:txXfrm>
    </dsp:sp>
    <dsp:sp modelId="{6F9FBEF2-011B-4DF4-9561-69E7E33488B8}">
      <dsp:nvSpPr>
        <dsp:cNvPr id="0" name=""/>
        <dsp:cNvSpPr/>
      </dsp:nvSpPr>
      <dsp:spPr>
        <a:xfrm>
          <a:off x="2188209" y="1962621"/>
          <a:ext cx="748322" cy="7485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FED5-5B75-4064-BFAF-2F8233D8B016}">
      <dsp:nvSpPr>
        <dsp:cNvPr id="0" name=""/>
        <dsp:cNvSpPr/>
      </dsp:nvSpPr>
      <dsp:spPr>
        <a:xfrm>
          <a:off x="2993292" y="1977885"/>
          <a:ext cx="1001658" cy="72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i="1" kern="1200" dirty="0">
              <a:latin typeface="Times-Italic"/>
            </a:rPr>
            <a:t>Different</a:t>
          </a:r>
          <a:r>
            <a:rPr lang="fa-IR" sz="1200" i="1" kern="1200" dirty="0">
              <a:latin typeface="Times-Italic"/>
            </a:rPr>
            <a:t> 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200" i="1" kern="1200" dirty="0">
              <a:latin typeface="Times-Italic"/>
            </a:rPr>
            <a:t>PRF</a:t>
          </a:r>
          <a:endParaRPr lang="fa-IR" sz="1200" i="1" kern="1200" dirty="0">
            <a:latin typeface="Times-Italic"/>
          </a:endParaRPr>
        </a:p>
      </dsp:txBody>
      <dsp:txXfrm>
        <a:off x="2993292" y="1977885"/>
        <a:ext cx="1001658" cy="7244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8DB3D-7C85-486C-B967-1F79745E4336}">
      <dsp:nvSpPr>
        <dsp:cNvPr id="0" name=""/>
        <dsp:cNvSpPr/>
      </dsp:nvSpPr>
      <dsp:spPr>
        <a:xfrm>
          <a:off x="576662" y="0"/>
          <a:ext cx="6535502" cy="45023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AC67-D9C1-4A52-A8BF-51BE9BE28C16}">
      <dsp:nvSpPr>
        <dsp:cNvPr id="0" name=""/>
        <dsp:cNvSpPr/>
      </dsp:nvSpPr>
      <dsp:spPr>
        <a:xfrm>
          <a:off x="0" y="1350706"/>
          <a:ext cx="2306648" cy="180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تبدیل داده‎‌ها از حالت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 </a:t>
          </a:r>
          <a:r>
            <a:rPr lang="en-US" sz="1200" kern="1200" dirty="0">
              <a:cs typeface="B Nazanin" panose="00000400000000000000" pitchFamily="2" charset="-78"/>
            </a:rPr>
            <a:t>IQ-sampled</a:t>
          </a:r>
          <a:r>
            <a:rPr lang="fa-IR" sz="1600" kern="1200" dirty="0">
              <a:cs typeface="B Nazanin" panose="00000400000000000000" pitchFamily="2" charset="-78"/>
            </a:rPr>
            <a:t> 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به آرایه</a:t>
          </a: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cs typeface="B Nazanin" panose="00000400000000000000" pitchFamily="2" charset="-78"/>
            </a:rPr>
            <a:t>RSSI-sampled</a:t>
          </a:r>
          <a:endParaRPr lang="fa-IR" sz="1200" kern="1200" dirty="0">
            <a:cs typeface="B Nazanin" panose="00000400000000000000" pitchFamily="2" charset="-78"/>
          </a:endParaRPr>
        </a:p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1200" kern="1200" dirty="0">
            <a:cs typeface="B Nazanin" panose="00000400000000000000" pitchFamily="2" charset="-78"/>
          </a:endParaRPr>
        </a:p>
      </dsp:txBody>
      <dsp:txXfrm>
        <a:off x="87915" y="1438621"/>
        <a:ext cx="2130818" cy="1625112"/>
      </dsp:txXfrm>
    </dsp:sp>
    <dsp:sp modelId="{ECD5A5CC-C436-4D22-8872-B53AA7F68163}">
      <dsp:nvSpPr>
        <dsp:cNvPr id="0" name=""/>
        <dsp:cNvSpPr/>
      </dsp:nvSpPr>
      <dsp:spPr>
        <a:xfrm>
          <a:off x="2691089" y="1350706"/>
          <a:ext cx="2306648" cy="180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برش زدن آرایه داده </a:t>
          </a:r>
          <a:r>
            <a:rPr lang="en-US" sz="1200" kern="1200" dirty="0">
              <a:cs typeface="B Nazanin" panose="00000400000000000000" pitchFamily="2" charset="-78"/>
            </a:rPr>
            <a:t>RSSI</a:t>
          </a:r>
          <a:r>
            <a:rPr lang="fa-IR" sz="1900" kern="1200" dirty="0">
              <a:cs typeface="B Nazanin" panose="00000400000000000000" pitchFamily="2" charset="-78"/>
            </a:rPr>
            <a:t> به 150</a:t>
          </a:r>
          <a:r>
            <a:rPr lang="fa-IR" sz="1600" kern="1200" dirty="0">
              <a:cs typeface="B Nazanin" panose="00000400000000000000" pitchFamily="2" charset="-78"/>
            </a:rPr>
            <a:t> عدد که 50 نمونه قبل از </a:t>
          </a:r>
          <a:r>
            <a:rPr lang="en-US" sz="1200" kern="1200" dirty="0">
              <a:cs typeface="B Nazanin" panose="00000400000000000000" pitchFamily="2" charset="-78"/>
            </a:rPr>
            <a:t>FP</a:t>
          </a:r>
          <a:r>
            <a:rPr lang="fa-IR" sz="1900" kern="1200" dirty="0">
              <a:cs typeface="B Nazanin" panose="00000400000000000000" pitchFamily="2" charset="-78"/>
            </a:rPr>
            <a:t> </a:t>
          </a:r>
          <a:r>
            <a:rPr lang="fa-IR" sz="1600" kern="1200" dirty="0">
              <a:cs typeface="B Nazanin" panose="00000400000000000000" pitchFamily="2" charset="-78"/>
            </a:rPr>
            <a:t>و 100 نمونه بعد از آن قرار </a:t>
          </a:r>
          <a:r>
            <a:rPr lang="fa-IR" sz="1600" kern="1200" dirty="0" err="1">
              <a:cs typeface="B Nazanin" panose="00000400000000000000" pitchFamily="2" charset="-78"/>
            </a:rPr>
            <a:t>می‌گیرد</a:t>
          </a:r>
          <a:r>
            <a:rPr lang="fa-IR" sz="1600" kern="1200" dirty="0">
              <a:cs typeface="B Nazanin" panose="00000400000000000000" pitchFamily="2" charset="-78"/>
            </a:rPr>
            <a:t>. </a:t>
          </a:r>
          <a:endParaRPr lang="fa-IR" sz="1900" kern="1200" dirty="0">
            <a:cs typeface="B Nazanin" panose="00000400000000000000" pitchFamily="2" charset="-78"/>
          </a:endParaRPr>
        </a:p>
      </dsp:txBody>
      <dsp:txXfrm>
        <a:off x="2779004" y="1438621"/>
        <a:ext cx="2130818" cy="1625112"/>
      </dsp:txXfrm>
    </dsp:sp>
    <dsp:sp modelId="{64461C25-3C70-4060-8560-6425C908FAE9}">
      <dsp:nvSpPr>
        <dsp:cNvPr id="0" name=""/>
        <dsp:cNvSpPr/>
      </dsp:nvSpPr>
      <dsp:spPr>
        <a:xfrm>
          <a:off x="5382178" y="1350706"/>
          <a:ext cx="2306648" cy="180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 err="1">
              <a:cs typeface="B Nazanin" panose="00000400000000000000" pitchFamily="2" charset="-78"/>
            </a:rPr>
            <a:t>نرمالیزه</a:t>
          </a:r>
          <a:r>
            <a:rPr lang="fa-IR" sz="1600" kern="1200" dirty="0">
              <a:cs typeface="B Nazanin" panose="00000400000000000000" pitchFamily="2" charset="-78"/>
            </a:rPr>
            <a:t> کردن </a:t>
          </a:r>
          <a:r>
            <a:rPr lang="fa-IR" sz="1600" kern="1200" dirty="0" err="1">
              <a:cs typeface="B Nazanin" panose="00000400000000000000" pitchFamily="2" charset="-78"/>
            </a:rPr>
            <a:t>داده‌ها</a:t>
          </a:r>
          <a:r>
            <a:rPr lang="fa-IR" sz="1600" kern="1200" dirty="0">
              <a:cs typeface="B Nazanin" panose="00000400000000000000" pitchFamily="2" charset="-78"/>
            </a:rPr>
            <a:t> بین صفر و یک.</a:t>
          </a:r>
        </a:p>
      </dsp:txBody>
      <dsp:txXfrm>
        <a:off x="5470093" y="1438621"/>
        <a:ext cx="2130818" cy="16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5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8/31/2025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8/31/2025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19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13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r" defTabSz="685800" rtl="1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34541" algn="r" defTabSz="685800" rtl="1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37160" algn="r" defTabSz="685800" rtl="1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-134541" algn="r" defTabSz="685800" rtl="1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r" defTabSz="685800" rtl="1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indent="-134541" algn="r" defTabSz="685800" rtl="1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r" defTabSz="685800" rtl="1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408509" indent="0" algn="r" defTabSz="685800" rtl="1" eaLnBrk="1" latinLnBrk="0" hangingPunct="1">
        <a:lnSpc>
          <a:spcPct val="90000"/>
        </a:lnSpc>
        <a:spcBef>
          <a:spcPts val="45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DF9D0-F6BF-A0A9-E118-DC4CB3FA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44" y="1569113"/>
            <a:ext cx="4685714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818EEA-97C8-8807-3036-1B7C7DEEBBC4}"/>
              </a:ext>
            </a:extLst>
          </p:cNvPr>
          <p:cNvSpPr txBox="1"/>
          <p:nvPr/>
        </p:nvSpPr>
        <p:spPr>
          <a:xfrm>
            <a:off x="4441996" y="6353263"/>
            <a:ext cx="628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7 از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001BD-F329-7A37-F922-E6B9634F3124}"/>
              </a:ext>
            </a:extLst>
          </p:cNvPr>
          <p:cNvSpPr txBox="1"/>
          <p:nvPr/>
        </p:nvSpPr>
        <p:spPr>
          <a:xfrm>
            <a:off x="3020934" y="5674351"/>
            <a:ext cx="310213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شکل(9): استفاده از یادگیری انتقالی کی و چه زمانی؟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81EFCF-EA2C-80B9-D30F-9F48184007DB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58B88-D8D2-E494-C220-D78D35676B10}"/>
              </a:ext>
            </a:extLst>
          </p:cNvPr>
          <p:cNvSpPr txBox="1"/>
          <p:nvPr/>
        </p:nvSpPr>
        <p:spPr>
          <a:xfrm>
            <a:off x="7491774" y="142638"/>
            <a:ext cx="12102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27FE-2D0E-BCD0-51B4-ED76DA7C2EBD}"/>
              </a:ext>
            </a:extLst>
          </p:cNvPr>
          <p:cNvSpPr txBox="1"/>
          <p:nvPr/>
        </p:nvSpPr>
        <p:spPr>
          <a:xfrm>
            <a:off x="342899" y="152470"/>
            <a:ext cx="4140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سوال اول: یادگیری انتقالی یا  </a:t>
            </a:r>
            <a:r>
              <a:rPr lang="en-US" sz="1400" dirty="0">
                <a:cs typeface="B Nazanin" panose="00000400000000000000" pitchFamily="2" charset="-78"/>
              </a:rPr>
              <a:t> Transfer learning </a:t>
            </a:r>
            <a:r>
              <a:rPr lang="fa-IR" sz="1400" dirty="0">
                <a:cs typeface="B Nazanin" panose="00000400000000000000" pitchFamily="2" charset="-78"/>
              </a:rPr>
              <a:t>به چه معناست؟</a:t>
            </a:r>
            <a:endParaRPr lang="fa-IR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8DB617-AC12-7BFC-2F3B-EA612137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029760"/>
            <a:ext cx="8087360" cy="45431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0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969B1B-1D45-4880-0E2D-73AC4B97ED86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3C10C-B175-3639-4FFF-A1F6C39932E7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80841-1E2A-F513-33EB-4BD14656AF83}"/>
              </a:ext>
            </a:extLst>
          </p:cNvPr>
          <p:cNvSpPr txBox="1"/>
          <p:nvPr/>
        </p:nvSpPr>
        <p:spPr>
          <a:xfrm>
            <a:off x="4441996" y="6353263"/>
            <a:ext cx="628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8 از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66A3A-6BF9-11A1-EFDE-072A99B7D19D}"/>
              </a:ext>
            </a:extLst>
          </p:cNvPr>
          <p:cNvSpPr txBox="1"/>
          <p:nvPr/>
        </p:nvSpPr>
        <p:spPr>
          <a:xfrm>
            <a:off x="5661196" y="1168400"/>
            <a:ext cx="2497284" cy="86177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جنس مسئله از نوع تخمین و تصحیح خطا در طول زمان است.</a:t>
            </a:r>
          </a:p>
          <a:p>
            <a:pPr algn="ctr"/>
            <a:r>
              <a:rPr lang="en-US" sz="1400" dirty="0">
                <a:cs typeface="B Nazanin" panose="00000400000000000000" pitchFamily="2" charset="-78"/>
              </a:rPr>
              <a:t>UWB Error Correction</a:t>
            </a:r>
            <a:endParaRPr lang="fa-IR" sz="1400" dirty="0"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156D8-FC85-7929-0A75-F55BBA6F66D8}"/>
              </a:ext>
            </a:extLst>
          </p:cNvPr>
          <p:cNvSpPr txBox="1"/>
          <p:nvPr/>
        </p:nvSpPr>
        <p:spPr>
          <a:xfrm>
            <a:off x="1120714" y="1168400"/>
            <a:ext cx="2497284" cy="861774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1">
            <a:spAutoFit/>
          </a:bodyPr>
          <a:lstStyle/>
          <a:p>
            <a:pPr algn="ctr" rtl="1"/>
            <a:r>
              <a:rPr lang="fa-IR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جنس مسئله از نوع تشخیص شرایط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NLOS</a:t>
            </a:r>
            <a:r>
              <a:rPr lang="fa-IR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است.</a:t>
            </a:r>
          </a:p>
          <a:p>
            <a:pPr algn="ctr"/>
            <a:r>
              <a:rPr lang="en-US" sz="1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UWB NLOS Detection</a:t>
            </a:r>
            <a:endParaRPr lang="fa-IR" sz="1400" dirty="0">
              <a:solidFill>
                <a:schemeClr val="accent5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72FB754-BF10-92DB-BACC-88774B28B3E0}"/>
              </a:ext>
            </a:extLst>
          </p:cNvPr>
          <p:cNvSpPr/>
          <p:nvPr/>
        </p:nvSpPr>
        <p:spPr>
          <a:xfrm>
            <a:off x="6802120" y="2148895"/>
            <a:ext cx="215436" cy="4229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78ED89-3680-28B6-9494-2183457205C1}"/>
              </a:ext>
            </a:extLst>
          </p:cNvPr>
          <p:cNvSpPr/>
          <p:nvPr/>
        </p:nvSpPr>
        <p:spPr>
          <a:xfrm>
            <a:off x="2263604" y="2148895"/>
            <a:ext cx="215436" cy="42291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897FC-C8EF-1E42-9558-6EAE8BFDFBA6}"/>
              </a:ext>
            </a:extLst>
          </p:cNvPr>
          <p:cNvSpPr txBox="1"/>
          <p:nvPr/>
        </p:nvSpPr>
        <p:spPr>
          <a:xfrm>
            <a:off x="1887493" y="2690527"/>
            <a:ext cx="9637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dirty="0" err="1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طبقه‌بندی</a:t>
            </a:r>
            <a:endParaRPr lang="fa-IR" dirty="0">
              <a:solidFill>
                <a:schemeClr val="accent5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5C30F-66E1-162D-2C11-464298DE748C}"/>
              </a:ext>
            </a:extLst>
          </p:cNvPr>
          <p:cNvSpPr txBox="1"/>
          <p:nvPr/>
        </p:nvSpPr>
        <p:spPr>
          <a:xfrm>
            <a:off x="6511261" y="2690527"/>
            <a:ext cx="83067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err="1">
                <a:solidFill>
                  <a:srgbClr val="C00000"/>
                </a:solidFill>
                <a:cs typeface="B Nazanin" panose="00000400000000000000" pitchFamily="2" charset="-78"/>
              </a:rPr>
              <a:t>رگرسیون</a:t>
            </a:r>
            <a:endParaRPr lang="fa-IR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B42CB-8285-45DA-CC81-B57D6EE11ABE}"/>
              </a:ext>
            </a:extLst>
          </p:cNvPr>
          <p:cNvSpPr txBox="1"/>
          <p:nvPr/>
        </p:nvSpPr>
        <p:spPr>
          <a:xfrm>
            <a:off x="5932785" y="3059859"/>
            <a:ext cx="381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kern="100" baseline="-25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23605-CA84-2F90-49DB-31364A68F9CD}"/>
              </a:ext>
            </a:extLst>
          </p:cNvPr>
          <p:cNvSpPr txBox="1"/>
          <p:nvPr/>
        </p:nvSpPr>
        <p:spPr>
          <a:xfrm>
            <a:off x="5932785" y="3391003"/>
            <a:ext cx="381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kern="100" baseline="-25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5A47B-E8B6-FE40-0CC0-A4269604B9AE}"/>
              </a:ext>
            </a:extLst>
          </p:cNvPr>
          <p:cNvSpPr txBox="1"/>
          <p:nvPr/>
        </p:nvSpPr>
        <p:spPr>
          <a:xfrm>
            <a:off x="5932785" y="3736442"/>
            <a:ext cx="381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kern="100" baseline="-25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5AD40-044E-E7D6-FA9E-4AED267A56AF}"/>
              </a:ext>
            </a:extLst>
          </p:cNvPr>
          <p:cNvSpPr txBox="1"/>
          <p:nvPr/>
        </p:nvSpPr>
        <p:spPr>
          <a:xfrm>
            <a:off x="5932785" y="4102202"/>
            <a:ext cx="381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kern="100" baseline="-25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3549D-395B-CFB9-6F96-D709914F371C}"/>
              </a:ext>
            </a:extLst>
          </p:cNvPr>
          <p:cNvSpPr txBox="1"/>
          <p:nvPr/>
        </p:nvSpPr>
        <p:spPr>
          <a:xfrm>
            <a:off x="5932785" y="4472042"/>
            <a:ext cx="3810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kern="100" baseline="-250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n-US" sz="1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F0C54-22BF-2540-C07C-127CEB5FC2FC}"/>
              </a:ext>
            </a:extLst>
          </p:cNvPr>
          <p:cNvSpPr txBox="1"/>
          <p:nvPr/>
        </p:nvSpPr>
        <p:spPr>
          <a:xfrm>
            <a:off x="5983585" y="4858122"/>
            <a:ext cx="381000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kern="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529263-BDCA-7A0F-59DE-66081AD8CDBD}"/>
                  </a:ext>
                </a:extLst>
              </p:cNvPr>
              <p:cNvSpPr txBox="1"/>
              <p:nvPr/>
            </p:nvSpPr>
            <p:spPr>
              <a:xfrm>
                <a:off x="7007669" y="3144241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 xmlns:m="http://schemas.openxmlformats.org/officeDocument/2006/math">
                    <m:r>
                      <a:rPr lang="en-US" sz="1400" i="1" kern="12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US" sz="14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6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14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US" sz="600" i="1" dirty="0">
                    <a:solidFill>
                      <a:srgbClr val="C00000"/>
                    </a:solidFill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529263-BDCA-7A0F-59DE-66081AD8C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69" y="3144241"/>
                <a:ext cx="628352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80059E-75D9-29B4-4A48-C83B24DB0A4C}"/>
                  </a:ext>
                </a:extLst>
              </p:cNvPr>
              <p:cNvSpPr txBox="1"/>
              <p:nvPr/>
            </p:nvSpPr>
            <p:spPr>
              <a:xfrm>
                <a:off x="6425269" y="3170088"/>
                <a:ext cx="713232" cy="267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sz="1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a-I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a-IR" sz="11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80059E-75D9-29B4-4A48-C83B24DB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69" y="3170088"/>
                <a:ext cx="713232" cy="267253"/>
              </a:xfrm>
              <a:prstGeom prst="rect">
                <a:avLst/>
              </a:prstGeom>
              <a:blipFill>
                <a:blip r:embed="rId3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DF8ECB-7D51-0693-D83E-A7662646827D}"/>
                  </a:ext>
                </a:extLst>
              </p:cNvPr>
              <p:cNvSpPr txBox="1"/>
              <p:nvPr/>
            </p:nvSpPr>
            <p:spPr>
              <a:xfrm>
                <a:off x="6711915" y="3149304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kern="12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DF8ECB-7D51-0693-D83E-A7662646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15" y="3149304"/>
                <a:ext cx="62835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099090-3947-4EEA-1581-A931FFC091BE}"/>
                  </a:ext>
                </a:extLst>
              </p:cNvPr>
              <p:cNvSpPr txBox="1"/>
              <p:nvPr/>
            </p:nvSpPr>
            <p:spPr>
              <a:xfrm>
                <a:off x="7489815" y="3194145"/>
                <a:ext cx="46024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105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a-I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a-IR" sz="105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a-IR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099090-3947-4EEA-1581-A931FFC0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15" y="3194145"/>
                <a:ext cx="46024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53B097-D8A4-9354-F1D9-C055DD6E8452}"/>
                  </a:ext>
                </a:extLst>
              </p:cNvPr>
              <p:cNvSpPr txBox="1"/>
              <p:nvPr/>
            </p:nvSpPr>
            <p:spPr>
              <a:xfrm>
                <a:off x="7204033" y="3157896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kern="12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53B097-D8A4-9354-F1D9-C055DD6E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33" y="3157896"/>
                <a:ext cx="62835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9B3B6F-ECA6-1DF1-DA5B-8FA28AFD1A22}"/>
                  </a:ext>
                </a:extLst>
              </p:cNvPr>
              <p:cNvSpPr txBox="1"/>
              <p:nvPr/>
            </p:nvSpPr>
            <p:spPr>
              <a:xfrm>
                <a:off x="7007669" y="3501922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 xmlns:m="http://schemas.openxmlformats.org/officeDocument/2006/math">
                    <m:r>
                      <a:rPr lang="en-US" sz="1400" i="1" kern="12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𝛥</m:t>
                    </m:r>
                  </m:oMath>
                </a14:m>
                <a:r>
                  <a:rPr lang="en-US" sz="14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6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sz="1400" i="1" kern="1200" dirty="0">
                    <a:solidFill>
                      <a:srgbClr val="C00000"/>
                    </a:solidFill>
                    <a:effectLst/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US" sz="600" i="1" dirty="0">
                    <a:solidFill>
                      <a:srgbClr val="C00000"/>
                    </a:solidFill>
                    <a:latin typeface="Times-Italic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9B3B6F-ECA6-1DF1-DA5B-8FA28AFD1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69" y="3501922"/>
                <a:ext cx="628352" cy="307777"/>
              </a:xfrm>
              <a:prstGeom prst="rect">
                <a:avLst/>
              </a:prstGeom>
              <a:blipFill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EB627A-C45C-DAF2-EEB4-91C04C237242}"/>
                  </a:ext>
                </a:extLst>
              </p:cNvPr>
              <p:cNvSpPr txBox="1"/>
              <p:nvPr/>
            </p:nvSpPr>
            <p:spPr>
              <a:xfrm>
                <a:off x="6425269" y="3527769"/>
                <a:ext cx="713232" cy="267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a-IR" sz="11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a-IR" sz="11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a-IR" sz="11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a-IR" sz="11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EB627A-C45C-DAF2-EEB4-91C04C23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69" y="3527769"/>
                <a:ext cx="713232" cy="267253"/>
              </a:xfrm>
              <a:prstGeom prst="rect">
                <a:avLst/>
              </a:prstGeom>
              <a:blipFill>
                <a:blip r:embed="rId7"/>
                <a:stretch>
                  <a:fillRect r="-1282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119AEA-6455-193A-2EAA-A9E53198B805}"/>
                  </a:ext>
                </a:extLst>
              </p:cNvPr>
              <p:cNvSpPr txBox="1"/>
              <p:nvPr/>
            </p:nvSpPr>
            <p:spPr>
              <a:xfrm>
                <a:off x="6711915" y="3506985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kern="12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119AEA-6455-193A-2EAA-A9E53198B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915" y="3506985"/>
                <a:ext cx="62835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803804-4EFC-D154-7285-1A1CDF4B6503}"/>
                  </a:ext>
                </a:extLst>
              </p:cNvPr>
              <p:cNvSpPr txBox="1"/>
              <p:nvPr/>
            </p:nvSpPr>
            <p:spPr>
              <a:xfrm>
                <a:off x="7489815" y="3551826"/>
                <a:ext cx="46024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105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fa-I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05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a-IR" sz="105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4803804-4EFC-D154-7285-1A1CDF4B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15" y="3551826"/>
                <a:ext cx="460248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A28237-5224-F8ED-2E4F-A768D9316902}"/>
                  </a:ext>
                </a:extLst>
              </p:cNvPr>
              <p:cNvSpPr txBox="1"/>
              <p:nvPr/>
            </p:nvSpPr>
            <p:spPr>
              <a:xfrm>
                <a:off x="7204033" y="3515577"/>
                <a:ext cx="6283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kern="120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sz="105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3A28237-5224-F8ED-2E4F-A768D93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33" y="3515577"/>
                <a:ext cx="6283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71C1EE1-F1E9-13EC-3DE8-3A68F11A5AAD}"/>
              </a:ext>
            </a:extLst>
          </p:cNvPr>
          <p:cNvSpPr txBox="1"/>
          <p:nvPr/>
        </p:nvSpPr>
        <p:spPr>
          <a:xfrm>
            <a:off x="6960938" y="3736442"/>
            <a:ext cx="381000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kern="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A59942-11EA-7163-4FAC-56F03E8602A5}"/>
              </a:ext>
            </a:extLst>
          </p:cNvPr>
          <p:cNvCxnSpPr>
            <a:stCxn id="10" idx="2"/>
          </p:cNvCxnSpPr>
          <p:nvPr/>
        </p:nvCxnSpPr>
        <p:spPr>
          <a:xfrm>
            <a:off x="2369356" y="3059859"/>
            <a:ext cx="815804" cy="67658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2902A1-50A4-C95B-0F17-2CD0BC1DE5C4}"/>
              </a:ext>
            </a:extLst>
          </p:cNvPr>
          <p:cNvCxnSpPr>
            <a:stCxn id="10" idx="2"/>
          </p:cNvCxnSpPr>
          <p:nvPr/>
        </p:nvCxnSpPr>
        <p:spPr>
          <a:xfrm flipH="1">
            <a:off x="1569720" y="3059859"/>
            <a:ext cx="799636" cy="67658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4D71E9-C6F4-A8C3-D294-D3F176792B67}"/>
              </a:ext>
            </a:extLst>
          </p:cNvPr>
          <p:cNvSpPr txBox="1"/>
          <p:nvPr/>
        </p:nvSpPr>
        <p:spPr>
          <a:xfrm>
            <a:off x="1120714" y="3778632"/>
            <a:ext cx="8435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1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دید مستقیم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6BD97B-5A99-E122-4AF1-7F9A856797C1}"/>
              </a:ext>
            </a:extLst>
          </p:cNvPr>
          <p:cNvSpPr txBox="1"/>
          <p:nvPr/>
        </p:nvSpPr>
        <p:spPr>
          <a:xfrm>
            <a:off x="2725309" y="3778632"/>
            <a:ext cx="110639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1400" dirty="0">
                <a:solidFill>
                  <a:schemeClr val="accent5">
                    <a:lumMod val="75000"/>
                  </a:schemeClr>
                </a:solidFill>
                <a:cs typeface="B Nazanin" panose="00000400000000000000" pitchFamily="2" charset="-78"/>
              </a:rPr>
              <a:t>عدم دید مستقیم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E920E5-2FEB-6A6D-0215-604E6FC8C270}"/>
              </a:ext>
            </a:extLst>
          </p:cNvPr>
          <p:cNvSpPr/>
          <p:nvPr/>
        </p:nvSpPr>
        <p:spPr>
          <a:xfrm>
            <a:off x="722228" y="4341142"/>
            <a:ext cx="4665004" cy="15519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BB3AB6-B47A-BD29-8B5D-648CF2F7CAC4}"/>
              </a:ext>
            </a:extLst>
          </p:cNvPr>
          <p:cNvSpPr txBox="1"/>
          <p:nvPr/>
        </p:nvSpPr>
        <p:spPr>
          <a:xfrm>
            <a:off x="4543046" y="4319065"/>
            <a:ext cx="5245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نکته: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2772DE-B3C7-A071-9AAC-A7FD153F4BB6}"/>
              </a:ext>
            </a:extLst>
          </p:cNvPr>
          <p:cNvSpPr txBox="1"/>
          <p:nvPr/>
        </p:nvSpPr>
        <p:spPr>
          <a:xfrm>
            <a:off x="703793" y="4676257"/>
            <a:ext cx="4660250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آنچه که دستاورد و نقطه قوت این مقاله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می‌باشد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آنست که</a:t>
            </a:r>
          </a:p>
          <a:p>
            <a:pPr algn="ctr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کارهای پژوهشی گذشته دقت عملکرد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پیشنهادی</a:t>
            </a:r>
          </a:p>
          <a:p>
            <a:pPr algn="ctr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خود را در محیط جدید تست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نکرده‌اند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و </a:t>
            </a:r>
            <a:r>
              <a:rPr lang="fa-IR" dirty="0" err="1">
                <a:solidFill>
                  <a:srgbClr val="FF0000"/>
                </a:solidFill>
                <a:cs typeface="B Nazanin" panose="00000400000000000000" pitchFamily="2" charset="-78"/>
              </a:rPr>
              <a:t>نمی‌توانستند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که بکنند!!!</a:t>
            </a:r>
          </a:p>
          <a:p>
            <a:pPr algn="ctr"/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چرا؟ خواهیم دید.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9F881-5ECD-E9A0-959F-F454C12C0C5A}"/>
              </a:ext>
            </a:extLst>
          </p:cNvPr>
          <p:cNvSpPr txBox="1"/>
          <p:nvPr/>
        </p:nvSpPr>
        <p:spPr>
          <a:xfrm>
            <a:off x="494445" y="136968"/>
            <a:ext cx="404860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جنس مسئله ما بر اساس آموزه های یادگیری ماشین چی چیه؟</a:t>
            </a:r>
            <a:endParaRPr lang="fa-IR" sz="1500" dirty="0"/>
          </a:p>
        </p:txBody>
      </p:sp>
    </p:spTree>
    <p:extLst>
      <p:ext uri="{BB962C8B-B14F-4D97-AF65-F5344CB8AC3E}">
        <p14:creationId xmlns:p14="http://schemas.microsoft.com/office/powerpoint/2010/main" val="8995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4" grpId="0"/>
      <p:bldP spid="27" grpId="0"/>
      <p:bldP spid="28" grpId="0"/>
      <p:bldP spid="31" grpId="0"/>
      <p:bldP spid="32" grpId="0"/>
      <p:bldP spid="37" grpId="0"/>
      <p:bldP spid="38" grpId="0"/>
      <p:bldP spid="39" grpId="0"/>
      <p:bldP spid="40" grpId="0"/>
      <p:bldP spid="41" grpId="0"/>
      <p:bldP spid="47" grpId="0"/>
      <p:bldP spid="52" grpId="0"/>
      <p:bldP spid="53" grpId="0"/>
      <p:bldP spid="54" grpId="0" animBg="1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B31FE-C647-ED9E-59DD-11AC8DA21D4A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9 از 23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5BCB59-ACB7-7714-8525-60B605EA5ED5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05A45-8E17-6728-F3BB-DE19687A7E9E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80F41-CF08-6336-B554-B982615C6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409418"/>
            <a:ext cx="7154273" cy="4039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40B3FB-E901-7F13-1942-3527DC7326F3}"/>
              </a:ext>
            </a:extLst>
          </p:cNvPr>
          <p:cNvSpPr txBox="1"/>
          <p:nvPr/>
        </p:nvSpPr>
        <p:spPr>
          <a:xfrm>
            <a:off x="1972409" y="5593145"/>
            <a:ext cx="474200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شکل(10): اهداف مقاله دو چالش کاهش خطا و تشخیص عدم دید مستقیم است[4].</a:t>
            </a:r>
          </a:p>
        </p:txBody>
      </p:sp>
    </p:spTree>
    <p:extLst>
      <p:ext uri="{BB962C8B-B14F-4D97-AF65-F5344CB8AC3E}">
        <p14:creationId xmlns:p14="http://schemas.microsoft.com/office/powerpoint/2010/main" val="29204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493DED-6370-0BB7-4F16-5090564E9147}"/>
              </a:ext>
            </a:extLst>
          </p:cNvPr>
          <p:cNvSpPr txBox="1"/>
          <p:nvPr/>
        </p:nvSpPr>
        <p:spPr>
          <a:xfrm>
            <a:off x="4441996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10 از 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F9B7C-515C-34B2-9449-80E1AB41F77D}"/>
              </a:ext>
            </a:extLst>
          </p:cNvPr>
          <p:cNvSpPr txBox="1"/>
          <p:nvPr/>
        </p:nvSpPr>
        <p:spPr>
          <a:xfrm>
            <a:off x="1669825" y="1130713"/>
            <a:ext cx="58796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چرا نمیشه از مدلی که جهت تخمین موقعیت در محیط مثلا (الف) آموزش دیده در محیط (ب)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استفاده کرد؟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AE2A2F-C2D2-BDFF-E751-4602DDD06B62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0DBAF-BCBF-78A0-8B1E-023999C9470F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8824DBF-D035-0B75-4D1F-C9DC4F0F0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423116"/>
              </p:ext>
            </p:extLst>
          </p:nvPr>
        </p:nvGraphicFramePr>
        <p:xfrm>
          <a:off x="168869" y="2482028"/>
          <a:ext cx="4403131" cy="2935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D72CD99-164B-683B-E8FC-C9A2B81BF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15046"/>
              </p:ext>
            </p:extLst>
          </p:nvPr>
        </p:nvGraphicFramePr>
        <p:xfrm>
          <a:off x="4377094" y="2482028"/>
          <a:ext cx="4403130" cy="293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47BBEE6-1752-D05D-15D3-F6EF8C5C6CAF}"/>
              </a:ext>
            </a:extLst>
          </p:cNvPr>
          <p:cNvSpPr txBox="1"/>
          <p:nvPr/>
        </p:nvSpPr>
        <p:spPr>
          <a:xfrm>
            <a:off x="1470187" y="5577578"/>
            <a:ext cx="180049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شکل(11):</a:t>
            </a:r>
            <a:r>
              <a:rPr lang="fa-IR" sz="1400" dirty="0" err="1">
                <a:cs typeface="B Nazanin" panose="00000400000000000000" pitchFamily="2" charset="-78"/>
              </a:rPr>
              <a:t>تفاوت‌های</a:t>
            </a:r>
            <a:r>
              <a:rPr lang="fa-IR" sz="1400" dirty="0">
                <a:cs typeface="B Nazanin" panose="00000400000000000000" pitchFamily="2" charset="-78"/>
              </a:rPr>
              <a:t> محیطی.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5A61A-05AC-1B57-BBFB-50F541187BF5}"/>
              </a:ext>
            </a:extLst>
          </p:cNvPr>
          <p:cNvSpPr txBox="1"/>
          <p:nvPr/>
        </p:nvSpPr>
        <p:spPr>
          <a:xfrm>
            <a:off x="5593779" y="5577577"/>
            <a:ext cx="204254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شکل(12):</a:t>
            </a:r>
            <a:r>
              <a:rPr lang="fa-IR" sz="1400" dirty="0" err="1">
                <a:cs typeface="B Nazanin" panose="00000400000000000000" pitchFamily="2" charset="-78"/>
              </a:rPr>
              <a:t>تفاوت‌های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سخت‌افزاری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0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16" grpId="0">
        <p:bldAsOne/>
      </p:bldGraphic>
      <p:bldGraphic spid="17" grpId="0">
        <p:bldAsOne/>
      </p:bldGraphic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40815B-FA7F-C9A7-50BE-20C52AED22D0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8EF5-D04A-2EA7-4277-78351AA1E867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7A61B-1172-A545-F21E-ABAD09218339}"/>
              </a:ext>
            </a:extLst>
          </p:cNvPr>
          <p:cNvSpPr txBox="1"/>
          <p:nvPr/>
        </p:nvSpPr>
        <p:spPr>
          <a:xfrm>
            <a:off x="4441996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11 از 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EF73A-40AC-0FAD-4218-765A221D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3" y="1457768"/>
            <a:ext cx="8644214" cy="14761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03657-00B1-C8AF-3F6D-A632B068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03" y="3066780"/>
            <a:ext cx="7492181" cy="2713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FB6BB-307A-6044-800B-E68756E6D85C}"/>
              </a:ext>
            </a:extLst>
          </p:cNvPr>
          <p:cNvSpPr txBox="1"/>
          <p:nvPr/>
        </p:nvSpPr>
        <p:spPr>
          <a:xfrm>
            <a:off x="3440925" y="1077463"/>
            <a:ext cx="21788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جدول (1): </a:t>
            </a:r>
            <a:r>
              <a:rPr lang="fa-IR" sz="1400" dirty="0" err="1">
                <a:cs typeface="B Nazanin" panose="00000400000000000000" pitchFamily="2" charset="-78"/>
              </a:rPr>
              <a:t>دیتاست</a:t>
            </a:r>
            <a:r>
              <a:rPr lang="fa-IR" sz="1400" dirty="0">
                <a:cs typeface="B Nazanin" panose="00000400000000000000" pitchFamily="2" charset="-78"/>
              </a:rPr>
              <a:t> جمع آوری شده.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F8DB-77ED-42CA-404F-28461EF29C91}"/>
              </a:ext>
            </a:extLst>
          </p:cNvPr>
          <p:cNvSpPr txBox="1"/>
          <p:nvPr/>
        </p:nvSpPr>
        <p:spPr>
          <a:xfrm>
            <a:off x="1218193" y="5854018"/>
            <a:ext cx="644759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شکل(13): دو محیطی که </a:t>
            </a:r>
            <a:r>
              <a:rPr lang="fa-IR" sz="1400" dirty="0" err="1">
                <a:cs typeface="B Nazanin" panose="00000400000000000000" pitchFamily="2" charset="-78"/>
              </a:rPr>
              <a:t>داده‌ها</a:t>
            </a:r>
            <a:r>
              <a:rPr lang="fa-IR" sz="1400" dirty="0">
                <a:cs typeface="B Nazanin" panose="00000400000000000000" pitchFamily="2" charset="-78"/>
              </a:rPr>
              <a:t> از آن جمع آوری شده است (الف) محیط صنعتی شبیه سازی شده (ب) دفتر اداری.</a:t>
            </a:r>
          </a:p>
        </p:txBody>
      </p:sp>
    </p:spTree>
    <p:extLst>
      <p:ext uri="{BB962C8B-B14F-4D97-AF65-F5344CB8AC3E}">
        <p14:creationId xmlns:p14="http://schemas.microsoft.com/office/powerpoint/2010/main" val="1101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D49208-021A-4CBA-0731-A8D5A6EB5D86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66534-7AFD-930E-A21A-54D50D7EEDBE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EE58E-ECDB-DEF5-186C-0A8305994DED}"/>
              </a:ext>
            </a:extLst>
          </p:cNvPr>
          <p:cNvSpPr txBox="1"/>
          <p:nvPr/>
        </p:nvSpPr>
        <p:spPr>
          <a:xfrm>
            <a:off x="4441996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12 از 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DDA50-38D4-61DC-CB10-4436F4033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75" y="1388757"/>
            <a:ext cx="5858849" cy="3797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916FF-0000-5811-B6C9-ADD1342E4635}"/>
              </a:ext>
            </a:extLst>
          </p:cNvPr>
          <p:cNvSpPr txBox="1"/>
          <p:nvPr/>
        </p:nvSpPr>
        <p:spPr>
          <a:xfrm>
            <a:off x="3008323" y="5394010"/>
            <a:ext cx="28280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شکل(14): یادگیری انتقالی تحت شرایط متفاوت.</a:t>
            </a:r>
          </a:p>
        </p:txBody>
      </p:sp>
    </p:spTree>
    <p:extLst>
      <p:ext uri="{BB962C8B-B14F-4D97-AF65-F5344CB8AC3E}">
        <p14:creationId xmlns:p14="http://schemas.microsoft.com/office/powerpoint/2010/main" val="33233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D583FA-9653-71CB-4AB1-8EB181EF6946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E056A-8B1D-68C7-1CF7-D895016C9979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17A44-26D2-D73F-8D75-22B8F1826160}"/>
              </a:ext>
            </a:extLst>
          </p:cNvPr>
          <p:cNvSpPr txBox="1"/>
          <p:nvPr/>
        </p:nvSpPr>
        <p:spPr>
          <a:xfrm>
            <a:off x="4441996" y="6353263"/>
            <a:ext cx="7040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13 از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DDEE1-6227-70B2-86C7-B602F1A736C5}"/>
              </a:ext>
            </a:extLst>
          </p:cNvPr>
          <p:cNvSpPr txBox="1"/>
          <p:nvPr/>
        </p:nvSpPr>
        <p:spPr>
          <a:xfrm>
            <a:off x="6631596" y="2520735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 err="1">
                <a:cs typeface="B Nazanin" panose="00000400000000000000" pitchFamily="2" charset="-78"/>
              </a:rPr>
              <a:t>پیش‌پردازش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داده‌ها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5724BD0-FC9D-7ED1-E295-338E37EB4714}"/>
              </a:ext>
            </a:extLst>
          </p:cNvPr>
          <p:cNvSpPr/>
          <p:nvPr/>
        </p:nvSpPr>
        <p:spPr>
          <a:xfrm>
            <a:off x="6602100" y="1095169"/>
            <a:ext cx="208968" cy="3342968"/>
          </a:xfrm>
          <a:custGeom>
            <a:avLst/>
            <a:gdLst>
              <a:gd name="connsiteX0" fmla="*/ 0 w 208968"/>
              <a:gd name="connsiteY0" fmla="*/ 0 h 3342968"/>
              <a:gd name="connsiteX1" fmla="*/ 104484 w 208968"/>
              <a:gd name="connsiteY1" fmla="*/ 17413 h 3342968"/>
              <a:gd name="connsiteX2" fmla="*/ 104484 w 208968"/>
              <a:gd name="connsiteY2" fmla="*/ 567906 h 3342968"/>
              <a:gd name="connsiteX3" fmla="*/ 104484 w 208968"/>
              <a:gd name="connsiteY3" fmla="*/ 1071658 h 3342968"/>
              <a:gd name="connsiteX4" fmla="*/ 104484 w 208968"/>
              <a:gd name="connsiteY4" fmla="*/ 1575411 h 3342968"/>
              <a:gd name="connsiteX5" fmla="*/ 208968 w 208968"/>
              <a:gd name="connsiteY5" fmla="*/ 1592824 h 3342968"/>
              <a:gd name="connsiteX6" fmla="*/ 104484 w 208968"/>
              <a:gd name="connsiteY6" fmla="*/ 1610237 h 3342968"/>
              <a:gd name="connsiteX7" fmla="*/ 104484 w 208968"/>
              <a:gd name="connsiteY7" fmla="*/ 2216316 h 3342968"/>
              <a:gd name="connsiteX8" fmla="*/ 104484 w 208968"/>
              <a:gd name="connsiteY8" fmla="*/ 2753782 h 3342968"/>
              <a:gd name="connsiteX9" fmla="*/ 104484 w 208968"/>
              <a:gd name="connsiteY9" fmla="*/ 3325555 h 3342968"/>
              <a:gd name="connsiteX10" fmla="*/ 0 w 208968"/>
              <a:gd name="connsiteY10" fmla="*/ 3342968 h 3342968"/>
              <a:gd name="connsiteX11" fmla="*/ 0 w 208968"/>
              <a:gd name="connsiteY11" fmla="*/ 2707804 h 3342968"/>
              <a:gd name="connsiteX12" fmla="*/ 0 w 208968"/>
              <a:gd name="connsiteY12" fmla="*/ 2039210 h 3342968"/>
              <a:gd name="connsiteX13" fmla="*/ 0 w 208968"/>
              <a:gd name="connsiteY13" fmla="*/ 1370617 h 3342968"/>
              <a:gd name="connsiteX14" fmla="*/ 0 w 208968"/>
              <a:gd name="connsiteY14" fmla="*/ 702023 h 3342968"/>
              <a:gd name="connsiteX15" fmla="*/ 0 w 208968"/>
              <a:gd name="connsiteY15" fmla="*/ 0 h 3342968"/>
              <a:gd name="connsiteX0" fmla="*/ 0 w 208968"/>
              <a:gd name="connsiteY0" fmla="*/ 0 h 3342968"/>
              <a:gd name="connsiteX1" fmla="*/ 104484 w 208968"/>
              <a:gd name="connsiteY1" fmla="*/ 17413 h 3342968"/>
              <a:gd name="connsiteX2" fmla="*/ 104484 w 208968"/>
              <a:gd name="connsiteY2" fmla="*/ 567906 h 3342968"/>
              <a:gd name="connsiteX3" fmla="*/ 104484 w 208968"/>
              <a:gd name="connsiteY3" fmla="*/ 1102818 h 3342968"/>
              <a:gd name="connsiteX4" fmla="*/ 104484 w 208968"/>
              <a:gd name="connsiteY4" fmla="*/ 1575411 h 3342968"/>
              <a:gd name="connsiteX5" fmla="*/ 208968 w 208968"/>
              <a:gd name="connsiteY5" fmla="*/ 1592824 h 3342968"/>
              <a:gd name="connsiteX6" fmla="*/ 104484 w 208968"/>
              <a:gd name="connsiteY6" fmla="*/ 1610237 h 3342968"/>
              <a:gd name="connsiteX7" fmla="*/ 104484 w 208968"/>
              <a:gd name="connsiteY7" fmla="*/ 2216316 h 3342968"/>
              <a:gd name="connsiteX8" fmla="*/ 104484 w 208968"/>
              <a:gd name="connsiteY8" fmla="*/ 2753782 h 3342968"/>
              <a:gd name="connsiteX9" fmla="*/ 104484 w 208968"/>
              <a:gd name="connsiteY9" fmla="*/ 3325555 h 3342968"/>
              <a:gd name="connsiteX10" fmla="*/ 0 w 208968"/>
              <a:gd name="connsiteY10" fmla="*/ 3342968 h 334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968" h="3342968" stroke="0" extrusionOk="0">
                <a:moveTo>
                  <a:pt x="0" y="0"/>
                </a:moveTo>
                <a:cubicBezTo>
                  <a:pt x="56487" y="-751"/>
                  <a:pt x="102437" y="8564"/>
                  <a:pt x="104484" y="17413"/>
                </a:cubicBezTo>
                <a:cubicBezTo>
                  <a:pt x="110014" y="287342"/>
                  <a:pt x="89795" y="397664"/>
                  <a:pt x="104484" y="567906"/>
                </a:cubicBezTo>
                <a:cubicBezTo>
                  <a:pt x="119173" y="738148"/>
                  <a:pt x="124160" y="872261"/>
                  <a:pt x="104484" y="1071658"/>
                </a:cubicBezTo>
                <a:cubicBezTo>
                  <a:pt x="84808" y="1271055"/>
                  <a:pt x="121435" y="1434465"/>
                  <a:pt x="104484" y="1575411"/>
                </a:cubicBezTo>
                <a:cubicBezTo>
                  <a:pt x="102792" y="1579579"/>
                  <a:pt x="154031" y="1582581"/>
                  <a:pt x="208968" y="1592824"/>
                </a:cubicBezTo>
                <a:cubicBezTo>
                  <a:pt x="149568" y="1591713"/>
                  <a:pt x="105467" y="1599020"/>
                  <a:pt x="104484" y="1610237"/>
                </a:cubicBezTo>
                <a:cubicBezTo>
                  <a:pt x="130415" y="1823598"/>
                  <a:pt x="83712" y="2035790"/>
                  <a:pt x="104484" y="2216316"/>
                </a:cubicBezTo>
                <a:cubicBezTo>
                  <a:pt x="125256" y="2396842"/>
                  <a:pt x="96988" y="2506346"/>
                  <a:pt x="104484" y="2753782"/>
                </a:cubicBezTo>
                <a:cubicBezTo>
                  <a:pt x="111980" y="3001218"/>
                  <a:pt x="112408" y="3122589"/>
                  <a:pt x="104484" y="3325555"/>
                </a:cubicBezTo>
                <a:cubicBezTo>
                  <a:pt x="106086" y="3336482"/>
                  <a:pt x="62469" y="3350060"/>
                  <a:pt x="0" y="3342968"/>
                </a:cubicBezTo>
                <a:cubicBezTo>
                  <a:pt x="16493" y="3033685"/>
                  <a:pt x="1438" y="2950830"/>
                  <a:pt x="0" y="2707804"/>
                </a:cubicBezTo>
                <a:cubicBezTo>
                  <a:pt x="-1438" y="2464778"/>
                  <a:pt x="3768" y="2243804"/>
                  <a:pt x="0" y="2039210"/>
                </a:cubicBezTo>
                <a:cubicBezTo>
                  <a:pt x="-3768" y="1834616"/>
                  <a:pt x="-24281" y="1593813"/>
                  <a:pt x="0" y="1370617"/>
                </a:cubicBezTo>
                <a:cubicBezTo>
                  <a:pt x="24281" y="1147421"/>
                  <a:pt x="-31734" y="967095"/>
                  <a:pt x="0" y="702023"/>
                </a:cubicBezTo>
                <a:cubicBezTo>
                  <a:pt x="31734" y="436951"/>
                  <a:pt x="-32880" y="278711"/>
                  <a:pt x="0" y="0"/>
                </a:cubicBezTo>
                <a:close/>
              </a:path>
              <a:path w="208968" h="3342968" fill="none" extrusionOk="0">
                <a:moveTo>
                  <a:pt x="0" y="0"/>
                </a:moveTo>
                <a:cubicBezTo>
                  <a:pt x="58176" y="-103"/>
                  <a:pt x="105255" y="8431"/>
                  <a:pt x="104484" y="17413"/>
                </a:cubicBezTo>
                <a:cubicBezTo>
                  <a:pt x="109033" y="289358"/>
                  <a:pt x="95312" y="324788"/>
                  <a:pt x="104484" y="567906"/>
                </a:cubicBezTo>
                <a:cubicBezTo>
                  <a:pt x="113656" y="811024"/>
                  <a:pt x="109021" y="894857"/>
                  <a:pt x="104484" y="1102818"/>
                </a:cubicBezTo>
                <a:cubicBezTo>
                  <a:pt x="99947" y="1310779"/>
                  <a:pt x="96271" y="1365171"/>
                  <a:pt x="104484" y="1575411"/>
                </a:cubicBezTo>
                <a:cubicBezTo>
                  <a:pt x="102527" y="1586125"/>
                  <a:pt x="153753" y="1599570"/>
                  <a:pt x="208968" y="1592824"/>
                </a:cubicBezTo>
                <a:cubicBezTo>
                  <a:pt x="151907" y="1592696"/>
                  <a:pt x="104260" y="1601458"/>
                  <a:pt x="104484" y="1610237"/>
                </a:cubicBezTo>
                <a:cubicBezTo>
                  <a:pt x="123340" y="1784447"/>
                  <a:pt x="105892" y="2078017"/>
                  <a:pt x="104484" y="2216316"/>
                </a:cubicBezTo>
                <a:cubicBezTo>
                  <a:pt x="103076" y="2354615"/>
                  <a:pt x="107936" y="2568489"/>
                  <a:pt x="104484" y="2753782"/>
                </a:cubicBezTo>
                <a:cubicBezTo>
                  <a:pt x="101032" y="2939075"/>
                  <a:pt x="76323" y="3102028"/>
                  <a:pt x="104484" y="3325555"/>
                </a:cubicBezTo>
                <a:cubicBezTo>
                  <a:pt x="99083" y="3327088"/>
                  <a:pt x="45981" y="3344374"/>
                  <a:pt x="0" y="3342968"/>
                </a:cubicBezTo>
              </a:path>
              <a:path w="208968" h="3342968" fill="none" stroke="0" extrusionOk="0">
                <a:moveTo>
                  <a:pt x="0" y="0"/>
                </a:moveTo>
                <a:cubicBezTo>
                  <a:pt x="57360" y="1300"/>
                  <a:pt x="103994" y="6321"/>
                  <a:pt x="104484" y="17413"/>
                </a:cubicBezTo>
                <a:cubicBezTo>
                  <a:pt x="119628" y="147353"/>
                  <a:pt x="103838" y="271962"/>
                  <a:pt x="104484" y="490006"/>
                </a:cubicBezTo>
                <a:cubicBezTo>
                  <a:pt x="105130" y="708050"/>
                  <a:pt x="113130" y="747613"/>
                  <a:pt x="104484" y="978178"/>
                </a:cubicBezTo>
                <a:cubicBezTo>
                  <a:pt x="95838" y="1208743"/>
                  <a:pt x="89285" y="1297721"/>
                  <a:pt x="104484" y="1575411"/>
                </a:cubicBezTo>
                <a:cubicBezTo>
                  <a:pt x="100656" y="1585232"/>
                  <a:pt x="153229" y="1596717"/>
                  <a:pt x="208968" y="1592824"/>
                </a:cubicBezTo>
                <a:cubicBezTo>
                  <a:pt x="150722" y="1593110"/>
                  <a:pt x="104819" y="1598704"/>
                  <a:pt x="104484" y="1610237"/>
                </a:cubicBezTo>
                <a:cubicBezTo>
                  <a:pt x="104461" y="1809218"/>
                  <a:pt x="83038" y="1948396"/>
                  <a:pt x="104484" y="2130550"/>
                </a:cubicBezTo>
                <a:cubicBezTo>
                  <a:pt x="125930" y="2312704"/>
                  <a:pt x="102214" y="2543951"/>
                  <a:pt x="104484" y="2650863"/>
                </a:cubicBezTo>
                <a:cubicBezTo>
                  <a:pt x="106754" y="2757775"/>
                  <a:pt x="106313" y="3134462"/>
                  <a:pt x="104484" y="3325555"/>
                </a:cubicBezTo>
                <a:cubicBezTo>
                  <a:pt x="106822" y="3343048"/>
                  <a:pt x="65992" y="3340531"/>
                  <a:pt x="0" y="3342968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8333"/>
                      <a:gd name="adj2" fmla="val 4764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1B3E9-E1B4-03F3-8413-A377D2550B99}"/>
              </a:ext>
            </a:extLst>
          </p:cNvPr>
          <p:cNvSpPr txBox="1"/>
          <p:nvPr/>
        </p:nvSpPr>
        <p:spPr>
          <a:xfrm>
            <a:off x="4584827" y="1350168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ویژگی‌ محور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F7FC9-F6E8-E8FD-ADDA-50D65980CC64}"/>
              </a:ext>
            </a:extLst>
          </p:cNvPr>
          <p:cNvSpPr txBox="1"/>
          <p:nvPr/>
        </p:nvSpPr>
        <p:spPr>
          <a:xfrm>
            <a:off x="4547157" y="3691302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داده خام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DBE01-1A38-0555-253B-B97F5C1858F3}"/>
              </a:ext>
            </a:extLst>
          </p:cNvPr>
          <p:cNvSpPr txBox="1"/>
          <p:nvPr/>
        </p:nvSpPr>
        <p:spPr>
          <a:xfrm>
            <a:off x="1565929" y="1374897"/>
            <a:ext cx="36038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از سیگنال </a:t>
            </a:r>
            <a:r>
              <a:rPr lang="en-US" sz="1600" dirty="0">
                <a:cs typeface="B Nazanin" panose="00000400000000000000" pitchFamily="2" charset="-78"/>
              </a:rPr>
              <a:t>CIR</a:t>
            </a:r>
            <a:r>
              <a:rPr lang="fa-IR" dirty="0">
                <a:cs typeface="B Nazanin" panose="00000400000000000000" pitchFamily="2" charset="-78"/>
              </a:rPr>
              <a:t> دوازده ویژگی استخراج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E531C0-8D52-6E3F-EA48-669135CE77CC}"/>
              </a:ext>
            </a:extLst>
          </p:cNvPr>
          <p:cNvCxnSpPr>
            <a:endCxn id="10" idx="3"/>
          </p:cNvCxnSpPr>
          <p:nvPr/>
        </p:nvCxnSpPr>
        <p:spPr>
          <a:xfrm flipH="1">
            <a:off x="5169801" y="1559563"/>
            <a:ext cx="3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24A43E-6C41-AB27-B7CF-F512D34A2081}"/>
              </a:ext>
            </a:extLst>
          </p:cNvPr>
          <p:cNvSpPr/>
          <p:nvPr/>
        </p:nvSpPr>
        <p:spPr>
          <a:xfrm>
            <a:off x="2585884" y="2018881"/>
            <a:ext cx="2049385" cy="1495544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954312-2AC9-7A8A-4C25-52BAA1E14F1D}"/>
              </a:ext>
            </a:extLst>
          </p:cNvPr>
          <p:cNvCxnSpPr/>
          <p:nvPr/>
        </p:nvCxnSpPr>
        <p:spPr>
          <a:xfrm flipH="1">
            <a:off x="5158985" y="3879982"/>
            <a:ext cx="3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F6B07-5AF6-9C87-3A3D-8912C9E8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87" y="2055011"/>
            <a:ext cx="1945886" cy="1373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A49F0E-B06C-3F3A-40CE-44D982C98F1E}"/>
              </a:ext>
            </a:extLst>
          </p:cNvPr>
          <p:cNvSpPr/>
          <p:nvPr/>
        </p:nvSpPr>
        <p:spPr>
          <a:xfrm>
            <a:off x="2582162" y="4371229"/>
            <a:ext cx="2049385" cy="1495544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450FF-2482-AD3D-86E8-EAF8F2C3E2EB}"/>
              </a:ext>
            </a:extLst>
          </p:cNvPr>
          <p:cNvSpPr txBox="1"/>
          <p:nvPr/>
        </p:nvSpPr>
        <p:spPr>
          <a:xfrm>
            <a:off x="-157316" y="3700276"/>
            <a:ext cx="55306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مختلط </a:t>
            </a:r>
            <a:r>
              <a:rPr lang="en-US" sz="1600" dirty="0">
                <a:cs typeface="B Nazanin" panose="00000400000000000000" pitchFamily="2" charset="-78"/>
              </a:rPr>
              <a:t>CIR</a:t>
            </a:r>
            <a:r>
              <a:rPr lang="fa-IR" dirty="0">
                <a:cs typeface="B Nazanin" panose="00000400000000000000" pitchFamily="2" charset="-78"/>
              </a:rPr>
              <a:t> پردازش 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>
                <a:cs typeface="B Nazanin" panose="00000400000000000000" pitchFamily="2" charset="-78"/>
              </a:rPr>
              <a:t> و به شبکه عصبی داده ‌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9DCD4F-3E85-6916-9C22-A51D7562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17" y="4462007"/>
            <a:ext cx="189574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/>
      <p:bldP spid="14" grpId="0" animBg="1"/>
      <p:bldP spid="12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A54A18-84B8-F531-62C5-F18A5134CDFF}"/>
              </a:ext>
            </a:extLst>
          </p:cNvPr>
          <p:cNvSpPr txBox="1"/>
          <p:nvPr/>
        </p:nvSpPr>
        <p:spPr>
          <a:xfrm>
            <a:off x="6167821" y="455433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ویژگی‌های</a:t>
            </a:r>
            <a:r>
              <a:rPr lang="fa-IR" dirty="0">
                <a:cs typeface="B Nazanin" panose="00000400000000000000" pitchFamily="2" charset="-78"/>
              </a:rPr>
              <a:t> استخراج‌ شده: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465350-7E6B-7968-D405-9B967A55D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050971"/>
                  </p:ext>
                </p:extLst>
              </p:nvPr>
            </p:nvGraphicFramePr>
            <p:xfrm>
              <a:off x="1390035" y="1247608"/>
              <a:ext cx="6574093" cy="4138054"/>
            </p:xfrm>
            <a:graphic>
              <a:graphicData uri="http://schemas.openxmlformats.org/drawingml/2006/table">
                <a:tbl>
                  <a:tblPr rtl="1" firstRow="1" firstCol="1" bandRow="1">
                    <a:tableStyleId>{BC89EF96-8CEA-46FF-86C4-4CE0E7609802}</a:tableStyleId>
                  </a:tblPr>
                  <a:tblGrid>
                    <a:gridCol w="858556">
                      <a:extLst>
                        <a:ext uri="{9D8B030D-6E8A-4147-A177-3AD203B41FA5}">
                          <a16:colId xmlns:a16="http://schemas.microsoft.com/office/drawing/2014/main" val="2514998554"/>
                        </a:ext>
                      </a:extLst>
                    </a:gridCol>
                    <a:gridCol w="858556">
                      <a:extLst>
                        <a:ext uri="{9D8B030D-6E8A-4147-A177-3AD203B41FA5}">
                          <a16:colId xmlns:a16="http://schemas.microsoft.com/office/drawing/2014/main" val="382599419"/>
                        </a:ext>
                      </a:extLst>
                    </a:gridCol>
                    <a:gridCol w="4856981">
                      <a:extLst>
                        <a:ext uri="{9D8B030D-6E8A-4147-A177-3AD203B41FA5}">
                          <a16:colId xmlns:a16="http://schemas.microsoft.com/office/drawing/2014/main" val="3045917225"/>
                        </a:ext>
                      </a:extLst>
                    </a:gridCol>
                  </a:tblGrid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>
                              <a:effectLst/>
                              <a:cs typeface="B Nazanin" panose="00000400000000000000" pitchFamily="2" charset="-78"/>
                            </a:rPr>
                            <a:t>ردیف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>
                              <a:effectLst/>
                              <a:cs typeface="B Nazanin" panose="00000400000000000000" pitchFamily="2" charset="-78"/>
                            </a:rPr>
                            <a:t>ویژگی‌ها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توصیف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7705646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سومین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44269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2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دومین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8445451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3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اولین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9662293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4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CIR_PWR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توان سیگنال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CIR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1931753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Std_noise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واریانس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نویز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گزارش شده در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CIR Accumulator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02124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6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RX PACC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تعداد </a:t>
                          </a:r>
                          <a:r>
                            <a:rPr lang="en-US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preamble symbols</a:t>
                          </a:r>
                          <a:r>
                            <a:rPr lang="en-US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های دریافت شده در گیرنده.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1219632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7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fpindex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ایندکس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یا زمان دریافت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2669275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8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سطح توان تنها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3187379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9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RX_pwr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سطح توان سیگنال دریافتی توسط گیرنده.(شامل همه چیز سیگنال)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95046628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PD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اختلاف توان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RX_pwr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و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FP_pwr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3953460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11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نسبت توان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RX_pwr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200" kern="100" dirty="0">
                              <a:effectLst/>
                              <a:cs typeface="B Nazanin" panose="00000400000000000000" pitchFamily="2" charset="-78"/>
                            </a:rPr>
                            <a:t>و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FP_pwr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6376965"/>
                      </a:ext>
                    </a:extLst>
                  </a:tr>
                  <a:tr h="50285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12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𝑞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1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فاصله تخمین زده شده.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3305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B465350-7E6B-7968-D405-9B967A55D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050971"/>
                  </p:ext>
                </p:extLst>
              </p:nvPr>
            </p:nvGraphicFramePr>
            <p:xfrm>
              <a:off x="1390035" y="1247608"/>
              <a:ext cx="6574093" cy="4138054"/>
            </p:xfrm>
            <a:graphic>
              <a:graphicData uri="http://schemas.openxmlformats.org/drawingml/2006/table">
                <a:tbl>
                  <a:tblPr rtl="1" firstRow="1" firstCol="1" bandRow="1">
                    <a:tableStyleId>{BC89EF96-8CEA-46FF-86C4-4CE0E7609802}</a:tableStyleId>
                  </a:tblPr>
                  <a:tblGrid>
                    <a:gridCol w="858556">
                      <a:extLst>
                        <a:ext uri="{9D8B030D-6E8A-4147-A177-3AD203B41FA5}">
                          <a16:colId xmlns:a16="http://schemas.microsoft.com/office/drawing/2014/main" val="2514998554"/>
                        </a:ext>
                      </a:extLst>
                    </a:gridCol>
                    <a:gridCol w="858556">
                      <a:extLst>
                        <a:ext uri="{9D8B030D-6E8A-4147-A177-3AD203B41FA5}">
                          <a16:colId xmlns:a16="http://schemas.microsoft.com/office/drawing/2014/main" val="382599419"/>
                        </a:ext>
                      </a:extLst>
                    </a:gridCol>
                    <a:gridCol w="4856981">
                      <a:extLst>
                        <a:ext uri="{9D8B030D-6E8A-4147-A177-3AD203B41FA5}">
                          <a16:colId xmlns:a16="http://schemas.microsoft.com/office/drawing/2014/main" val="3045917225"/>
                        </a:ext>
                      </a:extLst>
                    </a:gridCol>
                  </a:tblGrid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>
                              <a:effectLst/>
                              <a:cs typeface="B Nazanin" panose="00000400000000000000" pitchFamily="2" charset="-78"/>
                            </a:rPr>
                            <a:t>ردیف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>
                              <a:effectLst/>
                              <a:cs typeface="B Nazanin" panose="00000400000000000000" pitchFamily="2" charset="-78"/>
                            </a:rPr>
                            <a:t>ویژگی‌ها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توصیف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27705646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سومین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44269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2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دومین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08445451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3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sz="1200" kern="100" baseline="-25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1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دامنه اولین نمونه بعد از </a:t>
                          </a: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96622932"/>
                      </a:ext>
                    </a:extLst>
                  </a:tr>
                  <a:tr h="303861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4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CIR_PWR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توان سیگنال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CIR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71931753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Std_noise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واریانس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نویز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گزارش شده در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CIR Accumulator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02124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6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RX PACC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تعداد </a:t>
                          </a:r>
                          <a:r>
                            <a:rPr lang="en-US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preamble symbols</a:t>
                          </a:r>
                          <a:r>
                            <a:rPr lang="en-US" sz="16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های دریافت شده در گیرنده.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01219632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7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fpindex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 err="1">
                              <a:effectLst/>
                              <a:cs typeface="B Nazanin" panose="00000400000000000000" pitchFamily="2" charset="-78"/>
                            </a:rPr>
                            <a:t>ایندکس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یا زمان دریافت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82669275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8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FP_pwr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سطح توان تنها 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FP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23187379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9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RX_pwr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سطح توان سیگنال دریافتی توسط گیرنده.(شامل همه چیز سیگنال)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95046628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PD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اختلاف توان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RX_pwr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 و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FP_pwr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03953460"/>
                      </a:ext>
                    </a:extLst>
                  </a:tr>
                  <a:tr h="302849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11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</a:t>
                          </a:r>
                          <a:endParaRPr lang="en-US" sz="1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نسبت توان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RX_pwr</a:t>
                          </a:r>
                          <a:r>
                            <a:rPr lang="en-US" sz="1200" kern="100" dirty="0">
                              <a:effectLst/>
                              <a:cs typeface="B Nazanin" panose="00000400000000000000" pitchFamily="2" charset="-78"/>
                            </a:rPr>
                            <a:t> </a:t>
                          </a:r>
                          <a:r>
                            <a:rPr lang="fa-IR" sz="1200" kern="100" dirty="0">
                              <a:effectLst/>
                              <a:cs typeface="B Nazanin" panose="00000400000000000000" pitchFamily="2" charset="-78"/>
                            </a:rPr>
                            <a:t>و </a:t>
                          </a:r>
                          <a:r>
                            <a:rPr lang="en-US" sz="1200" kern="100" dirty="0" err="1">
                              <a:effectLst/>
                              <a:cs typeface="B Nazanin" panose="00000400000000000000" pitchFamily="2" charset="-78"/>
                            </a:rPr>
                            <a:t>FP_pwr</a:t>
                          </a: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56376965"/>
                      </a:ext>
                    </a:extLst>
                  </a:tr>
                  <a:tr h="502854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200" kern="100">
                              <a:effectLst/>
                              <a:cs typeface="B Nazanin" panose="00000400000000000000" pitchFamily="2" charset="-78"/>
                            </a:rPr>
                            <a:t>12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418" t="-721687" r="-56737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fa-IR" sz="1600" kern="100" dirty="0">
                              <a:effectLst/>
                              <a:cs typeface="B Nazanin" panose="00000400000000000000" pitchFamily="2" charset="-78"/>
                            </a:rPr>
                            <a:t>فاصله تخمین زده شده.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B Nazanin" panose="00000400000000000000" pitchFamily="2" charset="-78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833058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35CD72D-C903-933F-20A7-7D3F315F9CE5}"/>
              </a:ext>
            </a:extLst>
          </p:cNvPr>
          <p:cNvSpPr txBox="1"/>
          <p:nvPr/>
        </p:nvSpPr>
        <p:spPr>
          <a:xfrm>
            <a:off x="4441996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14 از 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B1E42-FC0B-DA03-9219-01CB8B5C5813}"/>
              </a:ext>
            </a:extLst>
          </p:cNvPr>
          <p:cNvSpPr txBox="1"/>
          <p:nvPr/>
        </p:nvSpPr>
        <p:spPr>
          <a:xfrm>
            <a:off x="3235896" y="939831"/>
            <a:ext cx="265008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جدول (2): ماهییت </a:t>
            </a:r>
            <a:r>
              <a:rPr lang="fa-IR" sz="1400" dirty="0" err="1"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cs typeface="B Nazanin" panose="00000400000000000000" pitchFamily="2" charset="-78"/>
              </a:rPr>
              <a:t> استخراج شده.</a:t>
            </a:r>
          </a:p>
        </p:txBody>
      </p:sp>
    </p:spTree>
    <p:extLst>
      <p:ext uri="{BB962C8B-B14F-4D97-AF65-F5344CB8AC3E}">
        <p14:creationId xmlns:p14="http://schemas.microsoft.com/office/powerpoint/2010/main" val="8145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AFF4-B59A-48C5-1FA4-8F3C58F9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FDF2DE-B7DB-1193-588B-26321B960ADB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7736B-4A29-B9FC-45B9-B9F64CFE0020}"/>
              </a:ext>
            </a:extLst>
          </p:cNvPr>
          <p:cNvSpPr txBox="1"/>
          <p:nvPr/>
        </p:nvSpPr>
        <p:spPr>
          <a:xfrm>
            <a:off x="6736080" y="142638"/>
            <a:ext cx="20269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دوم: مقدمه حل مسئله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9E27E-EE9E-4A9E-00EE-742C6C162E5F}"/>
              </a:ext>
            </a:extLst>
          </p:cNvPr>
          <p:cNvSpPr txBox="1"/>
          <p:nvPr/>
        </p:nvSpPr>
        <p:spPr>
          <a:xfrm>
            <a:off x="4441996" y="6353263"/>
            <a:ext cx="7040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13 از 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6B640-344B-4FFA-B030-CDF91EAA3761}"/>
              </a:ext>
            </a:extLst>
          </p:cNvPr>
          <p:cNvSpPr txBox="1"/>
          <p:nvPr/>
        </p:nvSpPr>
        <p:spPr>
          <a:xfrm>
            <a:off x="6631596" y="2520735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 err="1">
                <a:cs typeface="B Nazanin" panose="00000400000000000000" pitchFamily="2" charset="-78"/>
              </a:rPr>
              <a:t>پیش‌پردازش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داده‌ها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8C0041E-2693-2DF4-A6F2-32DA808DAD09}"/>
              </a:ext>
            </a:extLst>
          </p:cNvPr>
          <p:cNvSpPr/>
          <p:nvPr/>
        </p:nvSpPr>
        <p:spPr>
          <a:xfrm>
            <a:off x="6602100" y="1095169"/>
            <a:ext cx="208968" cy="3342968"/>
          </a:xfrm>
          <a:custGeom>
            <a:avLst/>
            <a:gdLst>
              <a:gd name="connsiteX0" fmla="*/ 0 w 208968"/>
              <a:gd name="connsiteY0" fmla="*/ 0 h 3342968"/>
              <a:gd name="connsiteX1" fmla="*/ 104484 w 208968"/>
              <a:gd name="connsiteY1" fmla="*/ 17413 h 3342968"/>
              <a:gd name="connsiteX2" fmla="*/ 104484 w 208968"/>
              <a:gd name="connsiteY2" fmla="*/ 567906 h 3342968"/>
              <a:gd name="connsiteX3" fmla="*/ 104484 w 208968"/>
              <a:gd name="connsiteY3" fmla="*/ 1071658 h 3342968"/>
              <a:gd name="connsiteX4" fmla="*/ 104484 w 208968"/>
              <a:gd name="connsiteY4" fmla="*/ 1575411 h 3342968"/>
              <a:gd name="connsiteX5" fmla="*/ 208968 w 208968"/>
              <a:gd name="connsiteY5" fmla="*/ 1592824 h 3342968"/>
              <a:gd name="connsiteX6" fmla="*/ 104484 w 208968"/>
              <a:gd name="connsiteY6" fmla="*/ 1610237 h 3342968"/>
              <a:gd name="connsiteX7" fmla="*/ 104484 w 208968"/>
              <a:gd name="connsiteY7" fmla="*/ 2216316 h 3342968"/>
              <a:gd name="connsiteX8" fmla="*/ 104484 w 208968"/>
              <a:gd name="connsiteY8" fmla="*/ 2753782 h 3342968"/>
              <a:gd name="connsiteX9" fmla="*/ 104484 w 208968"/>
              <a:gd name="connsiteY9" fmla="*/ 3325555 h 3342968"/>
              <a:gd name="connsiteX10" fmla="*/ 0 w 208968"/>
              <a:gd name="connsiteY10" fmla="*/ 3342968 h 3342968"/>
              <a:gd name="connsiteX11" fmla="*/ 0 w 208968"/>
              <a:gd name="connsiteY11" fmla="*/ 2707804 h 3342968"/>
              <a:gd name="connsiteX12" fmla="*/ 0 w 208968"/>
              <a:gd name="connsiteY12" fmla="*/ 2039210 h 3342968"/>
              <a:gd name="connsiteX13" fmla="*/ 0 w 208968"/>
              <a:gd name="connsiteY13" fmla="*/ 1370617 h 3342968"/>
              <a:gd name="connsiteX14" fmla="*/ 0 w 208968"/>
              <a:gd name="connsiteY14" fmla="*/ 702023 h 3342968"/>
              <a:gd name="connsiteX15" fmla="*/ 0 w 208968"/>
              <a:gd name="connsiteY15" fmla="*/ 0 h 3342968"/>
              <a:gd name="connsiteX0" fmla="*/ 0 w 208968"/>
              <a:gd name="connsiteY0" fmla="*/ 0 h 3342968"/>
              <a:gd name="connsiteX1" fmla="*/ 104484 w 208968"/>
              <a:gd name="connsiteY1" fmla="*/ 17413 h 3342968"/>
              <a:gd name="connsiteX2" fmla="*/ 104484 w 208968"/>
              <a:gd name="connsiteY2" fmla="*/ 567906 h 3342968"/>
              <a:gd name="connsiteX3" fmla="*/ 104484 w 208968"/>
              <a:gd name="connsiteY3" fmla="*/ 1102818 h 3342968"/>
              <a:gd name="connsiteX4" fmla="*/ 104484 w 208968"/>
              <a:gd name="connsiteY4" fmla="*/ 1575411 h 3342968"/>
              <a:gd name="connsiteX5" fmla="*/ 208968 w 208968"/>
              <a:gd name="connsiteY5" fmla="*/ 1592824 h 3342968"/>
              <a:gd name="connsiteX6" fmla="*/ 104484 w 208968"/>
              <a:gd name="connsiteY6" fmla="*/ 1610237 h 3342968"/>
              <a:gd name="connsiteX7" fmla="*/ 104484 w 208968"/>
              <a:gd name="connsiteY7" fmla="*/ 2216316 h 3342968"/>
              <a:gd name="connsiteX8" fmla="*/ 104484 w 208968"/>
              <a:gd name="connsiteY8" fmla="*/ 2753782 h 3342968"/>
              <a:gd name="connsiteX9" fmla="*/ 104484 w 208968"/>
              <a:gd name="connsiteY9" fmla="*/ 3325555 h 3342968"/>
              <a:gd name="connsiteX10" fmla="*/ 0 w 208968"/>
              <a:gd name="connsiteY10" fmla="*/ 3342968 h 334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968" h="3342968" stroke="0" extrusionOk="0">
                <a:moveTo>
                  <a:pt x="0" y="0"/>
                </a:moveTo>
                <a:cubicBezTo>
                  <a:pt x="56487" y="-751"/>
                  <a:pt x="102437" y="8564"/>
                  <a:pt x="104484" y="17413"/>
                </a:cubicBezTo>
                <a:cubicBezTo>
                  <a:pt x="110014" y="287342"/>
                  <a:pt x="89795" y="397664"/>
                  <a:pt x="104484" y="567906"/>
                </a:cubicBezTo>
                <a:cubicBezTo>
                  <a:pt x="119173" y="738148"/>
                  <a:pt x="124160" y="872261"/>
                  <a:pt x="104484" y="1071658"/>
                </a:cubicBezTo>
                <a:cubicBezTo>
                  <a:pt x="84808" y="1271055"/>
                  <a:pt x="121435" y="1434465"/>
                  <a:pt x="104484" y="1575411"/>
                </a:cubicBezTo>
                <a:cubicBezTo>
                  <a:pt x="102792" y="1579579"/>
                  <a:pt x="154031" y="1582581"/>
                  <a:pt x="208968" y="1592824"/>
                </a:cubicBezTo>
                <a:cubicBezTo>
                  <a:pt x="149568" y="1591713"/>
                  <a:pt x="105467" y="1599020"/>
                  <a:pt x="104484" y="1610237"/>
                </a:cubicBezTo>
                <a:cubicBezTo>
                  <a:pt x="130415" y="1823598"/>
                  <a:pt x="83712" y="2035790"/>
                  <a:pt x="104484" y="2216316"/>
                </a:cubicBezTo>
                <a:cubicBezTo>
                  <a:pt x="125256" y="2396842"/>
                  <a:pt x="96988" y="2506346"/>
                  <a:pt x="104484" y="2753782"/>
                </a:cubicBezTo>
                <a:cubicBezTo>
                  <a:pt x="111980" y="3001218"/>
                  <a:pt x="112408" y="3122589"/>
                  <a:pt x="104484" y="3325555"/>
                </a:cubicBezTo>
                <a:cubicBezTo>
                  <a:pt x="106086" y="3336482"/>
                  <a:pt x="62469" y="3350060"/>
                  <a:pt x="0" y="3342968"/>
                </a:cubicBezTo>
                <a:cubicBezTo>
                  <a:pt x="16493" y="3033685"/>
                  <a:pt x="1438" y="2950830"/>
                  <a:pt x="0" y="2707804"/>
                </a:cubicBezTo>
                <a:cubicBezTo>
                  <a:pt x="-1438" y="2464778"/>
                  <a:pt x="3768" y="2243804"/>
                  <a:pt x="0" y="2039210"/>
                </a:cubicBezTo>
                <a:cubicBezTo>
                  <a:pt x="-3768" y="1834616"/>
                  <a:pt x="-24281" y="1593813"/>
                  <a:pt x="0" y="1370617"/>
                </a:cubicBezTo>
                <a:cubicBezTo>
                  <a:pt x="24281" y="1147421"/>
                  <a:pt x="-31734" y="967095"/>
                  <a:pt x="0" y="702023"/>
                </a:cubicBezTo>
                <a:cubicBezTo>
                  <a:pt x="31734" y="436951"/>
                  <a:pt x="-32880" y="278711"/>
                  <a:pt x="0" y="0"/>
                </a:cubicBezTo>
                <a:close/>
              </a:path>
              <a:path w="208968" h="3342968" fill="none" extrusionOk="0">
                <a:moveTo>
                  <a:pt x="0" y="0"/>
                </a:moveTo>
                <a:cubicBezTo>
                  <a:pt x="58176" y="-103"/>
                  <a:pt x="105255" y="8431"/>
                  <a:pt x="104484" y="17413"/>
                </a:cubicBezTo>
                <a:cubicBezTo>
                  <a:pt x="109033" y="289358"/>
                  <a:pt x="95312" y="324788"/>
                  <a:pt x="104484" y="567906"/>
                </a:cubicBezTo>
                <a:cubicBezTo>
                  <a:pt x="113656" y="811024"/>
                  <a:pt x="109021" y="894857"/>
                  <a:pt x="104484" y="1102818"/>
                </a:cubicBezTo>
                <a:cubicBezTo>
                  <a:pt x="99947" y="1310779"/>
                  <a:pt x="96271" y="1365171"/>
                  <a:pt x="104484" y="1575411"/>
                </a:cubicBezTo>
                <a:cubicBezTo>
                  <a:pt x="102527" y="1586125"/>
                  <a:pt x="153753" y="1599570"/>
                  <a:pt x="208968" y="1592824"/>
                </a:cubicBezTo>
                <a:cubicBezTo>
                  <a:pt x="151907" y="1592696"/>
                  <a:pt x="104260" y="1601458"/>
                  <a:pt x="104484" y="1610237"/>
                </a:cubicBezTo>
                <a:cubicBezTo>
                  <a:pt x="123340" y="1784447"/>
                  <a:pt x="105892" y="2078017"/>
                  <a:pt x="104484" y="2216316"/>
                </a:cubicBezTo>
                <a:cubicBezTo>
                  <a:pt x="103076" y="2354615"/>
                  <a:pt x="107936" y="2568489"/>
                  <a:pt x="104484" y="2753782"/>
                </a:cubicBezTo>
                <a:cubicBezTo>
                  <a:pt x="101032" y="2939075"/>
                  <a:pt x="76323" y="3102028"/>
                  <a:pt x="104484" y="3325555"/>
                </a:cubicBezTo>
                <a:cubicBezTo>
                  <a:pt x="99083" y="3327088"/>
                  <a:pt x="45981" y="3344374"/>
                  <a:pt x="0" y="3342968"/>
                </a:cubicBezTo>
              </a:path>
              <a:path w="208968" h="3342968" fill="none" stroke="0" extrusionOk="0">
                <a:moveTo>
                  <a:pt x="0" y="0"/>
                </a:moveTo>
                <a:cubicBezTo>
                  <a:pt x="57360" y="1300"/>
                  <a:pt x="103994" y="6321"/>
                  <a:pt x="104484" y="17413"/>
                </a:cubicBezTo>
                <a:cubicBezTo>
                  <a:pt x="119628" y="147353"/>
                  <a:pt x="103838" y="271962"/>
                  <a:pt x="104484" y="490006"/>
                </a:cubicBezTo>
                <a:cubicBezTo>
                  <a:pt x="105130" y="708050"/>
                  <a:pt x="113130" y="747613"/>
                  <a:pt x="104484" y="978178"/>
                </a:cubicBezTo>
                <a:cubicBezTo>
                  <a:pt x="95838" y="1208743"/>
                  <a:pt x="89285" y="1297721"/>
                  <a:pt x="104484" y="1575411"/>
                </a:cubicBezTo>
                <a:cubicBezTo>
                  <a:pt x="100656" y="1585232"/>
                  <a:pt x="153229" y="1596717"/>
                  <a:pt x="208968" y="1592824"/>
                </a:cubicBezTo>
                <a:cubicBezTo>
                  <a:pt x="150722" y="1593110"/>
                  <a:pt x="104819" y="1598704"/>
                  <a:pt x="104484" y="1610237"/>
                </a:cubicBezTo>
                <a:cubicBezTo>
                  <a:pt x="104461" y="1809218"/>
                  <a:pt x="83038" y="1948396"/>
                  <a:pt x="104484" y="2130550"/>
                </a:cubicBezTo>
                <a:cubicBezTo>
                  <a:pt x="125930" y="2312704"/>
                  <a:pt x="102214" y="2543951"/>
                  <a:pt x="104484" y="2650863"/>
                </a:cubicBezTo>
                <a:cubicBezTo>
                  <a:pt x="106754" y="2757775"/>
                  <a:pt x="106313" y="3134462"/>
                  <a:pt x="104484" y="3325555"/>
                </a:cubicBezTo>
                <a:cubicBezTo>
                  <a:pt x="106822" y="3343048"/>
                  <a:pt x="65992" y="3340531"/>
                  <a:pt x="0" y="3342968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8333"/>
                      <a:gd name="adj2" fmla="val 4764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4F76C-98FD-0AA3-8283-2DC9755340CB}"/>
              </a:ext>
            </a:extLst>
          </p:cNvPr>
          <p:cNvSpPr txBox="1"/>
          <p:nvPr/>
        </p:nvSpPr>
        <p:spPr>
          <a:xfrm>
            <a:off x="4584827" y="1350168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ویژگی‌ محور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B8C41-DD0E-FB48-2E7F-134104259FAD}"/>
              </a:ext>
            </a:extLst>
          </p:cNvPr>
          <p:cNvSpPr txBox="1"/>
          <p:nvPr/>
        </p:nvSpPr>
        <p:spPr>
          <a:xfrm>
            <a:off x="4547157" y="3691302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داده خام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92E06-1226-A4AE-E32D-57E6A6558CA6}"/>
              </a:ext>
            </a:extLst>
          </p:cNvPr>
          <p:cNvSpPr txBox="1"/>
          <p:nvPr/>
        </p:nvSpPr>
        <p:spPr>
          <a:xfrm>
            <a:off x="1565929" y="1374897"/>
            <a:ext cx="36038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از سیگنال </a:t>
            </a:r>
            <a:r>
              <a:rPr lang="en-US" sz="1600" dirty="0">
                <a:cs typeface="B Nazanin" panose="00000400000000000000" pitchFamily="2" charset="-78"/>
              </a:rPr>
              <a:t>CIR</a:t>
            </a:r>
            <a:r>
              <a:rPr lang="fa-IR" dirty="0">
                <a:cs typeface="B Nazanin" panose="00000400000000000000" pitchFamily="2" charset="-78"/>
              </a:rPr>
              <a:t> دوازده ویژگی استخراج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866F7-62C0-8A87-1274-66C712AC28F7}"/>
              </a:ext>
            </a:extLst>
          </p:cNvPr>
          <p:cNvCxnSpPr>
            <a:endCxn id="10" idx="3"/>
          </p:cNvCxnSpPr>
          <p:nvPr/>
        </p:nvCxnSpPr>
        <p:spPr>
          <a:xfrm flipH="1">
            <a:off x="5169801" y="1559563"/>
            <a:ext cx="3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E49C7-3606-76FE-0FED-B49A22ADEB30}"/>
              </a:ext>
            </a:extLst>
          </p:cNvPr>
          <p:cNvSpPr/>
          <p:nvPr/>
        </p:nvSpPr>
        <p:spPr>
          <a:xfrm>
            <a:off x="2585884" y="2018881"/>
            <a:ext cx="2049385" cy="1495544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E70E37-4BE2-84FF-1A20-19966031FA9B}"/>
              </a:ext>
            </a:extLst>
          </p:cNvPr>
          <p:cNvCxnSpPr/>
          <p:nvPr/>
        </p:nvCxnSpPr>
        <p:spPr>
          <a:xfrm flipH="1">
            <a:off x="5158985" y="3879982"/>
            <a:ext cx="30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D081B-CEB4-6226-8F46-DE13F9DE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87" y="2055011"/>
            <a:ext cx="1945886" cy="1373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7CECDB-CE9E-C8B2-079A-39C70F8C3721}"/>
              </a:ext>
            </a:extLst>
          </p:cNvPr>
          <p:cNvSpPr/>
          <p:nvPr/>
        </p:nvSpPr>
        <p:spPr>
          <a:xfrm>
            <a:off x="2582162" y="4371229"/>
            <a:ext cx="2049385" cy="1495544"/>
          </a:xfrm>
          <a:prstGeom prst="rect">
            <a:avLst/>
          </a:prstGeom>
          <a:solidFill>
            <a:schemeClr val="bg1"/>
          </a:solidFill>
          <a:ln w="38100" cmpd="dbl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93BD9E-2C22-2774-A3F2-0693984E8770}"/>
              </a:ext>
            </a:extLst>
          </p:cNvPr>
          <p:cNvSpPr txBox="1"/>
          <p:nvPr/>
        </p:nvSpPr>
        <p:spPr>
          <a:xfrm>
            <a:off x="-157316" y="3700276"/>
            <a:ext cx="55306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 err="1">
                <a:cs typeface="B Nazanin" panose="00000400000000000000" pitchFamily="2" charset="-78"/>
              </a:rPr>
              <a:t>داده‌های</a:t>
            </a:r>
            <a:r>
              <a:rPr lang="fa-IR" dirty="0">
                <a:cs typeface="B Nazanin" panose="00000400000000000000" pitchFamily="2" charset="-78"/>
              </a:rPr>
              <a:t> مختلط </a:t>
            </a:r>
            <a:r>
              <a:rPr lang="en-US" sz="1600" dirty="0">
                <a:cs typeface="B Nazanin" panose="00000400000000000000" pitchFamily="2" charset="-78"/>
              </a:rPr>
              <a:t>CIR</a:t>
            </a:r>
            <a:r>
              <a:rPr lang="fa-IR" dirty="0">
                <a:cs typeface="B Nazanin" panose="00000400000000000000" pitchFamily="2" charset="-78"/>
              </a:rPr>
              <a:t> پردازش 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>
                <a:cs typeface="B Nazanin" panose="00000400000000000000" pitchFamily="2" charset="-78"/>
              </a:rPr>
              <a:t> و به شبکه عصبی داده ‌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134FEF-7B0B-49DC-C65E-DDD87687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17" y="4462007"/>
            <a:ext cx="189574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F4B08-629E-D57E-3664-CE1EA2599506}"/>
              </a:ext>
            </a:extLst>
          </p:cNvPr>
          <p:cNvSpPr txBox="1"/>
          <p:nvPr/>
        </p:nvSpPr>
        <p:spPr>
          <a:xfrm>
            <a:off x="4422332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15 از 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5FDFA-6A43-DA4E-5FE0-4C12043E6B3D}"/>
              </a:ext>
            </a:extLst>
          </p:cNvPr>
          <p:cNvSpPr txBox="1"/>
          <p:nvPr/>
        </p:nvSpPr>
        <p:spPr>
          <a:xfrm>
            <a:off x="6324633" y="455433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داده خام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5B5BFA2-4441-AA39-A7F5-156163097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096039"/>
              </p:ext>
            </p:extLst>
          </p:nvPr>
        </p:nvGraphicFramePr>
        <p:xfrm>
          <a:off x="765256" y="1177822"/>
          <a:ext cx="7688827" cy="4502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CF6310-F0A7-FE9F-7032-6A0337A10580}"/>
              </a:ext>
            </a:extLst>
          </p:cNvPr>
          <p:cNvSpPr txBox="1"/>
          <p:nvPr/>
        </p:nvSpPr>
        <p:spPr>
          <a:xfrm>
            <a:off x="3380005" y="5862831"/>
            <a:ext cx="245932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شکل(15): مراحل پیش پردازش داده خام.</a:t>
            </a:r>
          </a:p>
        </p:txBody>
      </p:sp>
    </p:spTree>
    <p:extLst>
      <p:ext uri="{BB962C8B-B14F-4D97-AF65-F5344CB8AC3E}">
        <p14:creationId xmlns:p14="http://schemas.microsoft.com/office/powerpoint/2010/main" val="32873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034" y="2130089"/>
            <a:ext cx="6945922" cy="1174650"/>
          </a:xfrm>
        </p:spPr>
        <p:txBody>
          <a:bodyPr>
            <a:noAutofit/>
          </a:bodyPr>
          <a:lstStyle/>
          <a:p>
            <a:pPr algn="ctr"/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بکارگیری یادگیری انتقالی در تصحیح خطا </a:t>
            </a:r>
            <a:r>
              <a:rPr lang="fa-IR" sz="2800" dirty="0" err="1">
                <a:solidFill>
                  <a:srgbClr val="A43F27"/>
                </a:solidFill>
                <a:cs typeface="B Nazanin" panose="00000400000000000000" pitchFamily="2" charset="-78"/>
              </a:rPr>
              <a:t>موقعیت‌یابی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A43F27"/>
                </a:solidFill>
                <a:cs typeface="B Nazanin" panose="00000400000000000000" pitchFamily="2" charset="-78"/>
              </a:rPr>
              <a:t>UWB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و تشخیص </a:t>
            </a:r>
            <a:r>
              <a:rPr lang="en-US" sz="2000" dirty="0">
                <a:solidFill>
                  <a:srgbClr val="A43F27"/>
                </a:solidFill>
                <a:cs typeface="B Nazanin" panose="00000400000000000000" pitchFamily="2" charset="-78"/>
              </a:rPr>
              <a:t>NLOS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در </a:t>
            </a:r>
            <a:r>
              <a:rPr lang="fa-IR" sz="2800" dirty="0" err="1">
                <a:solidFill>
                  <a:srgbClr val="A43F27"/>
                </a:solidFill>
                <a:cs typeface="B Nazanin" panose="00000400000000000000" pitchFamily="2" charset="-78"/>
              </a:rPr>
              <a:t>محیط‌های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متفاوت.</a:t>
            </a:r>
            <a:endParaRPr lang="en-US" sz="2800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08172-D538-A538-9E23-2D83F7FA4CAC}"/>
              </a:ext>
            </a:extLst>
          </p:cNvPr>
          <p:cNvSpPr txBox="1">
            <a:spLocks/>
          </p:cNvSpPr>
          <p:nvPr/>
        </p:nvSpPr>
        <p:spPr>
          <a:xfrm>
            <a:off x="6157452" y="834344"/>
            <a:ext cx="2624536" cy="11746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1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4500" dirty="0">
                <a:cs typeface="B Nazanin" panose="00000400000000000000" pitchFamily="2" charset="-78"/>
              </a:rPr>
              <a:t>موضوع ارائه:</a:t>
            </a:r>
            <a:endParaRPr lang="en-US" sz="4500" dirty="0">
              <a:cs typeface="B Nazanin" panose="000004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F81861-28D8-7234-5F25-02473BB79FF5}"/>
              </a:ext>
            </a:extLst>
          </p:cNvPr>
          <p:cNvSpPr txBox="1">
            <a:spLocks/>
          </p:cNvSpPr>
          <p:nvPr/>
        </p:nvSpPr>
        <p:spPr>
          <a:xfrm>
            <a:off x="2949674" y="3701446"/>
            <a:ext cx="3244645" cy="48437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1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>
                <a:cs typeface="B Nazanin" panose="00000400000000000000" pitchFamily="2" charset="-78"/>
              </a:rPr>
              <a:t>دانشجو: سید </a:t>
            </a:r>
            <a:r>
              <a:rPr lang="fa-IR" sz="2400" dirty="0" err="1">
                <a:cs typeface="B Nazanin" panose="00000400000000000000" pitchFamily="2" charset="-78"/>
              </a:rPr>
              <a:t>امیرحسن</a:t>
            </a:r>
            <a:r>
              <a:rPr lang="fa-IR" sz="2400" dirty="0">
                <a:cs typeface="B Nazanin" panose="00000400000000000000" pitchFamily="2" charset="-78"/>
              </a:rPr>
              <a:t> لایق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F46F3-5069-A6DD-CC6A-F6E5E8EF9562}"/>
              </a:ext>
            </a:extLst>
          </p:cNvPr>
          <p:cNvSpPr txBox="1">
            <a:spLocks/>
          </p:cNvSpPr>
          <p:nvPr/>
        </p:nvSpPr>
        <p:spPr>
          <a:xfrm>
            <a:off x="971275" y="4328680"/>
            <a:ext cx="5522930" cy="484379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1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>
                <a:cs typeface="B Nazanin" panose="00000400000000000000" pitchFamily="2" charset="-78"/>
              </a:rPr>
              <a:t>استاد درس: دکتر عبدالله </a:t>
            </a:r>
            <a:r>
              <a:rPr lang="fa-IR" sz="2400" dirty="0" err="1">
                <a:cs typeface="B Nazanin" panose="00000400000000000000" pitchFamily="2" charset="-78"/>
              </a:rPr>
              <a:t>امیرخانی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5D4F7BA-6AED-2849-D396-2EEB77C2E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168" y="5041876"/>
            <a:ext cx="961655" cy="342900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خرداد 1404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B25CE-4EB6-15A9-1208-6580D22138A9}"/>
              </a:ext>
            </a:extLst>
          </p:cNvPr>
          <p:cNvSpPr txBox="1"/>
          <p:nvPr/>
        </p:nvSpPr>
        <p:spPr>
          <a:xfrm>
            <a:off x="2826773" y="3343147"/>
            <a:ext cx="36674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baseline="0" dirty="0">
                <a:latin typeface="Times-Roman"/>
              </a:rPr>
              <a:t>IEEE INTERNET OF THINGS JOURNAL, VOL. 11, NO. 3, 1 FEBRUARY 2024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6B5DB27B-52D5-BC3C-79DE-1F7D51440E2A}"/>
              </a:ext>
            </a:extLst>
          </p:cNvPr>
          <p:cNvSpPr txBox="1"/>
          <p:nvPr/>
        </p:nvSpPr>
        <p:spPr>
          <a:xfrm>
            <a:off x="5011134" y="4687334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D36460-5A5C-EAB3-72D0-1EB7723CB729}"/>
              </a:ext>
            </a:extLst>
          </p:cNvPr>
          <p:cNvSpPr txBox="1"/>
          <p:nvPr/>
        </p:nvSpPr>
        <p:spPr>
          <a:xfrm>
            <a:off x="5011134" y="2401337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EB88FB-AF65-F10B-08D5-51BBE0E5AA40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49174-1D05-A484-0B56-D0ADF7CFBD1F}"/>
              </a:ext>
            </a:extLst>
          </p:cNvPr>
          <p:cNvSpPr txBox="1"/>
          <p:nvPr/>
        </p:nvSpPr>
        <p:spPr>
          <a:xfrm>
            <a:off x="6351639" y="142638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سوم: بررسی </a:t>
            </a:r>
            <a:r>
              <a:rPr lang="fa-IR" sz="1500" dirty="0" err="1">
                <a:cs typeface="B Nazanin" panose="00000400000000000000" pitchFamily="2" charset="-78"/>
              </a:rPr>
              <a:t>راه‌حل</a:t>
            </a:r>
            <a:r>
              <a:rPr lang="fa-IR" sz="1500" dirty="0">
                <a:cs typeface="B Nazanin" panose="00000400000000000000" pitchFamily="2" charset="-78"/>
              </a:rPr>
              <a:t> ارائه شده</a:t>
            </a:r>
            <a:endParaRPr lang="fa-I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3DE76-327F-C9D7-751C-ECE030B992D5}"/>
              </a:ext>
            </a:extLst>
          </p:cNvPr>
          <p:cNvSpPr txBox="1"/>
          <p:nvPr/>
        </p:nvSpPr>
        <p:spPr>
          <a:xfrm>
            <a:off x="1467818" y="618404"/>
            <a:ext cx="631008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b="1" dirty="0">
                <a:cs typeface="B Nazanin" panose="00000400000000000000" pitchFamily="2" charset="-78"/>
              </a:rPr>
              <a:t>1) راه حل ارائه شده اول مبتنی بر </a:t>
            </a:r>
            <a:r>
              <a:rPr lang="fa-IR" sz="2400" b="1" dirty="0" err="1">
                <a:cs typeface="B Nazanin" panose="00000400000000000000" pitchFamily="2" charset="-78"/>
              </a:rPr>
              <a:t>ویژگی‌های</a:t>
            </a:r>
            <a:r>
              <a:rPr lang="fa-IR" sz="2400" b="1" dirty="0">
                <a:cs typeface="B Nazanin" panose="00000400000000000000" pitchFamily="2" charset="-78"/>
              </a:rPr>
              <a:t> 12 گانه</a:t>
            </a:r>
          </a:p>
          <a:p>
            <a:pPr algn="ctr"/>
            <a:r>
              <a:rPr lang="fa-IR" sz="2400" b="1" dirty="0">
                <a:cs typeface="B Nazanin" panose="00000400000000000000" pitchFamily="2" charset="-78"/>
              </a:rPr>
              <a:t> استخراج شده در مرحله قبل: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7D3763-EC92-B74C-78B8-A2A0919D8F29}"/>
              </a:ext>
            </a:extLst>
          </p:cNvPr>
          <p:cNvSpPr/>
          <p:nvPr/>
        </p:nvSpPr>
        <p:spPr>
          <a:xfrm>
            <a:off x="2061326" y="240662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664CD5-2C84-6C8F-9150-488E6658904E}"/>
              </a:ext>
            </a:extLst>
          </p:cNvPr>
          <p:cNvSpPr/>
          <p:nvPr/>
        </p:nvSpPr>
        <p:spPr>
          <a:xfrm>
            <a:off x="2061326" y="268260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4487F-EB33-51B9-999D-BE396FF978A2}"/>
              </a:ext>
            </a:extLst>
          </p:cNvPr>
          <p:cNvSpPr/>
          <p:nvPr/>
        </p:nvSpPr>
        <p:spPr>
          <a:xfrm>
            <a:off x="2061326" y="295858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548A74-C690-80C3-5D05-2CFEE8E2CBB9}"/>
              </a:ext>
            </a:extLst>
          </p:cNvPr>
          <p:cNvSpPr/>
          <p:nvPr/>
        </p:nvSpPr>
        <p:spPr>
          <a:xfrm>
            <a:off x="2061326" y="323730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AB103E-B9D3-B3AF-3D68-DD9B4D3DA388}"/>
              </a:ext>
            </a:extLst>
          </p:cNvPr>
          <p:cNvSpPr/>
          <p:nvPr/>
        </p:nvSpPr>
        <p:spPr>
          <a:xfrm>
            <a:off x="2061326" y="353294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860FC5-334E-75E7-760B-DD78D3BF0C4C}"/>
              </a:ext>
            </a:extLst>
          </p:cNvPr>
          <p:cNvSpPr/>
          <p:nvPr/>
        </p:nvSpPr>
        <p:spPr>
          <a:xfrm>
            <a:off x="2061326" y="380892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474D4D-16E5-3811-DB50-F677CA0BECA1}"/>
              </a:ext>
            </a:extLst>
          </p:cNvPr>
          <p:cNvSpPr/>
          <p:nvPr/>
        </p:nvSpPr>
        <p:spPr>
          <a:xfrm>
            <a:off x="2061326" y="408490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0DF1C3-9976-08B8-3FB1-64F4AFB1A3C0}"/>
              </a:ext>
            </a:extLst>
          </p:cNvPr>
          <p:cNvSpPr/>
          <p:nvPr/>
        </p:nvSpPr>
        <p:spPr>
          <a:xfrm>
            <a:off x="2061326" y="436088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0CD00A-F3CB-C47D-54C7-1952304F2C0F}"/>
              </a:ext>
            </a:extLst>
          </p:cNvPr>
          <p:cNvSpPr/>
          <p:nvPr/>
        </p:nvSpPr>
        <p:spPr>
          <a:xfrm>
            <a:off x="2061326" y="463686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A3FD9E-2820-84AD-2342-42F110ACC9B8}"/>
              </a:ext>
            </a:extLst>
          </p:cNvPr>
          <p:cNvSpPr/>
          <p:nvPr/>
        </p:nvSpPr>
        <p:spPr>
          <a:xfrm>
            <a:off x="2061326" y="491558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A4ED6-99BF-AA35-63C9-3A4F23F2A791}"/>
              </a:ext>
            </a:extLst>
          </p:cNvPr>
          <p:cNvSpPr/>
          <p:nvPr/>
        </p:nvSpPr>
        <p:spPr>
          <a:xfrm>
            <a:off x="2061326" y="521122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9B918B-4CFE-751F-750B-381BA2D76F96}"/>
              </a:ext>
            </a:extLst>
          </p:cNvPr>
          <p:cNvSpPr/>
          <p:nvPr/>
        </p:nvSpPr>
        <p:spPr>
          <a:xfrm>
            <a:off x="2061326" y="548720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046B1-8EF6-EDD1-33B1-61B582EF0729}"/>
              </a:ext>
            </a:extLst>
          </p:cNvPr>
          <p:cNvSpPr txBox="1"/>
          <p:nvPr/>
        </p:nvSpPr>
        <p:spPr>
          <a:xfrm>
            <a:off x="1697555" y="2268702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0B746-617E-EA9F-BE8E-6FF4A22F3B21}"/>
              </a:ext>
            </a:extLst>
          </p:cNvPr>
          <p:cNvSpPr txBox="1"/>
          <p:nvPr/>
        </p:nvSpPr>
        <p:spPr>
          <a:xfrm>
            <a:off x="1687723" y="2566384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a-I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17B95-BA8C-EA69-B80A-555BB51CEA37}"/>
              </a:ext>
            </a:extLst>
          </p:cNvPr>
          <p:cNvSpPr txBox="1"/>
          <p:nvPr/>
        </p:nvSpPr>
        <p:spPr>
          <a:xfrm>
            <a:off x="1687723" y="2867778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a-I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D3FA0-7CF6-D64D-A6C2-DEFB43D3B85E}"/>
              </a:ext>
            </a:extLst>
          </p:cNvPr>
          <p:cNvSpPr txBox="1"/>
          <p:nvPr/>
        </p:nvSpPr>
        <p:spPr>
          <a:xfrm>
            <a:off x="881489" y="3158178"/>
            <a:ext cx="1238865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E61B4-1B28-A298-7652-BF29305F0A0B}"/>
              </a:ext>
            </a:extLst>
          </p:cNvPr>
          <p:cNvSpPr txBox="1"/>
          <p:nvPr/>
        </p:nvSpPr>
        <p:spPr>
          <a:xfrm>
            <a:off x="969945" y="3424619"/>
            <a:ext cx="1091381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Std_noise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C0A2B-987D-29C4-1F49-F74A19EE6866}"/>
              </a:ext>
            </a:extLst>
          </p:cNvPr>
          <p:cNvSpPr txBox="1"/>
          <p:nvPr/>
        </p:nvSpPr>
        <p:spPr>
          <a:xfrm>
            <a:off x="925734" y="3709663"/>
            <a:ext cx="1150374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 PACC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7D8CA7-6F15-3ED9-BC72-ECCB741820EF}"/>
              </a:ext>
            </a:extLst>
          </p:cNvPr>
          <p:cNvSpPr txBox="1"/>
          <p:nvPr/>
        </p:nvSpPr>
        <p:spPr>
          <a:xfrm>
            <a:off x="1205942" y="3976104"/>
            <a:ext cx="106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fpindex</a:t>
            </a:r>
            <a:endParaRPr lang="fa-I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09A39-8236-0437-E2DD-912E61BCF521}"/>
              </a:ext>
            </a:extLst>
          </p:cNvPr>
          <p:cNvSpPr txBox="1"/>
          <p:nvPr/>
        </p:nvSpPr>
        <p:spPr>
          <a:xfrm>
            <a:off x="1028961" y="4200288"/>
            <a:ext cx="1238865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C98DCB-28E9-4693-DE3C-59BBE9D5BE37}"/>
              </a:ext>
            </a:extLst>
          </p:cNvPr>
          <p:cNvSpPr txBox="1"/>
          <p:nvPr/>
        </p:nvSpPr>
        <p:spPr>
          <a:xfrm>
            <a:off x="1063363" y="4508351"/>
            <a:ext cx="110121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9424A6-48A3-43BA-5C4D-4FB8E25A1ED7}"/>
              </a:ext>
            </a:extLst>
          </p:cNvPr>
          <p:cNvSpPr txBox="1"/>
          <p:nvPr/>
        </p:nvSpPr>
        <p:spPr>
          <a:xfrm>
            <a:off x="1643478" y="4834166"/>
            <a:ext cx="61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fa-I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534E3A-066B-C4A2-D5B6-B9A18E0943D5}"/>
              </a:ext>
            </a:extLst>
          </p:cNvPr>
          <p:cNvSpPr txBox="1"/>
          <p:nvPr/>
        </p:nvSpPr>
        <p:spPr>
          <a:xfrm>
            <a:off x="1515635" y="5101844"/>
            <a:ext cx="737419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D019BB-5C57-F048-BA29-3FBD188121BD}"/>
                  </a:ext>
                </a:extLst>
              </p:cNvPr>
              <p:cNvSpPr txBox="1"/>
              <p:nvPr/>
            </p:nvSpPr>
            <p:spPr>
              <a:xfrm>
                <a:off x="950280" y="5319530"/>
                <a:ext cx="1130710" cy="556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 rtl="1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D019BB-5C57-F048-BA29-3FBD1881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80" y="5319530"/>
                <a:ext cx="1130710" cy="556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7FCFB59-DD72-CAA1-3E80-4744059640E0}"/>
              </a:ext>
            </a:extLst>
          </p:cNvPr>
          <p:cNvSpPr/>
          <p:nvPr/>
        </p:nvSpPr>
        <p:spPr>
          <a:xfrm>
            <a:off x="2872487" y="2115664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D4FA46-B815-245A-266C-F718624F0034}"/>
              </a:ext>
            </a:extLst>
          </p:cNvPr>
          <p:cNvSpPr/>
          <p:nvPr/>
        </p:nvSpPr>
        <p:spPr>
          <a:xfrm>
            <a:off x="2872487" y="2391644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B6FD83-5485-9FFA-BB4B-8B53DC37783B}"/>
              </a:ext>
            </a:extLst>
          </p:cNvPr>
          <p:cNvSpPr txBox="1"/>
          <p:nvPr/>
        </p:nvSpPr>
        <p:spPr>
          <a:xfrm>
            <a:off x="2843211" y="2474051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E5EB05-D2AF-4D78-1FCD-C9020BA772C2}"/>
              </a:ext>
            </a:extLst>
          </p:cNvPr>
          <p:cNvSpPr/>
          <p:nvPr/>
        </p:nvSpPr>
        <p:spPr>
          <a:xfrm>
            <a:off x="2872487" y="5470647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0F5398-94CB-0BD4-9B1C-52666B658A45}"/>
              </a:ext>
            </a:extLst>
          </p:cNvPr>
          <p:cNvSpPr/>
          <p:nvPr/>
        </p:nvSpPr>
        <p:spPr>
          <a:xfrm>
            <a:off x="2872487" y="5746627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FBEC86-001F-3348-71AA-0FA564C7C5FD}"/>
              </a:ext>
            </a:extLst>
          </p:cNvPr>
          <p:cNvSpPr txBox="1"/>
          <p:nvPr/>
        </p:nvSpPr>
        <p:spPr>
          <a:xfrm rot="16200000">
            <a:off x="2486179" y="3775103"/>
            <a:ext cx="9637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150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A2ECB3-B615-28F2-36BF-3EECF0B98699}"/>
              </a:ext>
            </a:extLst>
          </p:cNvPr>
          <p:cNvSpPr txBox="1"/>
          <p:nvPr/>
        </p:nvSpPr>
        <p:spPr>
          <a:xfrm>
            <a:off x="2843211" y="4464136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A7A748-D7FB-8D4D-43E8-E57491DAED11}"/>
              </a:ext>
            </a:extLst>
          </p:cNvPr>
          <p:cNvSpPr txBox="1"/>
          <p:nvPr/>
        </p:nvSpPr>
        <p:spPr>
          <a:xfrm rot="16200000">
            <a:off x="2657674" y="3815897"/>
            <a:ext cx="121058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BatchNorm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1AA44-A430-E1E1-9B1E-84FE9390E8E3}"/>
              </a:ext>
            </a:extLst>
          </p:cNvPr>
          <p:cNvSpPr txBox="1"/>
          <p:nvPr/>
        </p:nvSpPr>
        <p:spPr>
          <a:xfrm rot="16200000">
            <a:off x="2814052" y="3826485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err="1">
                <a:solidFill>
                  <a:srgbClr val="A43F27"/>
                </a:solidFill>
                <a:cs typeface="B Nazanin" panose="00000400000000000000" pitchFamily="2" charset="-78"/>
              </a:rPr>
              <a:t>DropOut</a:t>
            </a:r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(%20)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D6F053-62B9-26BA-4249-43375009F7AE}"/>
              </a:ext>
            </a:extLst>
          </p:cNvPr>
          <p:cNvSpPr/>
          <p:nvPr/>
        </p:nvSpPr>
        <p:spPr>
          <a:xfrm>
            <a:off x="3919532" y="2111098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EBF110-1BCD-C9C2-2852-3D21B0D1F5AB}"/>
              </a:ext>
            </a:extLst>
          </p:cNvPr>
          <p:cNvSpPr/>
          <p:nvPr/>
        </p:nvSpPr>
        <p:spPr>
          <a:xfrm>
            <a:off x="3919532" y="2387078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BAC367-A506-996A-0D40-B434049CBDC9}"/>
              </a:ext>
            </a:extLst>
          </p:cNvPr>
          <p:cNvSpPr txBox="1"/>
          <p:nvPr/>
        </p:nvSpPr>
        <p:spPr>
          <a:xfrm>
            <a:off x="3890256" y="2469485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3A048B-AAA3-CD35-7925-C8521901DBDC}"/>
              </a:ext>
            </a:extLst>
          </p:cNvPr>
          <p:cNvSpPr/>
          <p:nvPr/>
        </p:nvSpPr>
        <p:spPr>
          <a:xfrm>
            <a:off x="3919532" y="5466081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AA6FF49-1D11-223D-A71F-C6D024394BDC}"/>
              </a:ext>
            </a:extLst>
          </p:cNvPr>
          <p:cNvSpPr/>
          <p:nvPr/>
        </p:nvSpPr>
        <p:spPr>
          <a:xfrm>
            <a:off x="3919532" y="5742061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AF7190-DD54-27F6-17B5-0A91758F3164}"/>
              </a:ext>
            </a:extLst>
          </p:cNvPr>
          <p:cNvSpPr txBox="1"/>
          <p:nvPr/>
        </p:nvSpPr>
        <p:spPr>
          <a:xfrm rot="16200000">
            <a:off x="3533224" y="3770537"/>
            <a:ext cx="9637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100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315DDF-D2B7-6D71-DD08-407D8C479E65}"/>
              </a:ext>
            </a:extLst>
          </p:cNvPr>
          <p:cNvSpPr txBox="1"/>
          <p:nvPr/>
        </p:nvSpPr>
        <p:spPr>
          <a:xfrm>
            <a:off x="3890256" y="4459570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1444AF-FB7F-61C7-E1D0-0B8C67B8FD47}"/>
              </a:ext>
            </a:extLst>
          </p:cNvPr>
          <p:cNvSpPr txBox="1"/>
          <p:nvPr/>
        </p:nvSpPr>
        <p:spPr>
          <a:xfrm rot="16200000">
            <a:off x="3752683" y="3833303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err="1">
                <a:solidFill>
                  <a:srgbClr val="A43F27"/>
                </a:solidFill>
                <a:cs typeface="B Nazanin" panose="00000400000000000000" pitchFamily="2" charset="-78"/>
              </a:rPr>
              <a:t>DropOut</a:t>
            </a:r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(%20)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0B6357B-8745-B9A5-4929-7A47D0D4DB45}"/>
              </a:ext>
            </a:extLst>
          </p:cNvPr>
          <p:cNvSpPr/>
          <p:nvPr/>
        </p:nvSpPr>
        <p:spPr>
          <a:xfrm>
            <a:off x="5040410" y="220026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FD7D95-2ABE-04C7-B54B-9F014201DBE2}"/>
              </a:ext>
            </a:extLst>
          </p:cNvPr>
          <p:cNvSpPr/>
          <p:nvPr/>
        </p:nvSpPr>
        <p:spPr>
          <a:xfrm>
            <a:off x="5040410" y="247624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DDC06A-09CC-6486-CCC0-D9D53D6EEB79}"/>
              </a:ext>
            </a:extLst>
          </p:cNvPr>
          <p:cNvSpPr/>
          <p:nvPr/>
        </p:nvSpPr>
        <p:spPr>
          <a:xfrm>
            <a:off x="5040410" y="5427429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9A00A6-3DC9-C183-14A5-C24289B2CDE9}"/>
              </a:ext>
            </a:extLst>
          </p:cNvPr>
          <p:cNvSpPr/>
          <p:nvPr/>
        </p:nvSpPr>
        <p:spPr>
          <a:xfrm>
            <a:off x="5040410" y="5703409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965191-AECB-0F28-207D-A17D55142252}"/>
              </a:ext>
            </a:extLst>
          </p:cNvPr>
          <p:cNvSpPr txBox="1"/>
          <p:nvPr/>
        </p:nvSpPr>
        <p:spPr>
          <a:xfrm rot="16200000">
            <a:off x="4708604" y="3751549"/>
            <a:ext cx="8547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50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1B200A-E389-A654-9537-6F5B0CEB8F60}"/>
              </a:ext>
            </a:extLst>
          </p:cNvPr>
          <p:cNvSpPr txBox="1"/>
          <p:nvPr/>
        </p:nvSpPr>
        <p:spPr>
          <a:xfrm rot="16200000">
            <a:off x="4848925" y="3826485"/>
            <a:ext cx="15087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 err="1">
                <a:solidFill>
                  <a:srgbClr val="A43F27"/>
                </a:solidFill>
                <a:cs typeface="B Nazanin" panose="00000400000000000000" pitchFamily="2" charset="-78"/>
              </a:rPr>
              <a:t>DropOut</a:t>
            </a:r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(%10)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211788-DE49-ED4C-AC56-16D2EFB1A199}"/>
              </a:ext>
            </a:extLst>
          </p:cNvPr>
          <p:cNvSpPr txBox="1"/>
          <p:nvPr/>
        </p:nvSpPr>
        <p:spPr>
          <a:xfrm>
            <a:off x="6116863" y="4679801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BE2413-CA82-4BC2-8FD0-0CCA90ED1796}"/>
              </a:ext>
            </a:extLst>
          </p:cNvPr>
          <p:cNvSpPr txBox="1"/>
          <p:nvPr/>
        </p:nvSpPr>
        <p:spPr>
          <a:xfrm>
            <a:off x="6116863" y="2393804"/>
            <a:ext cx="255198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1398FB9-2196-C329-529F-93CA42BCF83B}"/>
              </a:ext>
            </a:extLst>
          </p:cNvPr>
          <p:cNvSpPr/>
          <p:nvPr/>
        </p:nvSpPr>
        <p:spPr>
          <a:xfrm>
            <a:off x="6146139" y="254669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79DC25E-3A07-27E9-7FBC-F1FE58D5B3D4}"/>
              </a:ext>
            </a:extLst>
          </p:cNvPr>
          <p:cNvSpPr/>
          <p:nvPr/>
        </p:nvSpPr>
        <p:spPr>
          <a:xfrm>
            <a:off x="6146139" y="282267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8129591-137E-33C4-FF1C-DD26FE3A3E9A}"/>
              </a:ext>
            </a:extLst>
          </p:cNvPr>
          <p:cNvSpPr/>
          <p:nvPr/>
        </p:nvSpPr>
        <p:spPr>
          <a:xfrm>
            <a:off x="6146139" y="5193754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380714-8E88-5BDB-DEC2-F2B2E413CB95}"/>
              </a:ext>
            </a:extLst>
          </p:cNvPr>
          <p:cNvSpPr/>
          <p:nvPr/>
        </p:nvSpPr>
        <p:spPr>
          <a:xfrm>
            <a:off x="6146139" y="5469734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0EF4A7-83FB-89F1-756C-C78AEBFE53E2}"/>
              </a:ext>
            </a:extLst>
          </p:cNvPr>
          <p:cNvSpPr txBox="1"/>
          <p:nvPr/>
        </p:nvSpPr>
        <p:spPr>
          <a:xfrm rot="16200000">
            <a:off x="5814333" y="3744016"/>
            <a:ext cx="8547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25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64F674-5F0E-03B8-5C31-116A3699E118}"/>
              </a:ext>
            </a:extLst>
          </p:cNvPr>
          <p:cNvSpPr/>
          <p:nvPr/>
        </p:nvSpPr>
        <p:spPr>
          <a:xfrm>
            <a:off x="7222592" y="3171303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5B232D-7899-1EB0-825C-00E533442C33}"/>
              </a:ext>
            </a:extLst>
          </p:cNvPr>
          <p:cNvSpPr/>
          <p:nvPr/>
        </p:nvSpPr>
        <p:spPr>
          <a:xfrm>
            <a:off x="7222592" y="3447283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72C1D31-20BE-68F3-1C49-80ED915E1EBE}"/>
              </a:ext>
            </a:extLst>
          </p:cNvPr>
          <p:cNvSpPr/>
          <p:nvPr/>
        </p:nvSpPr>
        <p:spPr>
          <a:xfrm>
            <a:off x="7222592" y="4533616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81AC5F8-8F0F-2F79-A1BE-398AA48E9853}"/>
              </a:ext>
            </a:extLst>
          </p:cNvPr>
          <p:cNvSpPr/>
          <p:nvPr/>
        </p:nvSpPr>
        <p:spPr>
          <a:xfrm>
            <a:off x="7005283" y="2887681"/>
            <a:ext cx="646440" cy="10102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3787D8A-965E-BD99-9388-1AB4294376F6}"/>
              </a:ext>
            </a:extLst>
          </p:cNvPr>
          <p:cNvSpPr/>
          <p:nvPr/>
        </p:nvSpPr>
        <p:spPr>
          <a:xfrm>
            <a:off x="7012873" y="4319714"/>
            <a:ext cx="646440" cy="61370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DBD7A-FE83-1CDA-8F71-DCF989F94B27}"/>
              </a:ext>
            </a:extLst>
          </p:cNvPr>
          <p:cNvSpPr txBox="1"/>
          <p:nvPr/>
        </p:nvSpPr>
        <p:spPr>
          <a:xfrm>
            <a:off x="7429092" y="3061836"/>
            <a:ext cx="5437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endParaRPr lang="fa-I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7A9714-5C68-51E5-1ED0-29337F460C71}"/>
              </a:ext>
            </a:extLst>
          </p:cNvPr>
          <p:cNvSpPr txBox="1"/>
          <p:nvPr/>
        </p:nvSpPr>
        <p:spPr>
          <a:xfrm>
            <a:off x="7429091" y="3351825"/>
            <a:ext cx="6976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endParaRPr lang="fa-I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D78877-A4AD-7B2A-67ED-B9F7A41AEBA1}"/>
              </a:ext>
            </a:extLst>
          </p:cNvPr>
          <p:cNvSpPr txBox="1"/>
          <p:nvPr/>
        </p:nvSpPr>
        <p:spPr>
          <a:xfrm>
            <a:off x="7447576" y="4430480"/>
            <a:ext cx="5052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endParaRPr lang="fa-I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EF7FE27-C42E-0778-6E4D-2A61A2A30638}"/>
              </a:ext>
            </a:extLst>
          </p:cNvPr>
          <p:cNvCxnSpPr>
            <a:cxnSpLocks/>
            <a:stCxn id="9" idx="7"/>
            <a:endCxn id="43" idx="2"/>
          </p:cNvCxnSpPr>
          <p:nvPr/>
        </p:nvCxnSpPr>
        <p:spPr>
          <a:xfrm flipV="1">
            <a:off x="2237585" y="2218914"/>
            <a:ext cx="634902" cy="21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9E3B16F-2FBD-9762-4C87-22A6411A5DFC}"/>
              </a:ext>
            </a:extLst>
          </p:cNvPr>
          <p:cNvCxnSpPr>
            <a:cxnSpLocks/>
            <a:stCxn id="9" idx="7"/>
            <a:endCxn id="44" idx="2"/>
          </p:cNvCxnSpPr>
          <p:nvPr/>
        </p:nvCxnSpPr>
        <p:spPr>
          <a:xfrm>
            <a:off x="2237585" y="2436867"/>
            <a:ext cx="634902" cy="5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3DD25F-9E0F-F330-2F97-23145005FD54}"/>
              </a:ext>
            </a:extLst>
          </p:cNvPr>
          <p:cNvCxnSpPr>
            <a:cxnSpLocks/>
            <a:stCxn id="9" idx="7"/>
            <a:endCxn id="46" idx="1"/>
          </p:cNvCxnSpPr>
          <p:nvPr/>
        </p:nvCxnSpPr>
        <p:spPr>
          <a:xfrm>
            <a:off x="2237585" y="2436867"/>
            <a:ext cx="665143" cy="30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0F33F46-2C24-A2DD-2278-3DBFDAB1994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243632" y="2432301"/>
            <a:ext cx="659096" cy="334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E1D8234-0B45-17F1-DB23-68403A04BFC6}"/>
              </a:ext>
            </a:extLst>
          </p:cNvPr>
          <p:cNvCxnSpPr>
            <a:stCxn id="10" idx="6"/>
            <a:endCxn id="43" idx="2"/>
          </p:cNvCxnSpPr>
          <p:nvPr/>
        </p:nvCxnSpPr>
        <p:spPr>
          <a:xfrm flipV="1">
            <a:off x="2267826" y="2218914"/>
            <a:ext cx="604661" cy="56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BF6D3E1-7C38-B817-1F11-F899C79C19D7}"/>
              </a:ext>
            </a:extLst>
          </p:cNvPr>
          <p:cNvCxnSpPr>
            <a:cxnSpLocks/>
            <a:stCxn id="10" idx="6"/>
            <a:endCxn id="44" idx="2"/>
          </p:cNvCxnSpPr>
          <p:nvPr/>
        </p:nvCxnSpPr>
        <p:spPr>
          <a:xfrm flipV="1">
            <a:off x="2267826" y="2494894"/>
            <a:ext cx="604661" cy="2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0120FD-7B41-04EE-1301-5268B778BDD8}"/>
              </a:ext>
            </a:extLst>
          </p:cNvPr>
          <p:cNvCxnSpPr>
            <a:cxnSpLocks/>
            <a:stCxn id="10" idx="6"/>
            <a:endCxn id="46" idx="1"/>
          </p:cNvCxnSpPr>
          <p:nvPr/>
        </p:nvCxnSpPr>
        <p:spPr>
          <a:xfrm>
            <a:off x="2267826" y="2785856"/>
            <a:ext cx="634902" cy="27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52ED5F1-99E3-4B71-C31B-90E6492A5B4F}"/>
              </a:ext>
            </a:extLst>
          </p:cNvPr>
          <p:cNvCxnSpPr>
            <a:cxnSpLocks/>
            <a:stCxn id="10" idx="6"/>
            <a:endCxn id="46" idx="1"/>
          </p:cNvCxnSpPr>
          <p:nvPr/>
        </p:nvCxnSpPr>
        <p:spPr>
          <a:xfrm>
            <a:off x="2267826" y="2785856"/>
            <a:ext cx="634902" cy="27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A0A85E7-C12A-57AC-F438-1525B98E8BEE}"/>
              </a:ext>
            </a:extLst>
          </p:cNvPr>
          <p:cNvSpPr txBox="1"/>
          <p:nvPr/>
        </p:nvSpPr>
        <p:spPr>
          <a:xfrm>
            <a:off x="1416956" y="1372797"/>
            <a:ext cx="6310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 (12,150,100,50,25,(2 or 1))</a:t>
            </a:r>
            <a:endParaRPr lang="fa-I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C45390D-82C7-BD15-35FC-552D93A6C648}"/>
              </a:ext>
            </a:extLst>
          </p:cNvPr>
          <p:cNvSpPr txBox="1"/>
          <p:nvPr/>
        </p:nvSpPr>
        <p:spPr>
          <a:xfrm>
            <a:off x="5603298" y="2150211"/>
            <a:ext cx="145103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Function:sigmoid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AC4A2D3-2DE0-54A0-6CF6-23E8020B6090}"/>
              </a:ext>
            </a:extLst>
          </p:cNvPr>
          <p:cNvSpPr txBox="1"/>
          <p:nvPr/>
        </p:nvSpPr>
        <p:spPr>
          <a:xfrm>
            <a:off x="2713485" y="1841804"/>
            <a:ext cx="5245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C2FD4F-0F8D-AF9D-17DD-D2822B456105}"/>
              </a:ext>
            </a:extLst>
          </p:cNvPr>
          <p:cNvSpPr txBox="1"/>
          <p:nvPr/>
        </p:nvSpPr>
        <p:spPr>
          <a:xfrm>
            <a:off x="3760530" y="1848209"/>
            <a:ext cx="5245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87F5D1A-C123-B059-AEBC-5B68B8729C3B}"/>
              </a:ext>
            </a:extLst>
          </p:cNvPr>
          <p:cNvSpPr txBox="1"/>
          <p:nvPr/>
        </p:nvSpPr>
        <p:spPr>
          <a:xfrm>
            <a:off x="4873712" y="1892485"/>
            <a:ext cx="5245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9E9916-9875-B377-39DC-4C4628A4D1DB}"/>
              </a:ext>
            </a:extLst>
          </p:cNvPr>
          <p:cNvSpPr txBox="1"/>
          <p:nvPr/>
        </p:nvSpPr>
        <p:spPr>
          <a:xfrm>
            <a:off x="4265015" y="6353263"/>
            <a:ext cx="7184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 16 از 23</a:t>
            </a:r>
          </a:p>
        </p:txBody>
      </p:sp>
    </p:spTree>
    <p:extLst>
      <p:ext uri="{BB962C8B-B14F-4D97-AF65-F5344CB8AC3E}">
        <p14:creationId xmlns:p14="http://schemas.microsoft.com/office/powerpoint/2010/main" val="196057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2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6" grpId="0"/>
      <p:bldP spid="28" grpId="0"/>
      <p:bldP spid="30" grpId="0"/>
      <p:bldP spid="32" grpId="0"/>
      <p:bldP spid="34" grpId="0"/>
      <p:bldP spid="36" grpId="0"/>
      <p:bldP spid="38" grpId="0"/>
      <p:bldP spid="40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/>
      <p:bldP spid="50" grpId="0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/>
      <p:bldP spid="58" grpId="0"/>
      <p:bldP spid="59" grpId="0"/>
      <p:bldP spid="60" grpId="0" animBg="1"/>
      <p:bldP spid="61" grpId="0" animBg="1"/>
      <p:bldP spid="63" grpId="0" animBg="1"/>
      <p:bldP spid="64" grpId="0" animBg="1"/>
      <p:bldP spid="65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134" grpId="0"/>
      <p:bldP spid="141" grpId="0"/>
      <p:bldP spid="142" grpId="0"/>
      <p:bldP spid="143" grpId="0"/>
      <p:bldP spid="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80C77E4-7985-3AB1-252F-19829D3E5520}"/>
              </a:ext>
            </a:extLst>
          </p:cNvPr>
          <p:cNvSpPr/>
          <p:nvPr/>
        </p:nvSpPr>
        <p:spPr>
          <a:xfrm>
            <a:off x="3044552" y="56482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998AC-69F1-FCAC-5B2A-E26A26F8C264}"/>
              </a:ext>
            </a:extLst>
          </p:cNvPr>
          <p:cNvSpPr/>
          <p:nvPr/>
        </p:nvSpPr>
        <p:spPr>
          <a:xfrm>
            <a:off x="3044552" y="84080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C1A121-9DA7-584B-AB33-97A7D7015EA6}"/>
              </a:ext>
            </a:extLst>
          </p:cNvPr>
          <p:cNvSpPr/>
          <p:nvPr/>
        </p:nvSpPr>
        <p:spPr>
          <a:xfrm>
            <a:off x="3044552" y="111678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1AE8B-9218-0DA7-6326-164B89D8B67A}"/>
              </a:ext>
            </a:extLst>
          </p:cNvPr>
          <p:cNvSpPr/>
          <p:nvPr/>
        </p:nvSpPr>
        <p:spPr>
          <a:xfrm>
            <a:off x="3044552" y="1395498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A0BD8-8611-4A16-5E27-38642C200315}"/>
              </a:ext>
            </a:extLst>
          </p:cNvPr>
          <p:cNvSpPr/>
          <p:nvPr/>
        </p:nvSpPr>
        <p:spPr>
          <a:xfrm>
            <a:off x="3044552" y="169114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CDE04-1A7D-5EA7-1D80-7C3947EF8DEB}"/>
              </a:ext>
            </a:extLst>
          </p:cNvPr>
          <p:cNvSpPr/>
          <p:nvPr/>
        </p:nvSpPr>
        <p:spPr>
          <a:xfrm>
            <a:off x="3044552" y="196712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9B4301-B85B-A6D0-2DD6-788D7C91EA9C}"/>
              </a:ext>
            </a:extLst>
          </p:cNvPr>
          <p:cNvSpPr/>
          <p:nvPr/>
        </p:nvSpPr>
        <p:spPr>
          <a:xfrm>
            <a:off x="3044552" y="224310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58D18A-4B35-626D-7551-3654D2DF2B01}"/>
              </a:ext>
            </a:extLst>
          </p:cNvPr>
          <p:cNvSpPr/>
          <p:nvPr/>
        </p:nvSpPr>
        <p:spPr>
          <a:xfrm>
            <a:off x="3044552" y="251908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30E5D0-5555-EE53-C7EF-E3443BC53CE4}"/>
              </a:ext>
            </a:extLst>
          </p:cNvPr>
          <p:cNvSpPr/>
          <p:nvPr/>
        </p:nvSpPr>
        <p:spPr>
          <a:xfrm>
            <a:off x="3044552" y="279506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A9F654-4EB4-A64E-0A55-A88B9667BEA1}"/>
              </a:ext>
            </a:extLst>
          </p:cNvPr>
          <p:cNvSpPr/>
          <p:nvPr/>
        </p:nvSpPr>
        <p:spPr>
          <a:xfrm>
            <a:off x="3044552" y="3073778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6ADCCA-124B-878A-712D-270078D3F0B9}"/>
              </a:ext>
            </a:extLst>
          </p:cNvPr>
          <p:cNvSpPr/>
          <p:nvPr/>
        </p:nvSpPr>
        <p:spPr>
          <a:xfrm>
            <a:off x="3044552" y="336942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6A71D7-77C8-F19E-B439-0B827A7E9539}"/>
              </a:ext>
            </a:extLst>
          </p:cNvPr>
          <p:cNvSpPr/>
          <p:nvPr/>
        </p:nvSpPr>
        <p:spPr>
          <a:xfrm>
            <a:off x="3044552" y="364540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A54A2B-092F-CC75-20EB-E26E22CE785D}"/>
              </a:ext>
            </a:extLst>
          </p:cNvPr>
          <p:cNvSpPr txBox="1"/>
          <p:nvPr/>
        </p:nvSpPr>
        <p:spPr>
          <a:xfrm>
            <a:off x="2680781" y="426898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a-I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032D6-DAB7-F15A-B160-1CD18B2D91C8}"/>
              </a:ext>
            </a:extLst>
          </p:cNvPr>
          <p:cNvSpPr txBox="1"/>
          <p:nvPr/>
        </p:nvSpPr>
        <p:spPr>
          <a:xfrm>
            <a:off x="2670949" y="724580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kern="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724B7-406B-7637-1C4B-9137BDB5C63C}"/>
              </a:ext>
            </a:extLst>
          </p:cNvPr>
          <p:cNvSpPr txBox="1"/>
          <p:nvPr/>
        </p:nvSpPr>
        <p:spPr>
          <a:xfrm>
            <a:off x="2670949" y="1025974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a-I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D1BCC-69F8-6C44-06D1-21F61EDA9704}"/>
              </a:ext>
            </a:extLst>
          </p:cNvPr>
          <p:cNvSpPr txBox="1"/>
          <p:nvPr/>
        </p:nvSpPr>
        <p:spPr>
          <a:xfrm>
            <a:off x="1864715" y="1316374"/>
            <a:ext cx="1238865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8A922-A927-9D7A-46AB-605C914E08F3}"/>
              </a:ext>
            </a:extLst>
          </p:cNvPr>
          <p:cNvSpPr txBox="1"/>
          <p:nvPr/>
        </p:nvSpPr>
        <p:spPr>
          <a:xfrm>
            <a:off x="1953171" y="1582815"/>
            <a:ext cx="1091381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Std_noise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2670A2-61ED-9A6A-879B-A8EB9AB23A11}"/>
              </a:ext>
            </a:extLst>
          </p:cNvPr>
          <p:cNvSpPr txBox="1"/>
          <p:nvPr/>
        </p:nvSpPr>
        <p:spPr>
          <a:xfrm>
            <a:off x="1908960" y="1867859"/>
            <a:ext cx="1150374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 PACC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0DB121-2C8E-43D4-8951-5D497425F24A}"/>
              </a:ext>
            </a:extLst>
          </p:cNvPr>
          <p:cNvSpPr txBox="1"/>
          <p:nvPr/>
        </p:nvSpPr>
        <p:spPr>
          <a:xfrm>
            <a:off x="2189168" y="2134300"/>
            <a:ext cx="106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fpindex</a:t>
            </a:r>
            <a:endParaRPr lang="fa-I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2D9E2-F725-4A54-97F8-6E05052417F1}"/>
              </a:ext>
            </a:extLst>
          </p:cNvPr>
          <p:cNvSpPr txBox="1"/>
          <p:nvPr/>
        </p:nvSpPr>
        <p:spPr>
          <a:xfrm>
            <a:off x="2012187" y="2358484"/>
            <a:ext cx="1238865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7D13E-0B48-B81A-8A3A-3C1161E4FAC4}"/>
              </a:ext>
            </a:extLst>
          </p:cNvPr>
          <p:cNvSpPr txBox="1"/>
          <p:nvPr/>
        </p:nvSpPr>
        <p:spPr>
          <a:xfrm>
            <a:off x="2046589" y="2666547"/>
            <a:ext cx="110121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RX_pwr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D936E-208C-E9D5-CA8C-4D5D60A6DC77}"/>
              </a:ext>
            </a:extLst>
          </p:cNvPr>
          <p:cNvSpPr txBox="1"/>
          <p:nvPr/>
        </p:nvSpPr>
        <p:spPr>
          <a:xfrm>
            <a:off x="2626704" y="2992362"/>
            <a:ext cx="61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fa-I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CB50DC-739B-0408-0D51-A96B6DA6C655}"/>
              </a:ext>
            </a:extLst>
          </p:cNvPr>
          <p:cNvSpPr txBox="1"/>
          <p:nvPr/>
        </p:nvSpPr>
        <p:spPr>
          <a:xfrm>
            <a:off x="2498861" y="3260040"/>
            <a:ext cx="737419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8DAF84-F3CF-2375-5C1C-046E2DC5B0A0}"/>
                  </a:ext>
                </a:extLst>
              </p:cNvPr>
              <p:cNvSpPr txBox="1"/>
              <p:nvPr/>
            </p:nvSpPr>
            <p:spPr>
              <a:xfrm>
                <a:off x="1933506" y="3477726"/>
                <a:ext cx="1130710" cy="556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 rtl="1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8DAF84-F3CF-2375-5C1C-046E2DC5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06" y="3477726"/>
                <a:ext cx="1130710" cy="556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885FB90-58DF-13F6-FF26-DC9A62C5DF7C}"/>
              </a:ext>
            </a:extLst>
          </p:cNvPr>
          <p:cNvSpPr/>
          <p:nvPr/>
        </p:nvSpPr>
        <p:spPr>
          <a:xfrm>
            <a:off x="3855713" y="273860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3EA812-3263-9803-FE22-5F362FF186F7}"/>
              </a:ext>
            </a:extLst>
          </p:cNvPr>
          <p:cNvSpPr/>
          <p:nvPr/>
        </p:nvSpPr>
        <p:spPr>
          <a:xfrm>
            <a:off x="3855713" y="549840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491DC-4863-5334-AC2A-B3F45030605E}"/>
              </a:ext>
            </a:extLst>
          </p:cNvPr>
          <p:cNvSpPr txBox="1"/>
          <p:nvPr/>
        </p:nvSpPr>
        <p:spPr>
          <a:xfrm>
            <a:off x="3826437" y="632247"/>
            <a:ext cx="2551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F27618-B60C-182A-D913-658B1B9DF8D2}"/>
              </a:ext>
            </a:extLst>
          </p:cNvPr>
          <p:cNvSpPr/>
          <p:nvPr/>
        </p:nvSpPr>
        <p:spPr>
          <a:xfrm>
            <a:off x="3855713" y="3628843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91D8FE-6630-3872-DEA8-43F47341A7A7}"/>
              </a:ext>
            </a:extLst>
          </p:cNvPr>
          <p:cNvSpPr/>
          <p:nvPr/>
        </p:nvSpPr>
        <p:spPr>
          <a:xfrm>
            <a:off x="3855713" y="3904823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05F82-8F32-A137-D0ED-F14799CAA01E}"/>
              </a:ext>
            </a:extLst>
          </p:cNvPr>
          <p:cNvSpPr txBox="1"/>
          <p:nvPr/>
        </p:nvSpPr>
        <p:spPr>
          <a:xfrm rot="16200000">
            <a:off x="3469405" y="1933299"/>
            <a:ext cx="963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150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9633C1-B97D-58C4-7BE6-A0D5695F479E}"/>
              </a:ext>
            </a:extLst>
          </p:cNvPr>
          <p:cNvSpPr txBox="1"/>
          <p:nvPr/>
        </p:nvSpPr>
        <p:spPr>
          <a:xfrm>
            <a:off x="3826437" y="2622332"/>
            <a:ext cx="2551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BC71F-91B5-855A-5CE9-8FE15D35CD04}"/>
              </a:ext>
            </a:extLst>
          </p:cNvPr>
          <p:cNvSpPr txBox="1"/>
          <p:nvPr/>
        </p:nvSpPr>
        <p:spPr>
          <a:xfrm rot="16200000">
            <a:off x="3640900" y="1974093"/>
            <a:ext cx="12105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BatchNorm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47321D-DC1F-0293-92E9-7DF04BBBABCF}"/>
              </a:ext>
            </a:extLst>
          </p:cNvPr>
          <p:cNvSpPr txBox="1"/>
          <p:nvPr/>
        </p:nvSpPr>
        <p:spPr>
          <a:xfrm rot="16200000">
            <a:off x="3797278" y="1984681"/>
            <a:ext cx="15087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>
                <a:solidFill>
                  <a:srgbClr val="A43F27"/>
                </a:solidFill>
                <a:cs typeface="B Nazanin" panose="00000400000000000000" pitchFamily="2" charset="-78"/>
              </a:rPr>
              <a:t>DropOut</a:t>
            </a:r>
            <a:r>
              <a:rPr lang="en-US" sz="1600" dirty="0">
                <a:solidFill>
                  <a:srgbClr val="A43F27"/>
                </a:solidFill>
                <a:cs typeface="B Nazanin" panose="00000400000000000000" pitchFamily="2" charset="-78"/>
              </a:rPr>
              <a:t>(%20)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FD7F70-4C14-B2E6-5F3D-36607B558A68}"/>
              </a:ext>
            </a:extLst>
          </p:cNvPr>
          <p:cNvSpPr txBox="1"/>
          <p:nvPr/>
        </p:nvSpPr>
        <p:spPr>
          <a:xfrm>
            <a:off x="5135023" y="2825209"/>
            <a:ext cx="2551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90FA4E-6D05-1BCD-C858-BB867E6330D0}"/>
              </a:ext>
            </a:extLst>
          </p:cNvPr>
          <p:cNvSpPr txBox="1"/>
          <p:nvPr/>
        </p:nvSpPr>
        <p:spPr>
          <a:xfrm>
            <a:off x="5135023" y="539212"/>
            <a:ext cx="25519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  <a:p>
            <a:r>
              <a:rPr lang="fa-IR" dirty="0">
                <a:solidFill>
                  <a:srgbClr val="A43F27"/>
                </a:solidFill>
              </a:rPr>
              <a:t>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D1ED35-3F8E-B98F-E652-04B3FEA145EF}"/>
              </a:ext>
            </a:extLst>
          </p:cNvPr>
          <p:cNvSpPr/>
          <p:nvPr/>
        </p:nvSpPr>
        <p:spPr>
          <a:xfrm>
            <a:off x="5164299" y="692100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9CFD835-CA54-B3F7-17F4-CF74B56280A4}"/>
              </a:ext>
            </a:extLst>
          </p:cNvPr>
          <p:cNvSpPr/>
          <p:nvPr/>
        </p:nvSpPr>
        <p:spPr>
          <a:xfrm>
            <a:off x="5164299" y="968080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6B6989-B017-24F5-13EF-269420689EA2}"/>
              </a:ext>
            </a:extLst>
          </p:cNvPr>
          <p:cNvSpPr/>
          <p:nvPr/>
        </p:nvSpPr>
        <p:spPr>
          <a:xfrm>
            <a:off x="5164299" y="333916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EAA024-E705-6A95-D1FF-C37E4B1B3968}"/>
              </a:ext>
            </a:extLst>
          </p:cNvPr>
          <p:cNvSpPr/>
          <p:nvPr/>
        </p:nvSpPr>
        <p:spPr>
          <a:xfrm>
            <a:off x="5164299" y="3615142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7220E-6717-4C41-C8BE-8E2607221595}"/>
              </a:ext>
            </a:extLst>
          </p:cNvPr>
          <p:cNvSpPr txBox="1"/>
          <p:nvPr/>
        </p:nvSpPr>
        <p:spPr>
          <a:xfrm rot="16200000">
            <a:off x="4832493" y="1889424"/>
            <a:ext cx="8547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A43F27"/>
                </a:solidFill>
                <a:cs typeface="B Nazanin" panose="00000400000000000000" pitchFamily="2" charset="-78"/>
              </a:rPr>
              <a:t>25 </a:t>
            </a:r>
            <a:r>
              <a:rPr lang="fa-IR" dirty="0" err="1">
                <a:solidFill>
                  <a:srgbClr val="A43F27"/>
                </a:solidFill>
                <a:cs typeface="B Nazanin" panose="00000400000000000000" pitchFamily="2" charset="-78"/>
              </a:rPr>
              <a:t>نورون</a:t>
            </a:r>
            <a:endParaRPr lang="fa-IR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037D92-46B3-D55D-73B9-A1D0DC62F459}"/>
              </a:ext>
            </a:extLst>
          </p:cNvPr>
          <p:cNvSpPr/>
          <p:nvPr/>
        </p:nvSpPr>
        <p:spPr>
          <a:xfrm>
            <a:off x="6268243" y="1939901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ACA1EA-5E73-0043-E648-F8B3232C707A}"/>
              </a:ext>
            </a:extLst>
          </p:cNvPr>
          <p:cNvSpPr/>
          <p:nvPr/>
        </p:nvSpPr>
        <p:spPr>
          <a:xfrm>
            <a:off x="6268243" y="2215881"/>
            <a:ext cx="206500" cy="206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8DFB7AA-4947-3166-2156-5C92981999BA}"/>
              </a:ext>
            </a:extLst>
          </p:cNvPr>
          <p:cNvSpPr/>
          <p:nvPr/>
        </p:nvSpPr>
        <p:spPr>
          <a:xfrm>
            <a:off x="6050934" y="1656279"/>
            <a:ext cx="646440" cy="10102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C0E44C-8345-E6D8-018F-44BF6193876E}"/>
              </a:ext>
            </a:extLst>
          </p:cNvPr>
          <p:cNvSpPr txBox="1"/>
          <p:nvPr/>
        </p:nvSpPr>
        <p:spPr>
          <a:xfrm>
            <a:off x="6474743" y="1830434"/>
            <a:ext cx="5437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endParaRPr lang="fa-I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F9574-3D9D-4048-4CED-D67722123C7A}"/>
              </a:ext>
            </a:extLst>
          </p:cNvPr>
          <p:cNvSpPr txBox="1"/>
          <p:nvPr/>
        </p:nvSpPr>
        <p:spPr>
          <a:xfrm>
            <a:off x="6474742" y="2120423"/>
            <a:ext cx="6976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endParaRPr lang="fa-I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C81BEF9-ECFF-F846-9BE2-BE6635F34510}"/>
              </a:ext>
            </a:extLst>
          </p:cNvPr>
          <p:cNvCxnSpPr>
            <a:cxnSpLocks/>
            <a:stCxn id="5" idx="7"/>
            <a:endCxn id="29" idx="2"/>
          </p:cNvCxnSpPr>
          <p:nvPr/>
        </p:nvCxnSpPr>
        <p:spPr>
          <a:xfrm flipV="1">
            <a:off x="3220811" y="377110"/>
            <a:ext cx="634902" cy="21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39F842-0994-A405-BD31-A12F3853C4B4}"/>
              </a:ext>
            </a:extLst>
          </p:cNvPr>
          <p:cNvCxnSpPr>
            <a:cxnSpLocks/>
            <a:stCxn id="5" idx="7"/>
            <a:endCxn id="30" idx="2"/>
          </p:cNvCxnSpPr>
          <p:nvPr/>
        </p:nvCxnSpPr>
        <p:spPr>
          <a:xfrm>
            <a:off x="3220811" y="595063"/>
            <a:ext cx="634902" cy="5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6BB7C0-AEB6-403F-57BF-40E4DE44AE35}"/>
              </a:ext>
            </a:extLst>
          </p:cNvPr>
          <p:cNvCxnSpPr>
            <a:cxnSpLocks/>
            <a:stCxn id="5" idx="7"/>
            <a:endCxn id="32" idx="1"/>
          </p:cNvCxnSpPr>
          <p:nvPr/>
        </p:nvCxnSpPr>
        <p:spPr>
          <a:xfrm>
            <a:off x="3220811" y="595063"/>
            <a:ext cx="665143" cy="306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6F77-9C54-8B13-E292-5BD75B5B009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226858" y="590497"/>
            <a:ext cx="659096" cy="334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A1C006-EEC6-D830-EE12-DB3D9755F078}"/>
              </a:ext>
            </a:extLst>
          </p:cNvPr>
          <p:cNvCxnSpPr>
            <a:stCxn id="6" idx="6"/>
            <a:endCxn id="29" idx="2"/>
          </p:cNvCxnSpPr>
          <p:nvPr/>
        </p:nvCxnSpPr>
        <p:spPr>
          <a:xfrm flipV="1">
            <a:off x="3251052" y="377110"/>
            <a:ext cx="604661" cy="56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6134A3-2887-6BEF-2463-427801646500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 flipV="1">
            <a:off x="3251052" y="653090"/>
            <a:ext cx="604661" cy="29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80AE59-A1B1-04FB-402C-6785FD3E3F33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3251052" y="944052"/>
            <a:ext cx="634902" cy="27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8BC82DE-764B-E744-A990-265952281521}"/>
              </a:ext>
            </a:extLst>
          </p:cNvPr>
          <p:cNvCxnSpPr>
            <a:cxnSpLocks/>
            <a:stCxn id="6" idx="6"/>
            <a:endCxn id="32" idx="1"/>
          </p:cNvCxnSpPr>
          <p:nvPr/>
        </p:nvCxnSpPr>
        <p:spPr>
          <a:xfrm>
            <a:off x="3251052" y="944052"/>
            <a:ext cx="634902" cy="27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A1C603-955C-895B-E061-3E1C09D4A994}"/>
              </a:ext>
            </a:extLst>
          </p:cNvPr>
          <p:cNvSpPr txBox="1"/>
          <p:nvPr/>
        </p:nvSpPr>
        <p:spPr>
          <a:xfrm>
            <a:off x="4621457" y="295619"/>
            <a:ext cx="160503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Function:Sigmoid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3B32E1-1202-7A49-6435-C9BC17C630AF}"/>
              </a:ext>
            </a:extLst>
          </p:cNvPr>
          <p:cNvSpPr txBox="1"/>
          <p:nvPr/>
        </p:nvSpPr>
        <p:spPr>
          <a:xfrm>
            <a:off x="3696711" y="0"/>
            <a:ext cx="52450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08EE09-47D0-1312-66CE-C6856A7A140B}"/>
              </a:ext>
            </a:extLst>
          </p:cNvPr>
          <p:cNvSpPr txBox="1"/>
          <p:nvPr/>
        </p:nvSpPr>
        <p:spPr>
          <a:xfrm>
            <a:off x="4714857" y="1977020"/>
            <a:ext cx="5508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b="1" dirty="0">
                <a:solidFill>
                  <a:srgbClr val="A43F27"/>
                </a:solidFill>
              </a:rPr>
              <a:t>...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CC77C9-9EC8-B2CF-161F-5C1A7309659A}"/>
              </a:ext>
            </a:extLst>
          </p:cNvPr>
          <p:cNvSpPr/>
          <p:nvPr/>
        </p:nvSpPr>
        <p:spPr>
          <a:xfrm>
            <a:off x="4012772" y="1419249"/>
            <a:ext cx="410254" cy="146556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D91B8B-3C58-41E3-4DE2-863993A933FF}"/>
              </a:ext>
            </a:extLst>
          </p:cNvPr>
          <p:cNvSpPr txBox="1"/>
          <p:nvPr/>
        </p:nvSpPr>
        <p:spPr>
          <a:xfrm>
            <a:off x="4422332" y="6353263"/>
            <a:ext cx="7040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17 از 23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29140-8384-B5C4-5A68-27A87E5F99EE}"/>
              </a:ext>
            </a:extLst>
          </p:cNvPr>
          <p:cNvSpPr txBox="1"/>
          <p:nvPr/>
        </p:nvSpPr>
        <p:spPr>
          <a:xfrm>
            <a:off x="3522867" y="4219892"/>
            <a:ext cx="54072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1"/>
            <a:r>
              <a:rPr lang="fa-IR" dirty="0">
                <a:cs typeface="B Nazanin" panose="00000400000000000000" pitchFamily="2" charset="-78"/>
              </a:rPr>
              <a:t>بگیم </a:t>
            </a:r>
            <a:r>
              <a:rPr lang="en-US" sz="1400" dirty="0">
                <a:cs typeface="B Nazanin" panose="00000400000000000000" pitchFamily="2" charset="-78"/>
              </a:rPr>
              <a:t>BatchNorm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در </a:t>
            </a:r>
            <a:r>
              <a:rPr lang="fa-IR" dirty="0" err="1">
                <a:cs typeface="B Nazanin" panose="00000400000000000000" pitchFamily="2" charset="-78"/>
              </a:rPr>
              <a:t>شبکه‌های</a:t>
            </a:r>
            <a:r>
              <a:rPr lang="fa-IR" dirty="0">
                <a:cs typeface="B Nazanin" panose="00000400000000000000" pitchFamily="2" charset="-78"/>
              </a:rPr>
              <a:t> عصبی چه کاربردی </a:t>
            </a:r>
            <a:r>
              <a:rPr lang="fa-IR" dirty="0" err="1">
                <a:cs typeface="B Nazanin" panose="00000400000000000000" pitchFamily="2" charset="-78"/>
              </a:rPr>
              <a:t>داره</a:t>
            </a:r>
            <a:r>
              <a:rPr lang="fa-IR" dirty="0">
                <a:cs typeface="B Nazanin" panose="00000400000000000000" pitchFamily="2" charset="-78"/>
              </a:rPr>
              <a:t> یا وقت </a:t>
            </a:r>
            <a:r>
              <a:rPr lang="fa-IR" dirty="0" err="1">
                <a:cs typeface="B Nazanin" panose="00000400000000000000" pitchFamily="2" charset="-78"/>
              </a:rPr>
              <a:t>نمی‌رسه</a:t>
            </a:r>
            <a:r>
              <a:rPr lang="fa-IR" dirty="0">
                <a:cs typeface="B Nazanin" panose="00000400000000000000" pitchFamily="2" charset="-78"/>
              </a:rPr>
              <a:t>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59C8CF-8CF9-2E47-3CE4-BE46121BC0DF}"/>
                  </a:ext>
                </a:extLst>
              </p:cNvPr>
              <p:cNvSpPr txBox="1"/>
              <p:nvPr/>
            </p:nvSpPr>
            <p:spPr>
              <a:xfrm>
                <a:off x="173374" y="4555884"/>
                <a:ext cx="1943224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a-IR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D59C8CF-8CF9-2E47-3CE4-BE46121B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74" y="4555884"/>
                <a:ext cx="1943224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6E19DE6-6528-854C-BE0E-ACF35C41685F}"/>
                  </a:ext>
                </a:extLst>
              </p:cNvPr>
              <p:cNvSpPr txBox="1"/>
              <p:nvPr/>
            </p:nvSpPr>
            <p:spPr>
              <a:xfrm>
                <a:off x="1698972" y="4596979"/>
                <a:ext cx="2691159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a-I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ⅈ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a-I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6E19DE6-6528-854C-BE0E-ACF35C416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972" y="4596979"/>
                <a:ext cx="2691159" cy="871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EEB98FC-1F89-C2A0-D01A-D679EDE6FD4D}"/>
                  </a:ext>
                </a:extLst>
              </p:cNvPr>
              <p:cNvSpPr txBox="1"/>
              <p:nvPr/>
            </p:nvSpPr>
            <p:spPr>
              <a:xfrm>
                <a:off x="3835949" y="4728852"/>
                <a:ext cx="2440951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fa-I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a-I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EEB98FC-1F89-C2A0-D01A-D679EDE6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49" y="4728852"/>
                <a:ext cx="2440951" cy="6185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BDB4271-ADC9-A0F8-006B-675F41A77962}"/>
              </a:ext>
            </a:extLst>
          </p:cNvPr>
          <p:cNvCxnSpPr/>
          <p:nvPr/>
        </p:nvCxnSpPr>
        <p:spPr>
          <a:xfrm>
            <a:off x="5817978" y="5032707"/>
            <a:ext cx="822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021E56B-CDA3-0D4B-00F7-D7705ED8E6D0}"/>
              </a:ext>
            </a:extLst>
          </p:cNvPr>
          <p:cNvSpPr txBox="1"/>
          <p:nvPr/>
        </p:nvSpPr>
        <p:spPr>
          <a:xfrm>
            <a:off x="6483954" y="4746554"/>
            <a:ext cx="2520241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sz="1400" dirty="0">
                <a:solidFill>
                  <a:srgbClr val="A43F27"/>
                </a:solidFill>
                <a:cs typeface="B Nazanin" panose="00000400000000000000" pitchFamily="2" charset="-78"/>
              </a:rPr>
              <a:t>میانگین </a:t>
            </a:r>
            <a:r>
              <a:rPr lang="fa-IR" sz="1400" dirty="0" err="1">
                <a:solidFill>
                  <a:srgbClr val="A43F27"/>
                </a:solidFill>
                <a:cs typeface="B Nazanin" panose="00000400000000000000" pitchFamily="2" charset="-78"/>
              </a:rPr>
              <a:t>داده‌ها</a:t>
            </a:r>
            <a:r>
              <a:rPr lang="fa-IR" sz="1400" dirty="0">
                <a:solidFill>
                  <a:srgbClr val="A43F27"/>
                </a:solidFill>
                <a:cs typeface="B Nazanin" panose="00000400000000000000" pitchFamily="2" charset="-78"/>
              </a:rPr>
              <a:t> را صفر و </a:t>
            </a:r>
            <a:r>
              <a:rPr lang="fa-IR" sz="1400" dirty="0" err="1">
                <a:solidFill>
                  <a:srgbClr val="A43F27"/>
                </a:solidFill>
                <a:cs typeface="B Nazanin" panose="00000400000000000000" pitchFamily="2" charset="-78"/>
              </a:rPr>
              <a:t>واریانس</a:t>
            </a:r>
            <a:r>
              <a:rPr lang="fa-IR" sz="1400" dirty="0">
                <a:solidFill>
                  <a:srgbClr val="A43F27"/>
                </a:solidFill>
                <a:cs typeface="B Nazanin" panose="00000400000000000000" pitchFamily="2" charset="-78"/>
              </a:rPr>
              <a:t> آن برابر 1</a:t>
            </a:r>
          </a:p>
          <a:p>
            <a:pPr algn="ctr"/>
            <a:r>
              <a:rPr lang="fa-IR" sz="1400" dirty="0">
                <a:solidFill>
                  <a:srgbClr val="A43F27"/>
                </a:solidFill>
                <a:cs typeface="B Nazanin" panose="00000400000000000000" pitchFamily="2" charset="-78"/>
              </a:rPr>
              <a:t> می گردد، یک توزیع نرمال استاندارد.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427E28-7E05-82A7-AE3C-B344F7222905}"/>
              </a:ext>
            </a:extLst>
          </p:cNvPr>
          <p:cNvSpPr txBox="1"/>
          <p:nvPr/>
        </p:nvSpPr>
        <p:spPr>
          <a:xfrm>
            <a:off x="5135023" y="5540083"/>
            <a:ext cx="151996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تاثیر این کار؟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89D6519-B9E8-358F-455C-A28A68B7E808}"/>
              </a:ext>
            </a:extLst>
          </p:cNvPr>
          <p:cNvSpPr txBox="1"/>
          <p:nvPr/>
        </p:nvSpPr>
        <p:spPr>
          <a:xfrm>
            <a:off x="2328834" y="5558904"/>
            <a:ext cx="3053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dirty="0">
                <a:solidFill>
                  <a:srgbClr val="0070C0"/>
                </a:solidFill>
                <a:cs typeface="B Nazanin" panose="00000400000000000000" pitchFamily="2" charset="-78"/>
              </a:rPr>
              <a:t>تسریع یادگیری و پایدار شدن </a:t>
            </a:r>
            <a:r>
              <a:rPr lang="fa-IR" sz="1800" dirty="0" err="1">
                <a:solidFill>
                  <a:srgbClr val="0070C0"/>
                </a:solidFill>
                <a:cs typeface="B Nazanin" panose="00000400000000000000" pitchFamily="2" charset="-78"/>
              </a:rPr>
              <a:t>گرادیان‌ها</a:t>
            </a:r>
            <a:endParaRPr lang="fa-IR" dirty="0">
              <a:solidFill>
                <a:srgbClr val="0070C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B427CF4-0BB2-4482-A084-A240F03B082D}"/>
              </a:ext>
            </a:extLst>
          </p:cNvPr>
          <p:cNvSpPr/>
          <p:nvPr/>
        </p:nvSpPr>
        <p:spPr>
          <a:xfrm>
            <a:off x="4342433" y="1422093"/>
            <a:ext cx="410254" cy="146556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927B7E5-F1E9-EB94-E047-1A6CE13ECEAA}"/>
              </a:ext>
            </a:extLst>
          </p:cNvPr>
          <p:cNvSpPr/>
          <p:nvPr/>
        </p:nvSpPr>
        <p:spPr>
          <a:xfrm rot="5400000">
            <a:off x="5135558" y="-265426"/>
            <a:ext cx="410254" cy="146556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6810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/>
      <p:bldP spid="85" grpId="0"/>
      <p:bldP spid="91" grpId="0"/>
      <p:bldP spid="96" grpId="0"/>
      <p:bldP spid="97" grpId="0"/>
      <p:bldP spid="99" grpId="0"/>
      <p:bldP spid="100" grpId="0" animBg="1"/>
      <p:bldP spid="1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E48B0-2F9C-B865-25F0-B4F214CA677F}"/>
              </a:ext>
            </a:extLst>
          </p:cNvPr>
          <p:cNvSpPr txBox="1"/>
          <p:nvPr/>
        </p:nvSpPr>
        <p:spPr>
          <a:xfrm>
            <a:off x="4422332" y="6353263"/>
            <a:ext cx="7040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18 از 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36C41-E264-7418-381B-A67AE75B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60" y="1747200"/>
            <a:ext cx="4419079" cy="39153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4218FC-7C92-CFCB-8D45-EB670FFDCFF1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AAEA4-1710-5006-06AA-DC68F5E5E08D}"/>
              </a:ext>
            </a:extLst>
          </p:cNvPr>
          <p:cNvSpPr txBox="1"/>
          <p:nvPr/>
        </p:nvSpPr>
        <p:spPr>
          <a:xfrm>
            <a:off x="6351639" y="142638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سوم: بررسی </a:t>
            </a:r>
            <a:r>
              <a:rPr lang="fa-IR" sz="1500" dirty="0" err="1">
                <a:cs typeface="B Nazanin" panose="00000400000000000000" pitchFamily="2" charset="-78"/>
              </a:rPr>
              <a:t>راه‌حل</a:t>
            </a:r>
            <a:r>
              <a:rPr lang="fa-IR" sz="1500" dirty="0">
                <a:cs typeface="B Nazanin" panose="00000400000000000000" pitchFamily="2" charset="-78"/>
              </a:rPr>
              <a:t> ارائه شده</a:t>
            </a:r>
            <a:endParaRPr lang="fa-I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E415B-0DED-295D-2108-242F0308E405}"/>
              </a:ext>
            </a:extLst>
          </p:cNvPr>
          <p:cNvSpPr txBox="1"/>
          <p:nvPr/>
        </p:nvSpPr>
        <p:spPr>
          <a:xfrm>
            <a:off x="1467818" y="618404"/>
            <a:ext cx="631008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b="1" dirty="0">
                <a:cs typeface="B Nazanin" panose="00000400000000000000" pitchFamily="2" charset="-78"/>
              </a:rPr>
              <a:t>2) راه حل ارائه شده دوم مبتنی بر داده خام: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9280D-3DAC-34CD-3CC7-691B73BDA8C6}"/>
              </a:ext>
            </a:extLst>
          </p:cNvPr>
          <p:cNvSpPr txBox="1"/>
          <p:nvPr/>
        </p:nvSpPr>
        <p:spPr>
          <a:xfrm>
            <a:off x="2974126" y="1439423"/>
            <a:ext cx="299473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جدول(3): مشخصات شبکه </a:t>
            </a:r>
            <a:r>
              <a:rPr lang="fa-IR" sz="1400" dirty="0" err="1">
                <a:cs typeface="B Nazanin" panose="00000400000000000000" pitchFamily="2" charset="-78"/>
              </a:rPr>
              <a:t>کانولوشنی</a:t>
            </a:r>
            <a:r>
              <a:rPr lang="fa-IR" sz="1400" dirty="0">
                <a:cs typeface="B Nazanin" panose="00000400000000000000" pitchFamily="2" charset="-78"/>
              </a:rPr>
              <a:t> استفاده شده.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F0DBEA-9794-778C-0C15-730321C3DFE3}"/>
              </a:ext>
            </a:extLst>
          </p:cNvPr>
          <p:cNvSpPr/>
          <p:nvPr/>
        </p:nvSpPr>
        <p:spPr>
          <a:xfrm>
            <a:off x="5289756" y="2251586"/>
            <a:ext cx="806245" cy="20207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DCEF05-7CDA-DC93-65E9-95997A9FD137}"/>
              </a:ext>
            </a:extLst>
          </p:cNvPr>
          <p:cNvCxnSpPr>
            <a:stCxn id="2" idx="3"/>
          </p:cNvCxnSpPr>
          <p:nvPr/>
        </p:nvCxnSpPr>
        <p:spPr>
          <a:xfrm flipV="1">
            <a:off x="6096001" y="2340077"/>
            <a:ext cx="1022554" cy="12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19D2F5-2997-E0F2-D9D5-A017479C9F23}"/>
              </a:ext>
            </a:extLst>
          </p:cNvPr>
          <p:cNvSpPr txBox="1"/>
          <p:nvPr/>
        </p:nvSpPr>
        <p:spPr>
          <a:xfrm>
            <a:off x="7119144" y="2144601"/>
            <a:ext cx="17716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cs typeface="B Nazanin" panose="00000400000000000000" pitchFamily="2" charset="-78"/>
              </a:rPr>
              <a:t>(</a:t>
            </a:r>
            <a:r>
              <a:rPr lang="fa-IR" sz="1600" dirty="0">
                <a:cs typeface="B Nazanin" panose="00000400000000000000" pitchFamily="2" charset="-78"/>
              </a:rPr>
              <a:t>تعداد </a:t>
            </a:r>
            <a:r>
              <a:rPr lang="fa-IR" sz="1600" dirty="0" err="1">
                <a:cs typeface="B Nazanin" panose="00000400000000000000" pitchFamily="2" charset="-78"/>
              </a:rPr>
              <a:t>کانالها،عرض،طول</a:t>
            </a:r>
            <a:r>
              <a:rPr lang="en-US" sz="1600" dirty="0">
                <a:cs typeface="B Nazanin" panose="00000400000000000000" pitchFamily="2" charset="-78"/>
              </a:rPr>
              <a:t>)</a:t>
            </a:r>
            <a:endParaRPr lang="fa-IR" sz="1600" dirty="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2FD4B-30DF-FF2F-7015-ABA24EAFFC17}"/>
              </a:ext>
            </a:extLst>
          </p:cNvPr>
          <p:cNvSpPr/>
          <p:nvPr/>
        </p:nvSpPr>
        <p:spPr>
          <a:xfrm>
            <a:off x="3243084" y="2443827"/>
            <a:ext cx="385019" cy="202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365FD-0ACE-314F-0486-600A1E8CD325}"/>
              </a:ext>
            </a:extLst>
          </p:cNvPr>
          <p:cNvSpPr/>
          <p:nvPr/>
        </p:nvSpPr>
        <p:spPr>
          <a:xfrm>
            <a:off x="3670788" y="2438911"/>
            <a:ext cx="385019" cy="202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EFB7B-C24E-1AC9-7791-F024EB25F839}"/>
              </a:ext>
            </a:extLst>
          </p:cNvPr>
          <p:cNvSpPr/>
          <p:nvPr/>
        </p:nvSpPr>
        <p:spPr>
          <a:xfrm>
            <a:off x="5740484" y="2443826"/>
            <a:ext cx="385019" cy="20207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970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99AE7-0714-D933-1B50-F5440F22672B}"/>
              </a:ext>
            </a:extLst>
          </p:cNvPr>
          <p:cNvSpPr txBox="1"/>
          <p:nvPr/>
        </p:nvSpPr>
        <p:spPr>
          <a:xfrm>
            <a:off x="4422332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19 از 23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6DCB28-FB47-9DF2-7CD7-F79D032C362C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27603-866A-8720-9EF3-6972DB80A2AC}"/>
              </a:ext>
            </a:extLst>
          </p:cNvPr>
          <p:cNvSpPr txBox="1"/>
          <p:nvPr/>
        </p:nvSpPr>
        <p:spPr>
          <a:xfrm>
            <a:off x="6351639" y="142638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سوم: بررسی </a:t>
            </a:r>
            <a:r>
              <a:rPr lang="fa-IR" sz="1500" dirty="0" err="1">
                <a:cs typeface="B Nazanin" panose="00000400000000000000" pitchFamily="2" charset="-78"/>
              </a:rPr>
              <a:t>راه‌حل</a:t>
            </a:r>
            <a:r>
              <a:rPr lang="fa-IR" sz="1500" dirty="0">
                <a:cs typeface="B Nazanin" panose="00000400000000000000" pitchFamily="2" charset="-78"/>
              </a:rPr>
              <a:t> ارائه شده</a:t>
            </a:r>
            <a:endParaRPr lang="fa-IR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D4967-E712-2140-3B9D-BCEAC59A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59" y="2247751"/>
            <a:ext cx="7659329" cy="327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38710-1E8F-F9D4-782B-2BDBD73BF752}"/>
              </a:ext>
            </a:extLst>
          </p:cNvPr>
          <p:cNvSpPr txBox="1"/>
          <p:nvPr/>
        </p:nvSpPr>
        <p:spPr>
          <a:xfrm>
            <a:off x="2975487" y="672465"/>
            <a:ext cx="458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454,259 </a:t>
            </a:r>
            <a:r>
              <a:rPr lang="fa-IR" b="1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تعداد پارامترهای شبکه: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FED8A-33A5-43AE-EAF7-211E5CC8AC9E}"/>
              </a:ext>
            </a:extLst>
          </p:cNvPr>
          <p:cNvSpPr txBox="1"/>
          <p:nvPr/>
        </p:nvSpPr>
        <p:spPr>
          <a:xfrm>
            <a:off x="2690352" y="1081408"/>
            <a:ext cx="458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4,443,552 FLOPs</a:t>
            </a:r>
            <a:r>
              <a:rPr lang="fa-IR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پیچیدگی </a:t>
            </a:r>
            <a:r>
              <a:rPr lang="fa-IR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محاسباتی</a:t>
            </a:r>
            <a:r>
              <a:rPr lang="fa-IR" b="1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72F87-5266-6B44-BFBD-3EA7618C34A6}"/>
              </a:ext>
            </a:extLst>
          </p:cNvPr>
          <p:cNvSpPr txBox="1"/>
          <p:nvPr/>
        </p:nvSpPr>
        <p:spPr>
          <a:xfrm>
            <a:off x="2828786" y="5663575"/>
            <a:ext cx="318709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شکل(16): ساختار </a:t>
            </a:r>
            <a:r>
              <a:rPr lang="fa-IR" sz="1400" dirty="0" err="1">
                <a:cs typeface="B Nazanin" panose="00000400000000000000" pitchFamily="2" charset="-78"/>
              </a:rPr>
              <a:t>شماتیکی</a:t>
            </a:r>
            <a:r>
              <a:rPr lang="fa-IR" sz="1400" dirty="0">
                <a:cs typeface="B Nazanin" panose="00000400000000000000" pitchFamily="2" charset="-78"/>
              </a:rPr>
              <a:t> شبکه عصبی استفاده شده.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B6AB7-9D8A-CD8C-2B64-00DA26D25744}"/>
              </a:ext>
            </a:extLst>
          </p:cNvPr>
          <p:cNvSpPr txBox="1"/>
          <p:nvPr/>
        </p:nvSpPr>
        <p:spPr>
          <a:xfrm>
            <a:off x="1323665" y="1490351"/>
            <a:ext cx="6322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 اساس ارزیابی بنده سخت افزارهای قابل پیاده سازی: </a:t>
            </a:r>
          </a:p>
          <a:p>
            <a:pPr algn="ctr" rtl="1"/>
            <a:r>
              <a:rPr lang="fa-IR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گوشی‌های</a:t>
            </a:r>
            <a:r>
              <a:rPr lang="fa-IR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موبایل،رزبری</a:t>
            </a:r>
            <a:r>
              <a:rPr lang="fa-IR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‌پای4،مدل‌های بالاتر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STM32</a:t>
            </a:r>
            <a:r>
              <a:rPr lang="fa-IR" sz="1600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 مانند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B Nazanin" panose="00000400000000000000" pitchFamily="2" charset="-78"/>
              </a:rPr>
              <a:t>STM32F407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12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54D1E8-0A86-0334-FE26-CF7B0DFB851B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F8638-1AA7-8999-B36D-122A0EA38068}"/>
              </a:ext>
            </a:extLst>
          </p:cNvPr>
          <p:cNvSpPr txBox="1"/>
          <p:nvPr/>
        </p:nvSpPr>
        <p:spPr>
          <a:xfrm>
            <a:off x="6351639" y="152470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سوم: بررسی </a:t>
            </a:r>
            <a:r>
              <a:rPr lang="fa-IR" sz="1500" dirty="0" err="1">
                <a:cs typeface="B Nazanin" panose="00000400000000000000" pitchFamily="2" charset="-78"/>
              </a:rPr>
              <a:t>راه‌حل</a:t>
            </a:r>
            <a:r>
              <a:rPr lang="fa-IR" sz="1500" dirty="0">
                <a:cs typeface="B Nazanin" panose="00000400000000000000" pitchFamily="2" charset="-78"/>
              </a:rPr>
              <a:t> ارائه شده</a:t>
            </a:r>
            <a:endParaRPr lang="fa-IR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63ABC-3702-0257-BEA3-82E6D9034203}"/>
              </a:ext>
            </a:extLst>
          </p:cNvPr>
          <p:cNvSpPr txBox="1"/>
          <p:nvPr/>
        </p:nvSpPr>
        <p:spPr>
          <a:xfrm>
            <a:off x="4422332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20 از 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26643-764D-ECC6-91F6-59429FE00B6D}"/>
              </a:ext>
            </a:extLst>
          </p:cNvPr>
          <p:cNvSpPr txBox="1"/>
          <p:nvPr/>
        </p:nvSpPr>
        <p:spPr>
          <a:xfrm>
            <a:off x="524367" y="1052055"/>
            <a:ext cx="81312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پرسش اساسی رو به روی ما:</a:t>
            </a: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algn="ctr" rtl="1"/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کدام </a:t>
            </a:r>
            <a:r>
              <a:rPr lang="fa-IR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لایه‌ها</a:t>
            </a:r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در یادگیری انتقالی </a:t>
            </a:r>
            <a:r>
              <a:rPr lang="en-US" sz="2400" dirty="0">
                <a:solidFill>
                  <a:srgbClr val="C00000"/>
                </a:solidFill>
                <a:cs typeface="B Nazanin" panose="00000400000000000000" pitchFamily="2" charset="-78"/>
              </a:rPr>
              <a:t>Freeze</a:t>
            </a:r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و کدام </a:t>
            </a:r>
            <a:r>
              <a:rPr lang="fa-IR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لایه‌ها</a:t>
            </a:r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B Nazanin" panose="00000400000000000000" pitchFamily="2" charset="-78"/>
              </a:rPr>
              <a:t>Fine-Tune</a:t>
            </a:r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می شوند؟</a:t>
            </a:r>
          </a:p>
          <a:p>
            <a:pPr algn="ctr" rtl="1"/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بر چه </a:t>
            </a:r>
            <a:r>
              <a:rPr lang="fa-IR" sz="2400" dirty="0" err="1">
                <a:solidFill>
                  <a:srgbClr val="C00000"/>
                </a:solidFill>
                <a:cs typeface="B Nazanin" panose="00000400000000000000" pitchFamily="2" charset="-78"/>
              </a:rPr>
              <a:t>اَساسی</a:t>
            </a:r>
            <a:r>
              <a:rPr lang="fa-IR" sz="2400" dirty="0">
                <a:solidFill>
                  <a:srgbClr val="C00000"/>
                </a:solidFill>
                <a:cs typeface="B Nazanin" panose="00000400000000000000" pitchFamily="2" charset="-78"/>
              </a:rPr>
              <a:t> ؟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FF51BA-552C-5A8F-F9DF-5202577112EE}"/>
              </a:ext>
            </a:extLst>
          </p:cNvPr>
          <p:cNvSpPr txBox="1"/>
          <p:nvPr/>
        </p:nvSpPr>
        <p:spPr>
          <a:xfrm>
            <a:off x="7996702" y="2723836"/>
            <a:ext cx="878767" cy="584775"/>
          </a:xfrm>
          <a:prstGeom prst="rect">
            <a:avLst/>
          </a:prstGeom>
          <a:noFill/>
          <a:ln>
            <a:noFill/>
          </a:ln>
        </p:spPr>
        <p:txBody>
          <a:bodyPr wrap="none" rtlCol="1">
            <a:spAutoFit/>
          </a:bodyPr>
          <a:lstStyle/>
          <a:p>
            <a:r>
              <a:rPr lang="fa-IR" sz="3200" dirty="0">
                <a:solidFill>
                  <a:srgbClr val="00B050"/>
                </a:solidFill>
                <a:cs typeface="B Nazanin" panose="00000400000000000000" pitchFamily="2" charset="-78"/>
              </a:rPr>
              <a:t>پاسخ: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1C710-894E-55AC-B9D8-9060479B3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952"/>
              </p:ext>
            </p:extLst>
          </p:nvPr>
        </p:nvGraphicFramePr>
        <p:xfrm>
          <a:off x="524367" y="3323129"/>
          <a:ext cx="3607306" cy="240538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803653">
                  <a:extLst>
                    <a:ext uri="{9D8B030D-6E8A-4147-A177-3AD203B41FA5}">
                      <a16:colId xmlns:a16="http://schemas.microsoft.com/office/drawing/2014/main" val="168718594"/>
                    </a:ext>
                  </a:extLst>
                </a:gridCol>
                <a:gridCol w="1803653">
                  <a:extLst>
                    <a:ext uri="{9D8B030D-6E8A-4147-A177-3AD203B41FA5}">
                      <a16:colId xmlns:a16="http://schemas.microsoft.com/office/drawing/2014/main" val="1797866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 err="1">
                          <a:cs typeface="B Nazanin" panose="00000400000000000000" pitchFamily="2" charset="-78"/>
                        </a:rPr>
                        <a:t>فریز</a:t>
                      </a:r>
                      <a:r>
                        <a:rPr lang="fa-IR" b="1" dirty="0">
                          <a:cs typeface="B Nazanin" panose="00000400000000000000" pitchFamily="2" charset="-78"/>
                        </a:rPr>
                        <a:t> یا </a:t>
                      </a:r>
                      <a:r>
                        <a:rPr lang="fa-IR" b="1" dirty="0" err="1">
                          <a:cs typeface="B Nazanin" panose="00000400000000000000" pitchFamily="2" charset="-78"/>
                        </a:rPr>
                        <a:t>بازآموزش</a:t>
                      </a:r>
                      <a:r>
                        <a:rPr lang="fa-IR" b="1" dirty="0">
                          <a:cs typeface="B Nazanin" panose="00000400000000000000" pitchFamily="2" charset="-78"/>
                        </a:rPr>
                        <a:t>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لایه های شبکه عصبی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6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1"/>
                      <a:r>
                        <a:rPr lang="fa-IR" dirty="0">
                          <a:cs typeface="B Nazanin" panose="00000400000000000000" pitchFamily="2" charset="-78"/>
                        </a:rPr>
                        <a:t>از آنجایی که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ویژگی‌های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پایه و عمومی مثل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لبه‌ها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گوشه‌ها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بافت‌های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ساده را استخراج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می‌کنند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و این در بسیاری از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کاربردها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یکسان است </a:t>
                      </a:r>
                      <a:r>
                        <a:rPr lang="fa-IR" dirty="0" err="1">
                          <a:solidFill>
                            <a:srgbClr val="C00000"/>
                          </a:solidFill>
                          <a:cs typeface="B Nazanin" panose="00000400000000000000" pitchFamily="2" charset="-78"/>
                        </a:rPr>
                        <a:t>فریز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می‌شوند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err="1">
                          <a:cs typeface="B Nazanin" panose="00000400000000000000" pitchFamily="2" charset="-78"/>
                        </a:rPr>
                        <a:t>لایه‌های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اولیه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1"/>
                      <a:r>
                        <a:rPr lang="fa-IR" dirty="0">
                          <a:cs typeface="B Nazanin" panose="00000400000000000000" pitchFamily="2" charset="-78"/>
                        </a:rPr>
                        <a:t>معمولا همیشه </a:t>
                      </a:r>
                      <a:r>
                        <a:rPr lang="fa-IR" dirty="0">
                          <a:solidFill>
                            <a:srgbClr val="C00000"/>
                          </a:solidFill>
                          <a:cs typeface="B Nazanin" panose="00000400000000000000" pitchFamily="2" charset="-78"/>
                        </a:rPr>
                        <a:t>آموزش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می‌بینند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تا برای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طبقه‌بندی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جدید تخصصی سازی شوند.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err="1">
                          <a:cs typeface="B Nazanin" panose="00000400000000000000" pitchFamily="2" charset="-78"/>
                        </a:rPr>
                        <a:t>لایه‌های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انتهایی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698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F7D548-F5AA-A6C2-9EDD-20F8686AAE0C}"/>
              </a:ext>
            </a:extLst>
          </p:cNvPr>
          <p:cNvSpPr txBox="1"/>
          <p:nvPr/>
        </p:nvSpPr>
        <p:spPr>
          <a:xfrm>
            <a:off x="707914" y="2785391"/>
            <a:ext cx="311174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1400" dirty="0">
                <a:cs typeface="B Nazanin" panose="00000400000000000000" pitchFamily="2" charset="-78"/>
              </a:rPr>
              <a:t>جدول(4): در حالت کلی </a:t>
            </a:r>
            <a:r>
              <a:rPr lang="fa-IR" sz="1400" dirty="0" err="1">
                <a:cs typeface="B Nazanin" panose="00000400000000000000" pitchFamily="2" charset="-78"/>
              </a:rPr>
              <a:t>تصمیم‌گیری</a:t>
            </a:r>
            <a:r>
              <a:rPr lang="fa-IR" sz="1400" dirty="0">
                <a:cs typeface="B Nazanin" panose="00000400000000000000" pitchFamily="2" charset="-78"/>
              </a:rPr>
              <a:t> برای اینکه کدام</a:t>
            </a:r>
          </a:p>
          <a:p>
            <a:pPr algn="ctr" rtl="1"/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لایه‌ها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فریز</a:t>
            </a:r>
            <a:r>
              <a:rPr lang="fa-IR" sz="1400" dirty="0">
                <a:cs typeface="B Nazanin" panose="00000400000000000000" pitchFamily="2" charset="-78"/>
              </a:rPr>
              <a:t> شوند نیازمند آزمون و خطا است.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72F93-4FB1-3469-08BF-29B145B96306}"/>
              </a:ext>
            </a:extLst>
          </p:cNvPr>
          <p:cNvSpPr txBox="1"/>
          <p:nvPr/>
        </p:nvSpPr>
        <p:spPr>
          <a:xfrm>
            <a:off x="5162112" y="2893112"/>
            <a:ext cx="239520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1400" dirty="0">
                <a:cs typeface="B Nazanin" panose="00000400000000000000" pitchFamily="2" charset="-78"/>
              </a:rPr>
              <a:t>جدول(5): تصمیم گیری بر اساس </a:t>
            </a:r>
            <a:r>
              <a:rPr lang="fa-IR" sz="1400" dirty="0" err="1">
                <a:cs typeface="B Nazanin" panose="00000400000000000000" pitchFamily="2" charset="-78"/>
              </a:rPr>
              <a:t>داده‌ها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2C088D-1B6B-8E57-1EBA-A037EA67B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64107"/>
              </p:ext>
            </p:extLst>
          </p:nvPr>
        </p:nvGraphicFramePr>
        <p:xfrm>
          <a:off x="4582659" y="3323129"/>
          <a:ext cx="3607306" cy="21996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803653">
                  <a:extLst>
                    <a:ext uri="{9D8B030D-6E8A-4147-A177-3AD203B41FA5}">
                      <a16:colId xmlns:a16="http://schemas.microsoft.com/office/drawing/2014/main" val="168718594"/>
                    </a:ext>
                  </a:extLst>
                </a:gridCol>
                <a:gridCol w="1803653">
                  <a:extLst>
                    <a:ext uri="{9D8B030D-6E8A-4147-A177-3AD203B41FA5}">
                      <a16:colId xmlns:a16="http://schemas.microsoft.com/office/drawing/2014/main" val="1797866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 err="1">
                          <a:cs typeface="B Nazanin" panose="00000400000000000000" pitchFamily="2" charset="-78"/>
                        </a:rPr>
                        <a:t>فریز</a:t>
                      </a:r>
                      <a:r>
                        <a:rPr lang="fa-IR" b="1" dirty="0">
                          <a:cs typeface="B Nazanin" panose="00000400000000000000" pitchFamily="2" charset="-78"/>
                        </a:rPr>
                        <a:t> یا </a:t>
                      </a:r>
                      <a:r>
                        <a:rPr lang="fa-IR" b="1" dirty="0" err="1">
                          <a:cs typeface="B Nazanin" panose="00000400000000000000" pitchFamily="2" charset="-78"/>
                        </a:rPr>
                        <a:t>بازآموزش</a:t>
                      </a:r>
                      <a:r>
                        <a:rPr lang="fa-IR" b="1" dirty="0">
                          <a:cs typeface="B Nazanin" panose="00000400000000000000" pitchFamily="2" charset="-78"/>
                        </a:rPr>
                        <a:t>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داده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6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1"/>
                      <a:r>
                        <a:rPr lang="fa-IR" dirty="0">
                          <a:cs typeface="B Nazanin" panose="00000400000000000000" pitchFamily="2" charset="-78"/>
                        </a:rPr>
                        <a:t>فقط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لایه‌های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آخر دوباره آموزش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می‌بینند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داده کم</a:t>
                      </a:r>
                    </a:p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شباهت زیاد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9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rtl="1"/>
                      <a:r>
                        <a:rPr lang="fa-IR" dirty="0">
                          <a:cs typeface="B Nazanin" panose="00000400000000000000" pitchFamily="2" charset="-78"/>
                        </a:rPr>
                        <a:t>یا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لایه‌های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بیشتری دوباره آموزش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می‌بینند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یا با نرخ یادگیری بسیار پایین(0.0001) کل شبکه دوباره آموزش </a:t>
                      </a:r>
                      <a:r>
                        <a:rPr lang="fa-IR" dirty="0" err="1">
                          <a:cs typeface="B Nazanin" panose="00000400000000000000" pitchFamily="2" charset="-78"/>
                        </a:rPr>
                        <a:t>می‌بیند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داده زیاد</a:t>
                      </a:r>
                    </a:p>
                    <a:p>
                      <a:pPr algn="ctr" rtl="1"/>
                      <a:endParaRPr lang="fa-IR" dirty="0">
                        <a:cs typeface="B Nazanin" panose="00000400000000000000" pitchFamily="2" charset="-78"/>
                      </a:endParaRPr>
                    </a:p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شباهت کم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6983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1B95BD-7459-CFE5-7685-2E5896983277}"/>
              </a:ext>
            </a:extLst>
          </p:cNvPr>
          <p:cNvCxnSpPr/>
          <p:nvPr/>
        </p:nvCxnSpPr>
        <p:spPr>
          <a:xfrm>
            <a:off x="5171944" y="3726426"/>
            <a:ext cx="0" cy="265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22635-0782-D589-727B-084D201EE5D6}"/>
              </a:ext>
            </a:extLst>
          </p:cNvPr>
          <p:cNvCxnSpPr>
            <a:cxnSpLocks/>
          </p:cNvCxnSpPr>
          <p:nvPr/>
        </p:nvCxnSpPr>
        <p:spPr>
          <a:xfrm flipV="1">
            <a:off x="5865118" y="3991897"/>
            <a:ext cx="0" cy="309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CE1F8E-5C1F-5776-E032-8B79F04541BA}"/>
              </a:ext>
            </a:extLst>
          </p:cNvPr>
          <p:cNvCxnSpPr>
            <a:cxnSpLocks/>
          </p:cNvCxnSpPr>
          <p:nvPr/>
        </p:nvCxnSpPr>
        <p:spPr>
          <a:xfrm flipV="1">
            <a:off x="5181952" y="4383621"/>
            <a:ext cx="0" cy="309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0BDBD4-E4DD-B1ED-DCD2-37607BFAACA1}"/>
              </a:ext>
            </a:extLst>
          </p:cNvPr>
          <p:cNvCxnSpPr/>
          <p:nvPr/>
        </p:nvCxnSpPr>
        <p:spPr>
          <a:xfrm>
            <a:off x="5865118" y="4832555"/>
            <a:ext cx="0" cy="265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564CE-62C9-A469-CEB2-5AA40EE2C311}"/>
              </a:ext>
            </a:extLst>
          </p:cNvPr>
          <p:cNvSpPr txBox="1"/>
          <p:nvPr/>
        </p:nvSpPr>
        <p:spPr>
          <a:xfrm>
            <a:off x="4422332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21 از 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A07CB-4A56-7208-A825-20D916E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64" y="1704734"/>
            <a:ext cx="5982535" cy="3448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8824BC-05F5-5409-73CC-C7F2F6D15A24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9F641-C8EC-B1F9-6103-8D1848DAF61F}"/>
              </a:ext>
            </a:extLst>
          </p:cNvPr>
          <p:cNvSpPr txBox="1"/>
          <p:nvPr/>
        </p:nvSpPr>
        <p:spPr>
          <a:xfrm>
            <a:off x="6351639" y="152470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سوم: بررسی </a:t>
            </a:r>
            <a:r>
              <a:rPr lang="fa-IR" sz="1500" dirty="0" err="1">
                <a:cs typeface="B Nazanin" panose="00000400000000000000" pitchFamily="2" charset="-78"/>
              </a:rPr>
              <a:t>راه‌حل</a:t>
            </a:r>
            <a:r>
              <a:rPr lang="fa-IR" sz="1500" dirty="0">
                <a:cs typeface="B Nazanin" panose="00000400000000000000" pitchFamily="2" charset="-78"/>
              </a:rPr>
              <a:t> ارائه شده</a:t>
            </a:r>
            <a:endParaRPr lang="fa-IR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C6AB4-E2AB-4776-6F35-AD8B4D073A53}"/>
              </a:ext>
            </a:extLst>
          </p:cNvPr>
          <p:cNvSpPr txBox="1"/>
          <p:nvPr/>
        </p:nvSpPr>
        <p:spPr>
          <a:xfrm>
            <a:off x="1652183" y="966070"/>
            <a:ext cx="5540298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1400" dirty="0">
                <a:cs typeface="B Nazanin" panose="00000400000000000000" pitchFamily="2" charset="-78"/>
              </a:rPr>
              <a:t>جدول(5): (-) ها </a:t>
            </a:r>
            <a:r>
              <a:rPr lang="fa-IR" sz="1400" dirty="0" err="1">
                <a:cs typeface="B Nazanin" panose="00000400000000000000" pitchFamily="2" charset="-78"/>
              </a:rPr>
              <a:t>لایه‌هایی</a:t>
            </a:r>
            <a:r>
              <a:rPr lang="fa-IR" sz="1400" dirty="0">
                <a:cs typeface="B Nazanin" panose="00000400000000000000" pitchFamily="2" charset="-78"/>
              </a:rPr>
              <a:t> هستند که </a:t>
            </a:r>
            <a:r>
              <a:rPr lang="fa-IR" sz="1400" dirty="0" err="1">
                <a:cs typeface="B Nazanin" panose="00000400000000000000" pitchFamily="2" charset="-78"/>
              </a:rPr>
              <a:t>فریز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شده‌اند</a:t>
            </a:r>
            <a:r>
              <a:rPr lang="fa-IR" sz="1400" dirty="0">
                <a:cs typeface="B Nazanin" panose="00000400000000000000" pitchFamily="2" charset="-78"/>
              </a:rPr>
              <a:t> و (+) </a:t>
            </a:r>
            <a:r>
              <a:rPr lang="fa-IR" sz="1400" dirty="0" err="1">
                <a:cs typeface="B Nazanin" panose="00000400000000000000" pitchFamily="2" charset="-78"/>
              </a:rPr>
              <a:t>لایه‌هایی</a:t>
            </a:r>
            <a:r>
              <a:rPr lang="fa-IR" sz="1400" dirty="0">
                <a:cs typeface="B Nazanin" panose="00000400000000000000" pitchFamily="2" charset="-78"/>
              </a:rPr>
              <a:t> هستند که دوباره آموزش </a:t>
            </a:r>
            <a:r>
              <a:rPr lang="fa-IR" sz="1400" dirty="0" err="1">
                <a:cs typeface="B Nazanin" panose="00000400000000000000" pitchFamily="2" charset="-78"/>
              </a:rPr>
              <a:t>دیده‌اند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  <a:p>
            <a:pPr algn="ctr" rtl="1"/>
            <a:r>
              <a:rPr lang="fa-IR" sz="1400" dirty="0">
                <a:cs typeface="B Nazanin" panose="00000400000000000000" pitchFamily="2" charset="-78"/>
              </a:rPr>
              <a:t>در مقاله از </a:t>
            </a:r>
            <a:r>
              <a:rPr lang="en-US" sz="1100" dirty="0">
                <a:cs typeface="B Nazanin" panose="00000400000000000000" pitchFamily="2" charset="-78"/>
              </a:rPr>
              <a:t>Bayesian optimizer </a:t>
            </a:r>
            <a:r>
              <a:rPr lang="fa-IR" sz="1100" dirty="0">
                <a:cs typeface="B Nazanin" panose="00000400000000000000" pitchFamily="2" charset="-78"/>
              </a:rPr>
              <a:t> </a:t>
            </a:r>
            <a:r>
              <a:rPr lang="fa-IR" sz="1400" dirty="0">
                <a:cs typeface="B Nazanin" panose="00000400000000000000" pitchFamily="2" charset="-78"/>
              </a:rPr>
              <a:t>برای </a:t>
            </a:r>
            <a:r>
              <a:rPr lang="fa-IR" sz="1400" dirty="0" err="1">
                <a:cs typeface="B Nazanin" panose="00000400000000000000" pitchFamily="2" charset="-78"/>
              </a:rPr>
              <a:t>تصمیم‌گیری</a:t>
            </a:r>
            <a:r>
              <a:rPr lang="fa-IR" sz="1400" dirty="0">
                <a:cs typeface="B Nazanin" panose="00000400000000000000" pitchFamily="2" charset="-78"/>
              </a:rPr>
              <a:t> درباره </a:t>
            </a:r>
            <a:r>
              <a:rPr lang="fa-IR" sz="1400" dirty="0" err="1">
                <a:cs typeface="B Nazanin" panose="00000400000000000000" pitchFamily="2" charset="-78"/>
              </a:rPr>
              <a:t>فریز</a:t>
            </a:r>
            <a:r>
              <a:rPr lang="fa-IR" sz="1400" dirty="0">
                <a:cs typeface="B Nazanin" panose="00000400000000000000" pitchFamily="2" charset="-78"/>
              </a:rPr>
              <a:t> شدن </a:t>
            </a:r>
          </a:p>
          <a:p>
            <a:pPr algn="ctr" rtl="1"/>
            <a:r>
              <a:rPr lang="fa-IR" sz="1400" dirty="0">
                <a:cs typeface="B Nazanin" panose="00000400000000000000" pitchFamily="2" charset="-78"/>
              </a:rPr>
              <a:t>کدام </a:t>
            </a:r>
            <a:r>
              <a:rPr lang="fa-IR" sz="1400" dirty="0" err="1">
                <a:cs typeface="B Nazanin" panose="00000400000000000000" pitchFamily="2" charset="-78"/>
              </a:rPr>
              <a:t>لایه‌ها</a:t>
            </a:r>
            <a:r>
              <a:rPr lang="fa-IR" sz="1400" dirty="0">
                <a:cs typeface="B Nazanin" panose="00000400000000000000" pitchFamily="2" charset="-78"/>
              </a:rPr>
              <a:t> استفاده شده است. </a:t>
            </a:r>
          </a:p>
        </p:txBody>
      </p:sp>
    </p:spTree>
    <p:extLst>
      <p:ext uri="{BB962C8B-B14F-4D97-AF65-F5344CB8AC3E}">
        <p14:creationId xmlns:p14="http://schemas.microsoft.com/office/powerpoint/2010/main" val="18503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10DB55-25E1-F2F4-3473-BD66850970F7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0CEE5-6910-5A25-0380-7C947EA6C1E5}"/>
              </a:ext>
            </a:extLst>
          </p:cNvPr>
          <p:cNvSpPr txBox="1"/>
          <p:nvPr/>
        </p:nvSpPr>
        <p:spPr>
          <a:xfrm>
            <a:off x="6351639" y="152470"/>
            <a:ext cx="241136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چهارم: بررسی نتایج ارائه شده.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365D5-12F5-FA3E-9F64-BAADE512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8" y="1893069"/>
            <a:ext cx="8620433" cy="2960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995D7A-7612-5827-DC3B-93056362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60" r="82809" b="10714"/>
          <a:stretch/>
        </p:blipFill>
        <p:spPr>
          <a:xfrm>
            <a:off x="648928" y="718871"/>
            <a:ext cx="702438" cy="10108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488DBE-32C8-CB8A-FCD0-62C2B33A5AEB}"/>
              </a:ext>
            </a:extLst>
          </p:cNvPr>
          <p:cNvSpPr/>
          <p:nvPr/>
        </p:nvSpPr>
        <p:spPr>
          <a:xfrm>
            <a:off x="1345270" y="894603"/>
            <a:ext cx="4236720" cy="100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171450" indent="-171450" algn="r" rtl="1">
              <a:buFont typeface="Wingdings" panose="05000000000000000000" pitchFamily="2" charset="2"/>
              <a:buChar char="ü"/>
            </a:pPr>
            <a:r>
              <a:rPr lang="fa-IR" sz="1000" b="1" dirty="0">
                <a:cs typeface="B Nazanin" panose="00000400000000000000" pitchFamily="2" charset="-78"/>
              </a:rPr>
              <a:t>یادگیری انتقالی که با 50 نمونه دوباره بر روی </a:t>
            </a:r>
            <a:r>
              <a:rPr lang="fa-IR" sz="1000" b="1" dirty="0" err="1">
                <a:cs typeface="B Nazanin" panose="00000400000000000000" pitchFamily="2" charset="-78"/>
              </a:rPr>
              <a:t>دیتاست</a:t>
            </a:r>
            <a:r>
              <a:rPr lang="fa-IR" sz="1000" b="1" dirty="0">
                <a:cs typeface="B Nazanin" panose="00000400000000000000" pitchFamily="2" charset="-78"/>
              </a:rPr>
              <a:t> دفتر اداری آموزش داده شده است.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043B1-8EF4-E1DA-31E1-28D5E2C556C5}"/>
              </a:ext>
            </a:extLst>
          </p:cNvPr>
          <p:cNvSpPr/>
          <p:nvPr/>
        </p:nvSpPr>
        <p:spPr>
          <a:xfrm>
            <a:off x="1292352" y="1133312"/>
            <a:ext cx="4295734" cy="21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171450" indent="-171450" algn="r" rtl="1">
              <a:buFont typeface="Wingdings" panose="05000000000000000000" pitchFamily="2" charset="2"/>
              <a:buChar char="ü"/>
            </a:pPr>
            <a:r>
              <a:rPr lang="fa-IR" sz="1000" b="1" dirty="0" err="1">
                <a:cs typeface="B Nazanin" panose="00000400000000000000" pitchFamily="2" charset="-78"/>
              </a:rPr>
              <a:t>شبکه‌ای</a:t>
            </a:r>
            <a:r>
              <a:rPr lang="fa-IR" sz="1000" b="1" dirty="0">
                <a:cs typeface="B Nazanin" panose="00000400000000000000" pitchFamily="2" charset="-78"/>
              </a:rPr>
              <a:t> که بدون یادگیری عمیق بر روی </a:t>
            </a:r>
            <a:r>
              <a:rPr lang="fa-IR" sz="1000" b="1" dirty="0" err="1">
                <a:cs typeface="B Nazanin" panose="00000400000000000000" pitchFamily="2" charset="-78"/>
              </a:rPr>
              <a:t>دیتاست</a:t>
            </a:r>
            <a:r>
              <a:rPr lang="fa-IR" sz="1000" b="1" dirty="0">
                <a:cs typeface="B Nazanin" panose="00000400000000000000" pitchFamily="2" charset="-78"/>
              </a:rPr>
              <a:t> مربوطه از صفر آموزش و تست گردیده.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025C3-56C6-643F-253D-96108F21B330}"/>
              </a:ext>
            </a:extLst>
          </p:cNvPr>
          <p:cNvSpPr/>
          <p:nvPr/>
        </p:nvSpPr>
        <p:spPr>
          <a:xfrm>
            <a:off x="1253830" y="1379663"/>
            <a:ext cx="4340352" cy="343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marL="171450" indent="-171450" algn="r" rtl="1">
              <a:buFont typeface="Wingdings" panose="05000000000000000000" pitchFamily="2" charset="2"/>
              <a:buChar char="ü"/>
            </a:pPr>
            <a:r>
              <a:rPr lang="fa-IR" sz="1000" b="1" dirty="0" err="1">
                <a:cs typeface="B Nazanin" panose="00000400000000000000" pitchFamily="2" charset="-78"/>
              </a:rPr>
              <a:t>شبکه‌ای</a:t>
            </a:r>
            <a:r>
              <a:rPr lang="fa-IR" sz="1000" b="1" dirty="0">
                <a:cs typeface="B Nazanin" panose="00000400000000000000" pitchFamily="2" charset="-78"/>
              </a:rPr>
              <a:t> بر روی </a:t>
            </a:r>
            <a:r>
              <a:rPr lang="fa-IR" sz="1000" b="1" dirty="0" err="1">
                <a:cs typeface="B Nazanin" panose="00000400000000000000" pitchFamily="2" charset="-78"/>
              </a:rPr>
              <a:t>دیتاست‌های</a:t>
            </a:r>
            <a:r>
              <a:rPr lang="fa-IR" sz="1000" b="1" dirty="0">
                <a:cs typeface="B Nazanin" panose="00000400000000000000" pitchFamily="2" charset="-78"/>
              </a:rPr>
              <a:t> دیگر آموزش دیده و یکراست بر روی  </a:t>
            </a:r>
            <a:r>
              <a:rPr lang="fa-IR" sz="1000" b="1" dirty="0" err="1">
                <a:cs typeface="B Nazanin" panose="00000400000000000000" pitchFamily="2" charset="-78"/>
              </a:rPr>
              <a:t>داده‌های</a:t>
            </a:r>
            <a:r>
              <a:rPr lang="fa-IR" sz="1000" b="1" dirty="0">
                <a:cs typeface="B Nazanin" panose="00000400000000000000" pitchFamily="2" charset="-78"/>
              </a:rPr>
              <a:t> دفتر اداری آزمایش شده است بدون یادگیری انتقالی.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A9577-0B62-7E7C-CA4E-87CB498F6C14}"/>
              </a:ext>
            </a:extLst>
          </p:cNvPr>
          <p:cNvSpPr txBox="1"/>
          <p:nvPr/>
        </p:nvSpPr>
        <p:spPr>
          <a:xfrm>
            <a:off x="3334321" y="5230200"/>
            <a:ext cx="247535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شکل(17): یکی از </a:t>
            </a:r>
            <a:r>
              <a:rPr lang="fa-IR" sz="1400" dirty="0" err="1">
                <a:cs typeface="B Nazanin" panose="00000400000000000000" pitchFamily="2" charset="-78"/>
              </a:rPr>
              <a:t>مقایسه‌های</a:t>
            </a:r>
            <a:r>
              <a:rPr lang="fa-IR" sz="1400" dirty="0">
                <a:cs typeface="B Nazanin" panose="00000400000000000000" pitchFamily="2" charset="-78"/>
              </a:rPr>
              <a:t> داخل مقاله.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61D156-3B9D-0665-B12F-DA63C9BA120F}"/>
              </a:ext>
            </a:extLst>
          </p:cNvPr>
          <p:cNvSpPr txBox="1"/>
          <p:nvPr/>
        </p:nvSpPr>
        <p:spPr>
          <a:xfrm>
            <a:off x="4422332" y="6353263"/>
            <a:ext cx="6848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22 از 23</a:t>
            </a:r>
          </a:p>
        </p:txBody>
      </p:sp>
    </p:spTree>
    <p:extLst>
      <p:ext uri="{BB962C8B-B14F-4D97-AF65-F5344CB8AC3E}">
        <p14:creationId xmlns:p14="http://schemas.microsoft.com/office/powerpoint/2010/main" val="27868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75C1D0-AC5E-B77B-B9D8-A8C2D7E76B07}"/>
              </a:ext>
            </a:extLst>
          </p:cNvPr>
          <p:cNvSpPr txBox="1"/>
          <p:nvPr/>
        </p:nvSpPr>
        <p:spPr>
          <a:xfrm>
            <a:off x="516193" y="1444639"/>
            <a:ext cx="81116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Cheraghinia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Shahid,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Luchie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G.-J.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Gordebeke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Caytan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Fontaine, B. Van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Herbruggen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Overview on UWB Radar: Applications, Standards, Signal Processing Techniques, Datasets, Radio Chips.”, Trends and Future Research Directions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arXiv:2402.05649, Feb. 2024.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D. D. Fort and S. Armstrong,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Ultra-Wideband for Dummies.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Wiley, 2004.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H. Arslan and Z. N. Chen,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Wideband Wireless Communication.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Wiley, 2006.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 J. Fontaine et al., "Transfer Learning for UWB Error Correction and (N)LOS Classification in Multiple Environments," in IEEE Internet of Things Journal, vol. 11, no. 3, pp. 4085-4101, 1 Feb.1, 2024</a:t>
            </a:r>
            <a:endParaRPr lang="fa-IR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B1DDE-653E-C9D8-B4FD-52A605679D43}"/>
              </a:ext>
            </a:extLst>
          </p:cNvPr>
          <p:cNvSpPr txBox="1"/>
          <p:nvPr/>
        </p:nvSpPr>
        <p:spPr>
          <a:xfrm>
            <a:off x="3962400" y="550606"/>
            <a:ext cx="100700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3200" dirty="0">
                <a:cs typeface="B Baran" panose="00000400000000000000" pitchFamily="2" charset="-78"/>
              </a:rPr>
              <a:t>مراجع:</a:t>
            </a:r>
          </a:p>
        </p:txBody>
      </p:sp>
    </p:spTree>
    <p:extLst>
      <p:ext uri="{BB962C8B-B14F-4D97-AF65-F5344CB8AC3E}">
        <p14:creationId xmlns:p14="http://schemas.microsoft.com/office/powerpoint/2010/main" val="12037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C65C-CD67-82C4-29CD-31E0906881AE}"/>
              </a:ext>
            </a:extLst>
          </p:cNvPr>
          <p:cNvSpPr txBox="1">
            <a:spLocks/>
          </p:cNvSpPr>
          <p:nvPr/>
        </p:nvSpPr>
        <p:spPr>
          <a:xfrm>
            <a:off x="1089207" y="521537"/>
            <a:ext cx="6945922" cy="11746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بکارگیری یادگیری انتقالی در تصحیح خطا </a:t>
            </a:r>
            <a:r>
              <a:rPr lang="fa-IR" sz="2800" dirty="0" err="1">
                <a:solidFill>
                  <a:srgbClr val="A43F27"/>
                </a:solidFill>
                <a:cs typeface="B Nazanin" panose="00000400000000000000" pitchFamily="2" charset="-78"/>
              </a:rPr>
              <a:t>موقعیت‌یابی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</a:t>
            </a:r>
            <a:r>
              <a:rPr lang="en-US" sz="2000" dirty="0">
                <a:solidFill>
                  <a:srgbClr val="A43F27"/>
                </a:solidFill>
                <a:cs typeface="B Nazanin" panose="00000400000000000000" pitchFamily="2" charset="-78"/>
              </a:rPr>
              <a:t>UWB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و تشخیص </a:t>
            </a:r>
            <a:r>
              <a:rPr lang="en-US" sz="2000" dirty="0">
                <a:solidFill>
                  <a:srgbClr val="A43F27"/>
                </a:solidFill>
                <a:cs typeface="B Nazanin" panose="00000400000000000000" pitchFamily="2" charset="-78"/>
              </a:rPr>
              <a:t>NLOS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در </a:t>
            </a:r>
            <a:r>
              <a:rPr lang="fa-IR" sz="2800" dirty="0" err="1">
                <a:solidFill>
                  <a:srgbClr val="A43F27"/>
                </a:solidFill>
                <a:cs typeface="B Nazanin" panose="00000400000000000000" pitchFamily="2" charset="-78"/>
              </a:rPr>
              <a:t>محیط‌های</a:t>
            </a:r>
            <a:r>
              <a:rPr lang="fa-IR" sz="2800" dirty="0">
                <a:solidFill>
                  <a:srgbClr val="A43F27"/>
                </a:solidFill>
                <a:cs typeface="B Nazanin" panose="00000400000000000000" pitchFamily="2" charset="-78"/>
              </a:rPr>
              <a:t> متفاوت.</a:t>
            </a:r>
            <a:endParaRPr lang="en-US" sz="2800" dirty="0">
              <a:solidFill>
                <a:srgbClr val="A43F27"/>
              </a:solidFill>
              <a:cs typeface="B Nazanin" panose="00000400000000000000" pitchFamily="2" charset="-78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2AAD46-EA08-9B22-331A-AF6FBCC5918C}"/>
              </a:ext>
            </a:extLst>
          </p:cNvPr>
          <p:cNvSpPr/>
          <p:nvPr/>
        </p:nvSpPr>
        <p:spPr>
          <a:xfrm>
            <a:off x="4729316" y="603479"/>
            <a:ext cx="1946787" cy="2796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D0DC71-F03F-E9C4-4E5D-D0007C570871}"/>
              </a:ext>
            </a:extLst>
          </p:cNvPr>
          <p:cNvSpPr/>
          <p:nvPr/>
        </p:nvSpPr>
        <p:spPr>
          <a:xfrm>
            <a:off x="6603444" y="969028"/>
            <a:ext cx="721587" cy="2796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C1AC35-FEBF-47C3-DE7B-C39C51B43766}"/>
              </a:ext>
            </a:extLst>
          </p:cNvPr>
          <p:cNvSpPr/>
          <p:nvPr/>
        </p:nvSpPr>
        <p:spPr>
          <a:xfrm>
            <a:off x="4552336" y="969028"/>
            <a:ext cx="721587" cy="27966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383D5-D05A-2012-F8C4-3CCB4784206A}"/>
              </a:ext>
            </a:extLst>
          </p:cNvPr>
          <p:cNvSpPr txBox="1"/>
          <p:nvPr/>
        </p:nvSpPr>
        <p:spPr>
          <a:xfrm>
            <a:off x="2264577" y="2143678"/>
            <a:ext cx="65390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سوال اول</a:t>
            </a:r>
            <a:r>
              <a:rPr lang="en-US" sz="2400" dirty="0">
                <a:cs typeface="B Nazanin" panose="00000400000000000000" pitchFamily="2" charset="-78"/>
              </a:rPr>
              <a:t>: </a:t>
            </a:r>
            <a:r>
              <a:rPr lang="fa-IR" sz="2400" dirty="0">
                <a:cs typeface="B Nazanin" panose="00000400000000000000" pitchFamily="2" charset="-78"/>
              </a:rPr>
              <a:t>یادگیری انتقالی یا 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Transfer learning </a:t>
            </a:r>
            <a:r>
              <a:rPr lang="fa-IR" sz="2400" dirty="0">
                <a:cs typeface="B Nazanin" panose="00000400000000000000" pitchFamily="2" charset="-78"/>
              </a:rPr>
              <a:t>به چه معناست؟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3C1FB-4FC6-9DF8-CF71-C7C7E4C66D07}"/>
              </a:ext>
            </a:extLst>
          </p:cNvPr>
          <p:cNvSpPr txBox="1"/>
          <p:nvPr/>
        </p:nvSpPr>
        <p:spPr>
          <a:xfrm>
            <a:off x="6509457" y="2797522"/>
            <a:ext cx="229421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سوال دوم:</a:t>
            </a:r>
            <a:r>
              <a:rPr lang="en-US" dirty="0">
                <a:cs typeface="B Nazanin" panose="00000400000000000000" pitchFamily="2" charset="-78"/>
              </a:rPr>
              <a:t>UWB </a:t>
            </a:r>
            <a:r>
              <a:rPr lang="fa-IR" sz="2400" dirty="0">
                <a:cs typeface="B Nazanin" panose="00000400000000000000" pitchFamily="2" charset="-78"/>
              </a:rPr>
              <a:t> چیه؟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85491-14B2-7B0D-9192-41136A6C316C}"/>
              </a:ext>
            </a:extLst>
          </p:cNvPr>
          <p:cNvSpPr txBox="1"/>
          <p:nvPr/>
        </p:nvSpPr>
        <p:spPr>
          <a:xfrm>
            <a:off x="5220643" y="3402206"/>
            <a:ext cx="35830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سوال سوم:</a:t>
            </a:r>
            <a:r>
              <a:rPr lang="en-US" dirty="0">
                <a:cs typeface="B Nazanin" panose="00000400000000000000" pitchFamily="2" charset="-78"/>
              </a:rPr>
              <a:t>NLOS </a:t>
            </a:r>
            <a:r>
              <a:rPr lang="fa-IR" sz="2400" dirty="0">
                <a:cs typeface="B Nazanin" panose="00000400000000000000" pitchFamily="2" charset="-78"/>
              </a:rPr>
              <a:t> چه مفهومی </a:t>
            </a:r>
            <a:r>
              <a:rPr lang="fa-IR" sz="2400" dirty="0" err="1">
                <a:cs typeface="B Nazanin" panose="00000400000000000000" pitchFamily="2" charset="-78"/>
              </a:rPr>
              <a:t>داره</a:t>
            </a:r>
            <a:r>
              <a:rPr lang="fa-IR" sz="2400" dirty="0">
                <a:cs typeface="B Nazanin" panose="00000400000000000000" pitchFamily="2" charset="-78"/>
              </a:rPr>
              <a:t>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DABE3-F283-F14B-3FB5-3761490FBCEB}"/>
              </a:ext>
            </a:extLst>
          </p:cNvPr>
          <p:cNvSpPr txBox="1"/>
          <p:nvPr/>
        </p:nvSpPr>
        <p:spPr>
          <a:xfrm>
            <a:off x="2868069" y="4660734"/>
            <a:ext cx="372249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پاسخ سوالات شما در ادامه داده میشه!</a:t>
            </a:r>
          </a:p>
        </p:txBody>
      </p:sp>
    </p:spTree>
    <p:extLst>
      <p:ext uri="{BB962C8B-B14F-4D97-AF65-F5344CB8AC3E}">
        <p14:creationId xmlns:p14="http://schemas.microsoft.com/office/powerpoint/2010/main" val="42488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animBg="1"/>
      <p:bldP spid="4" grpId="0" animBg="1"/>
      <p:bldP spid="5" grpId="0" animBg="1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11" y="991791"/>
            <a:ext cx="7449779" cy="856789"/>
          </a:xfrm>
        </p:spPr>
        <p:txBody>
          <a:bodyPr/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فهرست مطالب: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43264"/>
            <a:ext cx="7200900" cy="3809999"/>
          </a:xfrm>
        </p:spPr>
        <p:txBody>
          <a:bodyPr>
            <a:normAutofit/>
          </a:bodyPr>
          <a:lstStyle/>
          <a:p>
            <a:r>
              <a:rPr lang="fa-IR" sz="2100" dirty="0">
                <a:cs typeface="B Nazanin" panose="00000400000000000000" pitchFamily="2" charset="-78"/>
              </a:rPr>
              <a:t>بخش اول: پیش مقدمه.</a:t>
            </a:r>
            <a:endParaRPr lang="en-US" sz="2100" dirty="0">
              <a:cs typeface="B Nazanin" panose="00000400000000000000" pitchFamily="2" charset="-78"/>
            </a:endParaRPr>
          </a:p>
          <a:p>
            <a:r>
              <a:rPr lang="fa-IR" sz="2100" dirty="0">
                <a:cs typeface="B Nazanin" panose="00000400000000000000" pitchFamily="2" charset="-78"/>
              </a:rPr>
              <a:t>بخش دوم: مقدمه حل مسئله.</a:t>
            </a:r>
            <a:r>
              <a:rPr lang="en-US" sz="2100" dirty="0">
                <a:cs typeface="B Nazanin" panose="00000400000000000000" pitchFamily="2" charset="-78"/>
              </a:rPr>
              <a:t> </a:t>
            </a:r>
          </a:p>
          <a:p>
            <a:r>
              <a:rPr lang="fa-IR" sz="2100" dirty="0">
                <a:cs typeface="B Nazanin" panose="00000400000000000000" pitchFamily="2" charset="-78"/>
              </a:rPr>
              <a:t>بخش سوم: بررسی </a:t>
            </a:r>
            <a:r>
              <a:rPr lang="fa-IR" sz="2100" dirty="0" err="1">
                <a:cs typeface="B Nazanin" panose="00000400000000000000" pitchFamily="2" charset="-78"/>
              </a:rPr>
              <a:t>راه‌حل</a:t>
            </a:r>
            <a:r>
              <a:rPr lang="fa-IR" sz="2100" dirty="0">
                <a:cs typeface="B Nazanin" panose="00000400000000000000" pitchFamily="2" charset="-78"/>
              </a:rPr>
              <a:t> ارائه شده.</a:t>
            </a:r>
            <a:endParaRPr lang="en-US" sz="2100" dirty="0">
              <a:cs typeface="B Nazanin" panose="00000400000000000000" pitchFamily="2" charset="-78"/>
            </a:endParaRPr>
          </a:p>
          <a:p>
            <a:r>
              <a:rPr lang="fa-IR" sz="2100" dirty="0">
                <a:cs typeface="B Nazanin" panose="00000400000000000000" pitchFamily="2" charset="-78"/>
              </a:rPr>
              <a:t>بخش چهارم: بررسی نتایج ارائه شده.</a:t>
            </a:r>
          </a:p>
          <a:p>
            <a:r>
              <a:rPr lang="fa-IR" sz="2100" dirty="0">
                <a:cs typeface="B Nazanin" panose="00000400000000000000" pitchFamily="2" charset="-78"/>
              </a:rPr>
              <a:t>بخش پنجم: مسیر پیش رو.</a:t>
            </a:r>
            <a:endParaRPr lang="en-US" sz="2100" dirty="0">
              <a:cs typeface="B Nazanin" panose="00000400000000000000" pitchFamily="2" charset="-78"/>
            </a:endParaRPr>
          </a:p>
          <a:p>
            <a:endParaRPr lang="en-US" sz="21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CDD2A-EEC6-108E-4FA1-B3C47135E4AE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dirty="0">
                <a:cs typeface="B Mashhad" panose="00000400000000000000" pitchFamily="2" charset="-78"/>
              </a:rPr>
              <a:t>1 از 23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FB844-9B8A-6311-962C-C0E4483E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7" y="1620257"/>
            <a:ext cx="1122302" cy="18632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C9D1BE-B919-92F3-BE72-48FDC5AE0475}"/>
              </a:ext>
            </a:extLst>
          </p:cNvPr>
          <p:cNvSpPr/>
          <p:nvPr/>
        </p:nvSpPr>
        <p:spPr>
          <a:xfrm>
            <a:off x="648928" y="60009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D18B1-5368-A486-75D2-574D724CA26E}"/>
              </a:ext>
            </a:extLst>
          </p:cNvPr>
          <p:cNvSpPr txBox="1"/>
          <p:nvPr/>
        </p:nvSpPr>
        <p:spPr>
          <a:xfrm>
            <a:off x="7491774" y="142638"/>
            <a:ext cx="25342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957979-941D-B36E-703D-76108BA4546B}"/>
              </a:ext>
            </a:extLst>
          </p:cNvPr>
          <p:cNvCxnSpPr>
            <a:cxnSpLocks/>
          </p:cNvCxnSpPr>
          <p:nvPr/>
        </p:nvCxnSpPr>
        <p:spPr>
          <a:xfrm>
            <a:off x="1972585" y="2457056"/>
            <a:ext cx="36576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EBF2EF-F5FC-BC7C-E5D9-B2802FDEA5FB}"/>
              </a:ext>
            </a:extLst>
          </p:cNvPr>
          <p:cNvSpPr/>
          <p:nvPr/>
        </p:nvSpPr>
        <p:spPr>
          <a:xfrm>
            <a:off x="5781232" y="2160238"/>
            <a:ext cx="593635" cy="5936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00" dirty="0">
                <a:latin typeface="Arial Rounded MT Bold" panose="020F0704030504030204" pitchFamily="34" charset="0"/>
              </a:rPr>
              <a:t>T</a:t>
            </a:r>
          </a:p>
          <a:p>
            <a:pPr algn="ctr"/>
            <a:r>
              <a:rPr lang="en-US" sz="1000" dirty="0">
                <a:latin typeface="Arial Rounded MT Bold" panose="020F0704030504030204" pitchFamily="34" charset="0"/>
              </a:rPr>
              <a:t>A</a:t>
            </a:r>
          </a:p>
          <a:p>
            <a:pPr algn="ctr"/>
            <a:r>
              <a:rPr lang="en-US" sz="1000" dirty="0">
                <a:latin typeface="Arial Rounded MT Bold" panose="020F0704030504030204" pitchFamily="34" charset="0"/>
              </a:rPr>
              <a:t>G</a:t>
            </a:r>
            <a:endParaRPr lang="fa-IR" sz="10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6F655-AF2B-60BF-CC6B-A8B818311490}"/>
              </a:ext>
            </a:extLst>
          </p:cNvPr>
          <p:cNvSpPr txBox="1"/>
          <p:nvPr/>
        </p:nvSpPr>
        <p:spPr>
          <a:xfrm>
            <a:off x="2541640" y="2024026"/>
            <a:ext cx="678426" cy="3736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TOA</a:t>
            </a:r>
            <a:endParaRPr lang="fa-I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0348B-B832-362A-4EBF-3C933ED718CA}"/>
              </a:ext>
            </a:extLst>
          </p:cNvPr>
          <p:cNvSpPr txBox="1"/>
          <p:nvPr/>
        </p:nvSpPr>
        <p:spPr>
          <a:xfrm>
            <a:off x="3371113" y="2024026"/>
            <a:ext cx="678426" cy="3736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AOA</a:t>
            </a:r>
            <a:endParaRPr lang="fa-I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7DF08-1FBE-67FF-3226-3903923D45E6}"/>
              </a:ext>
            </a:extLst>
          </p:cNvPr>
          <p:cNvSpPr txBox="1"/>
          <p:nvPr/>
        </p:nvSpPr>
        <p:spPr>
          <a:xfrm>
            <a:off x="4232787" y="2024026"/>
            <a:ext cx="678426" cy="3736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RSS</a:t>
            </a:r>
            <a:endParaRPr lang="fa-I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02FCB-AC3D-8503-B314-85877BF697A6}"/>
              </a:ext>
            </a:extLst>
          </p:cNvPr>
          <p:cNvSpPr txBox="1"/>
          <p:nvPr/>
        </p:nvSpPr>
        <p:spPr>
          <a:xfrm>
            <a:off x="347695" y="5227126"/>
            <a:ext cx="203171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TOA=Time of Arrival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3111A-319B-15C2-006D-E8DDD043A1C7}"/>
              </a:ext>
            </a:extLst>
          </p:cNvPr>
          <p:cNvSpPr txBox="1"/>
          <p:nvPr/>
        </p:nvSpPr>
        <p:spPr>
          <a:xfrm>
            <a:off x="347695" y="5457076"/>
            <a:ext cx="23369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AOA=Angle of Arrival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B972B-79C7-7BB2-D610-B413E375F263}"/>
              </a:ext>
            </a:extLst>
          </p:cNvPr>
          <p:cNvSpPr txBox="1"/>
          <p:nvPr/>
        </p:nvSpPr>
        <p:spPr>
          <a:xfrm>
            <a:off x="357527" y="5696858"/>
            <a:ext cx="279371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RSS=Received Signal Strength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1EE1726-1975-E6FE-E13D-8673EEFC3071}"/>
              </a:ext>
            </a:extLst>
          </p:cNvPr>
          <p:cNvSpPr/>
          <p:nvPr/>
        </p:nvSpPr>
        <p:spPr>
          <a:xfrm rot="16200000">
            <a:off x="3543855" y="982582"/>
            <a:ext cx="188164" cy="17894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E397E-C300-BC29-DC84-F4518BD64F3C}"/>
              </a:ext>
            </a:extLst>
          </p:cNvPr>
          <p:cNvSpPr txBox="1"/>
          <p:nvPr/>
        </p:nvSpPr>
        <p:spPr>
          <a:xfrm>
            <a:off x="3347885" y="1409022"/>
            <a:ext cx="678426" cy="3736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CIR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C2A1A-1E6F-9912-D64D-DAD96BCA09E2}"/>
              </a:ext>
            </a:extLst>
          </p:cNvPr>
          <p:cNvSpPr txBox="1"/>
          <p:nvPr/>
        </p:nvSpPr>
        <p:spPr>
          <a:xfrm>
            <a:off x="345201" y="5915936"/>
            <a:ext cx="261181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CIR=Channel Impulse Response</a:t>
            </a:r>
            <a:endParaRPr lang="fa-I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FEFA4-F7E8-D13E-4AE6-4F7DFC70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98"/>
          <a:stretch/>
        </p:blipFill>
        <p:spPr>
          <a:xfrm>
            <a:off x="2145010" y="2548733"/>
            <a:ext cx="3114008" cy="21732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BAE5A35-A8BA-5EB6-4F9A-468F5F9605DD}"/>
              </a:ext>
            </a:extLst>
          </p:cNvPr>
          <p:cNvSpPr txBox="1"/>
          <p:nvPr/>
        </p:nvSpPr>
        <p:spPr>
          <a:xfrm>
            <a:off x="2111813" y="4630965"/>
            <a:ext cx="313419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شکل(1): پاسخ ضربه کانال در شرایط </a:t>
            </a:r>
            <a:r>
              <a:rPr lang="en-US" sz="1400" dirty="0">
                <a:cs typeface="B Nazanin" panose="00000400000000000000" pitchFamily="2" charset="-78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N(LOS) </a:t>
            </a:r>
            <a:r>
              <a:rPr lang="fa-IR" sz="1400" dirty="0">
                <a:cs typeface="B Nazanin" panose="00000400000000000000" pitchFamily="2" charset="-78"/>
              </a:rPr>
              <a:t>[1].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A423CD-F75A-E19E-6A1A-90D9C5266091}"/>
                  </a:ext>
                </a:extLst>
              </p:cNvPr>
              <p:cNvSpPr txBox="1"/>
              <p:nvPr/>
            </p:nvSpPr>
            <p:spPr>
              <a:xfrm>
                <a:off x="5246004" y="3133141"/>
                <a:ext cx="3207774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16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a-I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a-IR" sz="1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a-I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fa-IR" sz="1600" i="0">
                          <a:latin typeface="Cambria Math" panose="02040503050406030204" pitchFamily="18" charset="0"/>
                        </a:rPr>
                        <m:t> </m:t>
                      </m:r>
                      <m:sSub>
                        <m:sSubPr>
                          <m:ctrlPr>
                            <a:rPr lang="fa-IR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a-IR" sz="16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fa-IR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a-IR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a-IR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fa-I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a-IR" sz="1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a-IR" sz="1600" i="1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fa-I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A423CD-F75A-E19E-6A1A-90D9C5266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04" y="3133141"/>
                <a:ext cx="3207774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95836A-3CDC-A73F-A536-A5A1143D5A0B}"/>
              </a:ext>
            </a:extLst>
          </p:cNvPr>
          <p:cNvSpPr txBox="1"/>
          <p:nvPr/>
        </p:nvSpPr>
        <p:spPr>
          <a:xfrm>
            <a:off x="8453778" y="3401067"/>
            <a:ext cx="65114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رابطه(1)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0E312A-2DC5-2E81-EA62-61E82153F623}"/>
                  </a:ext>
                </a:extLst>
              </p:cNvPr>
              <p:cNvSpPr txBox="1"/>
              <p:nvPr/>
            </p:nvSpPr>
            <p:spPr>
              <a:xfrm>
                <a:off x="5379226" y="4213657"/>
                <a:ext cx="32395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a-I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𝑇𝑂𝐴</m:t>
                          </m:r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a-IR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fa-IR" sz="16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endChr m:val="|"/>
                                  <m:ctrlPr>
                                    <a:rPr lang="fa-IR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fa-I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a-IR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a-IR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a-IR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fa-I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fa-IR" sz="1600" i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𝑟𝑒𝑠</m:t>
                          </m:r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a-IR" sz="16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e>
                      </m:d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0E312A-2DC5-2E81-EA62-61E82153F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26" y="4213657"/>
                <a:ext cx="3239527" cy="338554"/>
              </a:xfrm>
              <a:prstGeom prst="rect">
                <a:avLst/>
              </a:prstGeom>
              <a:blipFill>
                <a:blip r:embed="rId5"/>
                <a:stretch>
                  <a:fillRect t="-105357" r="-12594" b="-17142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28BAE30-BABD-A0ED-7683-AE7E9614D52A}"/>
              </a:ext>
            </a:extLst>
          </p:cNvPr>
          <p:cNvSpPr txBox="1"/>
          <p:nvPr/>
        </p:nvSpPr>
        <p:spPr>
          <a:xfrm>
            <a:off x="8412851" y="4236811"/>
            <a:ext cx="692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رابطه(2)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D7C14-7AB1-D697-3881-1A35F4B94BD6}"/>
              </a:ext>
            </a:extLst>
          </p:cNvPr>
          <p:cNvSpPr txBox="1"/>
          <p:nvPr/>
        </p:nvSpPr>
        <p:spPr>
          <a:xfrm>
            <a:off x="6187228" y="1063674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ماهییت اطلاعات: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1777A-72DF-7032-B0EF-8794A02A7FA2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2 از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9C400-4DE3-0FFB-6633-58EE610287D8}"/>
              </a:ext>
            </a:extLst>
          </p:cNvPr>
          <p:cNvSpPr txBox="1"/>
          <p:nvPr/>
        </p:nvSpPr>
        <p:spPr>
          <a:xfrm>
            <a:off x="365044" y="139671"/>
            <a:ext cx="18922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500" dirty="0">
                <a:cs typeface="B Nazanin" panose="00000400000000000000" pitchFamily="2" charset="-78"/>
              </a:rPr>
              <a:t>سوال دوم: </a:t>
            </a:r>
            <a:r>
              <a:rPr lang="en-US" sz="1400" dirty="0">
                <a:cs typeface="B Nazanin" panose="00000400000000000000" pitchFamily="2" charset="-78"/>
              </a:rPr>
              <a:t>UWB</a:t>
            </a:r>
            <a:r>
              <a:rPr lang="fa-IR" sz="1500" dirty="0">
                <a:cs typeface="B Nazanin" panose="00000400000000000000" pitchFamily="2" charset="-78"/>
              </a:rPr>
              <a:t> چیه؟</a:t>
            </a:r>
            <a:endParaRPr lang="fa-IR" sz="1500" dirty="0"/>
          </a:p>
        </p:txBody>
      </p:sp>
    </p:spTree>
    <p:extLst>
      <p:ext uri="{BB962C8B-B14F-4D97-AF65-F5344CB8AC3E}">
        <p14:creationId xmlns:p14="http://schemas.microsoft.com/office/powerpoint/2010/main" val="266060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2" grpId="0"/>
      <p:bldP spid="26" grpId="0"/>
      <p:bldP spid="27" grpId="0"/>
      <p:bldP spid="31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32D46-8716-4DA1-C950-0FA81300E4FD}"/>
                  </a:ext>
                </a:extLst>
              </p:cNvPr>
              <p:cNvSpPr txBox="1"/>
              <p:nvPr/>
            </p:nvSpPr>
            <p:spPr>
              <a:xfrm>
                <a:off x="-79667" y="4560578"/>
                <a:ext cx="461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𝑇𝑂𝐹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32D46-8716-4DA1-C950-0FA81300E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667" y="4560578"/>
                <a:ext cx="46162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8AA0EC0-1717-8BDD-353E-EEF866808F75}"/>
              </a:ext>
            </a:extLst>
          </p:cNvPr>
          <p:cNvSpPr txBox="1"/>
          <p:nvPr/>
        </p:nvSpPr>
        <p:spPr>
          <a:xfrm>
            <a:off x="1327567" y="4995101"/>
            <a:ext cx="2015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سرعت × زمان   =   فاصله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FA623-71B0-8061-D03D-810C1DAB8426}"/>
              </a:ext>
            </a:extLst>
          </p:cNvPr>
          <p:cNvSpPr txBox="1"/>
          <p:nvPr/>
        </p:nvSpPr>
        <p:spPr>
          <a:xfrm>
            <a:off x="1882421" y="5413593"/>
            <a:ext cx="692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رابطه(5)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6D1B4-1AB7-49AB-14C2-C587A9621DF2}"/>
              </a:ext>
            </a:extLst>
          </p:cNvPr>
          <p:cNvSpPr/>
          <p:nvPr/>
        </p:nvSpPr>
        <p:spPr>
          <a:xfrm>
            <a:off x="876311" y="4304071"/>
            <a:ext cx="2711739" cy="15707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5A988-98EA-73EA-0059-528D79603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2" y="1401282"/>
            <a:ext cx="4323228" cy="24855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180A7-81A6-B8D6-A3B2-7DC5D601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32"/>
          <a:stretch/>
        </p:blipFill>
        <p:spPr>
          <a:xfrm>
            <a:off x="4572000" y="1401282"/>
            <a:ext cx="4333250" cy="2485512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1E9C3B-8B0B-8638-C7FB-629634C4719C}"/>
                  </a:ext>
                </a:extLst>
              </p:cNvPr>
              <p:cNvSpPr txBox="1"/>
              <p:nvPr/>
            </p:nvSpPr>
            <p:spPr>
              <a:xfrm>
                <a:off x="5628846" y="4799278"/>
                <a:ext cx="230074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a-IR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1E9C3B-8B0B-8638-C7FB-629634C4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846" y="4799278"/>
                <a:ext cx="230074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BF291F7-215E-17AF-3AB8-0C3156D5D247}"/>
              </a:ext>
            </a:extLst>
          </p:cNvPr>
          <p:cNvSpPr/>
          <p:nvPr/>
        </p:nvSpPr>
        <p:spPr>
          <a:xfrm>
            <a:off x="4983947" y="4304071"/>
            <a:ext cx="3590547" cy="157076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4B68F-813D-D304-762C-B31B3BB00674}"/>
              </a:ext>
            </a:extLst>
          </p:cNvPr>
          <p:cNvSpPr txBox="1"/>
          <p:nvPr/>
        </p:nvSpPr>
        <p:spPr>
          <a:xfrm>
            <a:off x="5330213" y="3886794"/>
            <a:ext cx="288412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شکل(2): روش </a:t>
            </a:r>
            <a:r>
              <a:rPr lang="en-US" sz="1200" dirty="0">
                <a:cs typeface="B Nazanin" panose="00000400000000000000" pitchFamily="2" charset="-78"/>
              </a:rPr>
              <a:t>TDOA</a:t>
            </a:r>
            <a:r>
              <a:rPr lang="fa-IR" sz="1400" dirty="0">
                <a:cs typeface="B Nazanin" panose="00000400000000000000" pitchFamily="2" charset="-78"/>
              </a:rPr>
              <a:t>برای استخراج فاصله [2].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5CBC4-276A-42D9-5C37-BE7B26E6E335}"/>
              </a:ext>
            </a:extLst>
          </p:cNvPr>
          <p:cNvSpPr txBox="1"/>
          <p:nvPr/>
        </p:nvSpPr>
        <p:spPr>
          <a:xfrm>
            <a:off x="1087058" y="3889925"/>
            <a:ext cx="279435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شکل(3): روش </a:t>
            </a:r>
            <a:r>
              <a:rPr lang="en-US" sz="1200" dirty="0">
                <a:cs typeface="B Nazanin" panose="00000400000000000000" pitchFamily="2" charset="-78"/>
              </a:rPr>
              <a:t>TWR</a:t>
            </a:r>
            <a:r>
              <a:rPr lang="fa-IR" sz="1400" dirty="0">
                <a:cs typeface="B Nazanin" panose="00000400000000000000" pitchFamily="2" charset="-78"/>
              </a:rPr>
              <a:t> برای استخراج فاصله[2].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496A4AF-932B-9ED7-87A5-CEEC87DA47CF}"/>
              </a:ext>
            </a:extLst>
          </p:cNvPr>
          <p:cNvSpPr/>
          <p:nvPr/>
        </p:nvSpPr>
        <p:spPr>
          <a:xfrm>
            <a:off x="648928" y="60009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A71A6-77E5-E8E1-60B1-772D1CDF4D31}"/>
              </a:ext>
            </a:extLst>
          </p:cNvPr>
          <p:cNvSpPr txBox="1"/>
          <p:nvPr/>
        </p:nvSpPr>
        <p:spPr>
          <a:xfrm>
            <a:off x="6157731" y="866999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استخراج فاصله: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DB8092-3FC5-3243-BBB3-0DA2233A7F18}"/>
              </a:ext>
            </a:extLst>
          </p:cNvPr>
          <p:cNvSpPr txBox="1"/>
          <p:nvPr/>
        </p:nvSpPr>
        <p:spPr>
          <a:xfrm>
            <a:off x="6433186" y="5225103"/>
            <a:ext cx="692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رابطه(4)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CFB46-0FB9-4A43-1F1A-38CE635EB975}"/>
              </a:ext>
            </a:extLst>
          </p:cNvPr>
          <p:cNvSpPr txBox="1"/>
          <p:nvPr/>
        </p:nvSpPr>
        <p:spPr>
          <a:xfrm>
            <a:off x="4441996" y="6353263"/>
            <a:ext cx="6286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3 از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C5EFF-D0A0-7B36-D04D-2DB093AAA978}"/>
              </a:ext>
            </a:extLst>
          </p:cNvPr>
          <p:cNvSpPr txBox="1"/>
          <p:nvPr/>
        </p:nvSpPr>
        <p:spPr>
          <a:xfrm>
            <a:off x="7491774" y="142638"/>
            <a:ext cx="25342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52562-C155-CB85-CCE5-74348945E8AA}"/>
              </a:ext>
            </a:extLst>
          </p:cNvPr>
          <p:cNvSpPr txBox="1"/>
          <p:nvPr/>
        </p:nvSpPr>
        <p:spPr>
          <a:xfrm>
            <a:off x="365044" y="139671"/>
            <a:ext cx="189221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500" dirty="0">
                <a:cs typeface="B Nazanin" panose="00000400000000000000" pitchFamily="2" charset="-78"/>
              </a:rPr>
              <a:t>سوال دوم: </a:t>
            </a:r>
            <a:r>
              <a:rPr lang="en-US" sz="1400" dirty="0">
                <a:cs typeface="B Nazanin" panose="00000400000000000000" pitchFamily="2" charset="-78"/>
              </a:rPr>
              <a:t>UWB</a:t>
            </a:r>
            <a:r>
              <a:rPr lang="fa-IR" sz="1500" dirty="0">
                <a:cs typeface="B Nazanin" panose="00000400000000000000" pitchFamily="2" charset="-78"/>
              </a:rPr>
              <a:t> چیه؟</a:t>
            </a:r>
            <a:endParaRPr lang="fa-IR" sz="1500" dirty="0"/>
          </a:p>
        </p:txBody>
      </p:sp>
    </p:spTree>
    <p:extLst>
      <p:ext uri="{BB962C8B-B14F-4D97-AF65-F5344CB8AC3E}">
        <p14:creationId xmlns:p14="http://schemas.microsoft.com/office/powerpoint/2010/main" val="36975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5" grpId="0"/>
      <p:bldP spid="6" grpId="0" animBg="1"/>
      <p:bldP spid="15" grpId="0"/>
      <p:bldP spid="32" grpId="0" animBg="1"/>
      <p:bldP spid="33" grpId="0"/>
      <p:bldP spid="34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459797-E406-8F1D-BDAC-20404855ACF3}"/>
              </a:ext>
            </a:extLst>
          </p:cNvPr>
          <p:cNvSpPr/>
          <p:nvPr/>
        </p:nvSpPr>
        <p:spPr>
          <a:xfrm>
            <a:off x="648928" y="60009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CB30-9DF6-7B43-4D37-980FDA40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6" y="1039169"/>
            <a:ext cx="431079" cy="715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D0D3A-3C47-8DA8-7E04-515FC19C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66" y="2556528"/>
            <a:ext cx="431079" cy="715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4A309-DAB5-093F-C85F-779D3527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56461" y="1039169"/>
            <a:ext cx="431078" cy="715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281C1-C1EA-6A24-ECB2-6D83BFDC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56461" y="2556528"/>
            <a:ext cx="431078" cy="71567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8FD6ACE-DD74-6FF7-1D43-C89744B93B1C}"/>
              </a:ext>
            </a:extLst>
          </p:cNvPr>
          <p:cNvSpPr/>
          <p:nvPr/>
        </p:nvSpPr>
        <p:spPr>
          <a:xfrm>
            <a:off x="2021746" y="1931008"/>
            <a:ext cx="377505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88" dirty="0">
                <a:latin typeface="Arial Rounded MT Bold" panose="020F0704030504030204" pitchFamily="34" charset="0"/>
              </a:rPr>
              <a:t>TAG</a:t>
            </a:r>
            <a:endParaRPr lang="fa-IR" sz="788" dirty="0">
              <a:latin typeface="Arial Rounded MT Bold" panose="020F07040305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82C6D6-CB96-AF78-73A6-BD6379DADC2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1127745" y="1397004"/>
            <a:ext cx="949285" cy="589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739E9C-2AB4-DB99-38FB-BCF124375139}"/>
              </a:ext>
            </a:extLst>
          </p:cNvPr>
          <p:cNvCxnSpPr>
            <a:stCxn id="8" idx="3"/>
            <a:endCxn id="11" idx="3"/>
          </p:cNvCxnSpPr>
          <p:nvPr/>
        </p:nvCxnSpPr>
        <p:spPr>
          <a:xfrm flipV="1">
            <a:off x="1127745" y="2253229"/>
            <a:ext cx="949285" cy="661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DB7A7B-ECC0-DAD4-CEEC-927D437A6BD7}"/>
              </a:ext>
            </a:extLst>
          </p:cNvPr>
          <p:cNvCxnSpPr>
            <a:cxnSpLocks/>
            <a:stCxn id="10" idx="3"/>
            <a:endCxn id="11" idx="5"/>
          </p:cNvCxnSpPr>
          <p:nvPr/>
        </p:nvCxnSpPr>
        <p:spPr>
          <a:xfrm flipH="1" flipV="1">
            <a:off x="2343967" y="2253229"/>
            <a:ext cx="2012494" cy="661134"/>
          </a:xfrm>
          <a:prstGeom prst="straightConnector1">
            <a:avLst/>
          </a:prstGeom>
          <a:ln cap="sq">
            <a:round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A4D64-8427-B6F5-D88C-0D16244364D4}"/>
              </a:ext>
            </a:extLst>
          </p:cNvPr>
          <p:cNvSpPr/>
          <p:nvPr/>
        </p:nvSpPr>
        <p:spPr>
          <a:xfrm>
            <a:off x="2781974" y="918800"/>
            <a:ext cx="1022555" cy="210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obstacle</a:t>
            </a:r>
            <a:endParaRPr lang="fa-I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1E2E6-3DF4-AAFE-7A45-0569D4160DB5}"/>
              </a:ext>
            </a:extLst>
          </p:cNvPr>
          <p:cNvSpPr/>
          <p:nvPr/>
        </p:nvSpPr>
        <p:spPr>
          <a:xfrm rot="17243639">
            <a:off x="3035422" y="2533746"/>
            <a:ext cx="1022555" cy="210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obstacle</a:t>
            </a:r>
            <a:endParaRPr lang="fa-IR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13C4F1-7A34-9461-D0A2-9CDD9C9D0F1D}"/>
              </a:ext>
            </a:extLst>
          </p:cNvPr>
          <p:cNvCxnSpPr>
            <a:stCxn id="9" idx="3"/>
            <a:endCxn id="11" idx="6"/>
          </p:cNvCxnSpPr>
          <p:nvPr/>
        </p:nvCxnSpPr>
        <p:spPr>
          <a:xfrm flipH="1">
            <a:off x="2399251" y="1397004"/>
            <a:ext cx="1957210" cy="722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0FB71E-CD9F-4E24-A825-46FCB21480E7}"/>
              </a:ext>
            </a:extLst>
          </p:cNvPr>
          <p:cNvCxnSpPr>
            <a:stCxn id="9" idx="3"/>
            <a:endCxn id="23" idx="2"/>
          </p:cNvCxnSpPr>
          <p:nvPr/>
        </p:nvCxnSpPr>
        <p:spPr>
          <a:xfrm flipH="1" flipV="1">
            <a:off x="3293252" y="1129653"/>
            <a:ext cx="1063209" cy="2673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C992EC-8D79-D025-803E-F05F577643BF}"/>
              </a:ext>
            </a:extLst>
          </p:cNvPr>
          <p:cNvCxnSpPr>
            <a:stCxn id="23" idx="2"/>
            <a:endCxn id="11" idx="6"/>
          </p:cNvCxnSpPr>
          <p:nvPr/>
        </p:nvCxnSpPr>
        <p:spPr>
          <a:xfrm flipH="1">
            <a:off x="2399251" y="1129653"/>
            <a:ext cx="894001" cy="9901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BB3905B-3426-D229-E526-0B404E2D8C9B}"/>
              </a:ext>
            </a:extLst>
          </p:cNvPr>
          <p:cNvSpPr txBox="1"/>
          <p:nvPr/>
        </p:nvSpPr>
        <p:spPr>
          <a:xfrm>
            <a:off x="5627967" y="1397004"/>
            <a:ext cx="28193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منابع  اصلی خطا در </a:t>
            </a:r>
            <a:r>
              <a:rPr lang="fa-IR" dirty="0" err="1">
                <a:cs typeface="B Nazanin" panose="00000400000000000000" pitchFamily="2" charset="-78"/>
              </a:rPr>
              <a:t>مکان‌یابی</a:t>
            </a:r>
            <a:r>
              <a:rPr lang="fa-IR" dirty="0">
                <a:cs typeface="B Nazanin" panose="00000400000000000000" pitchFamily="2" charset="-78"/>
              </a:rPr>
              <a:t> </a:t>
            </a:r>
          </a:p>
          <a:p>
            <a:pPr algn="ctr" rtl="1"/>
            <a:r>
              <a:rPr lang="fa-IR" dirty="0">
                <a:cs typeface="B Nazanin" panose="00000400000000000000" pitchFamily="2" charset="-78"/>
              </a:rPr>
              <a:t>مبتنی بر محاسبه زمان: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E3457-E46B-4C42-FC38-D385B164AB1E}"/>
              </a:ext>
            </a:extLst>
          </p:cNvPr>
          <p:cNvSpPr txBox="1"/>
          <p:nvPr/>
        </p:nvSpPr>
        <p:spPr>
          <a:xfrm>
            <a:off x="5965654" y="2245510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1- انتشار چند </a:t>
            </a:r>
            <a:r>
              <a:rPr lang="fa-IR" dirty="0" err="1">
                <a:cs typeface="B Nazanin" panose="00000400000000000000" pitchFamily="2" charset="-78"/>
              </a:rPr>
              <a:t>مسیره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EF63F5-84D3-3823-FD09-120286A5EAA5}"/>
              </a:ext>
            </a:extLst>
          </p:cNvPr>
          <p:cNvSpPr txBox="1"/>
          <p:nvPr/>
        </p:nvSpPr>
        <p:spPr>
          <a:xfrm>
            <a:off x="5599515" y="2613842"/>
            <a:ext cx="28193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2- اختلال در محیط چند </a:t>
            </a:r>
            <a:r>
              <a:rPr lang="fa-IR" dirty="0" err="1">
                <a:cs typeface="B Nazanin" panose="00000400000000000000" pitchFamily="2" charset="-78"/>
              </a:rPr>
              <a:t>کاربره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12B93-78DA-EB36-7C5B-F9E7F4CE4420}"/>
              </a:ext>
            </a:extLst>
          </p:cNvPr>
          <p:cNvSpPr txBox="1"/>
          <p:nvPr/>
        </p:nvSpPr>
        <p:spPr>
          <a:xfrm>
            <a:off x="5193716" y="2966800"/>
            <a:ext cx="3170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dirty="0">
                <a:cs typeface="B Nazanin" panose="00000400000000000000" pitchFamily="2" charset="-78"/>
              </a:rPr>
              <a:t>3- مسیر دید غیر مستقیم (</a:t>
            </a:r>
            <a:r>
              <a:rPr lang="en-US" sz="1400" dirty="0" err="1">
                <a:cs typeface="B Nazanin" panose="00000400000000000000" pitchFamily="2" charset="-78"/>
              </a:rPr>
              <a:t>NLoS</a:t>
            </a:r>
            <a:r>
              <a:rPr lang="fa-IR" dirty="0">
                <a:cs typeface="B Nazanin" panose="00000400000000000000" pitchFamily="2" charset="-78"/>
              </a:rPr>
              <a:t>)[3].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BD33B4-AF04-1704-DE22-A7638B798D0C}"/>
              </a:ext>
            </a:extLst>
          </p:cNvPr>
          <p:cNvSpPr/>
          <p:nvPr/>
        </p:nvSpPr>
        <p:spPr>
          <a:xfrm>
            <a:off x="1726311" y="2653764"/>
            <a:ext cx="377505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88" dirty="0">
                <a:latin typeface="Arial Rounded MT Bold" panose="020F0704030504030204" pitchFamily="34" charset="0"/>
              </a:rPr>
              <a:t>TAG</a:t>
            </a:r>
            <a:endParaRPr lang="fa-IR" sz="788" dirty="0">
              <a:latin typeface="Arial Rounded MT Bold" panose="020F07040305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F96E9B-CFED-380C-B5BC-7CFC1B2416BF}"/>
              </a:ext>
            </a:extLst>
          </p:cNvPr>
          <p:cNvSpPr/>
          <p:nvPr/>
        </p:nvSpPr>
        <p:spPr>
          <a:xfrm>
            <a:off x="3084955" y="1331660"/>
            <a:ext cx="377505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88" dirty="0">
                <a:latin typeface="Arial Rounded MT Bold" panose="020F0704030504030204" pitchFamily="34" charset="0"/>
              </a:rPr>
              <a:t>TAG</a:t>
            </a:r>
            <a:endParaRPr lang="fa-IR" sz="788" dirty="0">
              <a:latin typeface="Arial Rounded MT Bold" panose="020F07040305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428505-F485-FFE7-9BDB-AEBC05893FEA}"/>
              </a:ext>
            </a:extLst>
          </p:cNvPr>
          <p:cNvSpPr/>
          <p:nvPr/>
        </p:nvSpPr>
        <p:spPr>
          <a:xfrm>
            <a:off x="1609473" y="1236028"/>
            <a:ext cx="377505" cy="3775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788" dirty="0">
                <a:latin typeface="Arial Rounded MT Bold" panose="020F0704030504030204" pitchFamily="34" charset="0"/>
              </a:rPr>
              <a:t>TAG</a:t>
            </a:r>
            <a:endParaRPr lang="fa-IR" sz="788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D861E-DC2E-EC84-D2DB-BF8BB8521EFE}"/>
              </a:ext>
            </a:extLst>
          </p:cNvPr>
          <p:cNvSpPr txBox="1"/>
          <p:nvPr/>
        </p:nvSpPr>
        <p:spPr>
          <a:xfrm>
            <a:off x="1231716" y="3575355"/>
            <a:ext cx="747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ctr" rtl="1">
              <a:buFont typeface="Arial" panose="020B0604020202020204" pitchFamily="34" charset="0"/>
              <a:buChar char="•"/>
            </a:pPr>
            <a:r>
              <a:rPr lang="fa-IR" dirty="0">
                <a:cs typeface="B Nazanin" panose="00000400000000000000" pitchFamily="2" charset="-78"/>
              </a:rPr>
              <a:t>مادامی که فاصله </a:t>
            </a:r>
            <a:r>
              <a:rPr lang="en-US" dirty="0">
                <a:cs typeface="B Nazanin" panose="00000400000000000000" pitchFamily="2" charset="-78"/>
              </a:rPr>
              <a:t> D</a:t>
            </a:r>
            <a:r>
              <a:rPr lang="en-US" sz="1400" dirty="0">
                <a:cs typeface="B Nazanin" panose="00000400000000000000" pitchFamily="2" charset="-78"/>
              </a:rPr>
              <a:t>i</a:t>
            </a:r>
            <a:r>
              <a:rPr lang="fa-IR" dirty="0">
                <a:cs typeface="B Nazanin" panose="00000400000000000000" pitchFamily="2" charset="-78"/>
              </a:rPr>
              <a:t>را داشته باشیم برای استخراج </a:t>
            </a:r>
            <a:r>
              <a:rPr lang="fa-IR" sz="1600" dirty="0">
                <a:cs typeface="B Nazanin" panose="00000400000000000000" pitchFamily="2" charset="-78"/>
              </a:rPr>
              <a:t>مختصات</a:t>
            </a:r>
            <a:r>
              <a:rPr lang="fa-IR" dirty="0">
                <a:cs typeface="B Nazanin" panose="00000400000000000000" pitchFamily="2" charset="-78"/>
              </a:rPr>
              <a:t> از روش های استفاده </a:t>
            </a:r>
            <a:r>
              <a:rPr lang="fa-IR" dirty="0" err="1">
                <a:cs typeface="B Nazanin" panose="00000400000000000000" pitchFamily="2" charset="-78"/>
              </a:rPr>
              <a:t>می‌کنیم</a:t>
            </a:r>
            <a:r>
              <a:rPr lang="fa-IR" dirty="0">
                <a:cs typeface="B Nazanin" panose="00000400000000000000" pitchFamily="2" charset="-78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BFCF3-BB46-77D6-C311-9F1FA68DC97A}"/>
              </a:ext>
            </a:extLst>
          </p:cNvPr>
          <p:cNvSpPr txBox="1"/>
          <p:nvPr/>
        </p:nvSpPr>
        <p:spPr>
          <a:xfrm>
            <a:off x="1181412" y="3241865"/>
            <a:ext cx="2539477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شکل(4): روش </a:t>
            </a:r>
            <a:r>
              <a:rPr lang="en-US" sz="1200" dirty="0">
                <a:cs typeface="B Nazanin" panose="00000400000000000000" pitchFamily="2" charset="-78"/>
              </a:rPr>
              <a:t>TWR</a:t>
            </a:r>
            <a:r>
              <a:rPr lang="fa-IR" sz="1400" dirty="0">
                <a:cs typeface="B Nazanin" panose="00000400000000000000" pitchFamily="2" charset="-78"/>
              </a:rPr>
              <a:t> برای استخراج فاصله.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D8B0CD-17C3-67C8-9521-C7C98533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49" y="4038195"/>
            <a:ext cx="2028751" cy="1794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A04BAF-5203-084E-B80E-1F646D57678E}"/>
                  </a:ext>
                </a:extLst>
              </p:cNvPr>
              <p:cNvSpPr txBox="1"/>
              <p:nvPr/>
            </p:nvSpPr>
            <p:spPr>
              <a:xfrm>
                <a:off x="3822532" y="4452173"/>
                <a:ext cx="1969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fa-I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a-I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a-I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a-I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a-I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A04BAF-5203-084E-B80E-1F646D57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532" y="4452173"/>
                <a:ext cx="1969080" cy="369332"/>
              </a:xfrm>
              <a:prstGeom prst="rect">
                <a:avLst/>
              </a:prstGeom>
              <a:blipFill>
                <a:blip r:embed="rId4"/>
                <a:stretch>
                  <a:fillRect t="-19672" b="-327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8F7028-EA7C-2B74-C049-7B642556AEB5}"/>
                  </a:ext>
                </a:extLst>
              </p:cNvPr>
              <p:cNvSpPr txBox="1"/>
              <p:nvPr/>
            </p:nvSpPr>
            <p:spPr>
              <a:xfrm>
                <a:off x="3334865" y="4819574"/>
                <a:ext cx="2944415" cy="854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05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a-IR" sz="105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fa-IR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a-IR" sz="105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a-IR" sz="10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a-IR" sz="105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fa-IR" sz="1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a-IR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a-IR" sz="105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a-IR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a-I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fa-IR" sz="105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a-IR" sz="105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fa-IR" sz="105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fa-IR" sz="105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a-IR" sz="105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a-IR" sz="105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a-IR" sz="105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a-IR" sz="1050" b="0" i="1" smtClean="0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fa-IR" sz="10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a-IR" sz="10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a-IR" sz="105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fa-IR" sz="105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fa-IR" sz="105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fa-IR" sz="105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a-IR" sz="105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fa-IR" sz="105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a-IR" sz="105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a-IR" sz="10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a-IR" sz="105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a-IR" sz="105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fa-IR" sz="105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a-IR" sz="105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a-IR" sz="1050" i="0">
                                          <a:latin typeface="Cambria Math" panose="02040503050406030204" pitchFamily="18" charset="0"/>
                                        </a:rPr>
                                        <m:t>ⅆ</m:t>
                                      </m:r>
                                    </m:e>
                                    <m:sub>
                                      <m:r>
                                        <a:rPr lang="fa-IR" sz="105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a-IR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8F7028-EA7C-2B74-C049-7B642556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865" y="4819574"/>
                <a:ext cx="2944415" cy="854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3B2A5DCF-824B-5607-C388-025B169C1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9116" y="4179454"/>
            <a:ext cx="1512122" cy="18202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81C6104-2ECE-149B-83EA-B0E45A625967}"/>
              </a:ext>
            </a:extLst>
          </p:cNvPr>
          <p:cNvSpPr txBox="1"/>
          <p:nvPr/>
        </p:nvSpPr>
        <p:spPr>
          <a:xfrm>
            <a:off x="822685" y="5845782"/>
            <a:ext cx="232858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شکل(7): روش هندسی</a:t>
            </a:r>
            <a:r>
              <a:rPr lang="en-US" sz="1200" dirty="0">
                <a:cs typeface="B Nazanin" panose="00000400000000000000" pitchFamily="2" charset="-78"/>
              </a:rPr>
              <a:t>Trilateration</a:t>
            </a:r>
            <a:r>
              <a:rPr lang="en-US" sz="1400" dirty="0">
                <a:cs typeface="B Nazanin" panose="00000400000000000000" pitchFamily="2" charset="-78"/>
              </a:rPr>
              <a:t> 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8A5044-8B6D-128C-29ED-AD4A42236DD9}"/>
              </a:ext>
            </a:extLst>
          </p:cNvPr>
          <p:cNvSpPr txBox="1"/>
          <p:nvPr/>
        </p:nvSpPr>
        <p:spPr>
          <a:xfrm>
            <a:off x="3800104" y="5695136"/>
            <a:ext cx="1887055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1400" dirty="0">
                <a:cs typeface="B Nazanin" panose="00000400000000000000" pitchFamily="2" charset="-78"/>
              </a:rPr>
              <a:t>شکل(6): روش محاسبه </a:t>
            </a:r>
            <a:r>
              <a:rPr lang="fa-IR" sz="1400" dirty="0" err="1">
                <a:cs typeface="B Nazanin" panose="00000400000000000000" pitchFamily="2" charset="-78"/>
              </a:rPr>
              <a:t>بهینگی</a:t>
            </a:r>
            <a:endParaRPr lang="fa-IR" sz="1400" dirty="0">
              <a:cs typeface="B Nazanin" panose="00000400000000000000" pitchFamily="2" charset="-78"/>
            </a:endParaRPr>
          </a:p>
          <a:p>
            <a:pPr algn="ctr" rtl="1"/>
            <a:r>
              <a:rPr lang="en-US" sz="1200" dirty="0">
                <a:cs typeface="B Nazanin" panose="00000400000000000000" pitchFamily="2" charset="-78"/>
              </a:rPr>
              <a:t>Least square </a:t>
            </a:r>
            <a:r>
              <a:rPr lang="fa-IR" sz="12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92AC97-E850-AACA-E943-45511B05E270}"/>
              </a:ext>
            </a:extLst>
          </p:cNvPr>
          <p:cNvSpPr txBox="1"/>
          <p:nvPr/>
        </p:nvSpPr>
        <p:spPr>
          <a:xfrm>
            <a:off x="6617382" y="5906383"/>
            <a:ext cx="167385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/>
            <a:r>
              <a:rPr lang="fa-IR" sz="1400" dirty="0">
                <a:cs typeface="B Nazanin" panose="00000400000000000000" pitchFamily="2" charset="-78"/>
              </a:rPr>
              <a:t>شکل(5): </a:t>
            </a:r>
            <a:r>
              <a:rPr lang="fa-IR" sz="1400" dirty="0" err="1">
                <a:cs typeface="B Nazanin" panose="00000400000000000000" pitchFamily="2" charset="-78"/>
              </a:rPr>
              <a:t>شبکه‌های</a:t>
            </a:r>
            <a:r>
              <a:rPr lang="fa-IR" sz="1400" dirty="0">
                <a:cs typeface="B Nazanin" panose="00000400000000000000" pitchFamily="2" charset="-78"/>
              </a:rPr>
              <a:t> عصبی</a:t>
            </a:r>
            <a:r>
              <a:rPr lang="fa-IR" sz="12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19A7C-5DBB-4843-9EE5-4B0CE9105687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4 از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FD085-BFCB-65FD-9017-D9E24D241DF5}"/>
              </a:ext>
            </a:extLst>
          </p:cNvPr>
          <p:cNvSpPr txBox="1"/>
          <p:nvPr/>
        </p:nvSpPr>
        <p:spPr>
          <a:xfrm>
            <a:off x="7491774" y="142638"/>
            <a:ext cx="25342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0D284-C2BC-18CA-7783-526BB7CCD293}"/>
              </a:ext>
            </a:extLst>
          </p:cNvPr>
          <p:cNvSpPr txBox="1"/>
          <p:nvPr/>
        </p:nvSpPr>
        <p:spPr>
          <a:xfrm>
            <a:off x="365044" y="149503"/>
            <a:ext cx="24475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500" dirty="0">
                <a:cs typeface="B Nazanin" panose="00000400000000000000" pitchFamily="2" charset="-78"/>
              </a:rPr>
              <a:t>سوال سوم: </a:t>
            </a:r>
            <a:r>
              <a:rPr lang="en-US" sz="1400" dirty="0">
                <a:cs typeface="B Nazanin" panose="00000400000000000000" pitchFamily="2" charset="-78"/>
              </a:rPr>
              <a:t>NLOS </a:t>
            </a:r>
            <a:r>
              <a:rPr lang="fa-IR" sz="1400" dirty="0">
                <a:cs typeface="B Nazanin" panose="00000400000000000000" pitchFamily="2" charset="-78"/>
              </a:rPr>
              <a:t> چه مفهومی </a:t>
            </a:r>
            <a:r>
              <a:rPr lang="fa-IR" sz="1400" dirty="0" err="1">
                <a:cs typeface="B Nazanin" panose="00000400000000000000" pitchFamily="2" charset="-78"/>
              </a:rPr>
              <a:t>داره</a:t>
            </a:r>
            <a:r>
              <a:rPr lang="fa-IR" sz="1500" dirty="0">
                <a:cs typeface="B Nazanin" panose="00000400000000000000" pitchFamily="2" charset="-78"/>
              </a:rPr>
              <a:t>؟</a:t>
            </a:r>
            <a:endParaRPr lang="fa-IR" sz="1500" dirty="0"/>
          </a:p>
        </p:txBody>
      </p:sp>
    </p:spTree>
    <p:extLst>
      <p:ext uri="{BB962C8B-B14F-4D97-AF65-F5344CB8AC3E}">
        <p14:creationId xmlns:p14="http://schemas.microsoft.com/office/powerpoint/2010/main" val="324598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6" grpId="0" animBg="1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37" grpId="0"/>
      <p:bldP spid="17" grpId="0"/>
      <p:bldP spid="38" grpId="0"/>
      <p:bldP spid="40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652AD-E248-23C8-6177-0EDD2052901C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5 از 23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991744-75B4-ACE3-63B1-EC6485929737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520C3-1D62-9FCD-AD0F-09F73BEBDA6A}"/>
              </a:ext>
            </a:extLst>
          </p:cNvPr>
          <p:cNvSpPr txBox="1"/>
          <p:nvPr/>
        </p:nvSpPr>
        <p:spPr>
          <a:xfrm>
            <a:off x="7491774" y="142638"/>
            <a:ext cx="12102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208A8-0679-EA98-2FCA-71C0E47A07D0}"/>
              </a:ext>
            </a:extLst>
          </p:cNvPr>
          <p:cNvSpPr txBox="1"/>
          <p:nvPr/>
        </p:nvSpPr>
        <p:spPr>
          <a:xfrm>
            <a:off x="342899" y="152470"/>
            <a:ext cx="4140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سوال اول: یادگیری انتقالی یا  </a:t>
            </a:r>
            <a:r>
              <a:rPr lang="en-US" sz="1400" dirty="0">
                <a:cs typeface="B Nazanin" panose="00000400000000000000" pitchFamily="2" charset="-78"/>
              </a:rPr>
              <a:t> Transfer learning </a:t>
            </a:r>
            <a:r>
              <a:rPr lang="fa-IR" sz="1400" dirty="0">
                <a:cs typeface="B Nazanin" panose="00000400000000000000" pitchFamily="2" charset="-78"/>
              </a:rPr>
              <a:t>به چه معناست؟</a:t>
            </a:r>
            <a:endParaRPr lang="fa-I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9147A-C52F-A1C4-E141-CC9DC8DD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1195442"/>
            <a:ext cx="8042787" cy="446711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7621D-373C-BC34-6F02-338DB4B4366C}"/>
              </a:ext>
            </a:extLst>
          </p:cNvPr>
          <p:cNvSpPr txBox="1"/>
          <p:nvPr/>
        </p:nvSpPr>
        <p:spPr>
          <a:xfrm>
            <a:off x="2558138" y="5739460"/>
            <a:ext cx="385073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شکل(7): مفهوم یادگیری عمیق از دوره یادگیری عمیق </a:t>
            </a:r>
            <a:r>
              <a:rPr lang="fa-IR" sz="1400" dirty="0" err="1">
                <a:cs typeface="B Nazanin" panose="00000400000000000000" pitchFamily="2" charset="-78"/>
              </a:rPr>
              <a:t>مایک</a:t>
            </a:r>
            <a:r>
              <a:rPr lang="fa-IR" sz="1400" dirty="0">
                <a:cs typeface="B Nazanin" panose="00000400000000000000" pitchFamily="2" charset="-78"/>
              </a:rPr>
              <a:t> </a:t>
            </a:r>
            <a:r>
              <a:rPr lang="fa-IR" sz="1400" dirty="0" err="1">
                <a:cs typeface="B Nazanin" panose="00000400000000000000" pitchFamily="2" charset="-78"/>
              </a:rPr>
              <a:t>کوهن</a:t>
            </a:r>
            <a:r>
              <a:rPr lang="fa-IR" sz="1400" dirty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06121C-FE54-8F79-8E78-5F95E7A4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136" y="3278850"/>
            <a:ext cx="1576340" cy="508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2300CD-EF62-8A26-B007-471F72634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3756659"/>
            <a:ext cx="6339840" cy="16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D9BC9-4E67-B3F0-CABA-0E1EE11CE983}"/>
              </a:ext>
            </a:extLst>
          </p:cNvPr>
          <p:cNvSpPr txBox="1"/>
          <p:nvPr/>
        </p:nvSpPr>
        <p:spPr>
          <a:xfrm>
            <a:off x="4441996" y="6353263"/>
            <a:ext cx="6094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>
                <a:cs typeface="B Mashhad" panose="00000400000000000000" pitchFamily="2" charset="-78"/>
              </a:rPr>
              <a:t>6 از 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4ADAA-3D40-D68F-F402-7E2EA542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9" y="1163955"/>
            <a:ext cx="8155162" cy="453009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0DA8F-4C11-35CA-631C-273FC5AED20A}"/>
              </a:ext>
            </a:extLst>
          </p:cNvPr>
          <p:cNvSpPr txBox="1"/>
          <p:nvPr/>
        </p:nvSpPr>
        <p:spPr>
          <a:xfrm>
            <a:off x="3117784" y="5739460"/>
            <a:ext cx="284404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شکل(8) : آموزش شبکه عصبی با </a:t>
            </a:r>
            <a:r>
              <a:rPr lang="fa-IR" sz="1400" dirty="0" err="1">
                <a:cs typeface="B Nazanin" panose="00000400000000000000" pitchFamily="2" charset="-78"/>
              </a:rPr>
              <a:t>داده‌های</a:t>
            </a:r>
            <a:r>
              <a:rPr lang="fa-IR" sz="1400" dirty="0">
                <a:cs typeface="B Nazanin" panose="00000400000000000000" pitchFamily="2" charset="-78"/>
              </a:rPr>
              <a:t> جدید.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0CD66D-8007-0636-D4AA-EB41E9BD10E2}"/>
              </a:ext>
            </a:extLst>
          </p:cNvPr>
          <p:cNvSpPr/>
          <p:nvPr/>
        </p:nvSpPr>
        <p:spPr>
          <a:xfrm>
            <a:off x="648928" y="592479"/>
            <a:ext cx="8495072" cy="342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F9A14-5115-7849-B19C-22ED98843C2E}"/>
              </a:ext>
            </a:extLst>
          </p:cNvPr>
          <p:cNvSpPr txBox="1"/>
          <p:nvPr/>
        </p:nvSpPr>
        <p:spPr>
          <a:xfrm>
            <a:off x="7491774" y="142638"/>
            <a:ext cx="12102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500" dirty="0">
                <a:cs typeface="B Nazanin" panose="00000400000000000000" pitchFamily="2" charset="-78"/>
              </a:rPr>
              <a:t>بخش اول: مقدمه</a:t>
            </a:r>
            <a:endParaRPr lang="fa-I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F10FD-9287-8DE3-609D-662B58527CD6}"/>
              </a:ext>
            </a:extLst>
          </p:cNvPr>
          <p:cNvSpPr txBox="1"/>
          <p:nvPr/>
        </p:nvSpPr>
        <p:spPr>
          <a:xfrm>
            <a:off x="342899" y="152470"/>
            <a:ext cx="4140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400" dirty="0">
                <a:cs typeface="B Nazanin" panose="00000400000000000000" pitchFamily="2" charset="-78"/>
              </a:rPr>
              <a:t>سوال اول: یادگیری انتقالی یا  </a:t>
            </a:r>
            <a:r>
              <a:rPr lang="en-US" sz="1400" dirty="0">
                <a:cs typeface="B Nazanin" panose="00000400000000000000" pitchFamily="2" charset="-78"/>
              </a:rPr>
              <a:t> Transfer learning </a:t>
            </a:r>
            <a:r>
              <a:rPr lang="fa-IR" sz="1400" dirty="0">
                <a:cs typeface="B Nazanin" panose="00000400000000000000" pitchFamily="2" charset="-78"/>
              </a:rPr>
              <a:t>به چه معناست؟</a:t>
            </a:r>
            <a:endParaRPr lang="fa-I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85C60F-48AD-6FD6-926E-C5A9BC5DDB7B}"/>
              </a:ext>
            </a:extLst>
          </p:cNvPr>
          <p:cNvSpPr/>
          <p:nvPr/>
        </p:nvSpPr>
        <p:spPr>
          <a:xfrm>
            <a:off x="1798320" y="3688080"/>
            <a:ext cx="4064000" cy="17453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34523-97FF-479D-C130-30CC494E9279}"/>
              </a:ext>
            </a:extLst>
          </p:cNvPr>
          <p:cNvSpPr/>
          <p:nvPr/>
        </p:nvSpPr>
        <p:spPr>
          <a:xfrm>
            <a:off x="5890711" y="3688080"/>
            <a:ext cx="1224709" cy="174535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4F205-4694-F5A6-6640-AE7618FDC12D}"/>
              </a:ext>
            </a:extLst>
          </p:cNvPr>
          <p:cNvSpPr txBox="1"/>
          <p:nvPr/>
        </p:nvSpPr>
        <p:spPr>
          <a:xfrm>
            <a:off x="4896464" y="3642665"/>
            <a:ext cx="90281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Freeze</a:t>
            </a:r>
            <a:endParaRPr lang="fa-IR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5C253-2CD7-20B5-C212-91EC0CC570CF}"/>
              </a:ext>
            </a:extLst>
          </p:cNvPr>
          <p:cNvSpPr txBox="1"/>
          <p:nvPr/>
        </p:nvSpPr>
        <p:spPr>
          <a:xfrm rot="5400000">
            <a:off x="5889243" y="4376091"/>
            <a:ext cx="12276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Fine-Tune</a:t>
            </a:r>
            <a:endParaRPr lang="fa-I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1296</TotalTime>
  <Words>1817</Words>
  <Application>Microsoft Office PowerPoint</Application>
  <PresentationFormat>On-screen Show (4:3)</PresentationFormat>
  <Paragraphs>367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Arial Rounded MT Bold</vt:lpstr>
      <vt:lpstr>B Baran</vt:lpstr>
      <vt:lpstr>B Mashhad</vt:lpstr>
      <vt:lpstr>B Nazanin</vt:lpstr>
      <vt:lpstr>Calibri</vt:lpstr>
      <vt:lpstr>Cambria Math</vt:lpstr>
      <vt:lpstr>Times New Roman</vt:lpstr>
      <vt:lpstr>Times-Italic</vt:lpstr>
      <vt:lpstr>Times-Roman</vt:lpstr>
      <vt:lpstr>Wingdings</vt:lpstr>
      <vt:lpstr>Diamond Grid 16x9</vt:lpstr>
      <vt:lpstr>PowerPoint Presentation</vt:lpstr>
      <vt:lpstr>بکارگیری یادگیری انتقالی در تصحیح خطا موقعیت‌یابی UWB و تشخیص NLOS در محیط‌های متفاوت.</vt:lpstr>
      <vt:lpstr>PowerPoint Presentation</vt:lpstr>
      <vt:lpstr>فهرست مطالب: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amir hasan</cp:lastModifiedBy>
  <cp:revision>41</cp:revision>
  <dcterms:created xsi:type="dcterms:W3CDTF">2025-05-28T08:08:58Z</dcterms:created>
  <dcterms:modified xsi:type="dcterms:W3CDTF">2025-08-31T14:30:36Z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