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8" d="100"/>
          <a:sy n="18" d="100"/>
        </p:scale>
        <p:origin x="29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928EB-812E-4844-8199-B5156400BF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23ADD-68D2-4DC3-8EA4-B7F75425E48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241"/>
          <p:cNvSpPr txBox="1">
            <a:spLocks noChangeArrowheads="1"/>
          </p:cNvSpPr>
          <p:nvPr/>
        </p:nvSpPr>
        <p:spPr bwMode="auto">
          <a:xfrm>
            <a:off x="539179" y="615235"/>
            <a:ext cx="31889700" cy="4560467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45878" tIns="22938" rIns="45878" bIns="22938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CN" sz="3150" b="1" i="1" u="sng">
              <a:solidFill>
                <a:schemeClr val="bg1"/>
              </a:solidFill>
              <a:latin typeface="Arial" panose="020B0604020202020204"/>
              <a:ea typeface="SimSun" panose="02010600030101010101" pitchFamily="2" charset="-122"/>
            </a:endParaRPr>
          </a:p>
        </p:txBody>
      </p:sp>
      <p:sp>
        <p:nvSpPr>
          <p:cNvPr id="126" name="Text Placeholder 5"/>
          <p:cNvSpPr txBox="1"/>
          <p:nvPr/>
        </p:nvSpPr>
        <p:spPr>
          <a:xfrm>
            <a:off x="4422857" y="964109"/>
            <a:ext cx="23948372" cy="2203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33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235" indent="0" algn="l" defTabSz="3761105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105" indent="0" algn="l" defTabSz="3761105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340" indent="0" algn="l" defTabSz="3761105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210" indent="0" algn="l" defTabSz="3761105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880" indent="-940435" algn="l" defTabSz="37611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750" indent="-940435" algn="l" defTabSz="37611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3985" indent="-940435" algn="l" defTabSz="37611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855" indent="-940435" algn="l" defTabSz="37611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</a:rPr>
              <a:t>BlazeDB: </a:t>
            </a:r>
            <a:r>
              <a:rPr lang="en-US" altLang="en-US" sz="6600" dirty="0">
                <a:solidFill>
                  <a:schemeClr val="bg1"/>
                </a:solidFill>
              </a:rPr>
              <a:t>Lightweight High-Performance DBMS</a:t>
            </a:r>
            <a:endParaRPr lang="en-US" altLang="en-US" sz="6600" dirty="0">
              <a:solidFill>
                <a:schemeClr val="bg1"/>
              </a:solidFill>
            </a:endParaRPr>
          </a:p>
        </p:txBody>
      </p:sp>
      <p:sp>
        <p:nvSpPr>
          <p:cNvPr id="127" name="Text Placeholder 5"/>
          <p:cNvSpPr txBox="1"/>
          <p:nvPr/>
        </p:nvSpPr>
        <p:spPr>
          <a:xfrm>
            <a:off x="2767965" y="2757170"/>
            <a:ext cx="27432000" cy="17818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61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235" indent="0" algn="l" defTabSz="3761105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105" indent="0" algn="l" defTabSz="3761105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340" indent="0" algn="l" defTabSz="3761105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210" indent="0" algn="l" defTabSz="3761105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880" indent="-940435" algn="l" defTabSz="37611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750" indent="-940435" algn="l" defTabSz="37611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3985" indent="-940435" algn="l" defTabSz="37611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855" indent="-940435" algn="l" defTabSz="37611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  <a:sym typeface="+mn-ea"/>
              </a:rPr>
              <a:t>Supervisor Name:</a:t>
            </a:r>
            <a:r>
              <a:rPr lang="en-US" sz="3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  <a:sym typeface="+mn-ea"/>
              </a:rPr>
              <a:t> Dr. Atif Hussain</a:t>
            </a:r>
            <a:r>
              <a:rPr lang="en-US" altLang="en-US" sz="32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 </a:t>
            </a:r>
            <a:endParaRPr lang="en-US" altLang="en-US" sz="3200" b="1" dirty="0">
              <a:solidFill>
                <a:schemeClr val="bg1"/>
              </a:solidFill>
              <a:effectLst/>
              <a:latin typeface="Quattrocento" panose="02020802030000000404" pitchFamily="18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en-US" sz="32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Course: </a:t>
            </a:r>
            <a:r>
              <a:rPr lang="en-US" altLang="en-US" sz="3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CSC-207 Advanced Database Management System</a:t>
            </a:r>
            <a:r>
              <a:rPr lang="en-US" sz="3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        </a:t>
            </a:r>
            <a:endParaRPr lang="en-US" sz="3200" dirty="0">
              <a:solidFill>
                <a:schemeClr val="bg1"/>
              </a:solidFill>
              <a:effectLst/>
              <a:latin typeface="Quattrocento" panose="02020802030000000404" pitchFamily="18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anose="020B0604020202020204" pitchFamily="34" charset="0"/>
              </a:rPr>
              <a:t>Department of Computer Science, University of Engineering &amp; Technology, Lahore</a:t>
            </a:r>
            <a:endParaRPr lang="en-US" sz="3200" dirty="0">
              <a:solidFill>
                <a:schemeClr val="bg1"/>
              </a:solidFill>
              <a:effectLst/>
              <a:latin typeface="Quattrocento" panose="02020802030000000404" pitchFamily="18" charset="0"/>
              <a:cs typeface="Arial" panose="020B0604020202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39228" y="6674535"/>
            <a:ext cx="15072571" cy="3262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>
              <a:latin typeface="+mj-lt"/>
            </a:endParaRPr>
          </a:p>
        </p:txBody>
      </p:sp>
      <p:sp>
        <p:nvSpPr>
          <p:cNvPr id="129" name="TextBox 19"/>
          <p:cNvSpPr txBox="1">
            <a:spLocks noChangeArrowheads="1"/>
          </p:cNvSpPr>
          <p:nvPr/>
        </p:nvSpPr>
        <p:spPr bwMode="auto">
          <a:xfrm>
            <a:off x="1284052" y="7019142"/>
            <a:ext cx="14382924" cy="331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BlazeDB</a:t>
            </a:r>
            <a:r>
              <a:rPr lang="en-US" alt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is a lightweight, high-performance custom Database Management System (DBMS) built entirely from scratch. Designed with educational and experimental objectives in mind, it demonstrates how core components of a DBMS such as data storage, query processsing, indexing, and front-end interaction work together. It features a custom file-based storage engine, B+ Tree indexing for efficient data retrieval, and a simplified SQL-like query language that supports essential CRUD operations and joins.</a:t>
            </a:r>
            <a:endParaRPr lang="en-US" alt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0"/>
          <p:cNvSpPr>
            <a:spLocks noChangeArrowheads="1"/>
          </p:cNvSpPr>
          <p:nvPr/>
        </p:nvSpPr>
        <p:spPr bwMode="auto">
          <a:xfrm>
            <a:off x="939228" y="5898616"/>
            <a:ext cx="15072571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790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Project Overview</a:t>
            </a:r>
            <a:endParaRPr lang="en-US" sz="36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6952595" y="6534150"/>
            <a:ext cx="15072360" cy="1080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132" name="TextBox 19"/>
          <p:cNvSpPr txBox="1">
            <a:spLocks noChangeArrowheads="1"/>
          </p:cNvSpPr>
          <p:nvPr/>
        </p:nvSpPr>
        <p:spPr bwMode="auto">
          <a:xfrm>
            <a:off x="17286053" y="7018583"/>
            <a:ext cx="14336947" cy="23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9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endParaRPr lang="en-US" sz="2000" dirty="0">
              <a:solidFill>
                <a:srgbClr val="7030A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endParaRPr lang="en-US" sz="2000" dirty="0">
              <a:effectLst/>
              <a:latin typeface="Quattrocento Sans" panose="020B05020500000200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en-US" sz="18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endParaRPr lang="en-US" dirty="0">
              <a:effectLst/>
              <a:latin typeface="Quattrocento Sans" panose="020B05020500000200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endParaRPr lang="en-US" dirty="0">
              <a:effectLst/>
              <a:latin typeface="Quattrocento Sans" panose="020B05020500000200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10"/>
          <p:cNvSpPr>
            <a:spLocks noChangeArrowheads="1"/>
          </p:cNvSpPr>
          <p:nvPr/>
        </p:nvSpPr>
        <p:spPr bwMode="auto">
          <a:xfrm>
            <a:off x="16952576" y="5898617"/>
            <a:ext cx="15072571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790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Flow Diagram</a:t>
            </a:r>
            <a:endParaRPr lang="en-US" sz="36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6980392" y="32506920"/>
            <a:ext cx="15072571" cy="6558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138" name="TextBox 19"/>
          <p:cNvSpPr txBox="1">
            <a:spLocks noChangeArrowheads="1"/>
          </p:cNvSpPr>
          <p:nvPr/>
        </p:nvSpPr>
        <p:spPr bwMode="auto">
          <a:xfrm>
            <a:off x="17325215" y="32685334"/>
            <a:ext cx="14382924" cy="653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9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further improve BlazeDB, the following features are planned: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Data Types</a:t>
            </a:r>
            <a:endParaRPr lang="en-US" altLang="en-US" sz="2400" b="1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for JSON and BLOB to handle unstructured and large binary data.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User Experience</a:t>
            </a:r>
            <a:endParaRPr lang="en-US" altLang="en-US" sz="2400" b="1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Drag-and-drop UI for schema design and query building.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 import/export for seamless data migration.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Optimization &amp; Performance</a:t>
            </a:r>
            <a:endParaRPr lang="en-US" altLang="en-US" sz="2400" b="1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Cost-based query planner for efficient JOIN execution.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Caching mechanism for frequently accessed data.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9" name="Rectangle 10"/>
          <p:cNvSpPr>
            <a:spLocks noChangeArrowheads="1"/>
          </p:cNvSpPr>
          <p:nvPr/>
        </p:nvSpPr>
        <p:spPr bwMode="auto">
          <a:xfrm>
            <a:off x="16980392" y="31592520"/>
            <a:ext cx="15072571" cy="914400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790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Future Directions</a:t>
            </a:r>
            <a:endParaRPr lang="en-US" sz="36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6977995" y="18359120"/>
            <a:ext cx="15072360" cy="13076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7030A0"/>
                </a:solidFill>
                <a:effectLst/>
                <a:latin typeface="Calibri(body)"/>
                <a:cs typeface="Calibri" panose="020F0502020204030204" pitchFamily="34" charset="0"/>
              </a:rPr>
              <a:t>            </a:t>
            </a:r>
            <a:endParaRPr lang="en-US" sz="2000" b="1" dirty="0">
              <a:solidFill>
                <a:srgbClr val="7030A0"/>
              </a:solidFill>
              <a:effectLst/>
              <a:latin typeface="Calibri(body)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000" b="1" dirty="0">
              <a:solidFill>
                <a:srgbClr val="7030A0"/>
              </a:solidFill>
              <a:effectLst/>
              <a:latin typeface="Calibri(body)"/>
              <a:cs typeface="Calibri" panose="020F050202020403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000" b="1" dirty="0">
              <a:solidFill>
                <a:srgbClr val="7030A0"/>
              </a:solidFill>
              <a:effectLst/>
              <a:latin typeface="Calibri(body)"/>
              <a:cs typeface="Calibri" panose="020F0502020204030204" pitchFamily="34" charset="0"/>
            </a:endParaRPr>
          </a:p>
        </p:txBody>
      </p:sp>
      <p:sp>
        <p:nvSpPr>
          <p:cNvPr id="142" name="Rectangle 10"/>
          <p:cNvSpPr>
            <a:spLocks noChangeArrowheads="1"/>
          </p:cNvSpPr>
          <p:nvPr/>
        </p:nvSpPr>
        <p:spPr bwMode="auto">
          <a:xfrm>
            <a:off x="16977976" y="17927320"/>
            <a:ext cx="15072571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790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WireFrames</a:t>
            </a:r>
            <a:endParaRPr lang="en-US" sz="36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pic>
        <p:nvPicPr>
          <p:cNvPr id="143" name="Picture 142" descr="A picture containing text, sig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" y="1021816"/>
            <a:ext cx="3512937" cy="3524686"/>
          </a:xfrm>
          <a:prstGeom prst="rect">
            <a:avLst/>
          </a:prstGeom>
        </p:spPr>
      </p:pic>
      <p:pic>
        <p:nvPicPr>
          <p:cNvPr id="144" name="Picture 143" descr="cs final logo with color trnasparent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142629" y="1021816"/>
            <a:ext cx="3893937" cy="3524686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939165" y="10641330"/>
            <a:ext cx="15072360" cy="580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>
              <a:latin typeface="+mj-lt"/>
            </a:endParaRPr>
          </a:p>
        </p:txBody>
      </p:sp>
      <p:sp>
        <p:nvSpPr>
          <p:cNvPr id="146" name="TextBox 19"/>
          <p:cNvSpPr txBox="1">
            <a:spLocks noChangeArrowheads="1"/>
          </p:cNvSpPr>
          <p:nvPr/>
        </p:nvSpPr>
        <p:spPr bwMode="auto">
          <a:xfrm>
            <a:off x="1315802" y="11182261"/>
            <a:ext cx="14382924" cy="615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 Storage Engine:</a:t>
            </a: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Tables stored efficiently in .dat (data) and .idx (index) files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B+ Tree Indexing:</a:t>
            </a: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O(log n) operations for fast data retrieval and manipulation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SQL-like Query Language:</a:t>
            </a: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 for CREATE, INSERT, SELECT, UPDATE, DELETE, JOIN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Management:</a:t>
            </a: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ACID properties (Atomicity, Consistency, Isolation, Durability)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Frontend:</a:t>
            </a: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React-based query editor with syntax highlighting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CRUD Operations: </a:t>
            </a: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CREATE, DROP (databases &amp; tables) INSERT, UPDATE, DELETE, SELECT (with WHERE clauses)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Joins: </a:t>
            </a: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Joins for multi-table queries</a:t>
            </a:r>
            <a:endParaRPr lang="en-US" altLang="en-US" sz="2400" b="1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Logical Operators: </a:t>
            </a: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Supports AND, OR, NOT, LIKE operators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Integrity &amp; Data Types: </a:t>
            </a: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and Foreign Key enforcement with multiple data types (INT, VARCHAR, FLOAT)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b="1" dirty="0">
              <a:solidFill>
                <a:srgbClr val="7030A0"/>
              </a:solidFill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0"/>
          <p:cNvSpPr>
            <a:spLocks noChangeArrowheads="1"/>
          </p:cNvSpPr>
          <p:nvPr/>
        </p:nvSpPr>
        <p:spPr bwMode="auto">
          <a:xfrm>
            <a:off x="939229" y="10165816"/>
            <a:ext cx="15072571" cy="914400"/>
          </a:xfrm>
          <a:prstGeom prst="snipRoundRect">
            <a:avLst>
              <a:gd name="adj1" fmla="val 0"/>
              <a:gd name="adj2" fmla="val 46622"/>
            </a:avLst>
          </a:prstGeom>
          <a:solidFill>
            <a:srgbClr val="7030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790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Key Features</a:t>
            </a:r>
            <a:endParaRPr lang="en-US" sz="36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6992600" y="40248205"/>
            <a:ext cx="15072360" cy="255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152" name="TextBox 19"/>
          <p:cNvSpPr txBox="1">
            <a:spLocks noChangeArrowheads="1"/>
          </p:cNvSpPr>
          <p:nvPr/>
        </p:nvSpPr>
        <p:spPr bwMode="auto">
          <a:xfrm>
            <a:off x="17337423" y="40767000"/>
            <a:ext cx="14382924" cy="127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9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GitHub:</a:t>
            </a:r>
            <a:r>
              <a:rPr lang="en-US" altLang="en-US" sz="2400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https://github.com/AmirHashmi017/DBMS-From-Scratch</a:t>
            </a: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altLang="en-US" sz="2400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0"/>
          <p:cNvSpPr>
            <a:spLocks noChangeArrowheads="1"/>
          </p:cNvSpPr>
          <p:nvPr/>
        </p:nvSpPr>
        <p:spPr bwMode="auto">
          <a:xfrm>
            <a:off x="16992600" y="39410640"/>
            <a:ext cx="15072571" cy="914400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790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References</a:t>
            </a:r>
            <a:endParaRPr lang="en-US" sz="36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2" name="Rectangle 144"/>
          <p:cNvSpPr/>
          <p:nvPr/>
        </p:nvSpPr>
        <p:spPr>
          <a:xfrm>
            <a:off x="939165" y="17051655"/>
            <a:ext cx="15072360" cy="4025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>
              <a:latin typeface="+mj-lt"/>
            </a:endParaRPr>
          </a:p>
        </p:txBody>
      </p:sp>
      <p:sp>
        <p:nvSpPr>
          <p:cNvPr id="3" name="TextBox 19"/>
          <p:cNvSpPr txBox="1">
            <a:spLocks noChangeArrowheads="1"/>
          </p:cNvSpPr>
          <p:nvPr/>
        </p:nvSpPr>
        <p:spPr bwMode="auto">
          <a:xfrm>
            <a:off x="1415415" y="17931765"/>
            <a:ext cx="14382750" cy="338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no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b="1" dirty="0">
              <a:solidFill>
                <a:srgbClr val="7030A0"/>
              </a:solidFill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39229" y="16576141"/>
            <a:ext cx="15072571" cy="914400"/>
          </a:xfrm>
          <a:prstGeom prst="snipRoundRect">
            <a:avLst>
              <a:gd name="adj1" fmla="val 0"/>
              <a:gd name="adj2" fmla="val 46622"/>
            </a:avLst>
          </a:prstGeom>
          <a:solidFill>
            <a:srgbClr val="7030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790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Tech Stack</a:t>
            </a:r>
            <a:endParaRPr lang="en-US" sz="36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pic>
        <p:nvPicPr>
          <p:cNvPr id="5" name="Picture 4" descr="c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0" y="18115915"/>
            <a:ext cx="2649855" cy="2198370"/>
          </a:xfrm>
          <a:prstGeom prst="rect">
            <a:avLst/>
          </a:prstGeom>
        </p:spPr>
      </p:pic>
      <p:pic>
        <p:nvPicPr>
          <p:cNvPr id="6" name="Picture 5" descr="css-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0" y="17861280"/>
            <a:ext cx="2452370" cy="2547620"/>
          </a:xfrm>
          <a:prstGeom prst="rect">
            <a:avLst/>
          </a:prstGeom>
        </p:spPr>
      </p:pic>
      <p:pic>
        <p:nvPicPr>
          <p:cNvPr id="7" name="Picture 6" descr="html-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2010" y="17842230"/>
            <a:ext cx="2648585" cy="2613025"/>
          </a:xfrm>
          <a:prstGeom prst="rect">
            <a:avLst/>
          </a:prstGeom>
        </p:spPr>
      </p:pic>
      <p:pic>
        <p:nvPicPr>
          <p:cNvPr id="8" name="Picture 7" descr="scien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785" y="18076545"/>
            <a:ext cx="3718560" cy="2359025"/>
          </a:xfrm>
          <a:prstGeom prst="rect">
            <a:avLst/>
          </a:prstGeom>
        </p:spPr>
      </p:pic>
      <p:pic>
        <p:nvPicPr>
          <p:cNvPr id="9" name="Picture 8" descr="java-scrip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345" y="18293715"/>
            <a:ext cx="1993265" cy="2020570"/>
          </a:xfrm>
          <a:prstGeom prst="rect">
            <a:avLst/>
          </a:prstGeom>
        </p:spPr>
      </p:pic>
      <p:sp>
        <p:nvSpPr>
          <p:cNvPr id="10" name="Rectangle 127"/>
          <p:cNvSpPr/>
          <p:nvPr/>
        </p:nvSpPr>
        <p:spPr>
          <a:xfrm>
            <a:off x="939165" y="22205315"/>
            <a:ext cx="15072360" cy="6303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>
              <a:latin typeface="+mj-lt"/>
            </a:endParaRPr>
          </a:p>
        </p:txBody>
      </p: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1283970" y="22550120"/>
            <a:ext cx="14382750" cy="585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no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File Structure:</a:t>
            </a:r>
            <a:endParaRPr lang="en-US" altLang="en-US" sz="2400" b="1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mydb/ (Database Folder)</a:t>
            </a:r>
            <a:endParaRPr lang="en-US" alt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 |── catalog.bin (Schema Metadata)</a:t>
            </a:r>
            <a:endParaRPr lang="en-US" alt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  ── employees.dat (Table Records)</a:t>
            </a:r>
            <a:endParaRPr lang="en-US" alt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└── employees.idx (B+ Tree Indexes)</a:t>
            </a:r>
            <a:endParaRPr lang="en-US" alt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altLang="en-US" sz="2400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B+ Tree Node Structure:</a:t>
            </a:r>
            <a:endParaRPr lang="en-US" altLang="en-US" sz="2400" b="1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buClrTx/>
              <a:buSzTx/>
              <a:buNone/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cppstruct BPlusNode {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buClrTx/>
              <a:buSzTx/>
              <a:buNone/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  bool is_leaf;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buClrTx/>
              <a:buSzTx/>
              <a:buNone/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  int parent;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buClrTx/>
              <a:buSzTx/>
              <a:buNone/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  std::vector&lt;int&gt; keys;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buClrTx/>
              <a:buSzTx/>
              <a:buNone/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  std::vector&lt;int&gt; children;  // Non-leaf nodes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buClrTx/>
              <a:buSzTx/>
              <a:buNone/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  std::vector&lt;int&gt; data_ptrs; // Leaf nodes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buClrTx/>
              <a:buSzTx/>
              <a:buNone/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};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39228" y="21391981"/>
            <a:ext cx="15072571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790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Data Structure and Storage</a:t>
            </a:r>
            <a:endParaRPr lang="en-US" sz="36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pic>
        <p:nvPicPr>
          <p:cNvPr id="13" name="Picture 12" descr="flo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17235" y="7155180"/>
            <a:ext cx="10976610" cy="10004425"/>
          </a:xfrm>
          <a:prstGeom prst="rect">
            <a:avLst/>
          </a:prstGeom>
        </p:spPr>
      </p:pic>
      <p:pic>
        <p:nvPicPr>
          <p:cNvPr id="15" name="Picture 14" descr="blazedb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60010" y="20455255"/>
            <a:ext cx="13146405" cy="8236585"/>
          </a:xfrm>
          <a:prstGeom prst="rect">
            <a:avLst/>
          </a:prstGeom>
        </p:spPr>
      </p:pic>
      <p:sp>
        <p:nvSpPr>
          <p:cNvPr id="16" name="Rectangle 127"/>
          <p:cNvSpPr/>
          <p:nvPr/>
        </p:nvSpPr>
        <p:spPr>
          <a:xfrm>
            <a:off x="970915" y="29727525"/>
            <a:ext cx="15072360" cy="7957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>
              <a:latin typeface="+mj-lt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315720" y="30072330"/>
            <a:ext cx="14382750" cy="724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no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9pPr>
          </a:lstStyle>
          <a:p>
            <a:pPr algn="just">
              <a:lnSpc>
                <a:spcPct val="110000"/>
              </a:lnSpc>
              <a:buClrTx/>
              <a:buSzTx/>
              <a:buFontTx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Create and Drop Database</a:t>
            </a:r>
            <a:endParaRPr lang="en-US" altLang="en-US" sz="2400" b="1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CREATE DATABASE skylines;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USE skylines; 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DROP DATABASE skylines;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buClrTx/>
              <a:buSzTx/>
              <a:buFontTx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Create and Drop Table</a:t>
            </a:r>
            <a:endParaRPr lang="en-US" altLang="en-US" sz="2400" b="1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CREATE TABLE users (id INT, name STRING(50), age INT, PRIMARY 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KEY (id));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DROP TABLE users;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  <a:buClrTx/>
              <a:buSzTx/>
              <a:buFontTx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cs typeface="Arial" panose="020B0604020202020204" pitchFamily="34" charset="0"/>
              </a:rPr>
              <a:t>CRUD Operations on Table</a:t>
            </a:r>
            <a:endParaRPr lang="en-US" altLang="en-US" sz="2400" b="1" dirty="0">
              <a:effectLst/>
              <a:latin typeface="Quattrocento Sans" panose="020B05020500000200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INSERT INTO users VALUES (1, 'John Doe', 30);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UPDATE users SET name = 'John Smith' WHERE id = 1;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DELETE FROM users WHERE age &lt; 30;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SELECT users.id,users.name,orders.order_id FROM users JOIN 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orders ON users.id = orders.user_id WHERE users.id = 1 and 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effectLst/>
                <a:latin typeface="Consolas" panose="020B0609020204030204" charset="0"/>
                <a:cs typeface="Consolas" panose="020B0609020204030204" charset="0"/>
              </a:rPr>
              <a:t>users.name = ‘Amir’;</a:t>
            </a: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lnSpc>
                <a:spcPct val="110000"/>
              </a:lnSpc>
            </a:pPr>
            <a:endParaRPr lang="en-US" altLang="en-US" sz="2400" dirty="0"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970978" y="28914191"/>
            <a:ext cx="15072571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790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Sample Queries</a:t>
            </a:r>
            <a:endParaRPr lang="en-US" sz="36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  <p:sp>
        <p:nvSpPr>
          <p:cNvPr id="19" name="Rectangle 144"/>
          <p:cNvSpPr/>
          <p:nvPr/>
        </p:nvSpPr>
        <p:spPr>
          <a:xfrm>
            <a:off x="970915" y="38680390"/>
            <a:ext cx="15072360" cy="403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>
              <a:latin typeface="+mj-lt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447165" y="39422705"/>
            <a:ext cx="14382750" cy="258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no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/>
                <a:ea typeface="MS PGothic" panose="020B0600070205080204" pitchFamily="-106" charset="-128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Salman Anas (2023-CS-06)</a:t>
            </a:r>
            <a:endParaRPr lang="en-US" altLang="en-US" sz="2400" b="1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Amir Hashmi (2023-CS-11)</a:t>
            </a:r>
            <a:endParaRPr lang="en-US" altLang="en-US" sz="2400" b="1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Muhammad Talha (2023-CS-12)</a:t>
            </a:r>
            <a:endParaRPr lang="en-US" altLang="en-US" sz="2400" b="1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effectLst/>
                <a:latin typeface="Quattrocento Sans" panose="020B05020500000200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Mahad Sheraz (2023-CS-36)</a:t>
            </a:r>
            <a:endParaRPr lang="en-US" altLang="en-US" sz="2400" b="1" dirty="0">
              <a:effectLst/>
              <a:latin typeface="Quattrocento Sans" panose="020B05020500000200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970915" y="37941885"/>
            <a:ext cx="15072360" cy="723265"/>
          </a:xfrm>
          <a:prstGeom prst="snipRoundRect">
            <a:avLst>
              <a:gd name="adj1" fmla="val 0"/>
              <a:gd name="adj2" fmla="val 46622"/>
            </a:avLst>
          </a:prstGeom>
          <a:solidFill>
            <a:srgbClr val="7030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790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Project Team</a:t>
            </a:r>
            <a:endParaRPr lang="en-US" sz="3600" b="1" dirty="0">
              <a:solidFill>
                <a:schemeClr val="bg1"/>
              </a:solidFill>
              <a:effectLst/>
              <a:latin typeface="Quattrocento" panose="020208020300000004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2964</Words>
  <Application>WPS Presentation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Arial</vt:lpstr>
      <vt:lpstr>Franklin Gothic Heavy</vt:lpstr>
      <vt:lpstr>Quattrocento</vt:lpstr>
      <vt:lpstr>Segoe Print</vt:lpstr>
      <vt:lpstr>MS PGothic</vt:lpstr>
      <vt:lpstr>Quattrocento Sans</vt:lpstr>
      <vt:lpstr>Calibri</vt:lpstr>
      <vt:lpstr>Calibri(body)</vt:lpstr>
      <vt:lpstr>Consolas</vt:lpstr>
      <vt:lpstr>Calibri Light</vt:lpstr>
      <vt:lpstr>Yu Gothic UI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Financial Aid &amp; Career Services</dc:creator>
  <cp:lastModifiedBy>DELL</cp:lastModifiedBy>
  <cp:revision>14</cp:revision>
  <dcterms:created xsi:type="dcterms:W3CDTF">2023-09-05T11:14:00Z</dcterms:created>
  <dcterms:modified xsi:type="dcterms:W3CDTF">2025-05-17T10:44:47Z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2C1762CB2F36448C9FB943AB75D993D9_12</vt:lpwstr>
  </property>
  <property fmtid="{D5CDD505-2E9C-101B-9397-08002B2CF9AE}" pid="3" name="KSOProductBuildVer">
    <vt:lpwstr>1033-12.2.0.21179</vt:lpwstr>
  </property>
</Properties>
</file>