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8" r:id="rId2"/>
    <p:sldId id="260" r:id="rId3"/>
    <p:sldId id="261" r:id="rId4"/>
    <p:sldId id="271" r:id="rId5"/>
    <p:sldId id="263" r:id="rId6"/>
    <p:sldId id="264" r:id="rId7"/>
    <p:sldId id="265" r:id="rId8"/>
    <p:sldId id="272" r:id="rId9"/>
    <p:sldId id="273" r:id="rId10"/>
    <p:sldId id="270" r:id="rId11"/>
    <p:sldId id="275" r:id="rId12"/>
    <p:sldId id="266" r:id="rId13"/>
    <p:sldId id="267" r:id="rId14"/>
    <p:sldId id="274" r:id="rId15"/>
    <p:sldId id="268"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828"/>
    <a:srgbClr val="C49A2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8" d="100"/>
          <a:sy n="88" d="100"/>
        </p:scale>
        <p:origin x="119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8FAD1-1D86-4084-9E4E-2466FA111CCD}" type="datetimeFigureOut">
              <a:rPr lang="en-US" smtClean="0"/>
              <a:t>11/28/2020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D86C0-2CB8-4795-AF43-C1C0C4EDD922}" type="slidenum">
              <a:rPr lang="en-US" smtClean="0"/>
              <a:t>‹#›</a:t>
            </a:fld>
            <a:endParaRPr lang="en-US"/>
          </a:p>
        </p:txBody>
      </p:sp>
    </p:spTree>
    <p:extLst>
      <p:ext uri="{BB962C8B-B14F-4D97-AF65-F5344CB8AC3E}">
        <p14:creationId xmlns:p14="http://schemas.microsoft.com/office/powerpoint/2010/main" val="1495248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jpe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10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070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6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605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60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37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75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720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5525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6591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eaLnBrk="1" latinLnBrk="0" hangingPunct="1">
              <a:buFont typeface="Wingdings" pitchFamily="2" charset="2"/>
              <a:buChar char="Ø"/>
              <a:defRPr/>
            </a:lvl1pPr>
            <a:lvl2pPr eaLnBrk="1" latinLnBrk="0" hangingPunct="1">
              <a:buSzPct val="100000"/>
              <a:buFont typeface="Wingdings" pitchFamily="2" charset="2"/>
              <a:buChar char="§"/>
              <a:defRPr sz="2300"/>
            </a:lvl2pPr>
            <a:lvl3pPr eaLnBrk="1" latinLnBrk="0" hangingPunct="1">
              <a:buFont typeface="Wingdings" pitchFamily="2" charset="2"/>
              <a:buChar char="v"/>
              <a:defRPr sz="2000"/>
            </a:lvl3pPr>
            <a:lvl4pPr eaLnBrk="1" latinLnBrk="0" hangingPunct="1">
              <a:buSzPct val="100000"/>
              <a:buFont typeface="Wingdings 2" pitchFamily="18" charset="2"/>
              <a:buChar char=""/>
              <a:defRPr sz="1800"/>
            </a:lvl4pPr>
            <a:lvl5pPr eaLnBrk="1" latinLnBrk="0" hangingPunct="1">
              <a:buSzPct val="100000"/>
              <a:buFont typeface="Wingdings 2" pitchFamily="18" charset="2"/>
              <a:buChar char=""/>
              <a:defRPr sz="1600"/>
            </a:lvl5pPr>
          </a:lstStyle>
          <a:p>
            <a:pPr lvl="0" eaLnBrk="1" latinLnBrk="0" hangingPunct="1"/>
            <a:r>
              <a:rPr kumimoji="0" lang="fa-IR" dirty="0"/>
              <a:t>تیتر اصلی</a:t>
            </a:r>
            <a:endParaRPr kumimoji="0" lang="en-US" dirty="0"/>
          </a:p>
          <a:p>
            <a:pPr lvl="1" eaLnBrk="1" latinLnBrk="0" hangingPunct="1"/>
            <a:r>
              <a:rPr kumimoji="0" lang="fa-IR" dirty="0"/>
              <a:t>تیتر سطح دوم</a:t>
            </a:r>
            <a:endParaRPr kumimoji="0" lang="en-US" dirty="0"/>
          </a:p>
          <a:p>
            <a:pPr lvl="2" eaLnBrk="1" latinLnBrk="0" hangingPunct="1"/>
            <a:r>
              <a:rPr kumimoji="0" lang="fa-IR" dirty="0"/>
              <a:t>تیتر سطح سوم</a:t>
            </a:r>
            <a:endParaRPr kumimoji="0" lang="en-US" dirty="0"/>
          </a:p>
          <a:p>
            <a:pPr lvl="3" eaLnBrk="1" latinLnBrk="0" hangingPunct="1"/>
            <a:r>
              <a:rPr kumimoji="0" lang="fa-IR" dirty="0"/>
              <a:t>تیتر سطح چهارم</a:t>
            </a:r>
            <a:endParaRPr kumimoji="0" lang="en-US" dirty="0"/>
          </a:p>
          <a:p>
            <a:pPr lvl="4" eaLnBrk="1" latinLnBrk="0" hangingPunct="1"/>
            <a:r>
              <a:rPr kumimoji="0" lang="fa-IR" dirty="0"/>
              <a:t>تیتر سطح پنجم</a:t>
            </a:r>
            <a:endParaRPr kumimoji="0" lang="en-US" dirty="0"/>
          </a:p>
        </p:txBody>
      </p:sp>
      <p:sp>
        <p:nvSpPr>
          <p:cNvPr id="6" name="Slide Number Placeholder 5"/>
          <p:cNvSpPr>
            <a:spLocks noGrp="1"/>
          </p:cNvSpPr>
          <p:nvPr>
            <p:ph type="sldNum" sz="quarter" idx="12"/>
          </p:nvPr>
        </p:nvSpPr>
        <p:spPr>
          <a:xfrm>
            <a:off x="4191000" y="6340475"/>
            <a:ext cx="762000" cy="517525"/>
          </a:xfrm>
        </p:spPr>
        <p:txBody>
          <a:bodyPr anchor="ctr"/>
          <a:lstStyle>
            <a:lvl1pPr algn="ctr" rtl="1">
              <a:defRPr sz="2000">
                <a:latin typeface="Times New Roman" pitchFamily="18" charset="0"/>
                <a:cs typeface="B Nazanin" pitchFamily="2" charset="-78"/>
              </a:defRPr>
            </a:lvl1pPr>
          </a:lstStyle>
          <a:p>
            <a:fld id="{B6F15528-21DE-4FAA-801E-634DDDAF4B2B}" type="slidenum">
              <a:rPr lang="fa-IR" smtClean="0"/>
              <a:pPr/>
              <a:t>‹#›</a:t>
            </a:fld>
            <a:endParaRPr lang="fa-IR"/>
          </a:p>
        </p:txBody>
      </p:sp>
      <p:cxnSp>
        <p:nvCxnSpPr>
          <p:cNvPr id="7" name="Straight Connector 6"/>
          <p:cNvCxnSpPr/>
          <p:nvPr userDrawn="1"/>
        </p:nvCxnSpPr>
        <p:spPr>
          <a:xfrm>
            <a:off x="457200" y="1447800"/>
            <a:ext cx="8229600"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itle Placeholder 8"/>
          <p:cNvSpPr>
            <a:spLocks noGrp="1"/>
          </p:cNvSpPr>
          <p:nvPr>
            <p:ph type="title"/>
          </p:nvPr>
        </p:nvSpPr>
        <p:spPr>
          <a:xfrm>
            <a:off x="457200" y="704088"/>
            <a:ext cx="8229600" cy="667512"/>
          </a:xfrm>
          <a:prstGeom prst="rect">
            <a:avLst/>
          </a:prstGeom>
        </p:spPr>
        <p:txBody>
          <a:bodyPr vert="horz" lIns="0" rIns="0" bIns="0" anchor="b">
            <a:normAutofit/>
          </a:bodyPr>
          <a:lstStyle/>
          <a:p>
            <a:r>
              <a:rPr kumimoji="0" lang="fa-IR" dirty="0"/>
              <a:t>عنوان</a:t>
            </a:r>
            <a:endParaRPr kumimoji="0" lang="en-US" dirty="0"/>
          </a:p>
        </p:txBody>
      </p:sp>
      <p:sp>
        <p:nvSpPr>
          <p:cNvPr id="12" name="Footer Placeholder 4"/>
          <p:cNvSpPr txBox="1">
            <a:spLocks/>
          </p:cNvSpPr>
          <p:nvPr userDrawn="1"/>
        </p:nvSpPr>
        <p:spPr>
          <a:xfrm>
            <a:off x="838200" y="6324600"/>
            <a:ext cx="2971800" cy="533400"/>
          </a:xfrm>
          <a:prstGeom prst="rect">
            <a:avLst/>
          </a:prstGeom>
        </p:spPr>
        <p:txBody>
          <a:bodyPr vert="horz" lIns="0" tIns="0" rIns="0" bIns="0" anchor="ctr"/>
          <a:lstStyle>
            <a:lvl1pPr algn="r" rtl="1">
              <a:defRPr sz="1400">
                <a:cs typeface="B Nazanin"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ریزپردازنده‌ (1) _ نیم‌سال دوم _ 95-94</a:t>
            </a:r>
            <a:endParaRPr kumimoji="0" lang="en-US" sz="16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endParaRPr>
          </a:p>
        </p:txBody>
      </p:sp>
      <p:pic>
        <p:nvPicPr>
          <p:cNvPr id="13" name="Picture 12" descr="FerdowesiArm.jpg"/>
          <p:cNvPicPr>
            <a:picLocks noChangeAspect="1"/>
          </p:cNvPicPr>
          <p:nvPr userDrawn="1"/>
        </p:nvPicPr>
        <p:blipFill>
          <a:blip r:embed="rId2" cstate="print"/>
          <a:stretch>
            <a:fillRect/>
          </a:stretch>
        </p:blipFill>
        <p:spPr>
          <a:xfrm>
            <a:off x="8668603" y="6194425"/>
            <a:ext cx="475397" cy="663575"/>
          </a:xfrm>
          <a:prstGeom prst="rect">
            <a:avLst/>
          </a:prstGeom>
        </p:spPr>
      </p:pic>
      <p:pic>
        <p:nvPicPr>
          <p:cNvPr id="1026" name="Picture 2"/>
          <p:cNvPicPr>
            <a:picLocks noChangeAspect="1" noChangeArrowheads="1"/>
          </p:cNvPicPr>
          <p:nvPr userDrawn="1"/>
        </p:nvPicPr>
        <p:blipFill>
          <a:blip r:embed="rId3" cstate="print"/>
          <a:srcRect/>
          <a:stretch>
            <a:fillRect/>
          </a:stretch>
        </p:blipFill>
        <p:spPr bwMode="auto">
          <a:xfrm>
            <a:off x="0" y="6324600"/>
            <a:ext cx="533400" cy="533400"/>
          </a:xfrm>
          <a:prstGeom prst="rect">
            <a:avLst/>
          </a:prstGeom>
          <a:noFill/>
          <a:ln w="9525">
            <a:noFill/>
            <a:miter lim="800000"/>
            <a:headEnd/>
            <a:tailEnd/>
          </a:ln>
        </p:spPr>
      </p:pic>
      <p:cxnSp>
        <p:nvCxnSpPr>
          <p:cNvPr id="11" name="Straight Connector 10"/>
          <p:cNvCxnSpPr/>
          <p:nvPr userDrawn="1"/>
        </p:nvCxnSpPr>
        <p:spPr>
          <a:xfrm>
            <a:off x="457200" y="6324600"/>
            <a:ext cx="8229600"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txBox="1">
            <a:spLocks/>
          </p:cNvSpPr>
          <p:nvPr userDrawn="1"/>
        </p:nvSpPr>
        <p:spPr>
          <a:xfrm>
            <a:off x="5638800" y="6324600"/>
            <a:ext cx="2514600" cy="533400"/>
          </a:xfrm>
          <a:prstGeom prst="rect">
            <a:avLst/>
          </a:prstGeom>
        </p:spPr>
        <p:txBody>
          <a:bodyPr vert="horz" lIns="0" tIns="0" rIns="0" bIns="0" anchor="ctr"/>
          <a:lstStyle>
            <a:lvl1pPr algn="r" rtl="1">
              <a:defRPr sz="1400">
                <a:cs typeface="B Nazanin"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fa-IR" sz="16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معرفی اصول و مبانی درس</a:t>
            </a:r>
            <a:endParaRPr kumimoji="0" lang="en-US" sz="16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endParaRPr>
          </a:p>
        </p:txBody>
      </p:sp>
    </p:spTree>
    <p:extLst>
      <p:ext uri="{BB962C8B-B14F-4D97-AF65-F5344CB8AC3E}">
        <p14:creationId xmlns:p14="http://schemas.microsoft.com/office/powerpoint/2010/main" val="105285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9" name="Footer Placeholder 4"/>
          <p:cNvSpPr txBox="1">
            <a:spLocks/>
          </p:cNvSpPr>
          <p:nvPr userDrawn="1"/>
        </p:nvSpPr>
        <p:spPr>
          <a:xfrm>
            <a:off x="533400" y="6324600"/>
            <a:ext cx="3581400" cy="533400"/>
          </a:xfrm>
          <a:prstGeom prst="rect">
            <a:avLst/>
          </a:prstGeom>
        </p:spPr>
        <p:txBody>
          <a:bodyPr vert="horz" lIns="0" tIns="0" rIns="0" bIns="0" anchor="ctr"/>
          <a:lstStyle>
            <a:lvl1pPr algn="r" rtl="1">
              <a:defRPr sz="1400">
                <a:cs typeface="B Nazanin" pitchFamily="2" charset="-78"/>
              </a:defRPr>
            </a:lvl1pPr>
          </a:lstStyle>
          <a:p>
            <a:pPr marL="274320" marR="0" lvl="0" indent="-274320" algn="ctr" defTabSz="914400" rtl="1" eaLnBrk="1" fontAlgn="auto" latinLnBrk="0" hangingPunct="1">
              <a:lnSpc>
                <a:spcPct val="100000"/>
              </a:lnSpc>
              <a:spcBef>
                <a:spcPct val="20000"/>
              </a:spcBef>
              <a:spcAft>
                <a:spcPts val="0"/>
              </a:spcAft>
              <a:buClr>
                <a:schemeClr val="accent3"/>
              </a:buClr>
              <a:buSzPct val="95000"/>
              <a:buFontTx/>
              <a:buNone/>
              <a:tabLst/>
              <a:defRPr/>
            </a:pPr>
            <a:r>
              <a:rPr kumimoji="0" lang="fa-IR"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مبتنی بر پردازنده‌های </a:t>
            </a:r>
            <a:r>
              <a:rPr kumimoji="0" lang="en-CA"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ARM-Cortex-M4</a:t>
            </a:r>
            <a:r>
              <a:rPr kumimoji="0" lang="fa-IR"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 سری </a:t>
            </a:r>
            <a:r>
              <a:rPr kumimoji="0" lang="en-CA"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STM32F3xx</a:t>
            </a:r>
            <a:endParaRPr kumimoji="0" lang="en-US"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endParaRPr>
          </a:p>
        </p:txBody>
      </p:sp>
      <p:pic>
        <p:nvPicPr>
          <p:cNvPr id="10" name="Picture 9" descr="FerdowesiArm.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8668603" y="6194425"/>
            <a:ext cx="475397" cy="663575"/>
          </a:xfrm>
          <a:prstGeom prst="rect">
            <a:avLst/>
          </a:prstGeom>
        </p:spPr>
      </p:pic>
      <p:sp>
        <p:nvSpPr>
          <p:cNvPr id="13" name="Footer Placeholder 4"/>
          <p:cNvSpPr txBox="1">
            <a:spLocks/>
          </p:cNvSpPr>
          <p:nvPr userDrawn="1"/>
        </p:nvSpPr>
        <p:spPr>
          <a:xfrm>
            <a:off x="4953000" y="6324600"/>
            <a:ext cx="3657600" cy="533400"/>
          </a:xfrm>
          <a:prstGeom prst="rect">
            <a:avLst/>
          </a:prstGeom>
        </p:spPr>
        <p:txBody>
          <a:bodyPr vert="horz" lIns="0" tIns="0" rIns="0" bIns="0" anchor="ctr"/>
          <a:lstStyle>
            <a:lvl1pPr algn="r" rtl="1">
              <a:defRPr sz="1400">
                <a:cs typeface="B Nazanin" pitchFamily="2" charset="-78"/>
              </a:defRPr>
            </a:lvl1pPr>
          </a:lstStyle>
          <a:p>
            <a:pPr marL="274320" marR="0" lvl="0" indent="-274320" algn="ctr" defTabSz="914400" rtl="1" eaLnBrk="1" fontAlgn="auto" latinLnBrk="0" hangingPunct="1">
              <a:lnSpc>
                <a:spcPct val="100000"/>
              </a:lnSpc>
              <a:spcBef>
                <a:spcPct val="20000"/>
              </a:spcBef>
              <a:spcAft>
                <a:spcPts val="0"/>
              </a:spcAft>
              <a:buClr>
                <a:schemeClr val="accent3"/>
              </a:buClr>
              <a:buSzPct val="95000"/>
              <a:buFontTx/>
              <a:buNone/>
              <a:tabLst/>
              <a:defRPr/>
            </a:pPr>
            <a:r>
              <a:rPr kumimoji="0" lang="fa-IR" sz="1400" b="1"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mn-lt"/>
                <a:ea typeface="+mn-ea"/>
                <a:cs typeface="B Nazanin" pitchFamily="2" charset="-78"/>
              </a:rPr>
              <a:t>کلیپ‌های آموزشی درس ریزپردازنده و زبان اسمبلی</a:t>
            </a:r>
          </a:p>
        </p:txBody>
      </p:sp>
      <p:sp>
        <p:nvSpPr>
          <p:cNvPr id="15" name="Title Placeholder 1"/>
          <p:cNvSpPr>
            <a:spLocks noGrp="1"/>
          </p:cNvSpPr>
          <p:nvPr>
            <p:ph type="title"/>
          </p:nvPr>
        </p:nvSpPr>
        <p:spPr>
          <a:xfrm>
            <a:off x="533400" y="381000"/>
            <a:ext cx="8077200" cy="752594"/>
          </a:xfrm>
          <a:prstGeom prst="rect">
            <a:avLst/>
          </a:prstGeom>
          <a:effectLst/>
        </p:spPr>
        <p:txBody>
          <a:bodyPr vert="horz" lIns="91440" tIns="45720" rIns="91440" bIns="45720" rtlCol="0" anchor="ctr">
            <a:normAutofit/>
          </a:bodyPr>
          <a:lstStyle/>
          <a:p>
            <a:r>
              <a:rPr lang="en-US" dirty="0"/>
              <a:t>Click to edit Master title style</a:t>
            </a:r>
          </a:p>
        </p:txBody>
      </p:sp>
      <p:sp>
        <p:nvSpPr>
          <p:cNvPr id="2" name="Oval 1"/>
          <p:cNvSpPr/>
          <p:nvPr userDrawn="1"/>
        </p:nvSpPr>
        <p:spPr>
          <a:xfrm>
            <a:off x="4343399" y="6429374"/>
            <a:ext cx="556505" cy="381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533400" y="1209794"/>
            <a:ext cx="8077200" cy="28574"/>
          </a:xfrm>
          <a:prstGeom prst="line">
            <a:avLst/>
          </a:prstGeom>
          <a:ln w="28575">
            <a:solidFill>
              <a:srgbClr val="4221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4267200" y="6505574"/>
            <a:ext cx="685800" cy="200026"/>
          </a:xfrm>
        </p:spPr>
        <p:txBody>
          <a:bodyPr/>
          <a:lstStyle>
            <a:lvl1pPr algn="ctr" rtl="1">
              <a:defRPr sz="1600" b="1">
                <a:cs typeface="B Nazanin" panose="00000400000000000000" pitchFamily="2" charset="-78"/>
              </a:defRPr>
            </a:lvl1pPr>
          </a:lstStyle>
          <a:p>
            <a:fld id="{B6F15528-21DE-4FAA-801E-634DDDAF4B2B}" type="slidenum">
              <a:rPr lang="fa-IR" smtClean="0"/>
              <a:pPr/>
              <a:t>‹#›</a:t>
            </a:fld>
            <a:endParaRPr lang="fa-IR" dirty="0"/>
          </a:p>
        </p:txBody>
      </p:sp>
      <p:cxnSp>
        <p:nvCxnSpPr>
          <p:cNvPr id="14" name="Straight Connector 13"/>
          <p:cNvCxnSpPr/>
          <p:nvPr userDrawn="1"/>
        </p:nvCxnSpPr>
        <p:spPr>
          <a:xfrm>
            <a:off x="533400" y="6327894"/>
            <a:ext cx="8077200" cy="28574"/>
          </a:xfrm>
          <a:prstGeom prst="line">
            <a:avLst/>
          </a:prstGeom>
          <a:ln w="28575">
            <a:solidFill>
              <a:srgbClr val="422100"/>
            </a:solidFill>
          </a:ln>
        </p:spPr>
        <p:style>
          <a:lnRef idx="1">
            <a:schemeClr val="accent1"/>
          </a:lnRef>
          <a:fillRef idx="0">
            <a:schemeClr val="accent1"/>
          </a:fillRef>
          <a:effectRef idx="0">
            <a:schemeClr val="accent1"/>
          </a:effectRef>
          <a:fontRef idx="minor">
            <a:schemeClr val="tx1"/>
          </a:fontRef>
        </p:style>
      </p:cxnSp>
      <p:sp>
        <p:nvSpPr>
          <p:cNvPr id="18" name="Text Placeholder 2"/>
          <p:cNvSpPr>
            <a:spLocks noGrp="1"/>
          </p:cNvSpPr>
          <p:nvPr>
            <p:ph idx="1" hasCustomPrompt="1"/>
          </p:nvPr>
        </p:nvSpPr>
        <p:spPr>
          <a:xfrm>
            <a:off x="533400" y="1263770"/>
            <a:ext cx="8077200" cy="5035430"/>
          </a:xfrm>
          <a:prstGeom prst="rect">
            <a:avLst/>
          </a:prstGeom>
        </p:spPr>
        <p:txBody>
          <a:bodyPr vert="horz" lIns="91440" tIns="45720" rIns="91440" bIns="45720" rtlCol="0" anchor="t">
            <a:normAutofit/>
          </a:bodyPr>
          <a:lstStyle>
            <a:lvl2pPr>
              <a:buClr>
                <a:srgbClr val="C00000"/>
              </a:buClr>
              <a:defRPr/>
            </a:lvl2pPr>
            <a:lvl3pPr>
              <a:buClr>
                <a:srgbClr val="0000FF"/>
              </a:buClr>
              <a:defRPr/>
            </a:lvl3pPr>
            <a:lvl4pPr>
              <a:buClr>
                <a:srgbClr val="C00000"/>
              </a:buClr>
              <a:defRPr/>
            </a:lvl4pPr>
          </a:lstStyle>
          <a:p>
            <a:pPr lvl="0"/>
            <a:r>
              <a:rPr lang="fa-IR" dirty="0"/>
              <a:t>تیتر اصلی</a:t>
            </a:r>
            <a:endParaRPr lang="en-US" dirty="0"/>
          </a:p>
          <a:p>
            <a:pPr lvl="1" eaLnBrk="1" latinLnBrk="0" hangingPunct="1"/>
            <a:r>
              <a:rPr kumimoji="0" lang="fa-IR" dirty="0"/>
              <a:t>تیتر سطح دوم</a:t>
            </a:r>
            <a:endParaRPr kumimoji="0" lang="en-US" dirty="0"/>
          </a:p>
          <a:p>
            <a:pPr lvl="2" eaLnBrk="1" latinLnBrk="0" hangingPunct="1"/>
            <a:r>
              <a:rPr kumimoji="0" lang="fa-IR" dirty="0"/>
              <a:t>تیتر سطح سوم</a:t>
            </a:r>
            <a:endParaRPr kumimoji="0" lang="en-US" dirty="0"/>
          </a:p>
          <a:p>
            <a:pPr lvl="3"/>
            <a:r>
              <a:rPr lang="fa-IR" dirty="0"/>
              <a:t> تیتر سطر چهارم</a:t>
            </a:r>
            <a:endParaRPr lang="en-US" dirty="0"/>
          </a:p>
          <a:p>
            <a:pPr lvl="4"/>
            <a:r>
              <a:rPr lang="fa-IR" dirty="0"/>
              <a:t>تیتر سطر پنجم</a:t>
            </a:r>
            <a:endParaRPr lang="en-US" dirty="0"/>
          </a:p>
        </p:txBody>
      </p:sp>
      <p:pic>
        <p:nvPicPr>
          <p:cNvPr id="4" name="Picture 3" descr="A picture containing electronics, circuit&#10;&#10;Description generated with very high confidence">
            <a:extLst>
              <a:ext uri="{FF2B5EF4-FFF2-40B4-BE49-F238E27FC236}">
                <a16:creationId xmlns:a16="http://schemas.microsoft.com/office/drawing/2014/main" id="{4978043F-BE61-4F94-9C07-664D172DAA13}"/>
              </a:ext>
            </a:extLst>
          </p:cNvPr>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36" y="6380837"/>
            <a:ext cx="513143" cy="481824"/>
          </a:xfrm>
          <a:prstGeom prst="rect">
            <a:avLst/>
          </a:prstGeom>
        </p:spPr>
      </p:pic>
      <p:pic>
        <p:nvPicPr>
          <p:cNvPr id="16" name="Picture 15">
            <a:extLst>
              <a:ext uri="{FF2B5EF4-FFF2-40B4-BE49-F238E27FC236}">
                <a16:creationId xmlns:a16="http://schemas.microsoft.com/office/drawing/2014/main" id="{790E6F71-3EF7-4530-BFB6-DB7B6F44A3B2}"/>
              </a:ext>
            </a:extLst>
          </p:cNvPr>
          <p:cNvPicPr>
            <a:picLocks noChangeAspect="1"/>
          </p:cNvPicPr>
          <p:nvPr userDrawn="1"/>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180250" y="371717"/>
            <a:ext cx="581750" cy="564765"/>
          </a:xfrm>
          <a:prstGeom prst="rect">
            <a:avLst/>
          </a:prstGeom>
        </p:spPr>
      </p:pic>
      <p:pic>
        <p:nvPicPr>
          <p:cNvPr id="5" name="Picture 4">
            <a:extLst>
              <a:ext uri="{FF2B5EF4-FFF2-40B4-BE49-F238E27FC236}">
                <a16:creationId xmlns:a16="http://schemas.microsoft.com/office/drawing/2014/main" id="{BF59DE4B-519E-42A6-B3FD-A9BEC75269FC}"/>
              </a:ext>
            </a:extLst>
          </p:cNvPr>
          <p:cNvPicPr>
            <a:picLocks noChangeAspect="1"/>
          </p:cNvPicPr>
          <p:nvPr userDrawn="1"/>
        </p:nvPicPr>
        <p:blipFill>
          <a:blip r:embed="rId6" cstate="print">
            <a:clrChange>
              <a:clrFrom>
                <a:srgbClr val="F3FFFF"/>
              </a:clrFrom>
              <a:clrTo>
                <a:srgbClr val="F3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7">
                    <a14:imgEffect>
                      <a14:colorTemperature colorTemp="5325"/>
                    </a14:imgEffect>
                  </a14:imgLayer>
                </a14:imgProps>
              </a:ext>
              <a:ext uri="{28A0092B-C50C-407E-A947-70E740481C1C}">
                <a14:useLocalDpi xmlns:a14="http://schemas.microsoft.com/office/drawing/2010/main" val="0"/>
              </a:ext>
            </a:extLst>
          </a:blip>
          <a:stretch>
            <a:fillRect/>
          </a:stretch>
        </p:blipFill>
        <p:spPr>
          <a:xfrm>
            <a:off x="8229600" y="381000"/>
            <a:ext cx="734150" cy="541255"/>
          </a:xfrm>
          <a:prstGeom prst="rect">
            <a:avLst/>
          </a:prstGeom>
          <a:noFill/>
        </p:spPr>
      </p:pic>
    </p:spTree>
    <p:extLst>
      <p:ext uri="{BB962C8B-B14F-4D97-AF65-F5344CB8AC3E}">
        <p14:creationId xmlns:p14="http://schemas.microsoft.com/office/powerpoint/2010/main" val="427547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05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382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98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68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833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54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436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50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228600" y="-38099"/>
            <a:ext cx="9601200" cy="6858000"/>
            <a:chOff x="-220133" y="0"/>
            <a:chExt cx="9601200" cy="6858000"/>
          </a:xfrm>
        </p:grpSpPr>
        <p:pic>
          <p:nvPicPr>
            <p:cNvPr id="8" name="Picture 7" descr="S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0133" y="0"/>
              <a:ext cx="9601200" cy="6858000"/>
            </a:xfrm>
            <a:prstGeom prst="rect">
              <a:avLst/>
            </a:prstGeom>
          </p:spPr>
        </p:pic>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l="1" r="14240"/>
            <a:stretch/>
          </p:blipFill>
          <p:spPr>
            <a:xfrm>
              <a:off x="0" y="3128434"/>
              <a:ext cx="464307"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l="1" r="14240"/>
            <a:stretch/>
          </p:blipFill>
          <p:spPr>
            <a:xfrm>
              <a:off x="8683245" y="3128434"/>
              <a:ext cx="469222" cy="606425"/>
            </a:xfrm>
            <a:prstGeom prst="rect">
              <a:avLst/>
            </a:prstGeom>
            <a:noFill/>
          </p:spPr>
        </p:pic>
      </p:grpSp>
      <p:sp>
        <p:nvSpPr>
          <p:cNvPr id="2" name="Title Placeholder 1"/>
          <p:cNvSpPr>
            <a:spLocks noGrp="1"/>
          </p:cNvSpPr>
          <p:nvPr>
            <p:ph type="title"/>
          </p:nvPr>
        </p:nvSpPr>
        <p:spPr>
          <a:xfrm>
            <a:off x="914400" y="619006"/>
            <a:ext cx="7391400" cy="752594"/>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4400" y="1447800"/>
            <a:ext cx="7391399" cy="4851399"/>
          </a:xfrm>
          <a:prstGeom prst="rect">
            <a:avLst/>
          </a:prstGeom>
        </p:spPr>
        <p:txBody>
          <a:bodyPr vert="horz" lIns="91440" tIns="45720" rIns="91440" bIns="45720" rtlCol="0" anchor="t">
            <a:normAutofit/>
          </a:bodyPr>
          <a:lstStyle/>
          <a:p>
            <a:pPr lvl="0"/>
            <a:r>
              <a:rPr lang="fa-IR" dirty="0"/>
              <a:t>تیتر اصلی</a:t>
            </a:r>
            <a:endParaRPr lang="en-US" dirty="0"/>
          </a:p>
          <a:p>
            <a:pPr lvl="1" eaLnBrk="1" latinLnBrk="0" hangingPunct="1"/>
            <a:r>
              <a:rPr kumimoji="0" lang="fa-IR" dirty="0"/>
              <a:t>تیتر سطح دوم</a:t>
            </a:r>
            <a:endParaRPr kumimoji="0" lang="en-US" dirty="0"/>
          </a:p>
          <a:p>
            <a:pPr lvl="2" eaLnBrk="1" latinLnBrk="0" hangingPunct="1"/>
            <a:r>
              <a:rPr kumimoji="0" lang="fa-IR" dirty="0"/>
              <a:t>تیتر سطح سوم</a:t>
            </a:r>
            <a:endParaRPr kumimoji="0" lang="en-US" dirty="0"/>
          </a:p>
          <a:p>
            <a:pPr lvl="3"/>
            <a:r>
              <a:rPr lang="fa-IR" dirty="0"/>
              <a:t>تیتر سطر چهارم</a:t>
            </a:r>
            <a:endParaRPr lang="en-US" dirty="0"/>
          </a:p>
          <a:p>
            <a:pPr lvl="4"/>
            <a:r>
              <a:rPr lang="fa-IR" dirty="0"/>
              <a:t>تیتر سطر پنجم</a:t>
            </a:r>
            <a:endParaRPr lang="en-US" dirty="0"/>
          </a:p>
        </p:txBody>
      </p:sp>
      <p:sp>
        <p:nvSpPr>
          <p:cNvPr id="4" name="Date Placeholder 3"/>
          <p:cNvSpPr>
            <a:spLocks noGrp="1"/>
          </p:cNvSpPr>
          <p:nvPr>
            <p:ph type="dt" sz="half" idx="2"/>
          </p:nvPr>
        </p:nvSpPr>
        <p:spPr>
          <a:xfrm>
            <a:off x="6460390" y="6562606"/>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52003" y="6477000"/>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83071" y="6527801"/>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429375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hdr="0" ftr="0" dt="0"/>
  <p:txStyles>
    <p:titleStyle>
      <a:lvl1pPr algn="ctr" defTabSz="457200" rtl="1" eaLnBrk="1" latinLnBrk="0" hangingPunct="1">
        <a:spcBef>
          <a:spcPct val="0"/>
        </a:spcBef>
        <a:buNone/>
        <a:defRPr sz="3600" kern="1200" cap="none" baseline="0">
          <a:ln w="3175" cmpd="sng">
            <a:noFill/>
          </a:ln>
          <a:solidFill>
            <a:schemeClr val="tx1">
              <a:lumMod val="85000"/>
              <a:lumOff val="15000"/>
            </a:schemeClr>
          </a:solidFill>
          <a:effectLst/>
          <a:latin typeface="Times New Roman" panose="02020603050405020304" pitchFamily="18" charset="0"/>
          <a:ea typeface="+mj-ea"/>
          <a:cs typeface="B Nazanin" panose="00000400000000000000" pitchFamily="2" charset="-78"/>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r" defTabSz="457200" rtl="1" eaLnBrk="1" latinLnBrk="0" hangingPunct="1">
        <a:spcBef>
          <a:spcPct val="20000"/>
        </a:spcBef>
        <a:spcAft>
          <a:spcPts val="600"/>
        </a:spcAft>
        <a:buClr>
          <a:srgbClr val="008000"/>
        </a:buClr>
        <a:buSzPct val="100000"/>
        <a:buFont typeface="Wingdings" panose="05000000000000000000" pitchFamily="2" charset="2"/>
        <a:buChar char="Ø"/>
        <a:defRPr sz="2600" kern="1200" cap="none" baseline="0">
          <a:solidFill>
            <a:schemeClr val="tx1">
              <a:lumMod val="85000"/>
              <a:lumOff val="15000"/>
            </a:schemeClr>
          </a:solidFill>
          <a:effectLst/>
          <a:latin typeface="Times New Roman" panose="02020603050405020304" pitchFamily="18" charset="0"/>
          <a:ea typeface="+mn-ea"/>
          <a:cs typeface="B Nazanin" panose="00000400000000000000" pitchFamily="2" charset="-78"/>
        </a:defRPr>
      </a:lvl1pPr>
      <a:lvl2pPr marL="742950" indent="-285750" algn="r" defTabSz="457200" rtl="1" eaLnBrk="1" latinLnBrk="0" hangingPunct="1">
        <a:spcBef>
          <a:spcPct val="20000"/>
        </a:spcBef>
        <a:spcAft>
          <a:spcPts val="600"/>
        </a:spcAft>
        <a:buClr>
          <a:srgbClr val="008000"/>
        </a:buClr>
        <a:buSzPct val="115000"/>
        <a:buFont typeface="Wingdings" panose="05000000000000000000" pitchFamily="2" charset="2"/>
        <a:buChar char="§"/>
        <a:defRPr sz="2300" kern="1200" cap="none" baseline="0">
          <a:solidFill>
            <a:schemeClr val="tx1">
              <a:lumMod val="85000"/>
              <a:lumOff val="15000"/>
            </a:schemeClr>
          </a:solidFill>
          <a:effectLst/>
          <a:latin typeface="Times New Roman" panose="02020603050405020304" pitchFamily="18" charset="0"/>
          <a:ea typeface="+mn-ea"/>
          <a:cs typeface="B Nazanin" panose="00000400000000000000" pitchFamily="2" charset="-78"/>
        </a:defRPr>
      </a:lvl2pPr>
      <a:lvl3pPr marL="1200150" indent="-285750" algn="r" defTabSz="457200" rtl="1" eaLnBrk="1" latinLnBrk="0" hangingPunct="1">
        <a:spcBef>
          <a:spcPct val="20000"/>
        </a:spcBef>
        <a:spcAft>
          <a:spcPts val="600"/>
        </a:spcAft>
        <a:buClr>
          <a:srgbClr val="008000"/>
        </a:buClr>
        <a:buSzPct val="80000"/>
        <a:buFont typeface="Wingdings" panose="05000000000000000000" pitchFamily="2" charset="2"/>
        <a:buChar char="v"/>
        <a:defRPr sz="2000" kern="1200" cap="none" baseline="0">
          <a:solidFill>
            <a:schemeClr val="tx1">
              <a:lumMod val="85000"/>
              <a:lumOff val="15000"/>
            </a:schemeClr>
          </a:solidFill>
          <a:effectLst/>
          <a:latin typeface="Times New Roman" panose="02020603050405020304" pitchFamily="18" charset="0"/>
          <a:ea typeface="+mn-ea"/>
          <a:cs typeface="B Nazanin" panose="00000400000000000000" pitchFamily="2" charset="-78"/>
        </a:defRPr>
      </a:lvl3pPr>
      <a:lvl4pPr marL="1543050" indent="-171450" algn="r" defTabSz="457200" rtl="1" eaLnBrk="1" latinLnBrk="0" hangingPunct="1">
        <a:spcBef>
          <a:spcPct val="20000"/>
        </a:spcBef>
        <a:spcAft>
          <a:spcPts val="600"/>
        </a:spcAft>
        <a:buClr>
          <a:srgbClr val="008000"/>
        </a:buClr>
        <a:buSzPct val="80000"/>
        <a:buFont typeface="Times New Roman" panose="02020603050405020304" pitchFamily="18" charset="0"/>
        <a:buChar char="֎"/>
        <a:defRPr sz="1800" kern="1200" cap="none" baseline="0">
          <a:solidFill>
            <a:schemeClr val="tx1">
              <a:lumMod val="85000"/>
              <a:lumOff val="15000"/>
            </a:schemeClr>
          </a:solidFill>
          <a:effectLst/>
          <a:latin typeface="Times New Roman" panose="02020603050405020304" pitchFamily="18" charset="0"/>
          <a:ea typeface="+mn-ea"/>
          <a:cs typeface="B Nazanin" panose="00000400000000000000" pitchFamily="2" charset="-78"/>
        </a:defRPr>
      </a:lvl4pPr>
      <a:lvl5pPr marL="2000250" indent="-171450" algn="r" defTabSz="457200" rtl="1" eaLnBrk="1" latinLnBrk="0" hangingPunct="1">
        <a:spcBef>
          <a:spcPct val="20000"/>
        </a:spcBef>
        <a:spcAft>
          <a:spcPts val="600"/>
        </a:spcAft>
        <a:buClr>
          <a:srgbClr val="008000"/>
        </a:buClr>
        <a:buSzPct val="80000"/>
        <a:buFont typeface="Wingdings" panose="05000000000000000000" pitchFamily="2" charset="2"/>
        <a:buChar char="ü"/>
        <a:defRPr sz="1600" kern="1200" cap="none" baseline="0">
          <a:solidFill>
            <a:schemeClr val="tx1">
              <a:lumMod val="85000"/>
              <a:lumOff val="15000"/>
            </a:schemeClr>
          </a:solidFill>
          <a:effectLst/>
          <a:latin typeface="Times New Roman" panose="02020603050405020304" pitchFamily="18" charset="0"/>
          <a:ea typeface="+mn-ea"/>
          <a:cs typeface="B Nazanin" panose="00000400000000000000" pitchFamily="2" charset="-78"/>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2.jpeg"/><Relationship Id="rId5" Type="http://schemas.openxmlformats.org/officeDocument/2006/relationships/image" Target="../media/image17.jpg"/><Relationship Id="rId10" Type="http://schemas.openxmlformats.org/officeDocument/2006/relationships/image" Target="../media/image21.png"/><Relationship Id="rId4" Type="http://schemas.openxmlformats.org/officeDocument/2006/relationships/image" Target="../media/image16.jpeg"/><Relationship Id="rId9"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457200"/>
            <a:ext cx="8229600" cy="5257800"/>
          </a:xfrm>
          <a:prstGeom prst="rect">
            <a:avLst/>
          </a:prstGeom>
        </p:spPr>
        <p:txBody>
          <a:bodyPr/>
          <a:lstStyle/>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600" b="0" i="0" u="none" strike="noStrike" kern="1200" cap="none" spc="0" normalizeH="0" baseline="0" noProof="0" dirty="0">
              <a:ln>
                <a:noFill/>
              </a:ln>
              <a:solidFill>
                <a:srgbClr val="DADADA">
                  <a:lumMod val="50000"/>
                </a:srgbClr>
              </a:solidFill>
              <a:effectLst/>
              <a:uLnTx/>
              <a:uFillTx/>
              <a:latin typeface="Garamond" panose="02020404030301010803"/>
              <a:ea typeface="+mn-ea"/>
              <a:cs typeface="B Titr"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600" b="0" i="0" u="none" strike="noStrike" kern="1200" cap="none" spc="0" normalizeH="0" baseline="0" noProof="0" dirty="0">
              <a:ln>
                <a:noFill/>
              </a:ln>
              <a:solidFill>
                <a:prstClr val="black"/>
              </a:solidFill>
              <a:effectLst/>
              <a:uLnTx/>
              <a:uFillTx/>
              <a:latin typeface="Garamond" panose="02020404030301010803"/>
              <a:ea typeface="+mn-ea"/>
              <a:cs typeface="B Titr"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600" b="0" i="0" u="none" strike="noStrike" kern="1200" cap="none" spc="0" normalizeH="0" baseline="0" noProof="0" dirty="0">
              <a:ln>
                <a:noFill/>
              </a:ln>
              <a:solidFill>
                <a:prstClr val="black"/>
              </a:solidFill>
              <a:effectLst/>
              <a:uLnTx/>
              <a:uFillTx/>
              <a:latin typeface="Garamond" panose="02020404030301010803"/>
              <a:ea typeface="+mn-ea"/>
              <a:cs typeface="B Titr"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600" b="0" i="0" u="none" strike="noStrike" kern="1200" cap="none" spc="0" normalizeH="0" baseline="0" noProof="0" dirty="0">
              <a:ln>
                <a:noFill/>
              </a:ln>
              <a:solidFill>
                <a:prstClr val="black"/>
              </a:solidFill>
              <a:effectLst/>
              <a:uLnTx/>
              <a:uFillTx/>
              <a:latin typeface="Garamond" panose="02020404030301010803"/>
              <a:ea typeface="+mn-ea"/>
              <a:cs typeface="B Titr"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600" b="0" i="0" u="none" strike="noStrike" kern="1200" cap="none" spc="0" normalizeH="0" baseline="0" noProof="0" dirty="0">
              <a:ln>
                <a:noFill/>
              </a:ln>
              <a:solidFill>
                <a:prstClr val="black"/>
              </a:solidFill>
              <a:effectLst/>
              <a:uLnTx/>
              <a:uFillTx/>
              <a:latin typeface="Garamond" panose="02020404030301010803"/>
              <a:ea typeface="+mn-ea"/>
              <a:cs typeface="B Titr"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lang="fa-IR" sz="2400" dirty="0">
              <a:solidFill>
                <a:srgbClr val="008000"/>
              </a:solidFill>
              <a:latin typeface="Garamond" panose="02020404030301010803"/>
              <a:cs typeface="B Nazanin" panose="00000400000000000000"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r>
              <a:rPr lang="fa-IR" sz="2400" dirty="0">
                <a:solidFill>
                  <a:srgbClr val="C00000"/>
                </a:solidFill>
                <a:latin typeface="Garamond" panose="02020404030301010803"/>
                <a:cs typeface="B Nazanin" panose="00000400000000000000" pitchFamily="2" charset="-78"/>
              </a:rPr>
              <a:t>کلیپ‌های آموزشی</a:t>
            </a: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r>
              <a:rPr kumimoji="0" lang="fa-IR" sz="3200" i="0" u="none" strike="noStrike" kern="1200" cap="none" spc="0" normalizeH="0" baseline="0" noProof="0" dirty="0">
                <a:ln>
                  <a:noFill/>
                </a:ln>
                <a:solidFill>
                  <a:prstClr val="black"/>
                </a:solidFill>
                <a:effectLst/>
                <a:uLnTx/>
                <a:uFillTx/>
                <a:latin typeface="Garamond" panose="02020404030301010803"/>
                <a:ea typeface="+mn-ea"/>
                <a:cs typeface="B Titr" pitchFamily="2" charset="-78"/>
              </a:rPr>
              <a:t>ریزپردازنده و زبان اسمبلی</a:t>
            </a: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r>
              <a:rPr kumimoji="0" lang="fa-IR" sz="2000" b="0" i="0" u="none" strike="noStrike" kern="1200" cap="none" spc="0" normalizeH="0" baseline="0" noProof="0" dirty="0">
                <a:ln>
                  <a:noFill/>
                </a:ln>
                <a:solidFill>
                  <a:srgbClr val="008000"/>
                </a:solidFill>
                <a:effectLst/>
                <a:uLnTx/>
                <a:uFillTx/>
                <a:latin typeface="Garamond" panose="02020404030301010803"/>
                <a:ea typeface="+mn-ea"/>
                <a:cs typeface="B Nazanin" panose="00000400000000000000" pitchFamily="2" charset="-78"/>
              </a:rPr>
              <a:t>مبتنی بر پردازنده‌های </a:t>
            </a:r>
            <a:r>
              <a:rPr kumimoji="0" lang="en-CA" sz="2000" b="0" i="0" u="none" strike="noStrike" kern="1200" cap="none" spc="0" normalizeH="0" baseline="0" noProof="0" dirty="0">
                <a:ln>
                  <a:noFill/>
                </a:ln>
                <a:solidFill>
                  <a:srgbClr val="008000"/>
                </a:solidFill>
                <a:effectLst/>
                <a:uLnTx/>
                <a:uFillTx/>
                <a:latin typeface="Garamond" panose="02020404030301010803"/>
                <a:ea typeface="+mn-ea"/>
                <a:cs typeface="B Nazanin" panose="00000400000000000000" pitchFamily="2" charset="-78"/>
              </a:rPr>
              <a:t>ARM-Cortex-M4</a:t>
            </a:r>
            <a:r>
              <a:rPr kumimoji="0" lang="fa-IR" sz="2000" b="0" i="0" u="none" strike="noStrike" kern="1200" cap="none" spc="0" normalizeH="0" baseline="0" noProof="0" dirty="0">
                <a:ln>
                  <a:noFill/>
                </a:ln>
                <a:solidFill>
                  <a:srgbClr val="008000"/>
                </a:solidFill>
                <a:effectLst/>
                <a:uLnTx/>
                <a:uFillTx/>
                <a:latin typeface="Garamond" panose="02020404030301010803"/>
                <a:ea typeface="+mn-ea"/>
                <a:cs typeface="B Nazanin" panose="00000400000000000000" pitchFamily="2" charset="-78"/>
              </a:rPr>
              <a:t> سری </a:t>
            </a:r>
            <a:r>
              <a:rPr kumimoji="0" lang="en-CA" sz="2000" b="0" i="0" u="none" strike="noStrike" kern="1200" cap="none" spc="0" normalizeH="0" baseline="0" noProof="0" dirty="0">
                <a:ln>
                  <a:noFill/>
                </a:ln>
                <a:solidFill>
                  <a:srgbClr val="008000"/>
                </a:solidFill>
                <a:effectLst/>
                <a:uLnTx/>
                <a:uFillTx/>
                <a:latin typeface="Garamond" panose="02020404030301010803"/>
                <a:ea typeface="+mn-ea"/>
                <a:cs typeface="B Nazanin" panose="00000400000000000000" pitchFamily="2" charset="-78"/>
              </a:rPr>
              <a:t>STM32F3xx</a:t>
            </a:r>
            <a:endParaRPr kumimoji="0" lang="fa-IR" sz="2000" b="0" i="0" u="none" strike="noStrike" kern="1200" cap="none" spc="0" normalizeH="0" baseline="0" noProof="0" dirty="0">
              <a:ln>
                <a:noFill/>
              </a:ln>
              <a:solidFill>
                <a:srgbClr val="008000"/>
              </a:solidFill>
              <a:effectLst/>
              <a:uLnTx/>
              <a:uFillTx/>
              <a:latin typeface="Garamond" panose="02020404030301010803"/>
              <a:ea typeface="+mn-ea"/>
              <a:cs typeface="B Nazanin" panose="00000400000000000000"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lang="fa-IR" sz="1200" dirty="0">
              <a:solidFill>
                <a:prstClr val="black"/>
              </a:solidFill>
              <a:latin typeface="Garamond" panose="02020404030301010803"/>
              <a:cs typeface="B Nazanin" pitchFamily="2" charset="-78"/>
            </a:endParaRPr>
          </a:p>
          <a:p>
            <a:pPr marL="274320" marR="0" lvl="0" indent="-274320" algn="ctr" defTabSz="914400" rtl="1" eaLnBrk="1" fontAlgn="auto" latinLnBrk="0" hangingPunct="1">
              <a:lnSpc>
                <a:spcPct val="100000"/>
              </a:lnSpc>
              <a:spcBef>
                <a:spcPts val="0"/>
              </a:spcBef>
              <a:spcAft>
                <a:spcPts val="0"/>
              </a:spcAft>
              <a:buClr>
                <a:srgbClr val="44709D"/>
              </a:buClr>
              <a:buSzPct val="95000"/>
              <a:buFontTx/>
              <a:buNone/>
              <a:tabLst/>
              <a:defRPr/>
            </a:pPr>
            <a:r>
              <a:rPr lang="fa-IR" sz="2400" dirty="0">
                <a:latin typeface="Garamond" panose="02020404030301010803"/>
                <a:cs typeface="B Nazanin" panose="00000400000000000000" pitchFamily="2" charset="-78"/>
              </a:rPr>
              <a:t>مدرس</a:t>
            </a:r>
            <a:r>
              <a:rPr lang="en-US" sz="2400" dirty="0">
                <a:latin typeface="Garamond" panose="02020404030301010803"/>
                <a:cs typeface="B Nazanin" panose="00000400000000000000" pitchFamily="2" charset="-78"/>
              </a:rPr>
              <a:t> </a:t>
            </a:r>
            <a:r>
              <a:rPr lang="fa-IR" sz="2400" dirty="0">
                <a:latin typeface="Garamond" panose="02020404030301010803"/>
                <a:cs typeface="B Nazanin" panose="00000400000000000000" pitchFamily="2" charset="-78"/>
              </a:rPr>
              <a:t>: دکتر یاسر صداقت </a:t>
            </a:r>
          </a:p>
          <a:p>
            <a:pPr marL="274320" marR="0" lvl="0" indent="-274320" algn="ctr" defTabSz="914400" rtl="1" eaLnBrk="1" fontAlgn="auto" latinLnBrk="0" hangingPunct="1">
              <a:lnSpc>
                <a:spcPct val="100000"/>
              </a:lnSpc>
              <a:spcBef>
                <a:spcPts val="0"/>
              </a:spcBef>
              <a:spcAft>
                <a:spcPts val="0"/>
              </a:spcAft>
              <a:buClr>
                <a:srgbClr val="44709D"/>
              </a:buClr>
              <a:buSzPct val="95000"/>
              <a:buFontTx/>
              <a:buNone/>
              <a:tabLst/>
              <a:defRPr/>
            </a:pPr>
            <a:r>
              <a:rPr lang="fa-IR" sz="2400" dirty="0">
                <a:latin typeface="Garamond" panose="02020404030301010803"/>
                <a:cs typeface="B Nazanin" panose="00000400000000000000" pitchFamily="2" charset="-78"/>
              </a:rPr>
              <a:t>(عضو هیأت علمی گروه مهندسی کامپیوتر)</a:t>
            </a:r>
          </a:p>
          <a:p>
            <a:pPr marL="274320" marR="0" lvl="0" indent="-274320" algn="ctr" defTabSz="914400" rtl="1" eaLnBrk="1" fontAlgn="auto" latinLnBrk="0" hangingPunct="1">
              <a:lnSpc>
                <a:spcPct val="100000"/>
              </a:lnSpc>
              <a:spcBef>
                <a:spcPts val="0"/>
              </a:spcBef>
              <a:spcAft>
                <a:spcPts val="0"/>
              </a:spcAft>
              <a:buClr>
                <a:srgbClr val="44709D"/>
              </a:buClr>
              <a:buSzPct val="95000"/>
              <a:buFontTx/>
              <a:buNone/>
              <a:tabLst/>
              <a:defRPr/>
            </a:pPr>
            <a:endParaRPr lang="fa-IR" sz="2000" dirty="0">
              <a:latin typeface="Garamond" panose="02020404030301010803"/>
              <a:cs typeface="B Nazanin" panose="00000400000000000000" pitchFamily="2" charset="-78"/>
            </a:endParaRPr>
          </a:p>
          <a:p>
            <a:pPr marL="274320" marR="0" lvl="0" indent="-274320" algn="ctr" defTabSz="914400" rtl="1" eaLnBrk="1" fontAlgn="auto" latinLnBrk="0" hangingPunct="1">
              <a:lnSpc>
                <a:spcPct val="100000"/>
              </a:lnSpc>
              <a:spcBef>
                <a:spcPts val="0"/>
              </a:spcBef>
              <a:spcAft>
                <a:spcPts val="0"/>
              </a:spcAft>
              <a:buClr>
                <a:srgbClr val="44709D"/>
              </a:buClr>
              <a:buSzPct val="95000"/>
              <a:buFontTx/>
              <a:buNone/>
              <a:tabLst/>
              <a:defRPr/>
            </a:pPr>
            <a:r>
              <a:rPr lang="fa-IR" sz="2400" dirty="0">
                <a:latin typeface="Garamond" panose="02020404030301010803"/>
                <a:cs typeface="B Nazanin" panose="00000400000000000000" pitchFamily="2" charset="-78"/>
              </a:rPr>
              <a:t>ارائه‌دهنده</a:t>
            </a:r>
            <a:r>
              <a:rPr lang="en-US" sz="2400" dirty="0">
                <a:latin typeface="Garamond" panose="02020404030301010803"/>
                <a:cs typeface="B Nazanin" panose="00000400000000000000" pitchFamily="2" charset="-78"/>
              </a:rPr>
              <a:t> </a:t>
            </a:r>
            <a:r>
              <a:rPr lang="fa-IR" sz="2400" dirty="0">
                <a:latin typeface="Garamond" panose="02020404030301010803"/>
                <a:cs typeface="B Nazanin" panose="00000400000000000000" pitchFamily="2" charset="-78"/>
              </a:rPr>
              <a:t>: امیرحسین یوسفی</a:t>
            </a:r>
          </a:p>
          <a:p>
            <a:pPr marL="274320" marR="0" lvl="0" indent="-274320" algn="ctr" defTabSz="914400" rtl="1" eaLnBrk="1" fontAlgn="auto" latinLnBrk="0" hangingPunct="1">
              <a:lnSpc>
                <a:spcPct val="100000"/>
              </a:lnSpc>
              <a:spcBef>
                <a:spcPts val="0"/>
              </a:spcBef>
              <a:spcAft>
                <a:spcPts val="0"/>
              </a:spcAft>
              <a:buClr>
                <a:srgbClr val="44709D"/>
              </a:buClr>
              <a:buSzPct val="95000"/>
              <a:buFontTx/>
              <a:buNone/>
              <a:tabLst/>
              <a:defRPr/>
            </a:pPr>
            <a:r>
              <a:rPr lang="fa-IR" sz="2400" dirty="0">
                <a:latin typeface="Garamond" panose="02020404030301010803"/>
                <a:cs typeface="B Nazanin" panose="00000400000000000000" pitchFamily="2" charset="-78"/>
              </a:rPr>
              <a:t>دانشجوی کارشناسی مهندسی برق ورودی 97</a:t>
            </a: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fa-IR" sz="1200" b="0" i="0" u="none" strike="noStrike" kern="1200" cap="none" spc="0" normalizeH="0" baseline="0" noProof="0" dirty="0">
              <a:ln>
                <a:noFill/>
              </a:ln>
              <a:solidFill>
                <a:prstClr val="black"/>
              </a:solidFill>
              <a:effectLst/>
              <a:uLnTx/>
              <a:uFillTx/>
              <a:latin typeface="Garamond" panose="02020404030301010803"/>
              <a:ea typeface="+mn-ea"/>
              <a:cs typeface="B Nazanin"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r>
              <a:rPr lang="fa-IR" sz="2400" b="1" dirty="0" smtClean="0">
                <a:solidFill>
                  <a:prstClr val="black"/>
                </a:solidFill>
                <a:latin typeface="Garamond" panose="02020404030301010803"/>
                <a:cs typeface="B Nazanin" pitchFamily="2" charset="-78"/>
              </a:rPr>
              <a:t>آبان</a:t>
            </a:r>
            <a:r>
              <a:rPr lang="fa-IR" sz="2400" b="1" dirty="0" smtClean="0">
                <a:solidFill>
                  <a:prstClr val="black"/>
                </a:solidFill>
                <a:latin typeface="Garamond" panose="02020404030301010803"/>
                <a:cs typeface="B Nazanin" pitchFamily="2" charset="-78"/>
              </a:rPr>
              <a:t> </a:t>
            </a:r>
            <a:r>
              <a:rPr lang="fa-IR" sz="2400" b="1" dirty="0">
                <a:solidFill>
                  <a:prstClr val="black"/>
                </a:solidFill>
                <a:latin typeface="Garamond" panose="02020404030301010803"/>
                <a:cs typeface="B Nazanin" pitchFamily="2" charset="-78"/>
              </a:rPr>
              <a:t>ماه 1399</a:t>
            </a:r>
            <a:endParaRPr kumimoji="0" lang="fa-IR" sz="2400" b="1" i="0" u="none" strike="noStrike" kern="1200" cap="none" spc="0" normalizeH="0" baseline="0" noProof="0" dirty="0">
              <a:ln>
                <a:noFill/>
              </a:ln>
              <a:solidFill>
                <a:prstClr val="black"/>
              </a:solidFill>
              <a:effectLst/>
              <a:uLnTx/>
              <a:uFillTx/>
              <a:latin typeface="Garamond" panose="02020404030301010803"/>
              <a:ea typeface="+mn-ea"/>
              <a:cs typeface="B Nazanin" pitchFamily="2" charset="-78"/>
            </a:endParaRPr>
          </a:p>
          <a:p>
            <a:pPr marL="274320" marR="0" lvl="0" indent="-274320" algn="ctr" defTabSz="914400" rtl="1" eaLnBrk="1" fontAlgn="auto" latinLnBrk="0" hangingPunct="1">
              <a:lnSpc>
                <a:spcPct val="100000"/>
              </a:lnSpc>
              <a:spcBef>
                <a:spcPct val="20000"/>
              </a:spcBef>
              <a:spcAft>
                <a:spcPts val="0"/>
              </a:spcAft>
              <a:buClr>
                <a:srgbClr val="44709D"/>
              </a:buClr>
              <a:buSzPct val="95000"/>
              <a:buFontTx/>
              <a:buNone/>
              <a:tabLst/>
              <a:defRPr/>
            </a:pPr>
            <a:endParaRPr kumimoji="0" lang="en-US" sz="4000" b="0" i="0" u="none" strike="noStrike" kern="1200" cap="none" spc="0" normalizeH="0" baseline="0" noProof="0" dirty="0">
              <a:ln>
                <a:noFill/>
              </a:ln>
              <a:solidFill>
                <a:prstClr val="black"/>
              </a:solidFill>
              <a:effectLst/>
              <a:uLnTx/>
              <a:uFillTx/>
              <a:latin typeface="Garamond" panose="02020404030301010803"/>
              <a:ea typeface="+mn-ea"/>
              <a:cs typeface="B Nazanin" pitchFamily="2" charset="-78"/>
            </a:endParaRPr>
          </a:p>
        </p:txBody>
      </p:sp>
      <p:pic>
        <p:nvPicPr>
          <p:cNvPr id="3" name="Picture 2" descr="FerdowesiArm.jpg"/>
          <p:cNvPicPr>
            <a:picLocks noChangeAspect="1"/>
          </p:cNvPicPr>
          <p:nvPr/>
        </p:nvPicPr>
        <p:blipFill>
          <a:blip r:embed="rId2" cstate="print">
            <a:clrChange>
              <a:clrFrom>
                <a:srgbClr val="FEFEFE"/>
              </a:clrFrom>
              <a:clrTo>
                <a:srgbClr val="FEFEFE">
                  <a:alpha val="0"/>
                </a:srgbClr>
              </a:clrTo>
            </a:clrChange>
            <a:duotone>
              <a:schemeClr val="accent2">
                <a:shade val="45000"/>
                <a:satMod val="135000"/>
              </a:schemeClr>
              <a:prstClr val="white"/>
            </a:duotone>
          </a:blip>
          <a:stretch>
            <a:fillRect/>
          </a:stretch>
        </p:blipFill>
        <p:spPr>
          <a:xfrm>
            <a:off x="7542584" y="371192"/>
            <a:ext cx="976943" cy="1363650"/>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pic>
        <p:nvPicPr>
          <p:cNvPr id="7" name="Picture 6" descr="A close up of a logo&#10;&#10;Description generated with very high confidence">
            <a:extLst>
              <a:ext uri="{FF2B5EF4-FFF2-40B4-BE49-F238E27FC236}">
                <a16:creationId xmlns:a16="http://schemas.microsoft.com/office/drawing/2014/main" id="{532368B4-A3C2-4737-BB77-2934F670A571}"/>
              </a:ext>
            </a:extLst>
          </p:cNvPr>
          <p:cNvPicPr>
            <a:picLocks noChangeAspect="1"/>
          </p:cNvPicPr>
          <p:nvPr/>
        </p:nvPicPr>
        <p:blipFill>
          <a:blip r:embed="rId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1517" y="495628"/>
            <a:ext cx="1600200" cy="1179755"/>
          </a:xfrm>
          <a:prstGeom prst="rect">
            <a:avLst/>
          </a:prstGeom>
        </p:spPr>
      </p:pic>
      <p:pic>
        <p:nvPicPr>
          <p:cNvPr id="16" name="Picture 15" descr="A drawing of a face&#10;&#10;Description generated with high confidence">
            <a:extLst>
              <a:ext uri="{FF2B5EF4-FFF2-40B4-BE49-F238E27FC236}">
                <a16:creationId xmlns:a16="http://schemas.microsoft.com/office/drawing/2014/main" id="{97D7C6F5-BA18-481D-BB25-15CDC77D07E7}"/>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12106" y="457200"/>
            <a:ext cx="2119787" cy="1256613"/>
          </a:xfrm>
          <a:prstGeom prst="rect">
            <a:avLst/>
          </a:prstGeom>
        </p:spPr>
      </p:pic>
      <p:pic>
        <p:nvPicPr>
          <p:cNvPr id="12" name="Picture 11" descr="A picture containing electronics, circuit&#10;&#10;Description generated with very high confidence">
            <a:extLst>
              <a:ext uri="{FF2B5EF4-FFF2-40B4-BE49-F238E27FC236}">
                <a16:creationId xmlns:a16="http://schemas.microsoft.com/office/drawing/2014/main" id="{786BC806-2529-49A6-B1AE-5870CCC0087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29088" y="4691640"/>
            <a:ext cx="1981200" cy="1981200"/>
          </a:xfrm>
          <a:prstGeom prst="rect">
            <a:avLst/>
          </a:prstGeom>
        </p:spPr>
      </p:pic>
      <p:pic>
        <p:nvPicPr>
          <p:cNvPr id="13" name="Picture 12">
            <a:extLst>
              <a:ext uri="{FF2B5EF4-FFF2-40B4-BE49-F238E27FC236}">
                <a16:creationId xmlns:a16="http://schemas.microsoft.com/office/drawing/2014/main" id="{5D6E4216-B1CA-4816-B764-990A8E9BF792}"/>
              </a:ext>
            </a:extLst>
          </p:cNvPr>
          <p:cNvPicPr>
            <a:picLocks noChangeAspect="1"/>
          </p:cNvPicPr>
          <p:nvPr/>
        </p:nvPicPr>
        <p:blipFill>
          <a:blip r:embed="rId6">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17101" y="4953000"/>
            <a:ext cx="1304925" cy="1266825"/>
          </a:xfrm>
          <a:prstGeom prst="rect">
            <a:avLst/>
          </a:prstGeom>
        </p:spPr>
      </p:pic>
      <p:pic>
        <p:nvPicPr>
          <p:cNvPr id="14" name="Picture 13">
            <a:extLst>
              <a:ext uri="{FF2B5EF4-FFF2-40B4-BE49-F238E27FC236}">
                <a16:creationId xmlns:a16="http://schemas.microsoft.com/office/drawing/2014/main" id="{0CCD3238-3634-438C-8ABF-C933E84B84D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62300" y="1581944"/>
            <a:ext cx="999679" cy="999679"/>
          </a:xfrm>
          <a:prstGeom prst="rect">
            <a:avLst/>
          </a:prstGeom>
        </p:spPr>
      </p:pic>
      <p:pic>
        <p:nvPicPr>
          <p:cNvPr id="15" name="Picture 14" descr="A close up of a logo&#10;&#10;Description automatically generated">
            <a:extLst>
              <a:ext uri="{FF2B5EF4-FFF2-40B4-BE49-F238E27FC236}">
                <a16:creationId xmlns:a16="http://schemas.microsoft.com/office/drawing/2014/main" id="{D4548519-6058-4613-A55A-9C337B40DF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6617" y="2518994"/>
            <a:ext cx="1083099" cy="1083099"/>
          </a:xfrm>
          <a:prstGeom prst="rect">
            <a:avLst/>
          </a:prstGeom>
        </p:spPr>
      </p:pic>
      <p:pic>
        <p:nvPicPr>
          <p:cNvPr id="17" name="Picture 16">
            <a:extLst>
              <a:ext uri="{FF2B5EF4-FFF2-40B4-BE49-F238E27FC236}">
                <a16:creationId xmlns:a16="http://schemas.microsoft.com/office/drawing/2014/main" id="{9E8D8B96-0557-446C-8ABF-FE32198E3AE0}"/>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558217" y="3886200"/>
            <a:ext cx="950369" cy="1044398"/>
          </a:xfrm>
          <a:prstGeom prst="rect">
            <a:avLst/>
          </a:prstGeom>
        </p:spPr>
      </p:pic>
      <p:pic>
        <p:nvPicPr>
          <p:cNvPr id="18" name="Picture 17">
            <a:extLst>
              <a:ext uri="{FF2B5EF4-FFF2-40B4-BE49-F238E27FC236}">
                <a16:creationId xmlns:a16="http://schemas.microsoft.com/office/drawing/2014/main" id="{9FFA06FE-2394-4654-80FC-81F671DCA359}"/>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519848" y="1696892"/>
            <a:ext cx="999679" cy="1363651"/>
          </a:xfrm>
          <a:prstGeom prst="rect">
            <a:avLst/>
          </a:prstGeom>
        </p:spPr>
      </p:pic>
      <p:pic>
        <p:nvPicPr>
          <p:cNvPr id="19" name="Picture 2" descr="data:image/jpeg;base64,/9j/4AAQSkZJRgABAQAAAQABAAD/2wCEAAkGBxMTEhUTEhMWFhUXFxkbFxcYFx0XGBcXFx0dGBkXGBcbHiggGBolHRoaIjEhJSkrLi4uFx8zODMtNygtLisBCgoKDg0OGxAQGy8mICYyLy8wNS8tLS01LS0tLy0tLS0tLS0tLS0tLS0tLS0tLS0tLS0tLS0tLS0tLS0tLS0tLf/AABEIAMUAyAMBEQACEQEDEQH/xAAcAAACAwEBAQEAAAAAAAAAAAAABgQFBwMCAQj/xABJEAABAgMFBAUGCwUIAwEAAAABAgMABBEFBhIhMRNBUWEHInGRoRQyc5OxsiMkNEJSU2KBwdHhFzNykvAVFiVUY4KiwkNko0T/xAAbAQEAAgMBAQAAAAAAAAAAAAAABAUCAwYBB//EADMRAAICAQIEBAUEAgIDAQAAAAABAgMEBRESEyExMkFRcRQVIjNhIyRSgTShJbFCYoIG/9oADAMBAAIRAxEAPwDbG0CgyGg3QB62Y4DugA2Y4DugA2Y4DugA2Y4DugA2Y4DugA2Y4DugA2Y4DugA2Y4DugA2Y4DugA2Y4DugA2Y4DugA2Y4DugA2Y4DugA2Y4DugA2Y4DugA2Y4DugA2Y4DugA2Y4DugA2Y4DugA2Y4DugA2Y4DugDhNLCRkkEnICm+NVlnCvyZwjxMorQdcSaKy35ZRW322R8Xcn0V1yXQiWZeMbXYuUOIHCrfi4HtjZi5bk+FmzI09qrmx/sb2tB2CLMqT1ABABABABABABABABABABABABWAK+0LZZZNHFgHgM1d0bqqLLPCiJkZ1GP8AckV7V7pcmhKk8ynKN0sC5LsQ4a3iSe25eMPBQCkkEHQjQxEcWnsy1hOM4qUXujpHhkEAEAEABMAU1sPhK0YiUihNYh5HiW5KxouUXwoUbdtvESSqvCK22Upy3ZeYeG12QhWhahLqSmpVjThplnXLxjKqLT3RdypjGlqXbY/QTWg7BF4fPj1ABABABABABABABABABABABAFTeO1hLt4tVnJI58ewRIxqHdPbyIGoZscWri8/IzZ+YKlFSzVROZO+OjhCMI7LscHbOdsuKT3bPCyRqKV4ilY9U4vzPHTJdWmW13bdMuuhNWj5w1pX5yfxiHl4isXFHuWumajPHmoy8L/0aQy6FJCgQQRUHiOMUDTT2Z2sZKSUkdI8MggAgAgBfvlZjjzB2P71NSgfS4prurEfIqdi6E3AyIU2rj7Mw+0Z10KKHELQoZFKkkEciIrOW0zuKJ0uClFjH0e3TcfdTMvNqQ031klQptFjSgO4Ur3RLopbe7KfV9ShGHKrfVm1taDsEWByR6gAgAgAgAgAgAgAgAgAgAgDm+6EpKlGgAJJ4AZmCTb2R5KSit2ZLb9sKfdLlerogcE/mdY6bFxuVDbzOHz8h5Vrl5LsMNybvBSRMOioP7tJ988+Aiv1DMe/Lh28y50rTltzrF18h0mZRK0lK0gg7qDTlwiqjOUXui7nTCyPDJdDML0WQZVyg/dq/dn2pMdFh5POht5o5DUMH4ezdeFl9cO3K/F1nm3+KfyiFqONt+pH+yy0bM3/AEZv2HlMVJ0R9gAgAgD4YA4PNN5qWlJoMyQDkOcecKb2HG4rffoegQUVT5pTl2Uj3bboeb79To1oOwQPT1ABABABABABABABABABABACd0iWrgbSyk5uZq/gH5mLHTaVOfE+yKXWclwr5a7sRrAs4zUwhr5uqyPmoGvfp98W2Xfyq2/NlLg4vNtS8jZmmgkBIyAAAHACOYb3e7OyjFJbI6QMist+yEzLKm1dqTvSrcY20XSqmpRI+VRG6txf9GQLDjLhSqqXEK+8FJ1HEbxHTpwuhv5M4yUJU2flGt3ZtlMyyF5YxksDcofgdY5rJpdVnCdfhZSyKlLz8y3jQTAgAgAgBWv1aeBrZJPWWM+SRr3xP0+hWT4n2RSa1luqvlxfVl7I/uEejT7sQ7PEy2oe9cX+CU1oOwRgbT1ABABABABABABABABABAAYAx6+85im3deqcI5ADd98dJgQSoX5OQ1KTnkyXoOnR7YhZY2i/PdoexHzR+P3xUZ9/Nnt5IvdNx+XWpPuxtiEWQQB8UIASOkO7+NHlLY66BRwD5yBv7RFnpuVy5cEn0ZT6picyPHFdV3FK6dumWdC6/BqyWPs7ldoiyzMZW1/lFRg5Dx7V6PubE04FAEGoIqDxHGOba2ex1sZJrc9x4ZBAHOYeCElSjQJBJPIZmPVFyeyMZyUIuT7IyG2rSL7q3D87zeSRoP64x09FSqrUDhMy95FzmzVrP8Ak7fo0+7HMz8TO4o+1H2RKa0HYIxNp6gAgAgAgAgAgAgAgAgAgAgDEL5q+NzA/wBRXsEdPhfZj7HIZi/cy9zY7H/cNejR7ojmp+JnV1eBexMjE2BABAHlaAddIfk82MYvrYhlZigFGl1LfLij7vyjo8DIV0Nn3Ry+fi8me67MZuje8QV8VWTiAq0ToRvR2iIGo43DLmLsT9MyenLk+vkaHWKsugrACH0h23Skug65uHluT+cWum0bvmS8ig1jK2jyovv3EJ17WLrbc52MDbLO+Tt+iT7ojk5+Jne0/bj7IltaDsEYGw9QAQAQAQAQAQAQAQAQAQAQBhd81/HJj0ivYI6fD+zH2OTzI/uJe5tFj/uGfRo90RzU/Ezqa/AiZGJmEAEABgCmvXYaZuXU0claoV9FQ079Pvjdj3OmakjRkUq2GzMRxuMu0NUONqz3FK0/14x0v0Ww9Ucw4yqs/KNiunepqaQASEPADEgmleaeIMc7k4sqZduh0WJlwuj36ki9F4m5Rskmrh8xA1rxPACGNjyukl5HmXlRpi9+5kMzMLdWSaqWtXaVKUcgP63R0e0aodOiRym0rZ792zlaDCmnFtKpiRkacaZwqsU48SM7KXXPhZuVmfJmvRJ90Ry1niZ2FPSuPsiY1oOwRgbT1ABABABABABABABABABABAGD30Px2Z9Kr2COmw/sw9jlsv8AyJe5tljfJ2fRo90Rzc/Ezpq/AvYmRiZhABABAHwiAEXpDukX/h5dILyR1073EjT/AHjxiwwcvlPhl2K7OxOYuKPcynGUnOoUCeSknhypF7uprp1RQuLT9D35QSdSTurVRPLiYbRiui2R41Kfd7mp9H91C0BMPj4UgYEn/wAaTvP2j4RR5+ZzHwQ7F3gYPLXHNdRBvgv47M+kV7ItcL/HiVeat8iXubVZfyZr0SfdEc3PxM6WvwImtaDsEYmw9QAQAQAQAQAQAQAQAQAQAGDBgd8h8fmfSK9gjpsP7MPY5jM250vc3Cxvk7Po0e6I5ufiZ0lfgXsTIxMwgAgAgAgD4RAFNat15WZOJ1kFX0h1VHtI1jdVkW1eFkezHrsf1I82TdOUlziaaGIaKV1iOwmPbMmyzxMV4tcOyLqkRzezAb6K+PTXpFeyOmxPsR9jm8tfrv3Nxsr5M16JPuiOcn4mdDX4ETW9B2CMTYeoAIAIAIAIAIAIAIAIAIADBgwq99PLZn0ivYI6bD+zD2OVzd+fL3Npsb5Oz6NHuiObn4n7nT1eBexMjEzCACACACACAPlI82B9j0AYA/P99U1n5r0ivZHS4f2InN5j2ufubjZfyZr0SfdEc5PxM6CvwI+u2oy2kbR1CdBmoamPY1zl2R5K+uD2lJbktK6io/rsjA2J7nBycQk0UtIPAqA8I9UJPsjXK2EXs5Lc6JmE0xVGHXFXKnbHmz4uHYy4048W/Q8tziFGiVoJ4BQJ9sZOEl3RjG6EnspJkiMTaVkxbrCFFC3kJUNQTmN+f3RsjTZJbpEeeXTCXDKWxYMuhSQpJqCKgjQiMGmujN0ZKS3QOuhIqogDiTQQSb7CUlFbsjS9pNuKKUOJUpPnAGtI9lXOK3aMK765y4Yy3ZJccABJIAGpO6Me/Y2N7dTiicbUaJcSTwCgTHsoSit2jCN0JPaLTMLvs78dmh/qK9gjpcN/ox9jnsqH68mbhYvydn0SPdEc3PxM6KvwL2JsYmYQAQAQAQAQAQAQAQBgd9DSdmj/AKivZHS4n2InMZfXIfubbZXyZr0SPdEc7PxM6OvwIyu8CwJp4fb/AAEdBiJOlHGajF/ETf5HW4tt7VGwWfhGxlxUj8xpFVnUOEuJdmX2kZfMr5cu6Fy/DYE4o8UpPhFhp/Wle5T61ushpegzugf2Vy2IMV6/y/7LfbfTP/kUrmqBnGv93six1DpV0KfSIbZK3NVcUACToBU/dFBtv0Oxb2W5i1oToddccNOsonPhoPCOopgoVpHB5U3ZdKRodwLQ2ktgrVTZwnsOafCKTPr4Ld/U6jR7uOjhfdHa/iQZNZP0ke8Iwwvuo91dftpMQLJtTyd1Lid2RHFJ1EXeTQrIbHK4WRPHtUzRLemUrkHVpNUqaJB5GKGiLjcovyZ2OVNTxZSj5oRrmuAzjQH2vZFvnfYOa0aLWSv7FC+ny+b9Kr8IkYf2Y+xY5X3mbzYvydn0SPdEc3LxMv4eFEyMTIIAIAIAIAIAIAIAIA/Pt+l/HZrk4r2R0mJ9iJzuTH9eXubnZPyVr0KPcEc7PxM6CHhRjd7ncM6+K/PH3VAjocN/ox9jls2vfIl7nmUnHpR8K81bZBIJ1BFadhBjKUY5EGaa+LGtUkWN97ZQ6+lxsghTST2HOoPMGNWBBwg4v1N2opXWKcfNIdFuf4KVf+t+EVi/y/7Lng/Zbf8AqJfRw7inkfwr9kWWo/ZKvTa9r0x/6QLR2Mk4a0UuiE/7tfCsVWHXx2pF1m2cFL/JnF3LMMw3NLGrTXV/j138ge+LbIv4JRXqUOPiccJN+SLPo1tMImsBOTqaDhiGY/HvjHU6+KHEvI26VZy7uF+Y59IbmGQdPAo94RVYX3kW+ox4sdpmRN41hxScw2kKVTUJJCa9gJjoZWKLW/mc1DGbW6Qw3cvGPJpmUdVkptamjwIHWRXxEQcjH/VjZH16ljj37Y8qpenQOjJzFPIrubWfYIy1D7H9mOmV7Xi3fU/H5v0ivwjfh/Zj7GzK62s3mxPk7Poke6I5yfiZfQ8KJtYxMggAgAgAgArABWACACAPzxfr5dNekV7I6TD+xE5/J++/c3iyfkrXoUe6I52fiZfQ8KMNvgr47Mk7l+wCOixOmPE57L++/cer+WAXZNqZZFVttoxgaqboKnmU698VmJk8u1xfYn5WKrK1NdzJ1O+P9Vi76LsVXCbKpdLAqf8AKjvIigX+X/ZeyX7bb8CL0XPf4i0OKV+yLPUfsf2V+CtrS86YbUJdZlwckJLi+1WSfAHviLptb2lI3ajNdIifIWy+ylSGnlISvzkilFbs6iukWNlELJKbKyF04RcY+ZFlrULTiHEHNC0qy5HPwqIzsrUoSTPKYuM1I1/pHmQuynHE6KDSh/uWkxQYkGshIv8AKfFRuJ3RChLkzMIUMSVMUIOhBUKiJ2pS2UdiFp0VvJMoL2WAqTmVNGuA9Zo11RwrxGhiViXq6H5I2VS6ZF70Vq+Pj0Tn/WNWo/Z2/KMtNX639FBfNNbQmh/qq9gjdifYXsY5b2tfuaVI9I0m20hCttVKEpNGzSoAHGKmWDc29kWUM+nZJs+npTkBuf8AVfrGPy+70NqzKvUP2rSHB/1R/OHwF/oPjKvUP2rSHB/1R/OHwF/oPjKvUP2rSHB/1R/OHwF/oPjKvU+jpUkDuf8AVH84fAX+geZT6nQdJkjwe9X+sPgLvQ1vPp9TwelCQH13qv1h8vu9DJZtPqfP2qSHB/1X6w+Av9DL4yr1D9qkhwf9Ufzh8Bd6D4yr1MmvPPpfmX3m64HFlScQoaEbxF1jwddKUioukp2to/Qdk/JWvQo90Rzc/Ey/h4UZfeO4s69MPOtoQUrUSklYBIIGo3RbU51UKVB9ypuwrZ2OSNTs9jCyhCwKhtKVDUZChEVEnvJtFrFfTszJbx9Gcxt1mVSlTSiSkFVCmuqSDqkHSLejUIqKU+5W24c3LePYc7RsKYNjiURh2+zbSRiok0IKhXsBiDC2KyOZ5bkyVcuTweYs3FuTOS04288hKUJC6nGFaim6JeXm1218KIuPjWQnuz5eu509MTbzqW0lKjRBxgdUCgqIzxsyqqrh8zVkYltlm67DpZ9zJNLSEOSzSlJSAolIJKqZknfnFdLJscntJ7FhDHgo/UluI18ejt5UyVybKNipKeqFJQEqGRASe+J2NnRjDafVkS/ElKX0Ivpi7045Y6ZRSU7dJSPOFChCqpqdxpTuiPC+EcjmLsb5VTdPB5nDo2ulNScw44+lKUqawjCrFnirGWbk12xXCYYmPOt9Rjvrd0TkvhTTaozaJ0rvB5GNGLe6Z7+XmbsqjnQfqKlwbozctObZ5CQgNrTULCszSmQ7Il5mXXdXwx7kXFxp0y4mRLw3HnHZt91DaSlxwqScYGVBu3Rtx82qFai99zTk4VtljkuxWPdH9oH/AMafWCN/zGl+ppjptqIyuji0fq0fziHzGntuzasGwP2cWj9Uj1gh8yp9R8BYA6N7R+qR60Q+ZU/k9+AsPQ6OLR+qR6wQ+ZU/k8+X2HZHR1Pj/wAafWCHzGn8mt6fc/QHOj20NzSfWCPfmNH5EdOt89jj+zq0fqk+sEefMafyZ/AWHodHNofVJ9YIfMKfyefAW/gD0dWh9Un1gh8xpXqefAWnNzo4tEg0aRp9YI8eoUtbGawbU9zarOZUiXbQrzktJSe0JoYo5PdtlxBNJbiVad83mnltpQjChVKmtaACLKjT4WwUmyhydWsptlBRRG/v8/8ARb8Y2PTq15mn51bulw7DBe+8TktsS2EnaBRNeVKU74iYuKrm0/Isc7OljqLXmWd1LRXMS4dcABKjppQZRpyKo1z4UScG+V9KnI6XinVsy63UAFSKHPTXfGNFSssUWZ5drqplNeQjnpAmPoN+MWj0yHdsolrdv8UXN0r0rmXy04EjqFScNcyDn7Yi5eGqY8SJ2n6hLInwyRLvRegSxDaBicIrnokcTGGLhu7q+xnn6ksdcMe4ts35mQolWBY4UplvzifLTa9tkyphrV6ac0ti5ta+GGXZeaSPhFKBC92EZ9ue+INOEna4N9i0yNT2oVsV3Kw9ILtMm0V41NIl/LI9+IgPW7e3Ai0sG8zr7UwspRiaSCkDTME590Rb8SNc4x9SdiZ9ltU5tdUUv9/3/oteMS/lkPNkD53d/FE+yL+FSwl5KQlRoFJOhPEHdGq7TtotxfY342sylNRsj3G61LSQw0XXD1Rw1JOgEV1VcrHwourr4VQ45dhCmr9PqJ2eFCQcgRiNOcW0NPrS+o5y3WrnL6F0L27V8A8sNOpCVnzVDzVciNxiLk4LqXFHsWGDqqufBNbMk3wt5yVDezSk48VcXKnDtjXiY/ObT8jdqObLGinFdzrdO3/KkHFQOJOYGhB0UIxysZ0yW3ZmeBm/ERfEtmirvNet6XfLaEoICQakGprEjGw42w4myJnanZRbwKKJ157dcl2WlpSmqyAQdBUVyjTjY6tm4kjOzJUVqSXcmXVtZcwyXFgA4inLTKkYZVKqnwxNun5MsirjkL14L8KQtTcuB1agrVmKj6I3xMx9P4o8U2V2Xq7jJxqINnX8dCgHgFprmpIoQOyM7tNi1vA1Y2sWb7WI0bGCio0Ka94ioOjT3Ril6ZnBPuVFQFpURxFBlHRYsXOhJehy2VBRyZN+pbm+0ssgf2ck1IA6ydSafRiJLDuit+InLJob24OpadKxwoljpmoDlkD+EY6W/qlue6vDijBoYOjxVZBo/wAfvGImb95k3TltQkS74fIpjk2YwxX+tH3NmbHeiXsZNd28SJdSlOMB4KAABIy55gxeZWPOxLhexz2HKFMm5x3Hm5VusTUwsIlEsrQipWCCSCaUyEVWXROpbSluXWHbXbLeMUhNl3VTloYCT8I8qpH0EkjL7hFo3yMbp6FLKl35PXzZpc5dOVcbLYbCMslp84U0Nd8UkMq5S33L6eBRKPDsSmbCYDbTam0rDaaJKhU8z2mMHbPict+5ujRWoqO3RGUWkpItMtigT5QkU3UqIu4NvF3/AAUMqEsvt5msWhJNtsvlCEpq2vFQUrkYpIylKcd2XtlUI1yUVsZn0bWgyH17dSEgtdXHSla7qxb6hCbhHg3KXTY1xnJz2/sgXwnWVzi/JqFKsI6uQK9Ory0jdiqcaP1O5py64Tu3rL/pMnloEswdzeJWfzhRP4eMRtOinKUyVqabhCD9C+uhdlnyZC3kBxbicRxZ0B0AG7KIeVlWOxqJKw8GmNak11Yj30lfIppQbyFA43xHEV4Ajxi0xLHfS1IrMrF5N64ewy9JUzilJR3esg9mJGKIenL9SUUTtUhx1QbEyyLbXLPNvAGmtNy2zkaeP3iLG+uN8HHzRV4znRZxeRbdINpIXMpW2apW02oEbwSY0YEXGpp+pv1FK25SXoMvSm5hlmD9un/GImmdbpE7VIb0xRwu1Plux33RqkuU7TQR5kR4spL2GIuDCf8AZSdHNmJmX1lwYkNpBpuKlaV7iYl6ja6oJR7kTT8ONk3Ka7D5OXOlVrbWEYChVSE5BYG5Qirhl2qLW/ctpYFDaewwr809hiMTTAr3PD+0XivzA6kK/hATXwjo8VS+HXD32KDIUee9/Uamzd9JCwsgpIUM1mhGf4RAk8xrZk1LGXY7dME0FMyhSapWVKB4pKQQfGGmJxnJbHmobSjEkXFvlJsSTLTzwS4nFiTQ5VUSNORjDLxbZ2tpGzGvrjWk2W14bwsTNmzbjDmNKUlJNKUUaZZ8jGmmmcL4qRsusjOmXCZjc5UiVrE+aJoMGZArv837ot8x37LlorMWNW/1mkXNestL5TJKq6tJqOseqnPfpFVkLIcd7exZUKlS+juZvPqckLSUaVLTxWBoFIUa5cqHwi0r2yMfhXcrprkX8Rolo9J0ohrG1iccp1W6FND9s6ARVw065y2fYsZZtfDuhpu9ayJqXbfRooZjgrRSfuMRLK3XJxZJrsU48SMVth7/ABdZ/wDaT7wEX0E/hNvwU0/8jf8AJtV4XAmWfUdA0vxBiiq6zRcW9IMxC5N3hPOraLpbwoxAhINTWm8xf5d7pimkUuPQrZNM7XMdTL2k2h9IOFam+sPNXolXbUeMYZTlZjtpmWPFQu6jT0zSCvgZgVwirajuBOYJ7dIi6XYk3DzZJ1CtvaWx1ub0gy7cslmZJQtpOEGhIWkaU+1yjDKwLHPeHmZUZkFDaXkJd5LUXaM7VtJ65S22nfh4nnmSYn01PGpe5Dunzreg5dLiQ1KSbINcKqA8QhGGsQtN+q2TJefHauKOEtdwzdisLbHw7WMp4qGJWJFeftj15Dpyn6Mx5Csx1t3Rm6nCaA1yyod2elN0W3EtuKKK1R+rZmr9MiqSsv6X/oYp9N+7Itc9b1o83Kki/Yr7SdVF0J7ciPGMcuXDlbv8DGhxY2wn3BvKJOYUXa7JacC6DNJSciRyzH3xOzKHfWpQImJYqZtSH20Ok2VS62hrrpKhtF5pShJ3jiYrY6fZs3LoT5Z0E0kPJUCmoNQRkeOWsQibvuZzbHRkZh9x8TOHaKxYcFaVAyrWLCnUJVwUUiBZhKcm2yH+yIn/APUPV/rG56o9vCYLAW/cZb2XIE23LtpdLewThGWKooB/1iJj5bpk3t3JF2MrElv2Fv8AZEr/ADQ9X+sTFqr/AIkf5evUvpK4OzkHpPbVLqsRcw0pSlBSuekRLMxztVm3YkQxuGtw3KEdER/zX/z/AFiX81foR/l69S8udcDyKY25fx9RSQnDTzqZk15RGyc53Q4dtjdRiKqXFuWd8LnNTyUlRKHU+a4BnT6KhvTGnHyZ0vp2Nt2PG1dRNY6Il4/hJkYKjzUdYjfrkD3xOlqr2+mJEjp636s0uybNblmksspwoQMh7STvJiqnNzk5SLCEFBbIR5no2KpozHlORe2mHBWmdaVrE5Z8uVy9iI8NcfHuOttyHlDDrGLDtElOLhXfEGFnDJMlTjxRaFW59wTJP7bb7TqFOHDh1pnWvKJmVmu+PC0R6MVVS4iPeXo38omVzCJjZ46HDgrRQFMQNeQMZU58q6+XtuY24ilPj3HN+zkusbF8bRJSErqPOIGZ5Z5xBU3GXFHoSnBOPDLqZzPdEhxVZmOrXRaakJ7RqYtIapJL6kQJ6em/pYyXOuEzJqLqlbV7coigQD9EceZiJkZk7unkSKMWNfXzO1+LoG0Nl8Ls9ni+birip3aQxcp0NtI9yMfm7FldaxTJyyGMeMpKjipSuI10jTdbzJuRspr5ceEVLw9GKX31PNPbILOJSMFRi3kZ74l1ahOEOBkezCjKXEXl87qmebab2mz2aq1w4q5UjRjZHJk3sbb6OaktyVc+wPIpfY48fXUrFTD51MqfdHmTe7p8fYyop5ceEor1dHLcy6Xml7FZ88YapUfpU3Kjfj58qls1ujTfhxse66FdYPRUlDiXJl3aBJrs0iiVHgonMjfGy3UpSi4xWxhXgxi92zSVJATQCgAyHAUitJ5AtZtamaIPW6u+njETNhOdTUHszfjSjGxOQveQzPE/z/rFB8Jld+L/AGWnxFHp/onWTJTCXUqXXDnXrVHLKJ2Fj5MbFKb6EbJtolDaC6jIIvCtPsAVjVtNFzZg51pXcTwrENZtbs4CQ8WxQ42iziYRwgAgCJaM+hpNVk56U3xHyMiFC4pGyqmVr2iQl3hZASQSa8BmO2I89Soil1N6wrW2tjtadXGCWzqAQa0y7Y2ZW86d6zXTtC36xd8imeJ/nH5xRfDZb8/9lpz8f0/0TbKk5hLqSuuHOvWruPOJeFj5Ebd5t7EfIuplBqK6jOIvisIL9ptoXgUaKy8dIizyoQnwSfU2xolKPEl0BdpthzZk9bIU5nSPXlQVnL8z3kScOPyJtYkmk+mPGDg5MpSCSoUArluAjW7YqO+/YzUJN7HiSnkO1KDWmsY03wuW8T2yqVfSRKJjeayJaM+hoAr36Ab4j5GRXTHeZtqqlY9onuRm0upxJ09h4RlRdC2PFE8srlXLhZ2d0PYY3Gsg2lKqdZwJNCQM4jZVLtqcEzdj2KuxSZQ/3Ze+mnxim+U3eUi0+Y1fxOMrOOyruBzNO/OoofnCFE7sW1QsfQWVVZNTnX3HJGkdCnv1KXbboVb1tJD2xwnFUCu7POIE82Ku5O3UlRxJSr5u/QitXcSHtpjJSDiw89deEalpqjdzdza8+UquXsSZC3EOuloJIIr2ZRIqzY2WupI1W4c661Y+x7tG222jRRqr6IFT+kZX5ldL2fcxpxLblvFHCQvCh1YQlKgTXXlujVRnxulwpdTbfgTqhxNlfNTDc6sMjEhScVDqKDIxGtnDMfJXRokVwsxI83umeZy7YQ3iCzVIqrLWnDhGFumKNX0vsZV6jOVmzXclSjwmZdTTVU4cIqeWe6NtTjkUOqvpsabISx7VOzzIv923vpp8Yi/KbtvESPmFO/hI7E25KO4HD1TqNQQcgocIxpndh2qub3TM51V5VbnDuhyQqsdEtttyi8xPvG78bSP4PbFDmrbMi/Yu8OO+LJ+4TDv+IU+2n2CMbF++T/KPa4fsW/cu3LcSH9hhViqBXdnvi1lmQjby9iuWFN081PodmbXaU5s0rqrwr2xlDKqlNwT6mE8a2MONroLMk58I8OCXPCKOhNWWdfJltdBKut+uxaXOVk5nvES9GW0ZIjan4kXFqT4ZRjUKioGXOLLKyFRDjZBopdsuBEF+XTONBQqnPInPviNZXHOqUl0N0JyxbNu5yXMIkkJQcSsRJqP60jzjrwa1F9TNV2Zs3JFyl3E3iG9Ne8RYQkpRTRCkuFtHlubboOunQfOEOZH1PeXP0Z9VNt/TT/MI95kfU8dc/RiJe+1UKdSEKBwihI4ndzpFHqE4zs+nyOh0rEmqnxdNxmsm8DC2QouJSUp64JoRQeMWVGTCVa3ZVZGDdC1xUfYUZ22wZrbJ80KBHMDKvdFNbaviOai7qwpLF5bXUc3LxSwb2u1TSmQrmTwprF5LIrUOLcoFhXcfBw9RQsKcUFPzI81KVdgUqlBWKnG3U52pF5mVLhrx/PodrrWd5Spa3SSlJzz85Rzzj3DxlfJ2WGvUb3jRVdfQ83bWBPYRoFODsoDDDrUcl7fkzzk3hKT79CHY1rpZmypyuElSSeFTrGONONV7k0bszElbiJQ/DGu8F4GUsLCVpUpaaJCc9d54RZZWRDlPZ9ylwcG6dy3WyTIdxVANrUpQGJVBUgHKNWnRUItt9yRrG8rFGK7DR5W39NP8wiw5kfUqeXP0Yi31tZtxxKG1A4BmeZ3RS6jONk0o+R0WkYsowlKa7jDYt4WFsglaUlKQFBRoRTKvOLKnJhKvqypysG2u5x4e4reWeWWinZ+YFDP7KMyqK5/uMlSj2WxcOr4TAas6N7/7Pc2+f7Xw/wCoj3RGVkd8xP8AIqgvlbf4f/Z2nnv8VA4rTX70wthvmI11R/41v3LeRuypt4OFyqEmqRvPAE8o314HBdzGyvt1FTp5aiUl3TtZp5CcwUugHcKmg8YiYtalfNeu5Y5yVeLW336HW59sJaWtt04K/SyopOoPCM8CxUycZ9GY6njSthGda3J98LZaKA2hQUagkg5JAB3xt1K6Lr4F1ZG0vDs5nMktkFz7cbDeycWEkGqScgQc8jGWn3xVai+g1TDnzOZFdGVl8rYbecQho4sOVRoVKNABxjRnzjdJQityXpmLOmuVlnT3HqXbKWkg6hAB7QIt648MEjnbHvNsQxcSYOe2bz/iis+X2/yOk+eU/wAP+j4bgzH1zf8Ayjx6dZ/I9Wu1L/wf+i6sm5bTSTtTtFKBHAJ4lPPnEqrBjHrJ7ldlavba1wdF/wBiwq7za3VIam2iE5kKrUDfmMjSILw4yfSRbR1O2Fac63uy8sawJN5lbaHNov5yx5yTupy9sS6satw4V3K7Iz8uu5Tkml6EMXAdxfvUYa60NadnGNHy2W+7l0JXz2PD4Oo0tXfbRLKl0ZBQNVbyo/OP3xPWPGNbgimeZOWQrpeTE66kw7Kznk7iabQ0I3dWpChFficdNzg13LzUY1ZWLz4vqjndl0/2nT7b3sMeY/8Akv8Asyz1/wAdH+iDZVneUzLjQVhPXUDzB07I0VUK6xxJeRkvGxo2d+yL2SuA5i+FdSU1zCAQSOFTEyGnNS3b6Fbdrqcdq47M9z9xnVOqLTiEtkjCnPIU3/fCeBJv6XsjGjWoxglZHd+pH/uFM/XN/wDKMXgW/wAjd88p/h/0XFkXJbQk7ajiiKcAmvDnziRXgxivqK/J1e2xrl/SkVE70fOY/g3U4d2KuIdtIjy05p/SydXry4dpw6jPdq7bcqk54nFecv8AAcBE6jHjUuncp83OnlS69vQq5i67qrQEyFJwY0qpvoABGmWK3fzCZXqMI4Tx9uuxBv8AWUtDiZpoHIDHTUFOijyp7I15tUlLmRN+j5NfA8azs+xVzN+JhbRbokEimMa55Gm4ExH+OtceDbqTY6Lj1zVjl0Qx3AsZTTZdcFFuDIHUIGefMmJmDS4x4n3ZU6xlxusUIdkRb6WPL4w5tktOL3HRfOg0POMMqiDnvvszbpeZfGHDGLlFf6IFl2JLtvpRMTKFqywtprRVdKnSvKNNOLCE/qZKyM/Ispbqg0vUsrYuOVrxMLCAdUqBIH8J/CNt+ApS4oMjYmtOEOG2O/5JN3LnBhe1dUFrHmgDqp556mNmPgqD4mac/V5ZEeXBbIa3PNPYYnlQcEzNABTxgD75Vy8YA5zDwUkgjUEa8cuEeSW6PU9mmZTIWOFOuoxmjaVkHiU8Y59VpzludtdlyhRXLZdWi96NWwFOucgmm7WtfCJmnR2cit//AEM2+CP9j75Vy8YtTmj4qa5eP6R5sDi7gUpKlNglOaSdQdKg0yjxxTe5kpySaT6GdXZVS0q/bd9hipo/yn/Z1Oc/+Nj/AEd7mHDPrPJz2x5hr9wzzVX+xh/RovlXLxi5OVDyrl4wAeVcvGADyrl4wAeU/Z8YAPKuXjAB5Vy8YA+KmQcinx/SDW4ILchLpXtAw2F1riAFa90a1VBPdI3PIta4XJ7E0zPLx/SNho2M+6RGgXm3M6qThpwodR3xT6jD64s6jQbmqpx28yrmbGCJtDOMkKLfW3jFQxolVtaluTK8t2Ycp7bdzVUzO6njF9+DjD15Vy8Y9B8VM1BFPGAP/9k=">
            <a:extLst>
              <a:ext uri="{FF2B5EF4-FFF2-40B4-BE49-F238E27FC236}">
                <a16:creationId xmlns:a16="http://schemas.microsoft.com/office/drawing/2014/main" id="{D708AA5F-3AD5-4615-A529-9E0682BCAD7D}"/>
              </a:ext>
            </a:extLst>
          </p:cNvPr>
          <p:cNvPicPr>
            <a:picLocks noChangeAspect="1" noChangeArrowheads="1"/>
          </p:cNvPicPr>
          <p:nvPr/>
        </p:nvPicPr>
        <p:blipFill>
          <a:blip r:embed="rId1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471948" y="3921135"/>
            <a:ext cx="1047579" cy="103186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picture containing drawing&#10;&#10;Description automatically generated">
            <a:extLst>
              <a:ext uri="{FF2B5EF4-FFF2-40B4-BE49-F238E27FC236}">
                <a16:creationId xmlns:a16="http://schemas.microsoft.com/office/drawing/2014/main" id="{9146BFC1-AAD7-4E20-8BA5-093862C2D3E6}"/>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6428" y="3012483"/>
            <a:ext cx="1083099" cy="6300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normAutofit/>
          </a:bodyPr>
          <a:lstStyle/>
          <a:p>
            <a:r>
              <a:rPr lang="fa-IR" sz="3200" dirty="0"/>
              <a:t>معرفی ثبات‌های </a:t>
            </a:r>
            <a:r>
              <a:rPr lang="en-CA" sz="2800" dirty="0"/>
              <a:t>Timer</a:t>
            </a:r>
            <a:r>
              <a:rPr lang="fa-IR" sz="3200" dirty="0" smtClean="0"/>
              <a:t> (</a:t>
            </a:r>
            <a:r>
              <a:rPr lang="en-US" sz="2800" dirty="0" smtClean="0"/>
              <a:t>6</a:t>
            </a:r>
            <a:r>
              <a:rPr lang="fa-IR" sz="3200" dirty="0" smtClean="0"/>
              <a:t>)</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10</a:t>
            </a:fld>
            <a:endParaRPr lang="fa-IR" dirty="0"/>
          </a:p>
        </p:txBody>
      </p:sp>
      <p:sp>
        <p:nvSpPr>
          <p:cNvPr id="4" name="Content Placeholder 3"/>
          <p:cNvSpPr>
            <a:spLocks noGrp="1"/>
          </p:cNvSpPr>
          <p:nvPr>
            <p:ph idx="1"/>
          </p:nvPr>
        </p:nvSpPr>
        <p:spPr/>
        <p:txBody>
          <a:bodyPr>
            <a:normAutofit/>
          </a:bodyPr>
          <a:lstStyle/>
          <a:p>
            <a:pPr marL="0" indent="0" algn="justLow">
              <a:buNone/>
            </a:pPr>
            <a:r>
              <a:rPr lang="en-US" sz="2300" dirty="0" smtClean="0">
                <a:solidFill>
                  <a:schemeClr val="accent5"/>
                </a:solidFill>
              </a:rPr>
              <a:t>TIM6/TIM7 </a:t>
            </a:r>
            <a:r>
              <a:rPr lang="en-US" sz="2300" dirty="0">
                <a:solidFill>
                  <a:schemeClr val="accent5"/>
                </a:solidFill>
              </a:rPr>
              <a:t>DMA/Interrupt enable register (</a:t>
            </a:r>
            <a:r>
              <a:rPr lang="en-US" sz="2300" dirty="0" err="1">
                <a:solidFill>
                  <a:srgbClr val="FF0000"/>
                </a:solidFill>
              </a:rPr>
              <a:t>TIMx_DIER</a:t>
            </a:r>
            <a:r>
              <a:rPr lang="en-US" sz="2300" dirty="0">
                <a:solidFill>
                  <a:schemeClr val="accent5"/>
                </a:solidFill>
              </a:rPr>
              <a:t>)</a:t>
            </a:r>
            <a:endParaRPr lang="fa-IR" sz="2300" dirty="0">
              <a:solidFill>
                <a:schemeClr val="accent5"/>
              </a:solidFill>
            </a:endParaRPr>
          </a:p>
          <a:p>
            <a:pPr marL="0" indent="0" algn="justLow">
              <a:buNone/>
            </a:pPr>
            <a:r>
              <a:rPr lang="fa-IR" sz="2300" dirty="0" smtClean="0"/>
              <a:t>از این ثبات برای فعال کردن واحد</a:t>
            </a:r>
            <a:r>
              <a:rPr lang="en-US" sz="2000" dirty="0" smtClean="0"/>
              <a:t>Interrupt</a:t>
            </a:r>
            <a:r>
              <a:rPr lang="en-US" sz="2300" dirty="0" smtClean="0"/>
              <a:t> </a:t>
            </a:r>
            <a:r>
              <a:rPr lang="fa-IR" sz="2300" dirty="0" smtClean="0"/>
              <a:t> و </a:t>
            </a:r>
            <a:r>
              <a:rPr lang="en-US" sz="2000" dirty="0" smtClean="0"/>
              <a:t>DMA</a:t>
            </a:r>
            <a:r>
              <a:rPr lang="fa-IR" sz="2300" dirty="0" smtClean="0"/>
              <a:t> استفاده میشود و با یک کردن بیت مربوط به وقفه میتوان وقفه تایمر را فعال کرد .</a:t>
            </a:r>
            <a:endParaRPr lang="fa-IR" sz="2300" dirty="0"/>
          </a:p>
          <a:p>
            <a:pPr marL="0" indent="0" algn="justLow" rtl="0">
              <a:buNone/>
            </a:pPr>
            <a:endParaRPr lang="en-US" sz="2300" dirty="0"/>
          </a:p>
          <a:p>
            <a:pPr marL="0" indent="0" algn="justLow">
              <a:buNone/>
            </a:pPr>
            <a:endParaRPr lang="en-US" sz="23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37" y="2605752"/>
            <a:ext cx="7722326" cy="12716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3877448"/>
            <a:ext cx="2711632" cy="687456"/>
          </a:xfrm>
          <a:prstGeom prst="rect">
            <a:avLst/>
          </a:prstGeom>
        </p:spPr>
      </p:pic>
    </p:spTree>
    <p:extLst>
      <p:ext uri="{BB962C8B-B14F-4D97-AF65-F5344CB8AC3E}">
        <p14:creationId xmlns:p14="http://schemas.microsoft.com/office/powerpoint/2010/main" val="3370859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11176"/>
            <a:ext cx="8077200" cy="752594"/>
          </a:xfrm>
        </p:spPr>
        <p:txBody>
          <a:bodyPr/>
          <a:lstStyle/>
          <a:p>
            <a:r>
              <a:rPr lang="fa-IR" sz="3200" dirty="0" smtClean="0"/>
              <a:t>معرفی ثبات‌های </a:t>
            </a:r>
            <a:r>
              <a:rPr lang="en-CA" sz="2800" dirty="0" smtClean="0"/>
              <a:t>Timer</a:t>
            </a:r>
            <a:r>
              <a:rPr lang="fa-IR" dirty="0" smtClean="0"/>
              <a:t> </a:t>
            </a:r>
            <a:r>
              <a:rPr lang="fa-IR" sz="3200" dirty="0" smtClean="0"/>
              <a:t>(</a:t>
            </a:r>
            <a:r>
              <a:rPr lang="en-US" sz="2800" dirty="0" smtClean="0"/>
              <a:t>7</a:t>
            </a:r>
            <a:r>
              <a:rPr lang="fa-IR" sz="3200"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11</a:t>
            </a:fld>
            <a:endParaRPr lang="fa-IR" dirty="0"/>
          </a:p>
        </p:txBody>
      </p:sp>
      <p:sp>
        <p:nvSpPr>
          <p:cNvPr id="4" name="Content Placeholder 3"/>
          <p:cNvSpPr>
            <a:spLocks noGrp="1"/>
          </p:cNvSpPr>
          <p:nvPr>
            <p:ph idx="1"/>
          </p:nvPr>
        </p:nvSpPr>
        <p:spPr/>
        <p:txBody>
          <a:bodyPr/>
          <a:lstStyle/>
          <a:p>
            <a:pPr marL="0" indent="0">
              <a:buNone/>
            </a:pPr>
            <a:r>
              <a:rPr lang="en-US" dirty="0">
                <a:solidFill>
                  <a:srgbClr val="D97828"/>
                </a:solidFill>
              </a:rPr>
              <a:t>TIM6/TIM7 status register (</a:t>
            </a:r>
            <a:r>
              <a:rPr lang="en-US" dirty="0" err="1" smtClean="0">
                <a:solidFill>
                  <a:srgbClr val="FF0000"/>
                </a:solidFill>
              </a:rPr>
              <a:t>TIMx_SR</a:t>
            </a:r>
            <a:r>
              <a:rPr lang="en-US" dirty="0">
                <a:solidFill>
                  <a:srgbClr val="D97828"/>
                </a:solidFill>
              </a:rPr>
              <a:t>) </a:t>
            </a:r>
            <a:endParaRPr lang="en-US" dirty="0" smtClean="0">
              <a:solidFill>
                <a:srgbClr val="D97828"/>
              </a:solidFill>
            </a:endParaRPr>
          </a:p>
          <a:p>
            <a:pPr marL="0" indent="0">
              <a:buNone/>
            </a:pPr>
            <a:r>
              <a:rPr lang="fa-IR" sz="2300" dirty="0" smtClean="0">
                <a:solidFill>
                  <a:schemeClr val="tx1"/>
                </a:solidFill>
              </a:rPr>
              <a:t>از این رجیستر برای اطلاع از وضعیت تایمر استفاده می کنیم که در تایمر های 6 و7 فقط بیت پرچم وقفه وجود دارد ، در صورتی که وقفه رخ دهد این بیت یک می شود و سپس باید توسط نرم افزار آن را پاک کنیم . </a:t>
            </a:r>
          </a:p>
          <a:p>
            <a:pPr marL="0" indent="0" algn="ctr">
              <a:buNone/>
            </a:pPr>
            <a:endParaRPr lang="en-US" sz="23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330" y="2944585"/>
            <a:ext cx="7043552" cy="3099163"/>
          </a:xfrm>
          <a:prstGeom prst="rect">
            <a:avLst/>
          </a:prstGeom>
        </p:spPr>
      </p:pic>
    </p:spTree>
    <p:extLst>
      <p:ext uri="{BB962C8B-B14F-4D97-AF65-F5344CB8AC3E}">
        <p14:creationId xmlns:p14="http://schemas.microsoft.com/office/powerpoint/2010/main" val="1384375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lstStyle/>
          <a:p>
            <a:r>
              <a:rPr lang="fa-IR" sz="3200" dirty="0" smtClean="0"/>
              <a:t>مدیریت وقفه (</a:t>
            </a:r>
            <a:r>
              <a:rPr lang="en-US" sz="2800" dirty="0" smtClean="0"/>
              <a:t>1</a:t>
            </a:r>
            <a:r>
              <a:rPr lang="fa-IR" sz="3200"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12</a:t>
            </a:fld>
            <a:endParaRPr lang="fa-IR" dirty="0"/>
          </a:p>
        </p:txBody>
      </p:sp>
      <p:sp>
        <p:nvSpPr>
          <p:cNvPr id="4" name="Content Placeholder 3"/>
          <p:cNvSpPr>
            <a:spLocks noGrp="1"/>
          </p:cNvSpPr>
          <p:nvPr>
            <p:ph idx="1"/>
          </p:nvPr>
        </p:nvSpPr>
        <p:spPr/>
        <p:txBody>
          <a:bodyPr>
            <a:normAutofit/>
          </a:bodyPr>
          <a:lstStyle/>
          <a:p>
            <a:pPr marL="0" indent="0" algn="justLow">
              <a:buNone/>
            </a:pPr>
            <a:r>
              <a:rPr lang="fa-IR" sz="2300" dirty="0" smtClean="0">
                <a:solidFill>
                  <a:schemeClr val="tx1"/>
                </a:solidFill>
              </a:rPr>
              <a:t>استفاده از وقفه دو بخش دارد که بخش اول فعال کردن وقفه در بخش مورد نظر مانند تایمر است و در بخش دوم باید به پردازنده اطلاع دهیم که قرار است از وقفه تایمر استفاده کنیم و برای آن اولویتی قرار دهیم تا از همزمانی وقفه ها جلو گیری کنیم .</a:t>
            </a:r>
          </a:p>
          <a:p>
            <a:pPr marL="0" indent="0" algn="justLow">
              <a:buNone/>
            </a:pPr>
            <a:r>
              <a:rPr lang="fa-IR" sz="2300" dirty="0" smtClean="0">
                <a:solidFill>
                  <a:schemeClr val="tx1"/>
                </a:solidFill>
              </a:rPr>
              <a:t>همان طور که در صفحه قبل گفتیم وقفه تایمر توسط ثبات </a:t>
            </a:r>
            <a:r>
              <a:rPr lang="en-US" sz="2000" dirty="0" smtClean="0">
                <a:solidFill>
                  <a:schemeClr val="tx1"/>
                </a:solidFill>
              </a:rPr>
              <a:t>DIER</a:t>
            </a:r>
            <a:r>
              <a:rPr lang="fa-IR" sz="2300" dirty="0" smtClean="0">
                <a:solidFill>
                  <a:schemeClr val="tx1"/>
                </a:solidFill>
              </a:rPr>
              <a:t> استفاده می شود و اما برای اطلاع پردازنده و تعیین اولویت از توابع زیر استفاده می کنیم .   </a:t>
            </a:r>
          </a:p>
          <a:p>
            <a:pPr marL="0" indent="0" algn="l">
              <a:buNone/>
            </a:pPr>
            <a:r>
              <a:rPr lang="en-US" sz="2000" dirty="0" err="1">
                <a:solidFill>
                  <a:schemeClr val="tx1"/>
                </a:solidFill>
              </a:rPr>
              <a:t>HAL_NVIC_EnableIRQ</a:t>
            </a:r>
            <a:r>
              <a:rPr lang="en-US" sz="2000" dirty="0">
                <a:solidFill>
                  <a:schemeClr val="tx1"/>
                </a:solidFill>
              </a:rPr>
              <a:t>(</a:t>
            </a:r>
            <a:r>
              <a:rPr lang="en-US" sz="2000" dirty="0" err="1">
                <a:solidFill>
                  <a:srgbClr val="00B050"/>
                </a:solidFill>
              </a:rPr>
              <a:t>IRQn_Type</a:t>
            </a:r>
            <a:r>
              <a:rPr lang="en-US" sz="2000" dirty="0">
                <a:solidFill>
                  <a:schemeClr val="tx1"/>
                </a:solidFill>
              </a:rPr>
              <a:t> </a:t>
            </a:r>
            <a:r>
              <a:rPr lang="en-US" sz="2000" dirty="0" err="1">
                <a:solidFill>
                  <a:srgbClr val="00B0F0"/>
                </a:solidFill>
              </a:rPr>
              <a:t>IRQn</a:t>
            </a:r>
            <a:r>
              <a:rPr lang="en-US" sz="2000" dirty="0" smtClean="0">
                <a:solidFill>
                  <a:schemeClr val="tx1"/>
                </a:solidFill>
              </a:rPr>
              <a:t>)</a:t>
            </a:r>
            <a:endParaRPr lang="fa-IR" sz="2000" dirty="0" smtClean="0">
              <a:solidFill>
                <a:schemeClr val="tx1"/>
              </a:solidFill>
            </a:endParaRPr>
          </a:p>
          <a:p>
            <a:pPr marL="0" indent="0" algn="l">
              <a:buNone/>
            </a:pPr>
            <a:r>
              <a:rPr lang="en-US" sz="2000" dirty="0" err="1">
                <a:solidFill>
                  <a:schemeClr val="tx1"/>
                </a:solidFill>
              </a:rPr>
              <a:t>HAL_NVIC_SetPriority</a:t>
            </a:r>
            <a:r>
              <a:rPr lang="en-US" sz="2000" dirty="0">
                <a:solidFill>
                  <a:schemeClr val="tx1"/>
                </a:solidFill>
              </a:rPr>
              <a:t>(</a:t>
            </a:r>
            <a:r>
              <a:rPr lang="en-US" sz="2000" dirty="0" err="1">
                <a:solidFill>
                  <a:srgbClr val="00B050"/>
                </a:solidFill>
              </a:rPr>
              <a:t>IRQn_Type</a:t>
            </a:r>
            <a:r>
              <a:rPr lang="en-US" sz="2000" dirty="0">
                <a:solidFill>
                  <a:schemeClr val="tx1"/>
                </a:solidFill>
              </a:rPr>
              <a:t> </a:t>
            </a:r>
            <a:r>
              <a:rPr lang="en-US" sz="2000" dirty="0" err="1">
                <a:solidFill>
                  <a:srgbClr val="00B0F0"/>
                </a:solidFill>
              </a:rPr>
              <a:t>IRQn</a:t>
            </a:r>
            <a:r>
              <a:rPr lang="en-US" sz="2000" dirty="0">
                <a:solidFill>
                  <a:schemeClr val="tx1"/>
                </a:solidFill>
              </a:rPr>
              <a:t>, </a:t>
            </a:r>
            <a:r>
              <a:rPr lang="en-US" sz="2000" dirty="0">
                <a:solidFill>
                  <a:srgbClr val="00B050"/>
                </a:solidFill>
              </a:rPr>
              <a:t>uint32_t</a:t>
            </a:r>
            <a:r>
              <a:rPr lang="en-US" sz="2000" dirty="0">
                <a:solidFill>
                  <a:schemeClr val="tx1"/>
                </a:solidFill>
              </a:rPr>
              <a:t> </a:t>
            </a:r>
            <a:r>
              <a:rPr lang="en-US" sz="2000" dirty="0" err="1">
                <a:solidFill>
                  <a:srgbClr val="00B0F0"/>
                </a:solidFill>
              </a:rPr>
              <a:t>PreemptPriority</a:t>
            </a:r>
            <a:r>
              <a:rPr lang="en-US" sz="2000" dirty="0">
                <a:solidFill>
                  <a:schemeClr val="tx1"/>
                </a:solidFill>
              </a:rPr>
              <a:t>, </a:t>
            </a:r>
            <a:r>
              <a:rPr lang="en-US" sz="2000" dirty="0">
                <a:solidFill>
                  <a:srgbClr val="00B050"/>
                </a:solidFill>
              </a:rPr>
              <a:t>uint32_t</a:t>
            </a:r>
            <a:r>
              <a:rPr lang="en-US" sz="2000" dirty="0">
                <a:solidFill>
                  <a:schemeClr val="tx1"/>
                </a:solidFill>
              </a:rPr>
              <a:t> </a:t>
            </a:r>
            <a:r>
              <a:rPr lang="en-US" sz="2000" dirty="0" err="1">
                <a:solidFill>
                  <a:srgbClr val="00B0F0"/>
                </a:solidFill>
              </a:rPr>
              <a:t>SubPriority</a:t>
            </a:r>
            <a:r>
              <a:rPr lang="en-US" sz="2000" dirty="0" smtClean="0">
                <a:solidFill>
                  <a:schemeClr val="tx1"/>
                </a:solidFill>
              </a:rPr>
              <a:t>)</a:t>
            </a:r>
          </a:p>
          <a:p>
            <a:pPr marL="0" indent="0">
              <a:buNone/>
            </a:pPr>
            <a:r>
              <a:rPr lang="fa-IR" sz="2300" dirty="0" smtClean="0">
                <a:solidFill>
                  <a:schemeClr val="tx1"/>
                </a:solidFill>
              </a:rPr>
              <a:t>برای پیدا کردن </a:t>
            </a:r>
            <a:r>
              <a:rPr lang="en-US" sz="2000" dirty="0" err="1" smtClean="0">
                <a:solidFill>
                  <a:schemeClr val="tx1"/>
                </a:solidFill>
              </a:rPr>
              <a:t>IRQn</a:t>
            </a:r>
            <a:r>
              <a:rPr lang="fa-IR" sz="2400" dirty="0" smtClean="0">
                <a:solidFill>
                  <a:schemeClr val="tx1"/>
                </a:solidFill>
              </a:rPr>
              <a:t> باید به</a:t>
            </a:r>
            <a:r>
              <a:rPr lang="en-US" sz="2000" dirty="0" smtClean="0">
                <a:solidFill>
                  <a:schemeClr val="tx1"/>
                </a:solidFill>
              </a:rPr>
              <a:t>pdf</a:t>
            </a:r>
            <a:r>
              <a:rPr lang="en-US" sz="2400" dirty="0" smtClean="0">
                <a:solidFill>
                  <a:schemeClr val="tx1"/>
                </a:solidFill>
              </a:rPr>
              <a:t> </a:t>
            </a:r>
            <a:r>
              <a:rPr lang="fa-IR" sz="2000" dirty="0" smtClean="0">
                <a:solidFill>
                  <a:schemeClr val="tx1"/>
                </a:solidFill>
              </a:rPr>
              <a:t> </a:t>
            </a:r>
            <a:r>
              <a:rPr lang="en-US" sz="2000" dirty="0" smtClean="0">
                <a:solidFill>
                  <a:schemeClr val="tx1"/>
                </a:solidFill>
              </a:rPr>
              <a:t>Reference manual</a:t>
            </a:r>
            <a:r>
              <a:rPr lang="fa-IR" sz="2400" dirty="0" smtClean="0">
                <a:solidFill>
                  <a:schemeClr val="tx1"/>
                </a:solidFill>
              </a:rPr>
              <a:t> بخش </a:t>
            </a:r>
            <a:r>
              <a:rPr lang="en-US" sz="2000" dirty="0" smtClean="0">
                <a:solidFill>
                  <a:schemeClr val="tx1"/>
                </a:solidFill>
              </a:rPr>
              <a:t>NVIC</a:t>
            </a:r>
            <a:r>
              <a:rPr lang="fa-IR" sz="2400" dirty="0" smtClean="0">
                <a:solidFill>
                  <a:srgbClr val="00B0F0"/>
                </a:solidFill>
              </a:rPr>
              <a:t>  </a:t>
            </a:r>
            <a:r>
              <a:rPr lang="fa-IR" sz="2400" dirty="0" smtClean="0">
                <a:solidFill>
                  <a:schemeClr val="tx1"/>
                </a:solidFill>
              </a:rPr>
              <a:t>میکرو مربوطه مراجعه کرد . (راه دیگر آن از طریق </a:t>
            </a:r>
            <a:r>
              <a:rPr lang="en-US" sz="2000" dirty="0" smtClean="0">
                <a:solidFill>
                  <a:schemeClr val="tx1"/>
                </a:solidFill>
              </a:rPr>
              <a:t>KEIL</a:t>
            </a:r>
            <a:r>
              <a:rPr lang="fa-IR" sz="2400" dirty="0" smtClean="0">
                <a:solidFill>
                  <a:schemeClr val="tx1"/>
                </a:solidFill>
              </a:rPr>
              <a:t> است که در فیلم توضیح داده می شود)</a:t>
            </a:r>
          </a:p>
        </p:txBody>
      </p:sp>
      <p:sp>
        <p:nvSpPr>
          <p:cNvPr id="5" name="Rectangle 4"/>
          <p:cNvSpPr/>
          <p:nvPr/>
        </p:nvSpPr>
        <p:spPr>
          <a:xfrm>
            <a:off x="2683502"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860407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lstStyle/>
          <a:p>
            <a:r>
              <a:rPr lang="fa-IR" sz="3200" dirty="0"/>
              <a:t>مدیریت وقفه </a:t>
            </a:r>
            <a:r>
              <a:rPr lang="fa-IR" sz="3200" dirty="0" smtClean="0"/>
              <a:t>(</a:t>
            </a:r>
            <a:r>
              <a:rPr lang="en-US" sz="2800" dirty="0"/>
              <a:t>2</a:t>
            </a:r>
            <a:r>
              <a:rPr lang="fa-IR" sz="3200"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13</a:t>
            </a:fld>
            <a:endParaRPr lang="fa-IR" dirty="0"/>
          </a:p>
        </p:txBody>
      </p:sp>
      <p:sp>
        <p:nvSpPr>
          <p:cNvPr id="4" name="Content Placeholder 3"/>
          <p:cNvSpPr>
            <a:spLocks noGrp="1"/>
          </p:cNvSpPr>
          <p:nvPr>
            <p:ph idx="1"/>
          </p:nvPr>
        </p:nvSpPr>
        <p:spPr/>
        <p:txBody>
          <a:bodyPr>
            <a:normAutofit/>
          </a:bodyPr>
          <a:lstStyle/>
          <a:p>
            <a:pPr marL="0" indent="0" algn="justLow">
              <a:buNone/>
            </a:pPr>
            <a:r>
              <a:rPr lang="fa-IR" sz="2300" dirty="0">
                <a:solidFill>
                  <a:schemeClr val="tx1"/>
                </a:solidFill>
              </a:rPr>
              <a:t>توضیح </a:t>
            </a:r>
            <a:r>
              <a:rPr lang="en-US" sz="2000" dirty="0" err="1">
                <a:solidFill>
                  <a:schemeClr val="tx1"/>
                </a:solidFill>
              </a:rPr>
              <a:t>PreemptPriority</a:t>
            </a:r>
            <a:r>
              <a:rPr lang="fa-IR" sz="2400" dirty="0">
                <a:solidFill>
                  <a:schemeClr val="tx1"/>
                </a:solidFill>
              </a:rPr>
              <a:t> و </a:t>
            </a:r>
            <a:r>
              <a:rPr lang="en-US" sz="2000" dirty="0" err="1" smtClean="0">
                <a:solidFill>
                  <a:schemeClr val="tx1"/>
                </a:solidFill>
              </a:rPr>
              <a:t>SubPriority</a:t>
            </a:r>
            <a:r>
              <a:rPr lang="fa-IR" sz="2000" dirty="0" smtClean="0">
                <a:solidFill>
                  <a:schemeClr val="tx1"/>
                </a:solidFill>
              </a:rPr>
              <a:t> :</a:t>
            </a:r>
            <a:endParaRPr lang="fa-IR" sz="2300" dirty="0">
              <a:solidFill>
                <a:schemeClr val="tx1"/>
              </a:solidFill>
            </a:endParaRPr>
          </a:p>
          <a:p>
            <a:pPr marL="0" indent="0" algn="l" rtl="0">
              <a:buNone/>
            </a:pPr>
            <a:r>
              <a:rPr lang="en-US" sz="2000" dirty="0"/>
              <a:t>The Preemption Priority allows an ISR to be preempted (interrupted) by another interrupt of higher </a:t>
            </a:r>
            <a:r>
              <a:rPr lang="en-US" sz="2000" dirty="0" err="1"/>
              <a:t>priority.When</a:t>
            </a:r>
            <a:r>
              <a:rPr lang="en-US" sz="2000" dirty="0"/>
              <a:t> the higher-priority interrupt is completed, the lower-priority interrupt continues from where it left off</a:t>
            </a:r>
            <a:r>
              <a:rPr lang="en-US" sz="2000" dirty="0" smtClean="0"/>
              <a:t>.</a:t>
            </a:r>
            <a:endParaRPr lang="fa-IR" sz="2000" dirty="0" smtClean="0"/>
          </a:p>
          <a:p>
            <a:pPr marL="0" indent="0" algn="l" rtl="0">
              <a:buNone/>
            </a:pPr>
            <a:r>
              <a:rPr lang="en-US" sz="2000" dirty="0" err="1"/>
              <a:t>Subpriority</a:t>
            </a:r>
            <a:r>
              <a:rPr lang="en-US" sz="2000" dirty="0"/>
              <a:t>, on the other hand, has nothing to do with preemption. Say that you have two interrupts of the same priority which are both pending. The interrupt handler will choose which one to service first, based on their </a:t>
            </a:r>
            <a:r>
              <a:rPr lang="en-US" sz="2000" dirty="0" err="1"/>
              <a:t>subpriority</a:t>
            </a:r>
            <a:r>
              <a:rPr lang="en-US" sz="2000" dirty="0"/>
              <a:t>. Once the first one is completed, the second one will begin</a:t>
            </a:r>
            <a:r>
              <a:rPr lang="en-US" sz="2000" dirty="0" smtClean="0"/>
              <a:t>.</a:t>
            </a:r>
            <a:endParaRPr lang="fa-IR" sz="2000" dirty="0" smtClean="0"/>
          </a:p>
          <a:p>
            <a:pPr marL="0" indent="0" algn="l" rtl="0">
              <a:buNone/>
            </a:pPr>
            <a:endParaRPr lang="fa-IR" sz="2000" dirty="0" smtClean="0"/>
          </a:p>
          <a:p>
            <a:pPr marL="0" indent="0" algn="l" rtl="0">
              <a:buNone/>
            </a:pPr>
            <a:endParaRPr lang="fa-IR" sz="2000" dirty="0"/>
          </a:p>
          <a:p>
            <a:pPr marL="0" indent="0">
              <a:buNone/>
            </a:pPr>
            <a:r>
              <a:rPr lang="fa-IR" sz="2000" dirty="0" smtClean="0"/>
              <a:t>منبع :</a:t>
            </a:r>
          </a:p>
          <a:p>
            <a:pPr marL="0" indent="0" algn="l" rtl="0">
              <a:buNone/>
            </a:pPr>
            <a:r>
              <a:rPr lang="fa-IR" sz="2000" dirty="0" smtClean="0"/>
              <a:t> </a:t>
            </a:r>
            <a:r>
              <a:rPr lang="en-US" sz="2000" dirty="0" smtClean="0"/>
              <a:t>https://electronics.stackexchange.com/questions/384306/stm32f4-how-are-preemption-priorities-and-sub-priorities-used</a:t>
            </a:r>
            <a:endParaRPr lang="en-US" sz="2000" dirty="0"/>
          </a:p>
        </p:txBody>
      </p:sp>
    </p:spTree>
    <p:extLst>
      <p:ext uri="{BB962C8B-B14F-4D97-AF65-F5344CB8AC3E}">
        <p14:creationId xmlns:p14="http://schemas.microsoft.com/office/powerpoint/2010/main" val="2653194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11176"/>
            <a:ext cx="8077200" cy="752594"/>
          </a:xfrm>
        </p:spPr>
        <p:txBody>
          <a:bodyPr>
            <a:normAutofit/>
          </a:bodyPr>
          <a:lstStyle/>
          <a:p>
            <a:r>
              <a:rPr lang="fa-IR" sz="3200" dirty="0"/>
              <a:t>مدیریت وقفه</a:t>
            </a:r>
            <a:r>
              <a:rPr lang="fa-IR" dirty="0"/>
              <a:t> </a:t>
            </a:r>
            <a:r>
              <a:rPr lang="fa-IR" dirty="0" smtClean="0"/>
              <a:t>(</a:t>
            </a:r>
            <a:r>
              <a:rPr lang="en-US" sz="2800" dirty="0" smtClean="0"/>
              <a:t>3</a:t>
            </a:r>
            <a:r>
              <a:rPr lang="fa-IR"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14</a:t>
            </a:fld>
            <a:endParaRPr lang="fa-IR" dirty="0"/>
          </a:p>
        </p:txBody>
      </p:sp>
      <p:sp>
        <p:nvSpPr>
          <p:cNvPr id="4" name="Content Placeholder 3"/>
          <p:cNvSpPr>
            <a:spLocks noGrp="1"/>
          </p:cNvSpPr>
          <p:nvPr>
            <p:ph idx="1"/>
          </p:nvPr>
        </p:nvSpPr>
        <p:spPr/>
        <p:txBody>
          <a:bodyPr/>
          <a:lstStyle/>
          <a:p>
            <a:pPr marL="0" indent="0" algn="justLow">
              <a:buNone/>
            </a:pPr>
            <a:r>
              <a:rPr lang="fa-IR" dirty="0" smtClean="0"/>
              <a:t>حالا برای اینکه بتوانیم کد را در زمان اتفاق افتادن وقفه اجرا کنیم باید آن را در تابع </a:t>
            </a:r>
            <a:r>
              <a:rPr lang="en-US" sz="2000" dirty="0"/>
              <a:t>TIM6_DAC_IRQHandler</a:t>
            </a:r>
            <a:r>
              <a:rPr lang="fa-IR" sz="3200" dirty="0"/>
              <a:t> </a:t>
            </a:r>
            <a:r>
              <a:rPr lang="fa-IR" sz="2300" dirty="0" smtClean="0"/>
              <a:t>قرار دهیم و سپس در همین تابع مقدار بیت </a:t>
            </a:r>
            <a:r>
              <a:rPr lang="en-US" sz="2000" dirty="0" smtClean="0"/>
              <a:t>UIF</a:t>
            </a:r>
            <a:r>
              <a:rPr lang="fa-IR" sz="2300" dirty="0" smtClean="0"/>
              <a:t> از ثبات </a:t>
            </a:r>
            <a:r>
              <a:rPr lang="en-US" sz="2000" dirty="0" smtClean="0"/>
              <a:t>SR</a:t>
            </a:r>
            <a:r>
              <a:rPr lang="fa-IR" sz="2300" dirty="0" smtClean="0"/>
              <a:t> را ریست کنیم .</a:t>
            </a:r>
          </a:p>
          <a:p>
            <a:pPr marL="0" indent="0" algn="justLow">
              <a:buNone/>
            </a:pPr>
            <a:r>
              <a:rPr lang="fa-IR" sz="2300" dirty="0" smtClean="0"/>
              <a:t>این تابع دارای نام خاصی است که در زمان اتفاق افتادن وقفه با تغییر بردار وقفه به آدرس مربوطه این تابع اجرا می شود .</a:t>
            </a:r>
          </a:p>
          <a:p>
            <a:pPr marL="0" indent="0" algn="justLow">
              <a:buNone/>
            </a:pPr>
            <a:r>
              <a:rPr lang="fa-IR" sz="2300" dirty="0" smtClean="0"/>
              <a:t>برای پیدا کردن نام مناسب باید به فایل </a:t>
            </a:r>
            <a:r>
              <a:rPr lang="en-US" sz="2000" dirty="0" smtClean="0"/>
              <a:t>start up</a:t>
            </a:r>
            <a:r>
              <a:rPr lang="fa-IR" sz="2000" dirty="0" smtClean="0"/>
              <a:t> </a:t>
            </a:r>
            <a:r>
              <a:rPr lang="fa-IR" sz="2300" dirty="0" smtClean="0"/>
              <a:t>میکرو مراجعه کرد که برای میکرو </a:t>
            </a:r>
            <a:r>
              <a:rPr lang="en-US" sz="2000" dirty="0" smtClean="0"/>
              <a:t>stm32f303</a:t>
            </a:r>
            <a:r>
              <a:rPr lang="fa-IR" sz="2300" dirty="0" smtClean="0"/>
              <a:t> در سایت زیر قرار دارد :</a:t>
            </a:r>
            <a:endParaRPr lang="fa-IR" sz="2000" dirty="0" smtClean="0"/>
          </a:p>
          <a:p>
            <a:pPr marL="0" indent="0" algn="justLow" rtl="0">
              <a:buNone/>
            </a:pPr>
            <a:r>
              <a:rPr lang="en-US" sz="2000" dirty="0"/>
              <a:t>https://searchcode.com/file/95060755/stm32f3-discovery/Libraries/CMSIS/Device/ST/STM32F30x/Source/Templates/TrueSTUDIO/startup_stm32f30x.s/</a:t>
            </a:r>
          </a:p>
          <a:p>
            <a:pPr marL="0" indent="0">
              <a:buNone/>
            </a:pPr>
            <a:endParaRPr lang="en-US" dirty="0"/>
          </a:p>
        </p:txBody>
      </p:sp>
    </p:spTree>
    <p:extLst>
      <p:ext uri="{BB962C8B-B14F-4D97-AF65-F5344CB8AC3E}">
        <p14:creationId xmlns:p14="http://schemas.microsoft.com/office/powerpoint/2010/main" val="828466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normAutofit/>
          </a:bodyPr>
          <a:lstStyle/>
          <a:p>
            <a:r>
              <a:rPr lang="fa-IR" sz="3200" dirty="0"/>
              <a:t>کد آموزشی</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15</a:t>
            </a:fld>
            <a:endParaRPr lang="fa-IR" dirty="0"/>
          </a:p>
        </p:txBody>
      </p:sp>
      <p:sp>
        <p:nvSpPr>
          <p:cNvPr id="4" name="Content Placeholder 3"/>
          <p:cNvSpPr>
            <a:spLocks noGrp="1"/>
          </p:cNvSpPr>
          <p:nvPr>
            <p:ph idx="1"/>
          </p:nvPr>
        </p:nvSpPr>
        <p:spPr/>
        <p:txBody>
          <a:bodyPr>
            <a:normAutofit/>
          </a:bodyPr>
          <a:lstStyle/>
          <a:p>
            <a:pPr marL="0" indent="0" algn="justLow">
              <a:buNone/>
            </a:pPr>
            <a:r>
              <a:rPr lang="fa-IR" sz="2300" dirty="0" smtClean="0"/>
              <a:t>در این کد قصد داریم </a:t>
            </a:r>
            <a:r>
              <a:rPr lang="en-US" sz="2000" dirty="0" smtClean="0"/>
              <a:t>LED</a:t>
            </a:r>
            <a:r>
              <a:rPr lang="fa-IR" sz="2300" dirty="0" smtClean="0"/>
              <a:t> های روی برد را بوسیله وقفه تایمر یک ثانیه ای یک دور روشن کرده و سپس خاموش کنیم :</a:t>
            </a:r>
          </a:p>
          <a:p>
            <a:pPr marL="0" indent="0" algn="justLow">
              <a:buNone/>
            </a:pPr>
            <a:r>
              <a:rPr lang="fa-IR" sz="2300" dirty="0" smtClean="0"/>
              <a:t>1- روشن کردن</a:t>
            </a:r>
            <a:r>
              <a:rPr lang="fa-IR" sz="2300" dirty="0" smtClean="0">
                <a:solidFill>
                  <a:schemeClr val="tx1"/>
                </a:solidFill>
              </a:rPr>
              <a:t> کلاک تایمر با ثبات </a:t>
            </a:r>
            <a:r>
              <a:rPr lang="en-US" sz="2000" dirty="0" smtClean="0">
                <a:solidFill>
                  <a:schemeClr val="tx1"/>
                </a:solidFill>
              </a:rPr>
              <a:t>APB1ENR</a:t>
            </a:r>
            <a:endParaRPr lang="fa-IR" sz="2300" dirty="0" smtClean="0">
              <a:solidFill>
                <a:schemeClr val="tx1"/>
              </a:solidFill>
            </a:endParaRPr>
          </a:p>
          <a:p>
            <a:pPr marL="0" indent="0" algn="justLow">
              <a:buNone/>
            </a:pPr>
            <a:r>
              <a:rPr lang="fa-IR" sz="2300" dirty="0" smtClean="0">
                <a:solidFill>
                  <a:schemeClr val="tx1"/>
                </a:solidFill>
              </a:rPr>
              <a:t>2- ریست کردن تایمر با ثبات </a:t>
            </a:r>
            <a:r>
              <a:rPr lang="en-US" sz="2000" dirty="0" smtClean="0">
                <a:solidFill>
                  <a:schemeClr val="tx1"/>
                </a:solidFill>
              </a:rPr>
              <a:t>CR1</a:t>
            </a:r>
            <a:endParaRPr lang="en-US" sz="2300" dirty="0" smtClean="0">
              <a:solidFill>
                <a:schemeClr val="tx1"/>
              </a:solidFill>
            </a:endParaRPr>
          </a:p>
          <a:p>
            <a:pPr marL="0" indent="0" algn="justLow">
              <a:buNone/>
            </a:pPr>
            <a:r>
              <a:rPr lang="fa-IR" sz="2300" dirty="0" smtClean="0">
                <a:solidFill>
                  <a:schemeClr val="tx1"/>
                </a:solidFill>
              </a:rPr>
              <a:t>3- قرار دادن تایمر در مد </a:t>
            </a:r>
            <a:r>
              <a:rPr lang="en-US" sz="2000" dirty="0" smtClean="0">
                <a:solidFill>
                  <a:schemeClr val="tx1"/>
                </a:solidFill>
              </a:rPr>
              <a:t>RESET</a:t>
            </a:r>
            <a:r>
              <a:rPr lang="fa-IR" sz="2300" dirty="0" smtClean="0">
                <a:solidFill>
                  <a:schemeClr val="tx1"/>
                </a:solidFill>
              </a:rPr>
              <a:t> با ثبات </a:t>
            </a:r>
            <a:r>
              <a:rPr lang="en-US" sz="2000" dirty="0" smtClean="0">
                <a:solidFill>
                  <a:schemeClr val="tx1"/>
                </a:solidFill>
              </a:rPr>
              <a:t>CR2</a:t>
            </a:r>
            <a:endParaRPr lang="en-US" sz="2300" dirty="0" smtClean="0">
              <a:solidFill>
                <a:schemeClr val="tx1"/>
              </a:solidFill>
            </a:endParaRPr>
          </a:p>
          <a:p>
            <a:pPr marL="0" indent="0" algn="justLow">
              <a:buNone/>
            </a:pPr>
            <a:r>
              <a:rPr lang="fa-IR" sz="2300" dirty="0" smtClean="0">
                <a:solidFill>
                  <a:schemeClr val="tx1"/>
                </a:solidFill>
              </a:rPr>
              <a:t>4- تعیین پیش تقسیم کننده کلاک با ثبات </a:t>
            </a:r>
            <a:r>
              <a:rPr lang="en-US" sz="2000" dirty="0" smtClean="0">
                <a:solidFill>
                  <a:schemeClr val="tx1"/>
                </a:solidFill>
              </a:rPr>
              <a:t>PSC</a:t>
            </a:r>
            <a:endParaRPr lang="en-US" sz="2300" dirty="0" smtClean="0">
              <a:solidFill>
                <a:schemeClr val="tx1"/>
              </a:solidFill>
            </a:endParaRPr>
          </a:p>
          <a:p>
            <a:pPr marL="0" indent="0" algn="justLow">
              <a:buNone/>
            </a:pPr>
            <a:r>
              <a:rPr lang="fa-IR" sz="2300" dirty="0" smtClean="0"/>
              <a:t>5- تعیین مقدار  مقایسه شونده با ثبات </a:t>
            </a:r>
            <a:r>
              <a:rPr lang="en-US" sz="2000" dirty="0" smtClean="0"/>
              <a:t>ARR</a:t>
            </a:r>
            <a:endParaRPr lang="en-US" sz="2300" dirty="0" smtClean="0"/>
          </a:p>
          <a:p>
            <a:pPr marL="0" indent="0" algn="justLow">
              <a:buNone/>
            </a:pPr>
            <a:r>
              <a:rPr lang="fa-IR" sz="2300" dirty="0" smtClean="0"/>
              <a:t>6- فعال کردن وقفه تایمر با ثبات </a:t>
            </a:r>
            <a:r>
              <a:rPr lang="en-US" sz="2000" dirty="0" smtClean="0"/>
              <a:t>DIER</a:t>
            </a:r>
            <a:endParaRPr lang="fa-IR" sz="2300" dirty="0" smtClean="0"/>
          </a:p>
          <a:p>
            <a:pPr marL="0" indent="0" algn="justLow">
              <a:buNone/>
            </a:pPr>
            <a:r>
              <a:rPr lang="fa-IR" sz="2300" dirty="0"/>
              <a:t>7</a:t>
            </a:r>
            <a:r>
              <a:rPr lang="fa-IR" sz="2300" dirty="0" smtClean="0"/>
              <a:t>- فعال کردن تایمر و بیت </a:t>
            </a:r>
            <a:r>
              <a:rPr lang="en-US" sz="2000" dirty="0" smtClean="0"/>
              <a:t>Auto reload preload</a:t>
            </a:r>
            <a:r>
              <a:rPr lang="fa-IR" sz="2000" dirty="0" smtClean="0"/>
              <a:t> </a:t>
            </a:r>
            <a:r>
              <a:rPr lang="fa-IR" sz="2300" dirty="0" smtClean="0"/>
              <a:t>با ثبات </a:t>
            </a:r>
            <a:r>
              <a:rPr lang="en-US" sz="2000" dirty="0" smtClean="0"/>
              <a:t>CR1</a:t>
            </a:r>
            <a:endParaRPr lang="en-US" sz="2300" dirty="0" smtClean="0"/>
          </a:p>
          <a:p>
            <a:pPr marL="0" indent="0" algn="justLow">
              <a:buNone/>
            </a:pPr>
            <a:r>
              <a:rPr lang="fa-IR" sz="2300" dirty="0" smtClean="0"/>
              <a:t>8- قرار کد در تابع </a:t>
            </a:r>
            <a:r>
              <a:rPr lang="en-US" sz="2000" dirty="0"/>
              <a:t>TIM6_DAC_IRQHandler</a:t>
            </a:r>
            <a:r>
              <a:rPr lang="fa-IR" sz="2300" dirty="0" smtClean="0"/>
              <a:t> </a:t>
            </a:r>
            <a:endParaRPr lang="en-US" sz="2300" dirty="0"/>
          </a:p>
        </p:txBody>
      </p:sp>
    </p:spTree>
    <p:extLst>
      <p:ext uri="{BB962C8B-B14F-4D97-AF65-F5344CB8AC3E}">
        <p14:creationId xmlns:p14="http://schemas.microsoft.com/office/powerpoint/2010/main" val="2595095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normAutofit/>
          </a:bodyPr>
          <a:lstStyle/>
          <a:p>
            <a:r>
              <a:rPr lang="fa-IR" sz="3200" dirty="0"/>
              <a:t>کد آموزشی</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16</a:t>
            </a:fld>
            <a:endParaRPr lang="fa-IR" dirty="0"/>
          </a:p>
        </p:txBody>
      </p:sp>
      <p:sp>
        <p:nvSpPr>
          <p:cNvPr id="4" name="Content Placeholder 3"/>
          <p:cNvSpPr>
            <a:spLocks noGrp="1"/>
          </p:cNvSpPr>
          <p:nvPr>
            <p:ph idx="1"/>
          </p:nvPr>
        </p:nvSpPr>
        <p:spPr/>
        <p:txBody>
          <a:bodyPr>
            <a:normAutofit/>
          </a:bodyPr>
          <a:lstStyle/>
          <a:p>
            <a:pPr marL="0" indent="0" algn="l" rtl="0">
              <a:buNone/>
            </a:pPr>
            <a:r>
              <a:rPr lang="en-US" sz="1800" dirty="0"/>
              <a:t>RCC-&gt;APB1ENR |= </a:t>
            </a:r>
            <a:r>
              <a:rPr lang="en-US" sz="1800" dirty="0" smtClean="0"/>
              <a:t>0x10;</a:t>
            </a:r>
            <a:endParaRPr lang="en-US" sz="1800" dirty="0"/>
          </a:p>
          <a:p>
            <a:pPr marL="0" indent="0" algn="l" rtl="0">
              <a:buNone/>
            </a:pPr>
            <a:r>
              <a:rPr lang="en-US" sz="1800" dirty="0" err="1" smtClean="0"/>
              <a:t>HAL_Delay</a:t>
            </a:r>
            <a:r>
              <a:rPr lang="en-US" sz="1800" dirty="0" smtClean="0"/>
              <a:t>(2</a:t>
            </a:r>
            <a:r>
              <a:rPr lang="en-US" sz="1800" dirty="0"/>
              <a:t>);</a:t>
            </a:r>
          </a:p>
          <a:p>
            <a:pPr marL="0" indent="0" algn="l" rtl="0">
              <a:buNone/>
            </a:pPr>
            <a:r>
              <a:rPr lang="en-US" sz="1800" dirty="0" smtClean="0"/>
              <a:t>TIM6-</a:t>
            </a:r>
            <a:r>
              <a:rPr lang="en-US" sz="1800" dirty="0"/>
              <a:t>&gt;CR1 = 0x0000;</a:t>
            </a:r>
          </a:p>
          <a:p>
            <a:pPr marL="0" indent="0" algn="l" rtl="0">
              <a:buNone/>
            </a:pPr>
            <a:r>
              <a:rPr lang="en-US" sz="1800" dirty="0" smtClean="0"/>
              <a:t>TIM6-</a:t>
            </a:r>
            <a:r>
              <a:rPr lang="en-US" sz="1800" dirty="0"/>
              <a:t>&gt;CR2 = 0x0000;</a:t>
            </a:r>
          </a:p>
          <a:p>
            <a:pPr marL="0" indent="0" algn="l" rtl="0">
              <a:buNone/>
            </a:pPr>
            <a:r>
              <a:rPr lang="en-US" sz="1800" dirty="0" smtClean="0"/>
              <a:t>TIM6-</a:t>
            </a:r>
            <a:r>
              <a:rPr lang="en-US" sz="1800" dirty="0"/>
              <a:t>&gt;PSC = (uint16_t)7999;</a:t>
            </a:r>
          </a:p>
          <a:p>
            <a:pPr marL="0" indent="0" algn="l" rtl="0">
              <a:buNone/>
            </a:pPr>
            <a:r>
              <a:rPr lang="en-US" sz="1800" dirty="0" smtClean="0"/>
              <a:t>TIM6-</a:t>
            </a:r>
            <a:r>
              <a:rPr lang="en-US" sz="1800" dirty="0"/>
              <a:t>&gt;ARR = (uint16_t)999;</a:t>
            </a:r>
          </a:p>
          <a:p>
            <a:pPr marL="0" indent="0" algn="l" rtl="0">
              <a:buNone/>
            </a:pPr>
            <a:r>
              <a:rPr lang="en-US" sz="1800" dirty="0" smtClean="0"/>
              <a:t>TIM6-</a:t>
            </a:r>
            <a:r>
              <a:rPr lang="en-US" sz="1800" dirty="0"/>
              <a:t>&gt;DIER </a:t>
            </a:r>
            <a:r>
              <a:rPr lang="en-US" sz="1800" dirty="0" smtClean="0"/>
              <a:t>= 0x1;</a:t>
            </a:r>
            <a:endParaRPr lang="en-US" sz="1800" dirty="0"/>
          </a:p>
          <a:p>
            <a:pPr marL="0" indent="0" algn="l" rtl="0">
              <a:buNone/>
            </a:pPr>
            <a:r>
              <a:rPr lang="en-US" sz="1800" dirty="0" smtClean="0"/>
              <a:t>TIM6-</a:t>
            </a:r>
            <a:r>
              <a:rPr lang="en-US" sz="1800" dirty="0"/>
              <a:t>&gt;CR1 </a:t>
            </a:r>
            <a:r>
              <a:rPr lang="en-US" sz="1800" dirty="0" smtClean="0"/>
              <a:t>= 0x81;</a:t>
            </a:r>
            <a:endParaRPr lang="en-US" sz="1800" dirty="0"/>
          </a:p>
          <a:p>
            <a:pPr marL="0" indent="0" algn="l" rtl="0">
              <a:buNone/>
            </a:pPr>
            <a:r>
              <a:rPr lang="en-US" sz="1800" dirty="0" err="1" smtClean="0"/>
              <a:t>HAL_NVIC_EnableIRQ</a:t>
            </a:r>
            <a:r>
              <a:rPr lang="en-US" sz="1800" dirty="0" smtClean="0"/>
              <a:t>(TIM6_DAC_IRQn</a:t>
            </a:r>
            <a:r>
              <a:rPr lang="en-US" sz="1800" dirty="0"/>
              <a:t>);</a:t>
            </a:r>
          </a:p>
          <a:p>
            <a:pPr marL="0" indent="0" algn="l" rtl="0">
              <a:buNone/>
            </a:pPr>
            <a:r>
              <a:rPr lang="en-US" sz="1800" dirty="0" err="1" smtClean="0"/>
              <a:t>HAL_NVIC_SetPriority</a:t>
            </a:r>
            <a:r>
              <a:rPr lang="en-US" sz="1800" dirty="0" smtClean="0"/>
              <a:t>(TIM6_DAC_IRQn</a:t>
            </a:r>
            <a:r>
              <a:rPr lang="en-US" sz="1800" dirty="0"/>
              <a:t>, 1, 0);</a:t>
            </a:r>
          </a:p>
        </p:txBody>
      </p:sp>
    </p:spTree>
    <p:extLst>
      <p:ext uri="{BB962C8B-B14F-4D97-AF65-F5344CB8AC3E}">
        <p14:creationId xmlns:p14="http://schemas.microsoft.com/office/powerpoint/2010/main" val="377098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71E6-DDA0-4545-A03D-6CA034CF7C93}"/>
              </a:ext>
            </a:extLst>
          </p:cNvPr>
          <p:cNvSpPr>
            <a:spLocks noGrp="1"/>
          </p:cNvSpPr>
          <p:nvPr>
            <p:ph type="title"/>
          </p:nvPr>
        </p:nvSpPr>
        <p:spPr/>
        <p:txBody>
          <a:bodyPr/>
          <a:lstStyle/>
          <a:p>
            <a:r>
              <a:rPr lang="fa-IR" dirty="0"/>
              <a:t>سرفصل مباحث ارائه شده در یک نگاه</a:t>
            </a:r>
          </a:p>
        </p:txBody>
      </p:sp>
      <p:sp>
        <p:nvSpPr>
          <p:cNvPr id="3" name="Slide Number Placeholder 2">
            <a:extLst>
              <a:ext uri="{FF2B5EF4-FFF2-40B4-BE49-F238E27FC236}">
                <a16:creationId xmlns:a16="http://schemas.microsoft.com/office/drawing/2014/main" id="{7F9575E9-6287-482F-9074-C9AFFF280639}"/>
              </a:ext>
            </a:extLst>
          </p:cNvPr>
          <p:cNvSpPr>
            <a:spLocks noGrp="1"/>
          </p:cNvSpPr>
          <p:nvPr>
            <p:ph type="sldNum" sz="quarter" idx="12"/>
          </p:nvPr>
        </p:nvSpPr>
        <p:spPr/>
        <p:txBody>
          <a:bodyPr/>
          <a:lstStyle/>
          <a:p>
            <a:fld id="{B6F15528-21DE-4FAA-801E-634DDDAF4B2B}" type="slidenum">
              <a:rPr lang="fa-IR" smtClean="0"/>
              <a:pPr/>
              <a:t>2</a:t>
            </a:fld>
            <a:endParaRPr lang="fa-IR" dirty="0"/>
          </a:p>
        </p:txBody>
      </p:sp>
      <p:sp>
        <p:nvSpPr>
          <p:cNvPr id="4" name="Content Placeholder 3">
            <a:extLst>
              <a:ext uri="{FF2B5EF4-FFF2-40B4-BE49-F238E27FC236}">
                <a16:creationId xmlns:a16="http://schemas.microsoft.com/office/drawing/2014/main" id="{2841BFFB-2AA4-4251-840B-8207A9088786}"/>
              </a:ext>
            </a:extLst>
          </p:cNvPr>
          <p:cNvSpPr>
            <a:spLocks noGrp="1"/>
          </p:cNvSpPr>
          <p:nvPr>
            <p:ph idx="1"/>
          </p:nvPr>
        </p:nvSpPr>
        <p:spPr/>
        <p:txBody>
          <a:bodyPr/>
          <a:lstStyle/>
          <a:p>
            <a:endParaRPr lang="fa-IR" dirty="0"/>
          </a:p>
          <a:p>
            <a:r>
              <a:rPr lang="fa-IR" dirty="0"/>
              <a:t>ثبات‌های </a:t>
            </a:r>
            <a:r>
              <a:rPr lang="fa-IR" dirty="0" smtClean="0"/>
              <a:t>عام‌منظوره (</a:t>
            </a:r>
            <a:r>
              <a:rPr lang="en-US" dirty="0" smtClean="0"/>
              <a:t>Timer </a:t>
            </a:r>
            <a:r>
              <a:rPr lang="en-US" dirty="0"/>
              <a:t>Register</a:t>
            </a:r>
            <a:r>
              <a:rPr lang="en-CA" dirty="0"/>
              <a:t>s</a:t>
            </a:r>
            <a:r>
              <a:rPr lang="fa-IR" dirty="0"/>
              <a:t>)</a:t>
            </a:r>
            <a:endParaRPr lang="en-US" dirty="0"/>
          </a:p>
          <a:p>
            <a:pPr lvl="1">
              <a:lnSpc>
                <a:spcPct val="150000"/>
              </a:lnSpc>
            </a:pPr>
            <a:r>
              <a:rPr lang="fa-IR" dirty="0"/>
              <a:t>مقدمه</a:t>
            </a:r>
            <a:endParaRPr lang="en-US" dirty="0"/>
          </a:p>
          <a:p>
            <a:pPr lvl="1">
              <a:lnSpc>
                <a:spcPct val="150000"/>
              </a:lnSpc>
            </a:pPr>
            <a:r>
              <a:rPr lang="fa-IR" dirty="0" smtClean="0"/>
              <a:t>آموزش </a:t>
            </a:r>
            <a:r>
              <a:rPr lang="fa-IR" dirty="0"/>
              <a:t>ثبات‌های بخش </a:t>
            </a:r>
            <a:r>
              <a:rPr lang="en-US" dirty="0" smtClean="0"/>
              <a:t>Timer</a:t>
            </a:r>
          </a:p>
          <a:p>
            <a:pPr lvl="1">
              <a:lnSpc>
                <a:spcPct val="150000"/>
              </a:lnSpc>
            </a:pPr>
            <a:r>
              <a:rPr lang="fa-IR" dirty="0" smtClean="0"/>
              <a:t>مدیریت وقفه </a:t>
            </a:r>
            <a:endParaRPr lang="fa-IR" dirty="0"/>
          </a:p>
          <a:p>
            <a:pPr lvl="1">
              <a:lnSpc>
                <a:spcPct val="150000"/>
              </a:lnSpc>
            </a:pPr>
            <a:r>
              <a:rPr lang="fa-IR" dirty="0"/>
              <a:t>کد آموزشی</a:t>
            </a:r>
          </a:p>
        </p:txBody>
      </p:sp>
    </p:spTree>
    <p:extLst>
      <p:ext uri="{BB962C8B-B14F-4D97-AF65-F5344CB8AC3E}">
        <p14:creationId xmlns:p14="http://schemas.microsoft.com/office/powerpoint/2010/main" val="3823541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fa-IR"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3</a:t>
            </a:fld>
            <a:endParaRPr lang="fa-IR" dirty="0"/>
          </a:p>
        </p:txBody>
      </p:sp>
      <p:sp>
        <p:nvSpPr>
          <p:cNvPr id="10" name="Content Placeholder 9"/>
          <p:cNvSpPr>
            <a:spLocks noGrp="1"/>
          </p:cNvSpPr>
          <p:nvPr>
            <p:ph idx="1"/>
          </p:nvPr>
        </p:nvSpPr>
        <p:spPr/>
        <p:txBody>
          <a:bodyPr>
            <a:normAutofit fontScale="92500"/>
          </a:bodyPr>
          <a:lstStyle/>
          <a:p>
            <a:pPr algn="justLow"/>
            <a:r>
              <a:rPr lang="fa-IR" sz="2300" dirty="0" smtClean="0"/>
              <a:t>تایمر ها در میکرو </a:t>
            </a:r>
            <a:r>
              <a:rPr lang="en-US" sz="2300" dirty="0" smtClean="0"/>
              <a:t>stm32f303</a:t>
            </a:r>
            <a:r>
              <a:rPr lang="fa-IR" sz="2300" dirty="0"/>
              <a:t> </a:t>
            </a:r>
            <a:r>
              <a:rPr lang="fa-IR" sz="2300" dirty="0" smtClean="0"/>
              <a:t>به سه دسته تقسیم می شوند :</a:t>
            </a:r>
          </a:p>
          <a:p>
            <a:pPr marL="0" indent="0" algn="justLow">
              <a:buNone/>
            </a:pPr>
            <a:r>
              <a:rPr lang="fa-IR" sz="2300" dirty="0" smtClean="0">
                <a:solidFill>
                  <a:schemeClr val="accent2">
                    <a:lumMod val="60000"/>
                    <a:lumOff val="40000"/>
                  </a:schemeClr>
                </a:solidFill>
              </a:rPr>
              <a:t>    1- A</a:t>
            </a:r>
            <a:r>
              <a:rPr lang="en-US" sz="2300" dirty="0" err="1" smtClean="0">
                <a:solidFill>
                  <a:schemeClr val="accent2">
                    <a:lumMod val="60000"/>
                    <a:lumOff val="40000"/>
                  </a:schemeClr>
                </a:solidFill>
              </a:rPr>
              <a:t>dvanced</a:t>
            </a:r>
            <a:r>
              <a:rPr lang="en-US" sz="2300" dirty="0" smtClean="0">
                <a:solidFill>
                  <a:schemeClr val="accent2">
                    <a:lumMod val="60000"/>
                    <a:lumOff val="40000"/>
                  </a:schemeClr>
                </a:solidFill>
              </a:rPr>
              <a:t> Control Timer (TIM1/8)</a:t>
            </a:r>
          </a:p>
          <a:p>
            <a:pPr marL="0" indent="0" algn="justLow">
              <a:buNone/>
            </a:pPr>
            <a:r>
              <a:rPr lang="fa-IR" sz="2300" dirty="0" smtClean="0">
                <a:solidFill>
                  <a:schemeClr val="accent2">
                    <a:lumMod val="60000"/>
                    <a:lumOff val="40000"/>
                  </a:schemeClr>
                </a:solidFill>
              </a:rPr>
              <a:t>    2- </a:t>
            </a:r>
            <a:r>
              <a:rPr lang="en-US" sz="2300" dirty="0" smtClean="0">
                <a:solidFill>
                  <a:schemeClr val="accent2">
                    <a:lumMod val="60000"/>
                    <a:lumOff val="40000"/>
                  </a:schemeClr>
                </a:solidFill>
              </a:rPr>
              <a:t> General Purpose Timer (TIM2/3/4/15/16/17)</a:t>
            </a:r>
          </a:p>
          <a:p>
            <a:pPr marL="0" indent="0" algn="justLow">
              <a:buNone/>
            </a:pPr>
            <a:r>
              <a:rPr lang="fa-IR" sz="2300" dirty="0" smtClean="0">
                <a:solidFill>
                  <a:schemeClr val="accent2">
                    <a:lumMod val="60000"/>
                    <a:lumOff val="40000"/>
                  </a:schemeClr>
                </a:solidFill>
              </a:rPr>
              <a:t>    3- </a:t>
            </a:r>
            <a:r>
              <a:rPr lang="en-US" sz="2300" dirty="0" smtClean="0">
                <a:solidFill>
                  <a:schemeClr val="accent2">
                    <a:lumMod val="60000"/>
                    <a:lumOff val="40000"/>
                  </a:schemeClr>
                </a:solidFill>
              </a:rPr>
              <a:t>Basic Timer (TIM6/7)</a:t>
            </a:r>
          </a:p>
          <a:p>
            <a:pPr marL="0" indent="0" algn="justLow">
              <a:buNone/>
            </a:pPr>
            <a:r>
              <a:rPr lang="en-US" sz="2300" dirty="0">
                <a:solidFill>
                  <a:srgbClr val="7030A0"/>
                </a:solidFill>
              </a:rPr>
              <a:t>Basic </a:t>
            </a:r>
            <a:r>
              <a:rPr lang="en-US" sz="2300" dirty="0" smtClean="0">
                <a:solidFill>
                  <a:srgbClr val="7030A0"/>
                </a:solidFill>
              </a:rPr>
              <a:t>Timer</a:t>
            </a:r>
            <a:r>
              <a:rPr lang="fa-IR" sz="2300" dirty="0" smtClean="0">
                <a:solidFill>
                  <a:srgbClr val="7030A0"/>
                </a:solidFill>
              </a:rPr>
              <a:t> : </a:t>
            </a:r>
            <a:r>
              <a:rPr lang="fa-IR" sz="2300" dirty="0"/>
              <a:t>کاربرد این تایمر ها بیشتر به عنوان یک تایمر عمومی و تولید زمان است. همچنین از آن به طور خاص برای هدایت مبدل دیجیتال به آنالوگ </a:t>
            </a:r>
            <a:r>
              <a:rPr lang="en-US" sz="2300" dirty="0" smtClean="0"/>
              <a:t>(DAC)</a:t>
            </a:r>
            <a:r>
              <a:rPr lang="fa-IR" sz="2300" dirty="0" smtClean="0"/>
              <a:t> نیز </a:t>
            </a:r>
            <a:r>
              <a:rPr lang="fa-IR" sz="2300" dirty="0"/>
              <a:t>استفاده می شود. </a:t>
            </a:r>
            <a:endParaRPr lang="fa-IR" sz="2300" dirty="0" smtClean="0"/>
          </a:p>
          <a:p>
            <a:pPr marL="0" indent="0" algn="justLow">
              <a:buNone/>
            </a:pPr>
            <a:r>
              <a:rPr lang="en-US" sz="2300" dirty="0">
                <a:solidFill>
                  <a:srgbClr val="7030A0"/>
                </a:solidFill>
              </a:rPr>
              <a:t>General </a:t>
            </a:r>
            <a:r>
              <a:rPr lang="en-US" sz="2300" dirty="0" smtClean="0">
                <a:solidFill>
                  <a:srgbClr val="7030A0"/>
                </a:solidFill>
              </a:rPr>
              <a:t>Purpose Timer</a:t>
            </a:r>
            <a:r>
              <a:rPr lang="fa-IR" sz="2300" dirty="0" smtClean="0">
                <a:solidFill>
                  <a:srgbClr val="7030A0"/>
                </a:solidFill>
              </a:rPr>
              <a:t> :</a:t>
            </a:r>
            <a:r>
              <a:rPr lang="fa-IR" sz="2300" dirty="0" smtClean="0"/>
              <a:t> </a:t>
            </a:r>
            <a:r>
              <a:rPr lang="fa-IR" dirty="0"/>
              <a:t>هر تایمری نیاز به یک </a:t>
            </a:r>
            <a:r>
              <a:rPr lang="en-US" dirty="0" smtClean="0"/>
              <a:t>clock </a:t>
            </a:r>
            <a:r>
              <a:rPr lang="fa-IR" dirty="0" smtClean="0"/>
              <a:t> دارد</a:t>
            </a:r>
            <a:r>
              <a:rPr lang="fa-IR" dirty="0"/>
              <a:t>. این تایمر می تواند با دو نوع </a:t>
            </a:r>
            <a:r>
              <a:rPr lang="en-US" dirty="0"/>
              <a:t>clock </a:t>
            </a:r>
            <a:r>
              <a:rPr lang="fa-IR" dirty="0" smtClean="0"/>
              <a:t> خارجی </a:t>
            </a:r>
            <a:r>
              <a:rPr lang="fa-IR" dirty="0"/>
              <a:t>و داخلی هماهنگ شود. همچنین از این تایمر می توان به عنوان یک </a:t>
            </a:r>
            <a:r>
              <a:rPr lang="en-US" dirty="0"/>
              <a:t>input capture </a:t>
            </a:r>
            <a:r>
              <a:rPr lang="fa-IR" dirty="0" smtClean="0"/>
              <a:t> استفاده </a:t>
            </a:r>
            <a:r>
              <a:rPr lang="fa-IR" dirty="0"/>
              <a:t>کرد تا سیگنال های خارجی را اندازه گیری کند. میزان دقت اندازه گیری آن هم به </a:t>
            </a:r>
            <a:r>
              <a:rPr lang="en-US" dirty="0" smtClean="0"/>
              <a:t>clock</a:t>
            </a:r>
            <a:r>
              <a:rPr lang="fa-IR" dirty="0" smtClean="0"/>
              <a:t> و </a:t>
            </a:r>
            <a:r>
              <a:rPr lang="en-US" dirty="0" smtClean="0"/>
              <a:t>resolution</a:t>
            </a:r>
            <a:r>
              <a:rPr lang="fa-IR" dirty="0" smtClean="0"/>
              <a:t> و </a:t>
            </a:r>
            <a:r>
              <a:rPr lang="en-US" dirty="0" err="1" smtClean="0"/>
              <a:t>prescaler</a:t>
            </a:r>
            <a:r>
              <a:rPr lang="fa-IR" dirty="0" smtClean="0"/>
              <a:t> تایمر </a:t>
            </a:r>
            <a:r>
              <a:rPr lang="fa-IR" dirty="0"/>
              <a:t>بستگی دارد. برای کنترل شکل موج خروجی یا برای نمایش مقدار زمان گذشته می توان از مد </a:t>
            </a:r>
            <a:r>
              <a:rPr lang="en-US" dirty="0"/>
              <a:t>output compare </a:t>
            </a:r>
            <a:r>
              <a:rPr lang="fa-IR" dirty="0" smtClean="0"/>
              <a:t> این </a:t>
            </a:r>
            <a:r>
              <a:rPr lang="fa-IR" dirty="0"/>
              <a:t>تایمر استفاده کرد.</a:t>
            </a:r>
            <a:endParaRPr lang="en-US" sz="2300" dirty="0" smtClean="0"/>
          </a:p>
        </p:txBody>
      </p:sp>
      <p:sp>
        <p:nvSpPr>
          <p:cNvPr id="5" name="Rectangle 4"/>
          <p:cNvSpPr/>
          <p:nvPr/>
        </p:nvSpPr>
        <p:spPr>
          <a:xfrm>
            <a:off x="4479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10217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4</a:t>
            </a:fld>
            <a:endParaRPr lang="fa-IR" dirty="0"/>
          </a:p>
        </p:txBody>
      </p:sp>
      <p:sp>
        <p:nvSpPr>
          <p:cNvPr id="4" name="Content Placeholder 3"/>
          <p:cNvSpPr>
            <a:spLocks noGrp="1"/>
          </p:cNvSpPr>
          <p:nvPr>
            <p:ph idx="1"/>
          </p:nvPr>
        </p:nvSpPr>
        <p:spPr>
          <a:xfrm>
            <a:off x="533400" y="1301869"/>
            <a:ext cx="8077200" cy="5035430"/>
          </a:xfrm>
        </p:spPr>
        <p:txBody>
          <a:bodyPr/>
          <a:lstStyle/>
          <a:p>
            <a:pPr marL="0" indent="0" algn="justLow">
              <a:buNone/>
            </a:pPr>
            <a:r>
              <a:rPr lang="fa-IR" sz="2300" dirty="0">
                <a:solidFill>
                  <a:srgbClr val="7030A0"/>
                </a:solidFill>
              </a:rPr>
              <a:t>A</a:t>
            </a:r>
            <a:r>
              <a:rPr lang="en-US" sz="2300" dirty="0" err="1">
                <a:solidFill>
                  <a:srgbClr val="7030A0"/>
                </a:solidFill>
              </a:rPr>
              <a:t>dvanced</a:t>
            </a:r>
            <a:r>
              <a:rPr lang="en-US" sz="2300" dirty="0">
                <a:solidFill>
                  <a:srgbClr val="7030A0"/>
                </a:solidFill>
              </a:rPr>
              <a:t> Control Timer</a:t>
            </a:r>
            <a:r>
              <a:rPr lang="fa-IR" sz="2300" dirty="0">
                <a:solidFill>
                  <a:srgbClr val="7030A0"/>
                </a:solidFill>
              </a:rPr>
              <a:t> : </a:t>
            </a:r>
            <a:r>
              <a:rPr lang="fa-IR" sz="2300" dirty="0"/>
              <a:t>به طور کلی این تایمر ویژگی های کلی تایمر</a:t>
            </a:r>
            <a:r>
              <a:rPr lang="en-US" sz="2300" dirty="0"/>
              <a:t>Basic </a:t>
            </a:r>
            <a:r>
              <a:rPr lang="fa-IR" sz="2300" dirty="0" smtClean="0"/>
              <a:t> و </a:t>
            </a:r>
            <a:r>
              <a:rPr lang="en-US" sz="2300" dirty="0" smtClean="0"/>
              <a:t>General</a:t>
            </a:r>
            <a:r>
              <a:rPr lang="fa-IR" sz="2300" dirty="0" smtClean="0"/>
              <a:t> را </a:t>
            </a:r>
            <a:r>
              <a:rPr lang="fa-IR" sz="2300" dirty="0"/>
              <a:t>دارد، اما افزون بر آن ها دارای ویژگی های منحصر به فرد دیگری نیز می باشد. برای مثال علاوه بر کاربرد آن به عنوان شمارندۀ ساعت، می توان از آن به عنوان یک شمارندۀ قابل تکرار نیز استفاده کرد. به این معنی که تا عدد مورد نظر را بشمارد و پس از اتمام دوباره برگردد و این شمارش را از ابتدا شروع کند. از کاربرد های دیگر آن نیز می توان به تولید موج</a:t>
            </a:r>
            <a:r>
              <a:rPr lang="en-US" sz="2300" dirty="0"/>
              <a:t>PWM </a:t>
            </a:r>
            <a:r>
              <a:rPr lang="fa-IR" sz="2300" dirty="0"/>
              <a:t> جهت کنترل دور موتور و یا</a:t>
            </a:r>
            <a:r>
              <a:rPr lang="en-US" sz="2300" dirty="0"/>
              <a:t>inverter </a:t>
            </a:r>
            <a:r>
              <a:rPr lang="fa-IR" sz="2300" dirty="0"/>
              <a:t> ها اشاره کرد</a:t>
            </a:r>
            <a:r>
              <a:rPr lang="fa-IR" sz="2300" dirty="0" smtClean="0"/>
              <a:t>.</a:t>
            </a:r>
          </a:p>
          <a:p>
            <a:pPr marL="0" indent="0" algn="justLow">
              <a:buNone/>
            </a:pPr>
            <a:endParaRPr lang="fa-IR" sz="2300" dirty="0" smtClean="0"/>
          </a:p>
          <a:p>
            <a:pPr marL="0" indent="0" algn="justLow">
              <a:buNone/>
            </a:pPr>
            <a:r>
              <a:rPr lang="fa-IR" sz="2300" dirty="0" smtClean="0"/>
              <a:t>در این جلسه تنها از خاصیت زمان سنجی تایمر برای ایجاد دوره های زمانی مشخص استفاده می کنیم بنابراین با تایمر های بیسیک کار می کنیم.</a:t>
            </a:r>
            <a:endParaRPr lang="fa-IR" sz="2300" dirty="0"/>
          </a:p>
          <a:p>
            <a:pPr marL="0" indent="0" algn="justLow">
              <a:buNone/>
            </a:pPr>
            <a:r>
              <a:rPr lang="fa-IR" sz="2300" dirty="0" smtClean="0">
                <a:solidFill>
                  <a:srgbClr val="FF0000"/>
                </a:solidFill>
              </a:rPr>
              <a:t>توجه : </a:t>
            </a:r>
            <a:r>
              <a:rPr lang="fa-IR" sz="2300" dirty="0" smtClean="0"/>
              <a:t>همان گونه که در جلسه قبل گفتیم باید قبل از استفاده از بخش های مختلف میکروکنترلر، کلاک آن بخش را فعال کنیم.</a:t>
            </a:r>
            <a:endParaRPr lang="en-US" sz="2300" dirty="0"/>
          </a:p>
        </p:txBody>
      </p:sp>
    </p:spTree>
    <p:extLst>
      <p:ext uri="{BB962C8B-B14F-4D97-AF65-F5344CB8AC3E}">
        <p14:creationId xmlns:p14="http://schemas.microsoft.com/office/powerpoint/2010/main" val="2767969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6077"/>
            <a:ext cx="8077200" cy="752594"/>
          </a:xfrm>
        </p:spPr>
        <p:txBody>
          <a:bodyPr>
            <a:normAutofit/>
          </a:bodyPr>
          <a:lstStyle/>
          <a:p>
            <a:r>
              <a:rPr lang="fa-IR" sz="3200" dirty="0"/>
              <a:t>معرفی ثبات‌های </a:t>
            </a:r>
            <a:r>
              <a:rPr lang="en-CA" sz="2800" dirty="0" smtClean="0"/>
              <a:t>Timer</a:t>
            </a:r>
            <a:r>
              <a:rPr lang="fa-IR" sz="3200" dirty="0" smtClean="0"/>
              <a:t> (</a:t>
            </a:r>
            <a:r>
              <a:rPr lang="en-US" sz="2800" dirty="0" smtClean="0"/>
              <a:t>1</a:t>
            </a:r>
            <a:r>
              <a:rPr lang="fa-IR" sz="3200" dirty="0" smtClean="0"/>
              <a:t>)</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5</a:t>
            </a:fld>
            <a:endParaRPr lang="fa-IR" dirty="0"/>
          </a:p>
        </p:txBody>
      </p:sp>
      <p:sp>
        <p:nvSpPr>
          <p:cNvPr id="4" name="Content Placeholder 3"/>
          <p:cNvSpPr>
            <a:spLocks noGrp="1"/>
          </p:cNvSpPr>
          <p:nvPr>
            <p:ph idx="1"/>
          </p:nvPr>
        </p:nvSpPr>
        <p:spPr/>
        <p:txBody>
          <a:bodyPr>
            <a:normAutofit/>
          </a:bodyPr>
          <a:lstStyle/>
          <a:p>
            <a:pPr algn="justLow">
              <a:buFont typeface="Wingdings" panose="05000000000000000000" pitchFamily="2" charset="2"/>
              <a:buChar char="§"/>
            </a:pPr>
            <a:r>
              <a:rPr lang="fa-IR" sz="2300" dirty="0"/>
              <a:t>برای </a:t>
            </a:r>
            <a:r>
              <a:rPr lang="fa-IR" sz="2300" dirty="0" smtClean="0"/>
              <a:t>ایجاد وقفه های </a:t>
            </a:r>
            <a:r>
              <a:rPr lang="en-US" sz="2300" dirty="0" smtClean="0"/>
              <a:t>1s</a:t>
            </a:r>
            <a:r>
              <a:rPr lang="fa-IR" sz="2300" dirty="0" smtClean="0"/>
              <a:t> باید با تعدادی از ثبات های تایمر آشنا بشیم :</a:t>
            </a:r>
          </a:p>
          <a:p>
            <a:pPr marL="0" indent="0">
              <a:buNone/>
            </a:pPr>
            <a:r>
              <a:rPr lang="en-US" sz="2300" dirty="0">
                <a:solidFill>
                  <a:schemeClr val="accent5"/>
                </a:solidFill>
              </a:rPr>
              <a:t>APB1 peripheral clock enable register (</a:t>
            </a:r>
            <a:r>
              <a:rPr lang="en-US" sz="2300" dirty="0" smtClean="0">
                <a:solidFill>
                  <a:schemeClr val="accent5"/>
                </a:solidFill>
              </a:rPr>
              <a:t>RCC_APB1ENR)</a:t>
            </a:r>
          </a:p>
          <a:p>
            <a:pPr marL="0" indent="0">
              <a:buNone/>
            </a:pPr>
            <a:r>
              <a:rPr lang="fa-IR" sz="2300" dirty="0" smtClean="0">
                <a:solidFill>
                  <a:schemeClr val="tx1"/>
                </a:solidFill>
              </a:rPr>
              <a:t>در ابتدا باید کلاک تایمر مورد نظر را فعال کنیم (باید بیت مورد نظر 1 شود) بیت متناظر با </a:t>
            </a:r>
            <a:r>
              <a:rPr lang="en-US" sz="2000" dirty="0" smtClean="0">
                <a:solidFill>
                  <a:schemeClr val="tx1"/>
                </a:solidFill>
              </a:rPr>
              <a:t>TIM6</a:t>
            </a:r>
            <a:r>
              <a:rPr lang="fa-IR" sz="2300" dirty="0" smtClean="0">
                <a:solidFill>
                  <a:schemeClr val="tx1"/>
                </a:solidFill>
              </a:rPr>
              <a:t> بیت شماره </a:t>
            </a:r>
            <a:r>
              <a:rPr lang="en-US" sz="2000" dirty="0" smtClean="0">
                <a:solidFill>
                  <a:schemeClr val="tx1"/>
                </a:solidFill>
              </a:rPr>
              <a:t>4</a:t>
            </a:r>
            <a:r>
              <a:rPr lang="fa-IR" sz="2300" dirty="0" smtClean="0">
                <a:solidFill>
                  <a:schemeClr val="tx1"/>
                </a:solidFill>
              </a:rPr>
              <a:t> است.</a:t>
            </a:r>
          </a:p>
          <a:p>
            <a:pPr marL="0" indent="0">
              <a:buNone/>
            </a:pPr>
            <a:endParaRPr lang="fa-IR" sz="2300" dirty="0" smtClean="0">
              <a:solidFill>
                <a:schemeClr val="tx1"/>
              </a:solidFill>
            </a:endParaRPr>
          </a:p>
          <a:p>
            <a:pPr marL="0" indent="0" algn="ctr">
              <a:buNone/>
            </a:pPr>
            <a:endParaRPr lang="fa-IR" sz="2300" dirty="0"/>
          </a:p>
          <a:p>
            <a:pPr marL="0" indent="0" algn="ctr">
              <a:buNone/>
            </a:pPr>
            <a:endParaRPr lang="fa-IR" sz="2300" dirty="0" smtClean="0"/>
          </a:p>
          <a:p>
            <a:pPr marL="0" indent="0" algn="ctr">
              <a:buNone/>
            </a:pPr>
            <a:endParaRPr lang="fa-IR" sz="2300" dirty="0"/>
          </a:p>
          <a:p>
            <a:pPr marL="0" indent="0" algn="ctr">
              <a:buNone/>
            </a:pPr>
            <a:endParaRPr lang="fa-IR" sz="23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88" y="3073796"/>
            <a:ext cx="7541623" cy="2649253"/>
          </a:xfrm>
          <a:prstGeom prst="rect">
            <a:avLst/>
          </a:prstGeom>
        </p:spPr>
      </p:pic>
    </p:spTree>
    <p:extLst>
      <p:ext uri="{BB962C8B-B14F-4D97-AF65-F5344CB8AC3E}">
        <p14:creationId xmlns:p14="http://schemas.microsoft.com/office/powerpoint/2010/main" val="2855987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lstStyle/>
          <a:p>
            <a:r>
              <a:rPr lang="fa-IR" sz="3200" dirty="0"/>
              <a:t>معرفی ثبات‌های </a:t>
            </a:r>
            <a:r>
              <a:rPr lang="en-CA" sz="2800" dirty="0"/>
              <a:t>Timer</a:t>
            </a:r>
            <a:r>
              <a:rPr lang="fa-IR" sz="3200" dirty="0" smtClean="0"/>
              <a:t> (</a:t>
            </a:r>
            <a:r>
              <a:rPr lang="en-US" sz="2800" dirty="0" smtClean="0"/>
              <a:t>2</a:t>
            </a:r>
            <a:r>
              <a:rPr lang="fa-IR" sz="3200"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6</a:t>
            </a:fld>
            <a:endParaRPr lang="fa-IR" dirty="0"/>
          </a:p>
        </p:txBody>
      </p:sp>
      <p:sp>
        <p:nvSpPr>
          <p:cNvPr id="4" name="Content Placeholder 3"/>
          <p:cNvSpPr>
            <a:spLocks noGrp="1"/>
          </p:cNvSpPr>
          <p:nvPr>
            <p:ph idx="1"/>
          </p:nvPr>
        </p:nvSpPr>
        <p:spPr/>
        <p:txBody>
          <a:bodyPr/>
          <a:lstStyle/>
          <a:p>
            <a:pPr marL="0" lvl="0" indent="0" algn="justLow">
              <a:buNone/>
            </a:pPr>
            <a:r>
              <a:rPr lang="en-US" sz="2300" dirty="0">
                <a:solidFill>
                  <a:srgbClr val="D97828"/>
                </a:solidFill>
              </a:rPr>
              <a:t>TIM6/TIM7 control register 1 (</a:t>
            </a:r>
            <a:r>
              <a:rPr lang="en-US" sz="2300" dirty="0">
                <a:solidFill>
                  <a:srgbClr val="FF0000"/>
                </a:solidFill>
              </a:rPr>
              <a:t>TIMx_CR1</a:t>
            </a:r>
            <a:r>
              <a:rPr lang="en-US" sz="2300" dirty="0">
                <a:solidFill>
                  <a:srgbClr val="D97828"/>
                </a:solidFill>
              </a:rPr>
              <a:t>)</a:t>
            </a:r>
            <a:endParaRPr lang="fa-IR" sz="2300" dirty="0">
              <a:solidFill>
                <a:srgbClr val="D97828"/>
              </a:solidFill>
            </a:endParaRPr>
          </a:p>
          <a:p>
            <a:pPr marL="0" lvl="0" indent="0" algn="justLow">
              <a:buNone/>
            </a:pPr>
            <a:r>
              <a:rPr lang="fa-IR" sz="2300" dirty="0">
                <a:solidFill>
                  <a:prstClr val="black">
                    <a:lumMod val="85000"/>
                    <a:lumOff val="15000"/>
                  </a:prstClr>
                </a:solidFill>
              </a:rPr>
              <a:t>از این ثبات برای فعال کردن یا غیر فعال کردن ویژگی های تایمر استفاده می کنیم. مانند روشن/خاموش کردن تایمر و </a:t>
            </a:r>
            <a:r>
              <a:rPr lang="en-US" sz="2300" dirty="0">
                <a:solidFill>
                  <a:prstClr val="black">
                    <a:lumMod val="85000"/>
                    <a:lumOff val="15000"/>
                  </a:prstClr>
                </a:solidFill>
              </a:rPr>
              <a:t>one pulse mode</a:t>
            </a:r>
            <a:r>
              <a:rPr lang="fa-IR" sz="2300" dirty="0">
                <a:solidFill>
                  <a:prstClr val="black">
                    <a:lumMod val="85000"/>
                    <a:lumOff val="15000"/>
                  </a:prstClr>
                </a:solidFill>
              </a:rPr>
              <a:t> و </a:t>
            </a:r>
            <a:r>
              <a:rPr lang="en-US" sz="2300" dirty="0">
                <a:solidFill>
                  <a:prstClr val="black">
                    <a:lumMod val="85000"/>
                    <a:lumOff val="15000"/>
                  </a:prstClr>
                </a:solidFill>
              </a:rPr>
              <a:t>auto reload</a:t>
            </a:r>
            <a:r>
              <a:rPr lang="fa-IR" sz="2300" dirty="0">
                <a:solidFill>
                  <a:prstClr val="black">
                    <a:lumMod val="85000"/>
                    <a:lumOff val="15000"/>
                  </a:prstClr>
                </a:solidFill>
              </a:rPr>
              <a:t> و ... </a:t>
            </a:r>
            <a:endParaRPr lang="en-US" sz="2300" dirty="0">
              <a:solidFill>
                <a:prstClr val="black">
                  <a:lumMod val="85000"/>
                  <a:lumOff val="15000"/>
                </a:prstClr>
              </a:solidFill>
            </a:endParaRPr>
          </a:p>
          <a:p>
            <a:pPr marL="0" indent="0" algn="justLow">
              <a:buNone/>
            </a:pPr>
            <a:endParaRPr lang="en-US" dirty="0"/>
          </a:p>
        </p:txBody>
      </p:sp>
      <p:pic>
        <p:nvPicPr>
          <p:cNvPr id="8" name="Picture 7"/>
          <p:cNvPicPr>
            <a:picLocks noChangeAspect="1"/>
          </p:cNvPicPr>
          <p:nvPr/>
        </p:nvPicPr>
        <p:blipFill>
          <a:blip r:embed="rId2"/>
          <a:stretch>
            <a:fillRect/>
          </a:stretch>
        </p:blipFill>
        <p:spPr>
          <a:xfrm>
            <a:off x="654980" y="2627306"/>
            <a:ext cx="7834039" cy="160338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0" y="4230693"/>
            <a:ext cx="5612131" cy="113540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80" y="5366095"/>
            <a:ext cx="3421380" cy="746760"/>
          </a:xfrm>
          <a:prstGeom prst="rect">
            <a:avLst/>
          </a:prstGeom>
        </p:spPr>
      </p:pic>
    </p:spTree>
    <p:extLst>
      <p:ext uri="{BB962C8B-B14F-4D97-AF65-F5344CB8AC3E}">
        <p14:creationId xmlns:p14="http://schemas.microsoft.com/office/powerpoint/2010/main" val="267398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lstStyle/>
          <a:p>
            <a:r>
              <a:rPr lang="fa-IR" sz="3200" dirty="0"/>
              <a:t>معرفی ثبات‌های </a:t>
            </a:r>
            <a:r>
              <a:rPr lang="en-CA" sz="2800" dirty="0"/>
              <a:t>Timer</a:t>
            </a:r>
            <a:r>
              <a:rPr lang="fa-IR" sz="3200" dirty="0" smtClean="0"/>
              <a:t> (</a:t>
            </a:r>
            <a:r>
              <a:rPr lang="en-US" sz="2800" dirty="0" smtClean="0"/>
              <a:t>3</a:t>
            </a:r>
            <a:r>
              <a:rPr lang="fa-IR" sz="3200"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7</a:t>
            </a:fld>
            <a:endParaRPr lang="fa-IR" dirty="0"/>
          </a:p>
        </p:txBody>
      </p:sp>
      <p:sp>
        <p:nvSpPr>
          <p:cNvPr id="4" name="Content Placeholder 3"/>
          <p:cNvSpPr>
            <a:spLocks noGrp="1"/>
          </p:cNvSpPr>
          <p:nvPr>
            <p:ph idx="1"/>
          </p:nvPr>
        </p:nvSpPr>
        <p:spPr/>
        <p:txBody>
          <a:bodyPr>
            <a:normAutofit/>
          </a:bodyPr>
          <a:lstStyle/>
          <a:p>
            <a:pPr marL="0" indent="0">
              <a:buNone/>
            </a:pPr>
            <a:r>
              <a:rPr lang="en-US" sz="2300" dirty="0">
                <a:solidFill>
                  <a:srgbClr val="D97828"/>
                </a:solidFill>
              </a:rPr>
              <a:t>TIM6/TIM7 control register 2 (</a:t>
            </a:r>
            <a:r>
              <a:rPr lang="en-US" sz="2300" dirty="0">
                <a:solidFill>
                  <a:srgbClr val="FF0000"/>
                </a:solidFill>
              </a:rPr>
              <a:t>TIMx_CR2</a:t>
            </a:r>
            <a:r>
              <a:rPr lang="en-US" sz="2300" dirty="0" smtClean="0">
                <a:solidFill>
                  <a:srgbClr val="D97828"/>
                </a:solidFill>
              </a:rPr>
              <a:t>)</a:t>
            </a:r>
          </a:p>
          <a:p>
            <a:pPr marL="0" indent="0">
              <a:buNone/>
            </a:pPr>
            <a:r>
              <a:rPr lang="fa-IR" sz="2300" dirty="0" smtClean="0"/>
              <a:t>از این رجیستر برای کنترل قابلیت </a:t>
            </a:r>
            <a:r>
              <a:rPr lang="en-US" sz="2300" dirty="0" smtClean="0"/>
              <a:t>Master/Slave</a:t>
            </a:r>
            <a:r>
              <a:rPr lang="fa-IR" sz="2300" dirty="0" smtClean="0"/>
              <a:t> تایمر استفاده میکنیم .</a:t>
            </a:r>
          </a:p>
          <a:p>
            <a:pPr marL="0" indent="0" algn="ctr">
              <a:buNone/>
            </a:pPr>
            <a:endParaRPr lang="en-US" sz="2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79" y="2194549"/>
            <a:ext cx="6758441" cy="4104651"/>
          </a:xfrm>
          <a:prstGeom prst="rect">
            <a:avLst/>
          </a:prstGeom>
        </p:spPr>
      </p:pic>
    </p:spTree>
    <p:extLst>
      <p:ext uri="{BB962C8B-B14F-4D97-AF65-F5344CB8AC3E}">
        <p14:creationId xmlns:p14="http://schemas.microsoft.com/office/powerpoint/2010/main" val="3308336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5097"/>
            <a:ext cx="8077200" cy="655486"/>
          </a:xfrm>
        </p:spPr>
        <p:txBody>
          <a:bodyPr>
            <a:normAutofit/>
          </a:bodyPr>
          <a:lstStyle/>
          <a:p>
            <a:r>
              <a:rPr lang="fa-IR" sz="3200" dirty="0">
                <a:solidFill>
                  <a:prstClr val="black">
                    <a:lumMod val="85000"/>
                    <a:lumOff val="15000"/>
                  </a:prstClr>
                </a:solidFill>
              </a:rPr>
              <a:t>معرفی ثبات‌های </a:t>
            </a:r>
            <a:r>
              <a:rPr lang="en-CA" sz="2800" dirty="0"/>
              <a:t>Timer</a:t>
            </a:r>
            <a:r>
              <a:rPr lang="fa-IR" dirty="0" smtClean="0">
                <a:solidFill>
                  <a:prstClr val="black">
                    <a:lumMod val="85000"/>
                    <a:lumOff val="15000"/>
                  </a:prstClr>
                </a:solidFill>
                <a:cs typeface="+mn-cs"/>
              </a:rPr>
              <a:t> </a:t>
            </a:r>
            <a:r>
              <a:rPr lang="fa-IR" sz="2800" dirty="0" smtClean="0">
                <a:solidFill>
                  <a:prstClr val="black">
                    <a:lumMod val="85000"/>
                    <a:lumOff val="15000"/>
                  </a:prstClr>
                </a:solidFill>
                <a:cs typeface="+mn-cs"/>
              </a:rPr>
              <a:t>(</a:t>
            </a:r>
            <a:r>
              <a:rPr lang="en-US" sz="2800" dirty="0" smtClean="0">
                <a:solidFill>
                  <a:prstClr val="black">
                    <a:lumMod val="85000"/>
                    <a:lumOff val="15000"/>
                  </a:prstClr>
                </a:solidFill>
                <a:cs typeface="+mn-cs"/>
              </a:rPr>
              <a:t>4</a:t>
            </a:r>
            <a:r>
              <a:rPr lang="fa-IR" sz="2800" dirty="0" smtClean="0">
                <a:solidFill>
                  <a:prstClr val="black">
                    <a:lumMod val="85000"/>
                    <a:lumOff val="15000"/>
                  </a:prstClr>
                </a:solidFill>
                <a:cs typeface="+mn-cs"/>
              </a:rPr>
              <a:t>)</a:t>
            </a:r>
            <a:endParaRPr lang="en-US" sz="3200" dirty="0">
              <a:cs typeface="+mn-cs"/>
            </a:endParaRPr>
          </a:p>
        </p:txBody>
      </p:sp>
      <p:sp>
        <p:nvSpPr>
          <p:cNvPr id="3" name="Slide Number Placeholder 2"/>
          <p:cNvSpPr>
            <a:spLocks noGrp="1"/>
          </p:cNvSpPr>
          <p:nvPr>
            <p:ph type="sldNum" sz="quarter" idx="12"/>
          </p:nvPr>
        </p:nvSpPr>
        <p:spPr/>
        <p:txBody>
          <a:bodyPr/>
          <a:lstStyle/>
          <a:p>
            <a:fld id="{B6F15528-21DE-4FAA-801E-634DDDAF4B2B}" type="slidenum">
              <a:rPr lang="fa-IR" smtClean="0"/>
              <a:pPr/>
              <a:t>8</a:t>
            </a:fld>
            <a:endParaRPr lang="fa-IR" dirty="0"/>
          </a:p>
        </p:txBody>
      </p:sp>
      <p:sp>
        <p:nvSpPr>
          <p:cNvPr id="4" name="Content Placeholder 3"/>
          <p:cNvSpPr>
            <a:spLocks noGrp="1"/>
          </p:cNvSpPr>
          <p:nvPr>
            <p:ph idx="1"/>
          </p:nvPr>
        </p:nvSpPr>
        <p:spPr/>
        <p:txBody>
          <a:bodyPr>
            <a:normAutofit/>
          </a:bodyPr>
          <a:lstStyle/>
          <a:p>
            <a:pPr marL="0" indent="0">
              <a:buNone/>
            </a:pPr>
            <a:r>
              <a:rPr lang="en-US" sz="2300" dirty="0">
                <a:solidFill>
                  <a:srgbClr val="D97828"/>
                </a:solidFill>
              </a:rPr>
              <a:t>TIM6/TIM7 </a:t>
            </a:r>
            <a:r>
              <a:rPr lang="en-US" sz="2300" dirty="0" err="1">
                <a:solidFill>
                  <a:srgbClr val="D97828"/>
                </a:solidFill>
              </a:rPr>
              <a:t>prescaler</a:t>
            </a:r>
            <a:r>
              <a:rPr lang="en-US" sz="2300" dirty="0">
                <a:solidFill>
                  <a:srgbClr val="D97828"/>
                </a:solidFill>
              </a:rPr>
              <a:t> (</a:t>
            </a:r>
            <a:r>
              <a:rPr lang="en-US" sz="2300" dirty="0" err="1">
                <a:solidFill>
                  <a:srgbClr val="FF0000"/>
                </a:solidFill>
              </a:rPr>
              <a:t>TIMx_PSC</a:t>
            </a:r>
            <a:r>
              <a:rPr lang="en-US" sz="2300" dirty="0" smtClean="0">
                <a:solidFill>
                  <a:srgbClr val="D97828"/>
                </a:solidFill>
              </a:rPr>
              <a:t>)</a:t>
            </a:r>
          </a:p>
          <a:p>
            <a:pPr marL="0" indent="0">
              <a:buNone/>
            </a:pPr>
            <a:r>
              <a:rPr lang="fa-IR" sz="2300" dirty="0" smtClean="0">
                <a:solidFill>
                  <a:schemeClr val="tx1"/>
                </a:solidFill>
              </a:rPr>
              <a:t>مقدار این تایمر برابر با مقدار تقسیم کننده کلاک ورودی تایمر است که برای ایجاد زمان فرکانس های دلخواه استفاده می شود .</a:t>
            </a:r>
          </a:p>
          <a:p>
            <a:pPr marL="0" indent="0" algn="ctr">
              <a:buNone/>
            </a:pPr>
            <a:endParaRPr lang="en-US" sz="23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44" y="3024993"/>
            <a:ext cx="7847511" cy="2559922"/>
          </a:xfrm>
          <a:prstGeom prst="rect">
            <a:avLst/>
          </a:prstGeom>
        </p:spPr>
      </p:pic>
    </p:spTree>
    <p:extLst>
      <p:ext uri="{BB962C8B-B14F-4D97-AF65-F5344CB8AC3E}">
        <p14:creationId xmlns:p14="http://schemas.microsoft.com/office/powerpoint/2010/main" val="325946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1176"/>
            <a:ext cx="8077200" cy="752594"/>
          </a:xfrm>
        </p:spPr>
        <p:txBody>
          <a:bodyPr>
            <a:normAutofit/>
          </a:bodyPr>
          <a:lstStyle/>
          <a:p>
            <a:r>
              <a:rPr lang="fa-IR" sz="3200" dirty="0">
                <a:solidFill>
                  <a:prstClr val="black">
                    <a:lumMod val="85000"/>
                    <a:lumOff val="15000"/>
                  </a:prstClr>
                </a:solidFill>
              </a:rPr>
              <a:t>معرفی ثبات‌های </a:t>
            </a:r>
            <a:r>
              <a:rPr lang="en-CA" sz="2800" dirty="0"/>
              <a:t>Timer</a:t>
            </a:r>
            <a:r>
              <a:rPr lang="fa-IR" sz="3200" dirty="0" smtClean="0">
                <a:solidFill>
                  <a:prstClr val="black">
                    <a:lumMod val="85000"/>
                    <a:lumOff val="15000"/>
                  </a:prstClr>
                </a:solidFill>
              </a:rPr>
              <a:t> (</a:t>
            </a:r>
            <a:r>
              <a:rPr lang="en-US" sz="2800" dirty="0" smtClean="0">
                <a:solidFill>
                  <a:prstClr val="black">
                    <a:lumMod val="85000"/>
                    <a:lumOff val="15000"/>
                  </a:prstClr>
                </a:solidFill>
              </a:rPr>
              <a:t>5</a:t>
            </a:r>
            <a:r>
              <a:rPr lang="fa-IR" sz="3200" dirty="0" smtClean="0">
                <a:solidFill>
                  <a:prstClr val="black">
                    <a:lumMod val="85000"/>
                    <a:lumOff val="15000"/>
                  </a:prstClr>
                </a:solidFill>
              </a:rPr>
              <a:t>)</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fa-IR" smtClean="0"/>
              <a:pPr/>
              <a:t>9</a:t>
            </a:fld>
            <a:endParaRPr lang="fa-IR" dirty="0"/>
          </a:p>
        </p:txBody>
      </p:sp>
      <p:sp>
        <p:nvSpPr>
          <p:cNvPr id="4" name="Content Placeholder 3"/>
          <p:cNvSpPr>
            <a:spLocks noGrp="1"/>
          </p:cNvSpPr>
          <p:nvPr>
            <p:ph idx="1"/>
          </p:nvPr>
        </p:nvSpPr>
        <p:spPr/>
        <p:txBody>
          <a:bodyPr/>
          <a:lstStyle/>
          <a:p>
            <a:pPr marL="0" indent="0">
              <a:buNone/>
            </a:pPr>
            <a:r>
              <a:rPr lang="en-US" sz="2300" dirty="0">
                <a:solidFill>
                  <a:srgbClr val="D97828"/>
                </a:solidFill>
              </a:rPr>
              <a:t>TIM6/TIM7 auto-reload register (</a:t>
            </a:r>
            <a:r>
              <a:rPr lang="en-US" sz="2300" dirty="0" err="1">
                <a:solidFill>
                  <a:srgbClr val="FF0000"/>
                </a:solidFill>
              </a:rPr>
              <a:t>TIMx_ARR</a:t>
            </a:r>
            <a:r>
              <a:rPr lang="en-US" sz="2300" dirty="0">
                <a:solidFill>
                  <a:srgbClr val="D97828"/>
                </a:solidFill>
              </a:rPr>
              <a:t>)</a:t>
            </a:r>
            <a:endParaRPr lang="en-US" sz="2300" dirty="0" smtClean="0">
              <a:solidFill>
                <a:srgbClr val="D97828"/>
              </a:solidFill>
            </a:endParaRPr>
          </a:p>
          <a:p>
            <a:pPr marL="0" indent="0" algn="justLow">
              <a:buNone/>
            </a:pPr>
            <a:r>
              <a:rPr lang="fa-IR" sz="2300" dirty="0" smtClean="0"/>
              <a:t>در این ثبات مقداری را قرار میدهیم که در صورت برابری با مقدار ثبات </a:t>
            </a:r>
            <a:r>
              <a:rPr lang="en-US" sz="2000" dirty="0" smtClean="0"/>
              <a:t>CNT</a:t>
            </a:r>
            <a:r>
              <a:rPr lang="fa-IR" sz="2300" dirty="0"/>
              <a:t> </a:t>
            </a:r>
            <a:r>
              <a:rPr lang="fa-IR" sz="2300" dirty="0" smtClean="0"/>
              <a:t>خروجی تحریک می شود که در این جا خروجی ما وقفه تایمر است .</a:t>
            </a:r>
          </a:p>
          <a:p>
            <a:pPr marL="0" indent="0" algn="ctr">
              <a:buNone/>
            </a:pPr>
            <a:endParaRPr lang="en-US" sz="2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4" y="2654814"/>
            <a:ext cx="7084371" cy="2253342"/>
          </a:xfrm>
          <a:prstGeom prst="rect">
            <a:avLst/>
          </a:prstGeom>
        </p:spPr>
      </p:pic>
    </p:spTree>
    <p:extLst>
      <p:ext uri="{BB962C8B-B14F-4D97-AF65-F5344CB8AC3E}">
        <p14:creationId xmlns:p14="http://schemas.microsoft.com/office/powerpoint/2010/main" val="780610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2">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0070C0"/>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1925</TotalTime>
  <Words>1179</Words>
  <Application>Microsoft Office PowerPoint</Application>
  <PresentationFormat>On-screen Show (4:3)</PresentationFormat>
  <Paragraphs>117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 Nazanin</vt:lpstr>
      <vt:lpstr>B Titr</vt:lpstr>
      <vt:lpstr>Calibri</vt:lpstr>
      <vt:lpstr>Garamond</vt:lpstr>
      <vt:lpstr>Times New Roman</vt:lpstr>
      <vt:lpstr>Wingdings</vt:lpstr>
      <vt:lpstr>Wingdings 2</vt:lpstr>
      <vt:lpstr>Organic</vt:lpstr>
      <vt:lpstr>PowerPoint Presentation</vt:lpstr>
      <vt:lpstr>سرفصل مباحث ارائه شده در یک نگاه</vt:lpstr>
      <vt:lpstr>مقدمه</vt:lpstr>
      <vt:lpstr>مقدمه</vt:lpstr>
      <vt:lpstr>معرفی ثبات‌های Timer (1)</vt:lpstr>
      <vt:lpstr>معرفی ثبات‌های Timer (2)</vt:lpstr>
      <vt:lpstr>معرفی ثبات‌های Timer (3)</vt:lpstr>
      <vt:lpstr>معرفی ثبات‌های Timer (4)</vt:lpstr>
      <vt:lpstr>معرفی ثبات‌های Timer (5)</vt:lpstr>
      <vt:lpstr>معرفی ثبات‌های Timer (6)</vt:lpstr>
      <vt:lpstr>معرفی ثبات‌های Timer (7)</vt:lpstr>
      <vt:lpstr>مدیریت وقفه (1)</vt:lpstr>
      <vt:lpstr>مدیریت وقفه (2)</vt:lpstr>
      <vt:lpstr>مدیریت وقفه (3)</vt:lpstr>
      <vt:lpstr>کد آموزشی</vt:lpstr>
      <vt:lpstr>کد آموزشی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Yasser Sedaghat</dc:creator>
  <cp:lastModifiedBy>Amir</cp:lastModifiedBy>
  <cp:revision>96</cp:revision>
  <dcterms:created xsi:type="dcterms:W3CDTF">2018-12-20T09:04:40Z</dcterms:created>
  <dcterms:modified xsi:type="dcterms:W3CDTF">2020-11-27T22:19:17Z</dcterms:modified>
</cp:coreProperties>
</file>