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70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8FAD1-1D86-4084-9E4E-2466FA111CC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D86C0-2CB8-4795-AF43-C1C0C4EDD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5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9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376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55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20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5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1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eaLnBrk="1" latinLnBrk="0" hangingPunct="1">
              <a:buFont typeface="Wingdings" pitchFamily="2" charset="2"/>
              <a:buChar char="Ø"/>
              <a:defRPr/>
            </a:lvl1pPr>
            <a:lvl2pPr eaLnBrk="1" latinLnBrk="0" hangingPunct="1">
              <a:buSzPct val="100000"/>
              <a:buFont typeface="Wingdings" pitchFamily="2" charset="2"/>
              <a:buChar char="§"/>
              <a:defRPr sz="2300"/>
            </a:lvl2pPr>
            <a:lvl3pPr eaLnBrk="1" latinLnBrk="0" hangingPunct="1">
              <a:buFont typeface="Wingdings" pitchFamily="2" charset="2"/>
              <a:buChar char="v"/>
              <a:defRPr sz="2000"/>
            </a:lvl3pPr>
            <a:lvl4pPr eaLnBrk="1" latinLnBrk="0" hangingPunct="1">
              <a:buSzPct val="100000"/>
              <a:buFont typeface="Wingdings 2" pitchFamily="18" charset="2"/>
              <a:buChar char=""/>
              <a:defRPr sz="1800"/>
            </a:lvl4pPr>
            <a:lvl5pPr eaLnBrk="1" latinLnBrk="0" hangingPunct="1">
              <a:buSzPct val="100000"/>
              <a:buFont typeface="Wingdings 2" pitchFamily="18" charset="2"/>
              <a:buChar char=""/>
              <a:defRPr sz="1600"/>
            </a:lvl5pPr>
          </a:lstStyle>
          <a:p>
            <a:pPr lvl="0" eaLnBrk="1" latinLnBrk="0" hangingPunct="1"/>
            <a:r>
              <a:rPr kumimoji="0" lang="fa-IR" dirty="0"/>
              <a:t>تیتر اصلی</a:t>
            </a:r>
            <a:endParaRPr kumimoji="0" lang="en-US" dirty="0"/>
          </a:p>
          <a:p>
            <a:pPr lvl="1" eaLnBrk="1" latinLnBrk="0" hangingPunct="1"/>
            <a:r>
              <a:rPr kumimoji="0" lang="fa-IR" dirty="0"/>
              <a:t>تیتر سطح دوم</a:t>
            </a:r>
            <a:endParaRPr kumimoji="0" lang="en-US" dirty="0"/>
          </a:p>
          <a:p>
            <a:pPr lvl="2" eaLnBrk="1" latinLnBrk="0" hangingPunct="1"/>
            <a:r>
              <a:rPr kumimoji="0" lang="fa-IR" dirty="0"/>
              <a:t>تیتر سطح سوم</a:t>
            </a:r>
            <a:endParaRPr kumimoji="0" lang="en-US" dirty="0"/>
          </a:p>
          <a:p>
            <a:pPr lvl="3" eaLnBrk="1" latinLnBrk="0" hangingPunct="1"/>
            <a:r>
              <a:rPr kumimoji="0" lang="fa-IR" dirty="0"/>
              <a:t>تیتر سطح چهارم</a:t>
            </a:r>
            <a:endParaRPr kumimoji="0" lang="en-US" dirty="0"/>
          </a:p>
          <a:p>
            <a:pPr lvl="4" eaLnBrk="1" latinLnBrk="0" hangingPunct="1"/>
            <a:r>
              <a:rPr kumimoji="0" lang="fa-IR" dirty="0"/>
              <a:t>تیتر سطح پنجم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340475"/>
            <a:ext cx="762000" cy="517525"/>
          </a:xfrm>
        </p:spPr>
        <p:txBody>
          <a:bodyPr anchor="ctr"/>
          <a:lstStyle>
            <a:lvl1pPr algn="ctr" rtl="1">
              <a:defRPr sz="2000">
                <a:latin typeface="Times New Roman" pitchFamily="18" charset="0"/>
                <a:cs typeface="B Nazanin" pitchFamily="2" charset="-78"/>
              </a:defRPr>
            </a:lvl1pPr>
          </a:lstStyle>
          <a:p>
            <a:fld id="{B6F15528-21DE-4FAA-801E-634DDDAF4B2B}" type="slidenum">
              <a:rPr lang="fa-IR" smtClean="0"/>
              <a:pPr/>
              <a:t>‹#›</a:t>
            </a:fld>
            <a:endParaRPr lang="fa-I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a-IR" dirty="0"/>
              <a:t>عنوان</a:t>
            </a:r>
            <a:endParaRPr kumimoji="0"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838200" y="6324600"/>
            <a:ext cx="2971800" cy="533400"/>
          </a:xfrm>
          <a:prstGeom prst="rect">
            <a:avLst/>
          </a:prstGeom>
        </p:spPr>
        <p:txBody>
          <a:bodyPr vert="horz" lIns="0" tIns="0" rIns="0" bIns="0" anchor="ctr"/>
          <a:lstStyle>
            <a:lvl1pPr algn="r" rtl="1">
              <a:defRPr sz="1400">
                <a:cs typeface="B Nazanin" pitchFamily="2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 Nazanin" pitchFamily="2" charset="-78"/>
              </a:rPr>
              <a:t>ریزپردازنده‌ (1) _ نیم‌سال دوم _ 95-94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pic>
        <p:nvPicPr>
          <p:cNvPr id="13" name="Picture 12" descr="FerdowesiAr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68603" y="6194425"/>
            <a:ext cx="475397" cy="6635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24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5638800" y="6324600"/>
            <a:ext cx="2514600" cy="533400"/>
          </a:xfrm>
          <a:prstGeom prst="rect">
            <a:avLst/>
          </a:prstGeom>
        </p:spPr>
        <p:txBody>
          <a:bodyPr vert="horz" lIns="0" tIns="0" rIns="0" bIns="0" anchor="ctr"/>
          <a:lstStyle>
            <a:lvl1pPr algn="r" rtl="1">
              <a:defRPr sz="1400">
                <a:cs typeface="B Nazanin" pitchFamily="2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 Nazanin" pitchFamily="2" charset="-78"/>
              </a:rPr>
              <a:t>معرفی اصول و مبانی درس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285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33400" y="6324600"/>
            <a:ext cx="3581400" cy="533400"/>
          </a:xfrm>
          <a:prstGeom prst="rect">
            <a:avLst/>
          </a:prstGeom>
        </p:spPr>
        <p:txBody>
          <a:bodyPr vert="horz" lIns="0" tIns="0" rIns="0" bIns="0" anchor="ctr"/>
          <a:lstStyle>
            <a:lvl1pPr algn="r" rtl="1">
              <a:defRPr sz="1400">
                <a:cs typeface="B Nazanin" pitchFamily="2" charset="-78"/>
              </a:defRPr>
            </a:lvl1pPr>
          </a:lstStyle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fa-IR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 Nazanin" pitchFamily="2" charset="-78"/>
              </a:rPr>
              <a:t>مبتنی بر پردازنده‌های </a:t>
            </a: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 Nazanin" pitchFamily="2" charset="-78"/>
              </a:rPr>
              <a:t>ARM-Cortex-M4</a:t>
            </a:r>
            <a:r>
              <a:rPr kumimoji="0" lang="fa-IR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 Nazanin" pitchFamily="2" charset="-78"/>
              </a:rPr>
              <a:t> سری </a:t>
            </a: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 Nazanin" pitchFamily="2" charset="-78"/>
              </a:rPr>
              <a:t>STM32F3xx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pic>
        <p:nvPicPr>
          <p:cNvPr id="10" name="Picture 9" descr="FerdowesiArm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8603" y="6194425"/>
            <a:ext cx="475397" cy="663575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4953000" y="6324600"/>
            <a:ext cx="3657600" cy="533400"/>
          </a:xfrm>
          <a:prstGeom prst="rect">
            <a:avLst/>
          </a:prstGeom>
        </p:spPr>
        <p:txBody>
          <a:bodyPr vert="horz" lIns="0" tIns="0" rIns="0" bIns="0" anchor="ctr"/>
          <a:lstStyle>
            <a:lvl1pPr algn="r" rtl="1">
              <a:defRPr sz="1400">
                <a:cs typeface="B Nazanin" pitchFamily="2" charset="-78"/>
              </a:defRPr>
            </a:lvl1pPr>
          </a:lstStyle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/>
              <a:defRPr/>
            </a:pPr>
            <a:r>
              <a:rPr kumimoji="0" lang="fa-IR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B Nazanin" pitchFamily="2" charset="-78"/>
              </a:rPr>
              <a:t>کلیپ‌های آموزشی درس ریزپردازنده و زبان اسمبلی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7525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4343399" y="6429374"/>
            <a:ext cx="556505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3400" y="1209794"/>
            <a:ext cx="8077200" cy="28574"/>
          </a:xfrm>
          <a:prstGeom prst="line">
            <a:avLst/>
          </a:prstGeom>
          <a:ln w="28575">
            <a:solidFill>
              <a:srgbClr val="422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505574"/>
            <a:ext cx="685800" cy="200026"/>
          </a:xfrm>
        </p:spPr>
        <p:txBody>
          <a:bodyPr/>
          <a:lstStyle>
            <a:lvl1pPr algn="ctr" rtl="1">
              <a:defRPr sz="1600" b="1">
                <a:cs typeface="B Nazanin" panose="00000400000000000000" pitchFamily="2" charset="-78"/>
              </a:defRPr>
            </a:lvl1pPr>
          </a:lstStyle>
          <a:p>
            <a:fld id="{B6F15528-21DE-4FAA-801E-634DDDAF4B2B}" type="slidenum">
              <a:rPr lang="fa-IR" smtClean="0"/>
              <a:pPr/>
              <a:t>‹#›</a:t>
            </a:fld>
            <a:endParaRPr lang="fa-IR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400" y="6327894"/>
            <a:ext cx="8077200" cy="28574"/>
          </a:xfrm>
          <a:prstGeom prst="line">
            <a:avLst/>
          </a:prstGeom>
          <a:ln w="28575">
            <a:solidFill>
              <a:srgbClr val="422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idx="1" hasCustomPrompt="1"/>
          </p:nvPr>
        </p:nvSpPr>
        <p:spPr>
          <a:xfrm>
            <a:off x="533400" y="1263770"/>
            <a:ext cx="8077200" cy="5035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2pPr>
              <a:buClr>
                <a:srgbClr val="C00000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fa-IR" dirty="0"/>
              <a:t>تیتر اصلی</a:t>
            </a:r>
            <a:endParaRPr lang="en-US" dirty="0"/>
          </a:p>
          <a:p>
            <a:pPr lvl="1" eaLnBrk="1" latinLnBrk="0" hangingPunct="1"/>
            <a:r>
              <a:rPr kumimoji="0" lang="fa-IR" dirty="0"/>
              <a:t>تیتر سطح دوم</a:t>
            </a:r>
            <a:endParaRPr kumimoji="0" lang="en-US" dirty="0"/>
          </a:p>
          <a:p>
            <a:pPr lvl="2" eaLnBrk="1" latinLnBrk="0" hangingPunct="1"/>
            <a:r>
              <a:rPr kumimoji="0" lang="fa-IR" dirty="0"/>
              <a:t>تیتر سطح سوم</a:t>
            </a:r>
            <a:endParaRPr kumimoji="0" lang="en-US" dirty="0"/>
          </a:p>
          <a:p>
            <a:pPr lvl="3"/>
            <a:r>
              <a:rPr lang="fa-IR" dirty="0"/>
              <a:t> تیتر سطر چهارم</a:t>
            </a:r>
            <a:endParaRPr lang="en-US" dirty="0"/>
          </a:p>
          <a:p>
            <a:pPr lvl="4"/>
            <a:r>
              <a:rPr lang="fa-IR" dirty="0"/>
              <a:t>تیتر سطر پنجم</a:t>
            </a:r>
            <a:endParaRPr lang="en-US" dirty="0"/>
          </a:p>
        </p:txBody>
      </p:sp>
      <p:pic>
        <p:nvPicPr>
          <p:cNvPr id="4" name="Picture 3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4978043F-BE61-4F94-9C07-664D172DAA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" y="6380837"/>
            <a:ext cx="513143" cy="4818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0E6F71-3EF7-4530-BFB6-DB7B6F44A3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0250" y="371717"/>
            <a:ext cx="581750" cy="564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9DE4B-519E-42A6-B3FD-A9BEC75269F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3FFFF"/>
              </a:clrFrom>
              <a:clrTo>
                <a:srgbClr val="F3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81000"/>
            <a:ext cx="734150" cy="541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547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2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9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8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3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4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6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8600" y="-38099"/>
            <a:ext cx="9601200" cy="6858000"/>
            <a:chOff x="-220133" y="0"/>
            <a:chExt cx="9601200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133" y="0"/>
              <a:ext cx="9601200" cy="6858000"/>
            </a:xfrm>
            <a:prstGeom prst="rect">
              <a:avLst/>
            </a:prstGeom>
          </p:spPr>
        </p:pic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464307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683245" y="3128434"/>
              <a:ext cx="469222" cy="606425"/>
            </a:xfrm>
            <a:prstGeom prst="rect">
              <a:avLst/>
            </a:prstGeom>
            <a:noFill/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619006"/>
            <a:ext cx="7391400" cy="7525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391399" cy="4851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a-IR" dirty="0"/>
              <a:t>تیتر اصلی</a:t>
            </a:r>
            <a:endParaRPr lang="en-US" dirty="0"/>
          </a:p>
          <a:p>
            <a:pPr lvl="1" eaLnBrk="1" latinLnBrk="0" hangingPunct="1"/>
            <a:r>
              <a:rPr kumimoji="0" lang="fa-IR" dirty="0"/>
              <a:t>تیتر سطح دوم</a:t>
            </a:r>
            <a:endParaRPr kumimoji="0" lang="en-US" dirty="0"/>
          </a:p>
          <a:p>
            <a:pPr lvl="2" eaLnBrk="1" latinLnBrk="0" hangingPunct="1"/>
            <a:r>
              <a:rPr kumimoji="0" lang="fa-IR" dirty="0"/>
              <a:t>تیتر سطح سوم</a:t>
            </a:r>
            <a:endParaRPr kumimoji="0" lang="en-US" dirty="0"/>
          </a:p>
          <a:p>
            <a:pPr lvl="3"/>
            <a:r>
              <a:rPr lang="fa-IR" dirty="0"/>
              <a:t>تیتر سطر چهارم</a:t>
            </a:r>
            <a:endParaRPr lang="en-US" dirty="0"/>
          </a:p>
          <a:p>
            <a:pPr lvl="4"/>
            <a:r>
              <a:rPr lang="fa-IR" dirty="0"/>
              <a:t>تیتر سطر پنجم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0390" y="6562606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03" y="6477000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3071" y="6527801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hdr="0" ftr="0" dt="0"/>
  <p:txStyles>
    <p:titleStyle>
      <a:lvl1pPr algn="ctr" defTabSz="457200" rtl="1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j-ea"/>
          <a:cs typeface="B Nazanin" panose="00000400000000000000" pitchFamily="2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rgbClr val="008000"/>
        </a:buClr>
        <a:buSzPct val="100000"/>
        <a:buFont typeface="Wingdings" panose="05000000000000000000" pitchFamily="2" charset="2"/>
        <a:buChar char="Ø"/>
        <a:defRPr sz="26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B Nazanin" panose="00000400000000000000" pitchFamily="2" charset="-78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rgbClr val="008000"/>
        </a:buClr>
        <a:buSzPct val="115000"/>
        <a:buFont typeface="Wingdings" panose="05000000000000000000" pitchFamily="2" charset="2"/>
        <a:buChar char="§"/>
        <a:defRPr sz="23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B Nazanin" panose="00000400000000000000" pitchFamily="2" charset="-78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rgbClr val="008000"/>
        </a:buClr>
        <a:buSzPct val="80000"/>
        <a:buFont typeface="Wingdings" panose="05000000000000000000" pitchFamily="2" charset="2"/>
        <a:buChar char="v"/>
        <a:defRPr sz="20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B Nazanin" panose="00000400000000000000" pitchFamily="2" charset="-78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rgbClr val="008000"/>
        </a:buClr>
        <a:buSzPct val="80000"/>
        <a:buFont typeface="Times New Roman" panose="02020603050405020304" pitchFamily="18" charset="0"/>
        <a:buChar char="֎"/>
        <a:defRPr sz="18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B Nazanin" panose="00000400000000000000" pitchFamily="2" charset="-78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rgbClr val="008000"/>
        </a:buClr>
        <a:buSzPct val="80000"/>
        <a:buFont typeface="Wingdings" panose="05000000000000000000" pitchFamily="2" charset="2"/>
        <a:buChar char="ü"/>
        <a:defRPr sz="1600" kern="1200" cap="none" baseline="0">
          <a:solidFill>
            <a:schemeClr val="tx1">
              <a:lumMod val="85000"/>
              <a:lumOff val="15000"/>
            </a:schemeClr>
          </a:solidFill>
          <a:effectLst/>
          <a:latin typeface="Times New Roman" panose="02020603050405020304" pitchFamily="18" charset="0"/>
          <a:ea typeface="+mn-ea"/>
          <a:cs typeface="B Nazanin" panose="00000400000000000000" pitchFamily="2" charset="-78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2.jpeg"/><Relationship Id="rId5" Type="http://schemas.openxmlformats.org/officeDocument/2006/relationships/image" Target="../media/image17.jpg"/><Relationship Id="rId10" Type="http://schemas.openxmlformats.org/officeDocument/2006/relationships/image" Target="../media/image21.png"/><Relationship Id="rId4" Type="http://schemas.openxmlformats.org/officeDocument/2006/relationships/image" Target="../media/image16.jpeg"/><Relationship Id="rId9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457200"/>
            <a:ext cx="8229600" cy="52578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50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B Titr" pitchFamily="2" charset="-78"/>
            </a:endParaRP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B Titr" pitchFamily="2" charset="-78"/>
            </a:endParaRP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B Titr" pitchFamily="2" charset="-78"/>
            </a:endParaRP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B Titr" pitchFamily="2" charset="-78"/>
            </a:endParaRP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B Titr" pitchFamily="2" charset="-78"/>
            </a:endParaRP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endParaRPr lang="fa-IR" sz="2400" dirty="0">
              <a:solidFill>
                <a:srgbClr val="008000"/>
              </a:solidFill>
              <a:latin typeface="Garamond" panose="02020404030301010803"/>
              <a:cs typeface="B Nazanin" panose="00000400000000000000" pitchFamily="2" charset="-78"/>
            </a:endParaRP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r>
              <a:rPr lang="fa-IR" sz="2400" dirty="0">
                <a:solidFill>
                  <a:srgbClr val="C00000"/>
                </a:solidFill>
                <a:latin typeface="Garamond" panose="02020404030301010803"/>
                <a:cs typeface="B Nazanin" panose="00000400000000000000" pitchFamily="2" charset="-78"/>
              </a:rPr>
              <a:t>کلیپ‌های آموزشی</a:t>
            </a: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r>
              <a:rPr kumimoji="0" lang="fa-IR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B Titr" pitchFamily="2" charset="-78"/>
              </a:rPr>
              <a:t>ریزپردازنده و زبان اسمبلی</a:t>
            </a: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aramond" panose="02020404030301010803"/>
                <a:ea typeface="+mn-ea"/>
                <a:cs typeface="B Nazanin" panose="00000400000000000000" pitchFamily="2" charset="-78"/>
              </a:rPr>
              <a:t>مبتنی بر پردازنده‌های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aramond" panose="02020404030301010803"/>
                <a:ea typeface="+mn-ea"/>
                <a:cs typeface="B Nazanin" panose="00000400000000000000" pitchFamily="2" charset="-78"/>
              </a:rPr>
              <a:t>ARM-Cortex-M4</a:t>
            </a: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aramond" panose="02020404030301010803"/>
                <a:ea typeface="+mn-ea"/>
                <a:cs typeface="B Nazanin" panose="00000400000000000000" pitchFamily="2" charset="-78"/>
              </a:rPr>
              <a:t> سری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aramond" panose="02020404030301010803"/>
                <a:ea typeface="+mn-ea"/>
                <a:cs typeface="B Nazanin" panose="00000400000000000000" pitchFamily="2" charset="-78"/>
              </a:rPr>
              <a:t>STM32F3xx</a:t>
            </a:r>
            <a:endParaRPr kumimoji="0" lang="fa-IR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Garamond" panose="02020404030301010803"/>
              <a:ea typeface="+mn-ea"/>
              <a:cs typeface="B Nazanin" panose="00000400000000000000" pitchFamily="2" charset="-78"/>
            </a:endParaRP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endParaRPr lang="fa-IR" sz="1200" dirty="0">
              <a:solidFill>
                <a:prstClr val="black"/>
              </a:solidFill>
              <a:latin typeface="Garamond" panose="02020404030301010803"/>
              <a:cs typeface="B Nazanin" pitchFamily="2" charset="-78"/>
            </a:endParaRP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r>
              <a:rPr lang="fa-IR" sz="2400" dirty="0">
                <a:latin typeface="Garamond" panose="02020404030301010803"/>
                <a:cs typeface="B Nazanin" panose="00000400000000000000" pitchFamily="2" charset="-78"/>
              </a:rPr>
              <a:t>مدرس</a:t>
            </a:r>
            <a:r>
              <a:rPr lang="en-US" sz="2400" dirty="0">
                <a:latin typeface="Garamond" panose="02020404030301010803"/>
                <a:cs typeface="B Nazanin" panose="00000400000000000000" pitchFamily="2" charset="-78"/>
              </a:rPr>
              <a:t> </a:t>
            </a:r>
            <a:r>
              <a:rPr lang="fa-IR" sz="2400" dirty="0">
                <a:latin typeface="Garamond" panose="02020404030301010803"/>
                <a:cs typeface="B Nazanin" panose="00000400000000000000" pitchFamily="2" charset="-78"/>
              </a:rPr>
              <a:t>: دکتر یاسر صداقت </a:t>
            </a: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r>
              <a:rPr lang="fa-IR" sz="2400" dirty="0">
                <a:latin typeface="Garamond" panose="02020404030301010803"/>
                <a:cs typeface="B Nazanin" panose="00000400000000000000" pitchFamily="2" charset="-78"/>
              </a:rPr>
              <a:t>(عضو هیأت علمی گروه مهندسی کامپیوتر)</a:t>
            </a: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endParaRPr lang="fa-IR" sz="2000" dirty="0">
              <a:latin typeface="Garamond" panose="02020404030301010803"/>
              <a:cs typeface="B Nazanin" panose="00000400000000000000" pitchFamily="2" charset="-78"/>
            </a:endParaRP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r>
              <a:rPr lang="fa-IR" sz="2400" dirty="0">
                <a:latin typeface="Garamond" panose="02020404030301010803"/>
                <a:cs typeface="B Nazanin" panose="00000400000000000000" pitchFamily="2" charset="-78"/>
              </a:rPr>
              <a:t>ارائه‌دهنده</a:t>
            </a:r>
            <a:r>
              <a:rPr lang="en-US" sz="2400" dirty="0">
                <a:latin typeface="Garamond" panose="02020404030301010803"/>
                <a:cs typeface="B Nazanin" panose="00000400000000000000" pitchFamily="2" charset="-78"/>
              </a:rPr>
              <a:t> </a:t>
            </a:r>
            <a:r>
              <a:rPr lang="fa-IR" sz="2400" dirty="0">
                <a:latin typeface="Garamond" panose="02020404030301010803"/>
                <a:cs typeface="B Nazanin" panose="00000400000000000000" pitchFamily="2" charset="-78"/>
              </a:rPr>
              <a:t>: امیرحسین یوسفی</a:t>
            </a: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r>
              <a:rPr lang="fa-IR" sz="2400" dirty="0">
                <a:latin typeface="Garamond" panose="02020404030301010803"/>
                <a:cs typeface="B Nazanin" panose="00000400000000000000" pitchFamily="2" charset="-78"/>
              </a:rPr>
              <a:t>دانشجوی کارشناسی مهندسی برق ورودی 97</a:t>
            </a: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endParaRPr kumimoji="0" lang="fa-I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B Nazanin" pitchFamily="2" charset="-78"/>
            </a:endParaRP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r>
              <a:rPr lang="fa-IR" sz="2400" b="1" dirty="0">
                <a:solidFill>
                  <a:prstClr val="black"/>
                </a:solidFill>
                <a:latin typeface="Garamond" panose="02020404030301010803"/>
                <a:cs typeface="B Nazanin" pitchFamily="2" charset="-78"/>
              </a:rPr>
              <a:t>تیر ماه 1399</a:t>
            </a:r>
            <a:endParaRPr kumimoji="0" lang="fa-I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B Nazanin" pitchFamily="2" charset="-78"/>
            </a:endParaRPr>
          </a:p>
          <a:p>
            <a:pPr marL="274320" marR="0" lvl="0" indent="-27432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09D"/>
              </a:buClr>
              <a:buSzPct val="95000"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B Nazanin" pitchFamily="2" charset="-78"/>
            </a:endParaRPr>
          </a:p>
        </p:txBody>
      </p:sp>
      <p:pic>
        <p:nvPicPr>
          <p:cNvPr id="3" name="Picture 2" descr="FerdowesiArm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65540" y="409141"/>
            <a:ext cx="976943" cy="1363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2368B4-A3C2-4737-BB77-2934F670A5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7" y="495628"/>
            <a:ext cx="1600200" cy="1179755"/>
          </a:xfrm>
          <a:prstGeom prst="rect">
            <a:avLst/>
          </a:prstGeom>
        </p:spPr>
      </p:pic>
      <p:pic>
        <p:nvPicPr>
          <p:cNvPr id="16" name="Picture 15" descr="A drawing of a face&#10;&#10;Description generated with high confidence">
            <a:extLst>
              <a:ext uri="{FF2B5EF4-FFF2-40B4-BE49-F238E27FC236}">
                <a16:creationId xmlns:a16="http://schemas.microsoft.com/office/drawing/2014/main" id="{97D7C6F5-BA18-481D-BB25-15CDC77D07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06" y="457200"/>
            <a:ext cx="2119787" cy="1256613"/>
          </a:xfrm>
          <a:prstGeom prst="rect">
            <a:avLst/>
          </a:prstGeom>
        </p:spPr>
      </p:pic>
      <p:pic>
        <p:nvPicPr>
          <p:cNvPr id="12" name="Picture 11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786BC806-2529-49A6-B1AE-5870CCC008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88" y="4691640"/>
            <a:ext cx="1981200" cy="198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6E4216-B1CA-4816-B764-990A8E9BF79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7101" y="4953000"/>
            <a:ext cx="1304925" cy="1266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CD3238-3634-438C-8ABF-C933E84B84D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300" y="1581944"/>
            <a:ext cx="999679" cy="99967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4548519-6058-4613-A55A-9C337B40DF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17" y="2518994"/>
            <a:ext cx="1083099" cy="1083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8D8B96-0557-446C-8ABF-FE32198E3AE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217" y="3886200"/>
            <a:ext cx="950369" cy="10443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FA06FE-2394-4654-80FC-81F671DCA35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9848" y="1696892"/>
            <a:ext cx="999679" cy="1363651"/>
          </a:xfrm>
          <a:prstGeom prst="rect">
            <a:avLst/>
          </a:prstGeom>
        </p:spPr>
      </p:pic>
      <p:pic>
        <p:nvPicPr>
          <p:cNvPr id="19" name="Picture 2" descr="data:image/jpeg;base64,/9j/4AAQSkZJRgABAQAAAQABAAD/2wCEAAkGBxMTEhUTEhMWFhUXFxkbFxcYFx0XGBcXFx0dGBkXGBcbHiggGBolHRoaIjEhJSkrLi4uFx8zODMtNygtLisBCgoKDg0OGxAQGy8mICYyLy8wNS8tLS01LS0tLy0tLS0tLS0tLS0tLS0tLS0tLS0tLS0tLS0tLS0tLS0tLS0tLf/AABEIAMUAyAMBEQACEQEDEQH/xAAcAAACAwEBAQEAAAAAAAAAAAAABgQFBwMCAQj/xABJEAABAgMFBAUGCwUIAwEAAAABAgMABBEFBhIhMRNBUWEHInGRoRQyc5OxsiMkNEJSU2KBwdHhFzNykvAVFiVUY4KiwkNko0T/xAAbAQEAAgMBAQAAAAAAAAAAAAAABAUCAwYBB//EADMRAAICAQIEBAUEAgIDAQAAAAABAgMEBRESEyExMkFRcRQVIjNhIyRSgTShJbFCYoIG/9oADAMBAAIRAxEAPwDbG0CgyGg3QB62Y4DugA2Y4DugA2Y4DugA2Y4DugA2Y4DugA2Y4DugA2Y4DugA2Y4DugA2Y4DugA2Y4DugA2Y4DugA2Y4DugA2Y4DugA2Y4DugA2Y4DugA2Y4DugA2Y4DugA2Y4DugA2Y4DugA2Y4DugA2Y4DugDhNLCRkkEnICm+NVlnCvyZwjxMorQdcSaKy35ZRW322R8Xcn0V1yXQiWZeMbXYuUOIHCrfi4HtjZi5bk+FmzI09qrmx/sb2tB2CLMqT1ABABABABABABABABABABABABWAK+0LZZZNHFgHgM1d0bqqLLPCiJkZ1GP8AckV7V7pcmhKk8ynKN0sC5LsQ4a3iSe25eMPBQCkkEHQjQxEcWnsy1hOM4qUXujpHhkEAEAEABMAU1sPhK0YiUihNYh5HiW5KxouUXwoUbdtvESSqvCK22Upy3ZeYeG12QhWhahLqSmpVjThplnXLxjKqLT3RdypjGlqXbY/QTWg7BF4fPj1ABABABABABABABABABABABAFTeO1hLt4tVnJI58ewRIxqHdPbyIGoZscWri8/IzZ+YKlFSzVROZO+OjhCMI7LscHbOdsuKT3bPCyRqKV4ilY9U4vzPHTJdWmW13bdMuuhNWj5w1pX5yfxiHl4isXFHuWumajPHmoy8L/0aQy6FJCgQQRUHiOMUDTT2Z2sZKSUkdI8MggAgAgBfvlZjjzB2P71NSgfS4prurEfIqdi6E3AyIU2rj7Mw+0Z10KKHELQoZFKkkEciIrOW0zuKJ0uClFjH0e3TcfdTMvNqQ031klQptFjSgO4Ur3RLopbe7KfV9ShGHKrfVm1taDsEWByR6gAgAgAgAgAgAgAgAgAgAgDm+6EpKlGgAJJ4AZmCTb2R5KSit2ZLb9sKfdLlerogcE/mdY6bFxuVDbzOHz8h5Vrl5LsMNybvBSRMOioP7tJ988+Aiv1DMe/Lh28y50rTltzrF18h0mZRK0lK0gg7qDTlwiqjOUXui7nTCyPDJdDML0WQZVyg/dq/dn2pMdFh5POht5o5DUMH4ezdeFl9cO3K/F1nm3+KfyiFqONt+pH+yy0bM3/AEZv2HlMVJ0R9gAgAgD4YA4PNN5qWlJoMyQDkOcecKb2HG4rffoegQUVT5pTl2Uj3bboeb79To1oOwQPT1ABABABABABABABABABABACd0iWrgbSyk5uZq/gH5mLHTaVOfE+yKXWclwr5a7sRrAs4zUwhr5uqyPmoGvfp98W2Xfyq2/NlLg4vNtS8jZmmgkBIyAAAHACOYb3e7OyjFJbI6QMist+yEzLKm1dqTvSrcY20XSqmpRI+VRG6txf9GQLDjLhSqqXEK+8FJ1HEbxHTpwuhv5M4yUJU2flGt3ZtlMyyF5YxksDcofgdY5rJpdVnCdfhZSyKlLz8y3jQTAgAgAgBWv1aeBrZJPWWM+SRr3xP0+hWT4n2RSa1luqvlxfVl7I/uEejT7sQ7PEy2oe9cX+CU1oOwRgbT1ABABABABABABABABABAAYAx6+85im3deqcI5ADd98dJgQSoX5OQ1KTnkyXoOnR7YhZY2i/PdoexHzR+P3xUZ9/Nnt5IvdNx+XWpPuxtiEWQQB8UIASOkO7+NHlLY66BRwD5yBv7RFnpuVy5cEn0ZT6picyPHFdV3FK6dumWdC6/BqyWPs7ldoiyzMZW1/lFRg5Dx7V6PubE04FAEGoIqDxHGOba2ex1sZJrc9x4ZBAHOYeCElSjQJBJPIZmPVFyeyMZyUIuT7IyG2rSL7q3D87zeSRoP64x09FSqrUDhMy95FzmzVrP8Ak7fo0+7HMz8TO4o+1H2RKa0HYIxNp6gAgAgAgAgAgAgAgAgAgAgDEL5q+NzA/wBRXsEdPhfZj7HIZi/cy9zY7H/cNejR7ojmp+JnV1eBexMjE2BABAHlaAddIfk82MYvrYhlZigFGl1LfLij7vyjo8DIV0Nn3Ry+fi8me67MZuje8QV8VWTiAq0ToRvR2iIGo43DLmLsT9MyenLk+vkaHWKsugrACH0h23Skug65uHluT+cWum0bvmS8ig1jK2jyovv3EJ17WLrbc52MDbLO+Tt+iT7ojk5+Jne0/bj7IltaDsEYGw9QAQAQAQAQAQAQAQAQAQAQBhd81/HJj0ivYI6fD+zH2OTzI/uJe5tFj/uGfRo90RzU/Ezqa/AiZGJmEAEABgCmvXYaZuXU0claoV9FQ079Pvjdj3OmakjRkUq2GzMRxuMu0NUONqz3FK0/14x0v0Ww9Ucw4yqs/KNiunepqaQASEPADEgmleaeIMc7k4sqZduh0WJlwuj36ki9F4m5Rskmrh8xA1rxPACGNjyukl5HmXlRpi9+5kMzMLdWSaqWtXaVKUcgP63R0e0aodOiRym0rZ792zlaDCmnFtKpiRkacaZwqsU48SM7KXXPhZuVmfJmvRJ90Ry1niZ2FPSuPsiY1oOwRgbT1ABABABABABABABABABABAGD30Px2Z9Kr2COmw/sw9jlsv8AyJe5tljfJ2fRo90Rzc/Ezpq/AvYmRiZhABABAHwiAEXpDukX/h5dILyR1073EjT/AHjxiwwcvlPhl2K7OxOYuKPcynGUnOoUCeSknhypF7uprp1RQuLT9D35QSdSTurVRPLiYbRiui2R41Kfd7mp9H91C0BMPj4UgYEn/wAaTvP2j4RR5+ZzHwQ7F3gYPLXHNdRBvgv47M+kV7ItcL/HiVeat8iXubVZfyZr0SfdEc3PxM6WvwImtaDsEYmw9QAQAQAQAQAQAQAQAQAQAGDBgd8h8fmfSK9gjpsP7MPY5jM250vc3Cxvk7Po0e6I5ufiZ0lfgXsTIxMwgAgAgAgD4RAFNat15WZOJ1kFX0h1VHtI1jdVkW1eFkezHrsf1I82TdOUlziaaGIaKV1iOwmPbMmyzxMV4tcOyLqkRzezAb6K+PTXpFeyOmxPsR9jm8tfrv3Nxsr5M16JPuiOcn4mdDX4ETW9B2CMTYeoAIAIAIAIAIAIAIAIAIADBgwq99PLZn0ivYI6bD+zD2OVzd+fL3Npsb5Oz6NHuiObn4n7nT1eBexMjEzCACACACACAPlI82B9j0AYA/P99U1n5r0ivZHS4f2InN5j2ufubjZfyZr0SfdEc5PxM6CvwI+u2oy2kbR1CdBmoamPY1zl2R5K+uD2lJbktK6io/rsjA2J7nBycQk0UtIPAqA8I9UJPsjXK2EXs5Lc6JmE0xVGHXFXKnbHmz4uHYy4048W/Q8tziFGiVoJ4BQJ9sZOEl3RjG6EnspJkiMTaVkxbrCFFC3kJUNQTmN+f3RsjTZJbpEeeXTCXDKWxYMuhSQpJqCKgjQiMGmujN0ZKS3QOuhIqogDiTQQSb7CUlFbsjS9pNuKKUOJUpPnAGtI9lXOK3aMK765y4Yy3ZJccABJIAGpO6Me/Y2N7dTiicbUaJcSTwCgTHsoSit2jCN0JPaLTMLvs78dmh/qK9gjpcN/ox9jnsqH68mbhYvydn0SPdEc3PxM6KvwL2JsYmYQAQAQAQAQAQAQAQBgd9DSdmj/AKivZHS4n2InMZfXIfubbZXyZr0SPdEc7PxM6OvwIyu8CwJp4fb/AAEdBiJOlHGajF/ETf5HW4tt7VGwWfhGxlxUj8xpFVnUOEuJdmX2kZfMr5cu6Fy/DYE4o8UpPhFhp/Wle5T61ushpegzugf2Vy2IMV6/y/7LfbfTP/kUrmqBnGv93six1DpV0KfSIbZK3NVcUACToBU/dFBtv0Oxb2W5i1oToddccNOsonPhoPCOopgoVpHB5U3ZdKRodwLQ2ktgrVTZwnsOafCKTPr4Ld/U6jR7uOjhfdHa/iQZNZP0ke8Iwwvuo91dftpMQLJtTyd1Lid2RHFJ1EXeTQrIbHK4WRPHtUzRLemUrkHVpNUqaJB5GKGiLjcovyZ2OVNTxZSj5oRrmuAzjQH2vZFvnfYOa0aLWSv7FC+ny+b9Kr8IkYf2Y+xY5X3mbzYvydn0SPdEc3LxMv4eFEyMTIIAIAIAIAIAIAIAIA/Pt+l/HZrk4r2R0mJ9iJzuTH9eXubnZPyVr0KPcEc7PxM6CHhRjd7ncM6+K/PH3VAjocN/ox9jls2vfIl7nmUnHpR8K81bZBIJ1BFadhBjKUY5EGaa+LGtUkWN97ZQ6+lxsghTST2HOoPMGNWBBwg4v1N2opXWKcfNIdFuf4KVf+t+EVi/y/7Lng/Zbf8AqJfRw7inkfwr9kWWo/ZKvTa9r0x/6QLR2Mk4a0UuiE/7tfCsVWHXx2pF1m2cFL/JnF3LMMw3NLGrTXV/j138ge+LbIv4JRXqUOPiccJN+SLPo1tMImsBOTqaDhiGY/HvjHU6+KHEvI26VZy7uF+Y59IbmGQdPAo94RVYX3kW+ox4sdpmRN41hxScw2kKVTUJJCa9gJjoZWKLW/mc1DGbW6Qw3cvGPJpmUdVkptamjwIHWRXxEQcjH/VjZH16ljj37Y8qpenQOjJzFPIrubWfYIy1D7H9mOmV7Xi3fU/H5v0ivwjfh/Zj7GzK62s3mxPk7Poke6I5yfiZfQ8KJtYxMggAgAgAgArABWACACAPzxfr5dNekV7I6TD+xE5/J++/c3iyfkrXoUe6I52fiZfQ8KMNvgr47Mk7l+wCOixOmPE57L++/cer+WAXZNqZZFVttoxgaqboKnmU698VmJk8u1xfYn5WKrK1NdzJ1O+P9Vi76LsVXCbKpdLAqf8AKjvIigX+X/ZeyX7bb8CL0XPf4i0OKV+yLPUfsf2V+CtrS86YbUJdZlwckJLi+1WSfAHviLptb2lI3ajNdIifIWy+ylSGnlISvzkilFbs6iukWNlELJKbKyF04RcY+ZFlrULTiHEHNC0qy5HPwqIzsrUoSTPKYuM1I1/pHmQuynHE6KDSh/uWkxQYkGshIv8AKfFRuJ3RChLkzMIUMSVMUIOhBUKiJ2pS2UdiFp0VvJMoL2WAqTmVNGuA9Zo11RwrxGhiViXq6H5I2VS6ZF70Vq+Pj0Tn/WNWo/Z2/KMtNX639FBfNNbQmh/qq9gjdifYXsY5b2tfuaVI9I0m20hCttVKEpNGzSoAHGKmWDc29kWUM+nZJs+npTkBuf8AVfrGPy+70NqzKvUP2rSHB/1R/OHwF/oPjKvUP2rSHB/1R/OHwF/oPjKvUP2rSHB/1R/OHwF/oPjKvU+jpUkDuf8AVH84fAX+geZT6nQdJkjwe9X+sPgLvQ1vPp9TwelCQH13qv1h8vu9DJZtPqfP2qSHB/1X6w+Av9DL4yr1D9qkhwf9Ufzh8Bd6D4yr1MmvPPpfmX3m64HFlScQoaEbxF1jwddKUioukp2to/Qdk/JWvQo90Rzc/Ey/h4UZfeO4s69MPOtoQUrUSklYBIIGo3RbU51UKVB9ypuwrZ2OSNTs9jCyhCwKhtKVDUZChEVEnvJtFrFfTszJbx9Gcxt1mVSlTSiSkFVCmuqSDqkHSLejUIqKU+5W24c3LePYc7RsKYNjiURh2+zbSRiok0IKhXsBiDC2KyOZ5bkyVcuTweYs3FuTOS04288hKUJC6nGFaim6JeXm1218KIuPjWQnuz5eu509MTbzqW0lKjRBxgdUCgqIzxsyqqrh8zVkYltlm67DpZ9zJNLSEOSzSlJSAolIJKqZknfnFdLJscntJ7FhDHgo/UluI18ejt5UyVybKNipKeqFJQEqGRASe+J2NnRjDafVkS/ElKX0Ivpi7045Y6ZRSU7dJSPOFChCqpqdxpTuiPC+EcjmLsb5VTdPB5nDo2ulNScw44+lKUqawjCrFnirGWbk12xXCYYmPOt9Rjvrd0TkvhTTaozaJ0rvB5GNGLe6Z7+XmbsqjnQfqKlwbozctObZ5CQgNrTULCszSmQ7Il5mXXdXwx7kXFxp0y4mRLw3HnHZt91DaSlxwqScYGVBu3Rtx82qFai99zTk4VtljkuxWPdH9oH/AMafWCN/zGl+ppjptqIyuji0fq0fziHzGntuzasGwP2cWj9Uj1gh8yp9R8BYA6N7R+qR60Q+ZU/k9+AsPQ6OLR+qR6wQ+ZU/k8+X2HZHR1Pj/wAafWCHzGn8mt6fc/QHOj20NzSfWCPfmNH5EdOt89jj+zq0fqk+sEefMafyZ/AWHodHNofVJ9YIfMKfyefAW/gD0dWh9Un1gh8xpXqefAWnNzo4tEg0aRp9YI8eoUtbGawbU9zarOZUiXbQrzktJSe0JoYo5PdtlxBNJbiVad83mnltpQjChVKmtaACLKjT4WwUmyhydWsptlBRRG/v8/8ARb8Y2PTq15mn51bulw7DBe+8TktsS2EnaBRNeVKU74iYuKrm0/Isc7OljqLXmWd1LRXMS4dcABKjppQZRpyKo1z4UScG+V9KnI6XinVsy63UAFSKHPTXfGNFSssUWZ5drqplNeQjnpAmPoN+MWj0yHdsolrdv8UXN0r0rmXy04EjqFScNcyDn7Yi5eGqY8SJ2n6hLInwyRLvRegSxDaBicIrnokcTGGLhu7q+xnn6ksdcMe4ts35mQolWBY4UplvzifLTa9tkyphrV6ac0ti5ta+GGXZeaSPhFKBC92EZ9ue+INOEna4N9i0yNT2oVsV3Kw9ILtMm0V41NIl/LI9+IgPW7e3Ai0sG8zr7UwspRiaSCkDTME590Rb8SNc4x9SdiZ9ltU5tdUUv9/3/oteMS/lkPNkD53d/FE+yL+FSwl5KQlRoFJOhPEHdGq7TtotxfY342sylNRsj3G61LSQw0XXD1Rw1JOgEV1VcrHwourr4VQ45dhCmr9PqJ2eFCQcgRiNOcW0NPrS+o5y3WrnL6F0L27V8A8sNOpCVnzVDzVciNxiLk4LqXFHsWGDqqufBNbMk3wt5yVDezSk48VcXKnDtjXiY/ObT8jdqObLGinFdzrdO3/KkHFQOJOYGhB0UIxysZ0yW3ZmeBm/ERfEtmirvNet6XfLaEoICQakGprEjGw42w4myJnanZRbwKKJ157dcl2WlpSmqyAQdBUVyjTjY6tm4kjOzJUVqSXcmXVtZcwyXFgA4inLTKkYZVKqnwxNun5MsirjkL14L8KQtTcuB1agrVmKj6I3xMx9P4o8U2V2Xq7jJxqINnX8dCgHgFprmpIoQOyM7tNi1vA1Y2sWb7WI0bGCio0Ka94ioOjT3Ril6ZnBPuVFQFpURxFBlHRYsXOhJehy2VBRyZN+pbm+0ssgf2ck1IA6ydSafRiJLDuit+InLJob24OpadKxwoljpmoDlkD+EY6W/qlue6vDijBoYOjxVZBo/wAfvGImb95k3TltQkS74fIpjk2YwxX+tH3NmbHeiXsZNd28SJdSlOMB4KAABIy55gxeZWPOxLhexz2HKFMm5x3Hm5VusTUwsIlEsrQipWCCSCaUyEVWXROpbSluXWHbXbLeMUhNl3VTloYCT8I8qpH0EkjL7hFo3yMbp6FLKl35PXzZpc5dOVcbLYbCMslp84U0Nd8UkMq5S33L6eBRKPDsSmbCYDbTam0rDaaJKhU8z2mMHbPict+5ujRWoqO3RGUWkpItMtigT5QkU3UqIu4NvF3/AAUMqEsvt5msWhJNtsvlCEpq2vFQUrkYpIylKcd2XtlUI1yUVsZn0bWgyH17dSEgtdXHSla7qxb6hCbhHg3KXTY1xnJz2/sgXwnWVzi/JqFKsI6uQK9Ory0jdiqcaP1O5py64Tu3rL/pMnloEswdzeJWfzhRP4eMRtOinKUyVqabhCD9C+uhdlnyZC3kBxbicRxZ0B0AG7KIeVlWOxqJKw8GmNak11Yj30lfIppQbyFA43xHEV4Ajxi0xLHfS1IrMrF5N64ewy9JUzilJR3esg9mJGKIenL9SUUTtUhx1QbEyyLbXLPNvAGmtNy2zkaeP3iLG+uN8HHzRV4znRZxeRbdINpIXMpW2apW02oEbwSY0YEXGpp+pv1FK25SXoMvSm5hlmD9un/GImmdbpE7VIb0xRwu1Plux33RqkuU7TQR5kR4spL2GIuDCf8AZSdHNmJmX1lwYkNpBpuKlaV7iYl6ja6oJR7kTT8ONk3Ka7D5OXOlVrbWEYChVSE5BYG5Qirhl2qLW/ctpYFDaewwr809hiMTTAr3PD+0XivzA6kK/hATXwjo8VS+HXD32KDIUee9/Uamzd9JCwsgpIUM1mhGf4RAk8xrZk1LGXY7dME0FMyhSapWVKB4pKQQfGGmJxnJbHmobSjEkXFvlJsSTLTzwS4nFiTQ5VUSNORjDLxbZ2tpGzGvrjWk2W14bwsTNmzbjDmNKUlJNKUUaZZ8jGmmmcL4qRsusjOmXCZjc5UiVrE+aJoMGZArv837ot8x37LlorMWNW/1mkXNestL5TJKq6tJqOseqnPfpFVkLIcd7exZUKlS+juZvPqckLSUaVLTxWBoFIUa5cqHwi0r2yMfhXcrprkX8Rolo9J0ohrG1iccp1W6FND9s6ARVw065y2fYsZZtfDuhpu9ayJqXbfRooZjgrRSfuMRLK3XJxZJrsU48SMVth7/ABdZ/wDaT7wEX0E/hNvwU0/8jf8AJtV4XAmWfUdA0vxBiiq6zRcW9IMxC5N3hPOraLpbwoxAhINTWm8xf5d7pimkUuPQrZNM7XMdTL2k2h9IOFam+sPNXolXbUeMYZTlZjtpmWPFQu6jT0zSCvgZgVwirajuBOYJ7dIi6XYk3DzZJ1CtvaWx1ub0gy7cslmZJQtpOEGhIWkaU+1yjDKwLHPeHmZUZkFDaXkJd5LUXaM7VtJ65S22nfh4nnmSYn01PGpe5Dunzreg5dLiQ1KSbINcKqA8QhGGsQtN+q2TJefHauKOEtdwzdisLbHw7WMp4qGJWJFeftj15Dpyn6Mx5Csx1t3Rm6nCaA1yyod2elN0W3EtuKKK1R+rZmr9MiqSsv6X/oYp9N+7Itc9b1o83Kki/Yr7SdVF0J7ciPGMcuXDlbv8DGhxY2wn3BvKJOYUXa7JacC6DNJSciRyzH3xOzKHfWpQImJYqZtSH20Ok2VS62hrrpKhtF5pShJ3jiYrY6fZs3LoT5Z0E0kPJUCmoNQRkeOWsQibvuZzbHRkZh9x8TOHaKxYcFaVAyrWLCnUJVwUUiBZhKcm2yH+yIn/APUPV/rG56o9vCYLAW/cZb2XIE23LtpdLewThGWKooB/1iJj5bpk3t3JF2MrElv2Fv8AZEr/ADQ9X+sTFqr/AIkf5evUvpK4OzkHpPbVLqsRcw0pSlBSuekRLMxztVm3YkQxuGtw3KEdER/zX/z/AFiX81foR/l69S8udcDyKY25fx9RSQnDTzqZk15RGyc53Q4dtjdRiKqXFuWd8LnNTyUlRKHU+a4BnT6KhvTGnHyZ0vp2Nt2PG1dRNY6Il4/hJkYKjzUdYjfrkD3xOlqr2+mJEjp636s0uybNblmksspwoQMh7STvJiqnNzk5SLCEFBbIR5no2KpozHlORe2mHBWmdaVrE5Z8uVy9iI8NcfHuOttyHlDDrGLDtElOLhXfEGFnDJMlTjxRaFW59wTJP7bb7TqFOHDh1pnWvKJmVmu+PC0R6MVVS4iPeXo38omVzCJjZ46HDgrRQFMQNeQMZU58q6+XtuY24ilPj3HN+zkusbF8bRJSErqPOIGZ5Z5xBU3GXFHoSnBOPDLqZzPdEhxVZmOrXRaakJ7RqYtIapJL6kQJ6em/pYyXOuEzJqLqlbV7coigQD9EceZiJkZk7unkSKMWNfXzO1+LoG0Nl8Ls9ni+birip3aQxcp0NtI9yMfm7FldaxTJyyGMeMpKjipSuI10jTdbzJuRspr5ceEVLw9GKX31PNPbILOJSMFRi3kZ74l1ahOEOBkezCjKXEXl87qmebab2mz2aq1w4q5UjRjZHJk3sbb6OaktyVc+wPIpfY48fXUrFTD51MqfdHmTe7p8fYyop5ceEor1dHLcy6Xml7FZ88YapUfpU3Kjfj58qls1ujTfhxse66FdYPRUlDiXJl3aBJrs0iiVHgonMjfGy3UpSi4xWxhXgxi92zSVJATQCgAyHAUitJ5AtZtamaIPW6u+njETNhOdTUHszfjSjGxOQveQzPE/z/rFB8Jld+L/AGWnxFHp/onWTJTCXUqXXDnXrVHLKJ2Fj5MbFKb6EbJtolDaC6jIIvCtPsAVjVtNFzZg51pXcTwrENZtbs4CQ8WxQ42iziYRwgAgCJaM+hpNVk56U3xHyMiFC4pGyqmVr2iQl3hZASQSa8BmO2I89Soil1N6wrW2tjtadXGCWzqAQa0y7Y2ZW86d6zXTtC36xd8imeJ/nH5xRfDZb8/9lpz8f0/0TbKk5hLqSuuHOvWruPOJeFj5Ebd5t7EfIuplBqK6jOIvisIL9ptoXgUaKy8dIizyoQnwSfU2xolKPEl0BdpthzZk9bIU5nSPXlQVnL8z3kScOPyJtYkmk+mPGDg5MpSCSoUArluAjW7YqO+/YzUJN7HiSnkO1KDWmsY03wuW8T2yqVfSRKJjeayJaM+hoAr36Ab4j5GRXTHeZtqqlY9onuRm0upxJ09h4RlRdC2PFE8srlXLhZ2d0PYY3Gsg2lKqdZwJNCQM4jZVLtqcEzdj2KuxSZQ/3Ze+mnxim+U3eUi0+Y1fxOMrOOyruBzNO/OoofnCFE7sW1QsfQWVVZNTnX3HJGkdCnv1KXbboVb1tJD2xwnFUCu7POIE82Ku5O3UlRxJSr5u/QitXcSHtpjJSDiw89deEalpqjdzdza8+UquXsSZC3EOuloJIIr2ZRIqzY2WupI1W4c661Y+x7tG222jRRqr6IFT+kZX5ldL2fcxpxLblvFHCQvCh1YQlKgTXXlujVRnxulwpdTbfgTqhxNlfNTDc6sMjEhScVDqKDIxGtnDMfJXRokVwsxI83umeZy7YQ3iCzVIqrLWnDhGFumKNX0vsZV6jOVmzXclSjwmZdTTVU4cIqeWe6NtTjkUOqvpsabISx7VOzzIv923vpp8Yi/KbtvESPmFO/hI7E25KO4HD1TqNQQcgocIxpndh2qub3TM51V5VbnDuhyQqsdEtttyi8xPvG78bSP4PbFDmrbMi/Yu8OO+LJ+4TDv+IU+2n2CMbF++T/KPa4fsW/cu3LcSH9hhViqBXdnvi1lmQjby9iuWFN081PodmbXaU5s0rqrwr2xlDKqlNwT6mE8a2MONroLMk58I8OCXPCKOhNWWdfJltdBKut+uxaXOVk5nvES9GW0ZIjan4kXFqT4ZRjUKioGXOLLKyFRDjZBopdsuBEF+XTONBQqnPInPviNZXHOqUl0N0JyxbNu5yXMIkkJQcSsRJqP60jzjrwa1F9TNV2Zs3JFyl3E3iG9Ne8RYQkpRTRCkuFtHlubboOunQfOEOZH1PeXP0Z9VNt/TT/MI95kfU8dc/RiJe+1UKdSEKBwihI4ndzpFHqE4zs+nyOh0rEmqnxdNxmsm8DC2QouJSUp64JoRQeMWVGTCVa3ZVZGDdC1xUfYUZ22wZrbJ80KBHMDKvdFNbaviOai7qwpLF5bXUc3LxSwb2u1TSmQrmTwprF5LIrUOLcoFhXcfBw9RQsKcUFPzI81KVdgUqlBWKnG3U52pF5mVLhrx/PodrrWd5Spa3SSlJzz85Rzzj3DxlfJ2WGvUb3jRVdfQ83bWBPYRoFODsoDDDrUcl7fkzzk3hKT79CHY1rpZmypyuElSSeFTrGONONV7k0bszElbiJQ/DGu8F4GUsLCVpUpaaJCc9d54RZZWRDlPZ9ylwcG6dy3WyTIdxVANrUpQGJVBUgHKNWnRUItt9yRrG8rFGK7DR5W39NP8wiw5kfUqeXP0Yi31tZtxxKG1A4BmeZ3RS6jONk0o+R0WkYsowlKa7jDYt4WFsglaUlKQFBRoRTKvOLKnJhKvqypysG2u5x4e4reWeWWinZ+YFDP7KMyqK5/uMlSj2WxcOr4TAas6N7/7Pc2+f7Xw/wCoj3RGVkd8xP8AIqgvlbf4f/Z2nnv8VA4rTX70wthvmI11R/41v3LeRuypt4OFyqEmqRvPAE8o314HBdzGyvt1FTp5aiUl3TtZp5CcwUugHcKmg8YiYtalfNeu5Y5yVeLW336HW59sJaWtt04K/SyopOoPCM8CxUycZ9GY6njSthGda3J98LZaKA2hQUagkg5JAB3xt1K6Lr4F1ZG0vDs5nMktkFz7cbDeycWEkGqScgQc8jGWn3xVai+g1TDnzOZFdGVl8rYbecQho4sOVRoVKNABxjRnzjdJQityXpmLOmuVlnT3HqXbKWkg6hAB7QIt648MEjnbHvNsQxcSYOe2bz/iis+X2/yOk+eU/wAP+j4bgzH1zf8Ayjx6dZ/I9Wu1L/wf+i6sm5bTSTtTtFKBHAJ4lPPnEqrBjHrJ7ldlavba1wdF/wBiwq7za3VIam2iE5kKrUDfmMjSILw4yfSRbR1O2Fac63uy8sawJN5lbaHNov5yx5yTupy9sS6satw4V3K7Iz8uu5Tkml6EMXAdxfvUYa60NadnGNHy2W+7l0JXz2PD4Oo0tXfbRLKl0ZBQNVbyo/OP3xPWPGNbgimeZOWQrpeTE66kw7Kznk7iabQ0I3dWpChFficdNzg13LzUY1ZWLz4vqjndl0/2nT7b3sMeY/8Akv8Asyz1/wAdH+iDZVneUzLjQVhPXUDzB07I0VUK6xxJeRkvGxo2d+yL2SuA5i+FdSU1zCAQSOFTEyGnNS3b6Fbdrqcdq47M9z9xnVOqLTiEtkjCnPIU3/fCeBJv6XsjGjWoxglZHd+pH/uFM/XN/wDKMXgW/wAjd88p/h/0XFkXJbQk7ajiiKcAmvDnziRXgxivqK/J1e2xrl/SkVE70fOY/g3U4d2KuIdtIjy05p/SydXry4dpw6jPdq7bcqk54nFecv8AAcBE6jHjUuncp83OnlS69vQq5i67qrQEyFJwY0qpvoABGmWK3fzCZXqMI4Tx9uuxBv8AWUtDiZpoHIDHTUFOijyp7I15tUlLmRN+j5NfA8azs+xVzN+JhbRbokEimMa55Gm4ExH+OtceDbqTY6Lj1zVjl0Qx3AsZTTZdcFFuDIHUIGefMmJmDS4x4n3ZU6xlxusUIdkRb6WPL4w5tktOL3HRfOg0POMMqiDnvvszbpeZfGHDGLlFf6IFl2JLtvpRMTKFqywtprRVdKnSvKNNOLCE/qZKyM/Ispbqg0vUsrYuOVrxMLCAdUqBIH8J/CNt+ApS4oMjYmtOEOG2O/5JN3LnBhe1dUFrHmgDqp556mNmPgqD4mac/V5ZEeXBbIa3PNPYYnlQcEzNABTxgD75Vy8YA5zDwUkgjUEa8cuEeSW6PU9mmZTIWOFOuoxmjaVkHiU8Y59VpzludtdlyhRXLZdWi96NWwFOucgmm7WtfCJmnR2cit//AEM2+CP9j75Vy8YtTmj4qa5eP6R5sDi7gUpKlNglOaSdQdKg0yjxxTe5kpySaT6GdXZVS0q/bd9hipo/yn/Z1Oc/+Nj/AEd7mHDPrPJz2x5hr9wzzVX+xh/RovlXLxi5OVDyrl4wAeVcvGADyrl4wAeU/Z8YAPKuXjAB5Vy8YA+KmQcinx/SDW4ILchLpXtAw2F1riAFa90a1VBPdI3PIta4XJ7E0zPLx/SNho2M+6RGgXm3M6qThpwodR3xT6jD64s6jQbmqpx28yrmbGCJtDOMkKLfW3jFQxolVtaluTK8t2Ycp7bdzVUzO6njF9+DjD15Vy8Y9B8VM1BFPGAP/9k=">
            <a:extLst>
              <a:ext uri="{FF2B5EF4-FFF2-40B4-BE49-F238E27FC236}">
                <a16:creationId xmlns:a16="http://schemas.microsoft.com/office/drawing/2014/main" id="{D708AA5F-3AD5-4615-A529-9E0682BCA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48" y="3921135"/>
            <a:ext cx="1047579" cy="103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46BFC1-AAD7-4E20-8BA5-093862C2D3E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28" y="3012483"/>
            <a:ext cx="1083099" cy="63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1176"/>
            <a:ext cx="8077200" cy="752594"/>
          </a:xfrm>
        </p:spPr>
        <p:txBody>
          <a:bodyPr/>
          <a:lstStyle/>
          <a:p>
            <a:r>
              <a:rPr lang="fa-IR" sz="3200" dirty="0"/>
              <a:t>معرفی ثبات‌های </a:t>
            </a:r>
            <a:r>
              <a:rPr lang="en-CA" sz="2800" dirty="0"/>
              <a:t>GPIO</a:t>
            </a:r>
            <a:r>
              <a:rPr lang="fa-IR" sz="3200" dirty="0"/>
              <a:t> (6)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a-IR" smtClean="0"/>
              <a:pPr/>
              <a:t>10</a:t>
            </a:fld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fa-IR" sz="2300" dirty="0"/>
              <a:t>برای مثال پین </a:t>
            </a:r>
            <a:r>
              <a:rPr lang="en-US" sz="2000" dirty="0"/>
              <a:t>5</a:t>
            </a:r>
            <a:r>
              <a:rPr lang="fa-IR" sz="2300" dirty="0"/>
              <a:t> از پورت </a:t>
            </a:r>
            <a:r>
              <a:rPr lang="en-US" sz="2000" dirty="0"/>
              <a:t>A</a:t>
            </a:r>
            <a:r>
              <a:rPr lang="fa-IR" sz="2300" dirty="0"/>
              <a:t>  را ابتدا </a:t>
            </a:r>
            <a:r>
              <a:rPr lang="en-US" sz="2000" dirty="0"/>
              <a:t>1</a:t>
            </a:r>
            <a:r>
              <a:rPr lang="fa-IR" sz="2300" dirty="0"/>
              <a:t> و بعد از مدتی آن را </a:t>
            </a:r>
            <a:r>
              <a:rPr lang="en-US" sz="2000" dirty="0"/>
              <a:t>0</a:t>
            </a:r>
            <a:r>
              <a:rPr lang="fa-IR" sz="2300" dirty="0"/>
              <a:t> می کنیم :</a:t>
            </a:r>
          </a:p>
          <a:p>
            <a:pPr marL="0" indent="0" algn="justLow" rtl="0">
              <a:buNone/>
            </a:pPr>
            <a:r>
              <a:rPr lang="en-US" sz="2000" dirty="0"/>
              <a:t>GPIOA -&gt; BSRR |= (1&lt;&lt;5)</a:t>
            </a:r>
            <a:r>
              <a:rPr lang="fa-IR" sz="2000" dirty="0"/>
              <a:t> </a:t>
            </a:r>
            <a:r>
              <a:rPr lang="en-US" sz="2000" dirty="0"/>
              <a:t>;</a:t>
            </a:r>
          </a:p>
          <a:p>
            <a:pPr marL="0" indent="0" algn="justLow" rtl="0">
              <a:buNone/>
            </a:pPr>
            <a:r>
              <a:rPr lang="en-US" sz="2000" dirty="0" err="1"/>
              <a:t>HAL_Delay</a:t>
            </a:r>
            <a:r>
              <a:rPr lang="en-US" sz="2000" dirty="0"/>
              <a:t>(1000)</a:t>
            </a:r>
            <a:r>
              <a:rPr lang="fa-IR" sz="2000" dirty="0"/>
              <a:t> </a:t>
            </a:r>
            <a:r>
              <a:rPr lang="en-US" sz="2000" dirty="0"/>
              <a:t>;</a:t>
            </a:r>
          </a:p>
          <a:p>
            <a:pPr marL="0" indent="0" algn="justLow" rtl="0">
              <a:buNone/>
            </a:pPr>
            <a:r>
              <a:rPr lang="en-US" sz="2000" dirty="0"/>
              <a:t>GPIOA -&gt; BSRR |= (1&lt;&lt;21)</a:t>
            </a:r>
            <a:r>
              <a:rPr lang="fa-IR" sz="2000" dirty="0"/>
              <a:t> 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31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1176"/>
            <a:ext cx="8077200" cy="752594"/>
          </a:xfrm>
        </p:spPr>
        <p:txBody>
          <a:bodyPr>
            <a:normAutofit/>
          </a:bodyPr>
          <a:lstStyle/>
          <a:p>
            <a:r>
              <a:rPr lang="fa-IR" sz="3200" dirty="0"/>
              <a:t>کد آموزشی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a-IR" smtClean="0"/>
              <a:pPr/>
              <a:t>11</a:t>
            </a:fld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fa-IR" sz="2300" dirty="0"/>
              <a:t>کد ما به این صورت است که به صورت متوالی از پایه‌های </a:t>
            </a:r>
            <a:r>
              <a:rPr lang="en-US" sz="2000" dirty="0"/>
              <a:t>4</a:t>
            </a:r>
            <a:r>
              <a:rPr lang="fa-IR" sz="2300" dirty="0"/>
              <a:t> و </a:t>
            </a:r>
            <a:r>
              <a:rPr lang="en-US" sz="2000" dirty="0"/>
              <a:t>5</a:t>
            </a:r>
            <a:r>
              <a:rPr lang="fa-IR" sz="2300" dirty="0"/>
              <a:t> پورت </a:t>
            </a:r>
            <a:r>
              <a:rPr lang="en-US" sz="2000" dirty="0"/>
              <a:t>A</a:t>
            </a:r>
            <a:r>
              <a:rPr lang="fa-IR" sz="2300" dirty="0"/>
              <a:t> داده را می‌خوانیم و در پایه‌های </a:t>
            </a:r>
            <a:r>
              <a:rPr lang="en-US" sz="2000" dirty="0"/>
              <a:t>14</a:t>
            </a:r>
            <a:r>
              <a:rPr lang="fa-IR" sz="2300" dirty="0"/>
              <a:t> و </a:t>
            </a:r>
            <a:r>
              <a:rPr lang="en-US" sz="2000" dirty="0"/>
              <a:t>15</a:t>
            </a:r>
            <a:r>
              <a:rPr lang="fa-IR" sz="2300" dirty="0"/>
              <a:t> همان پورت داده‌های خوانده شده را می‌نویسیم.</a:t>
            </a:r>
          </a:p>
          <a:p>
            <a:pPr marL="0" indent="0" algn="justLow">
              <a:buNone/>
            </a:pPr>
            <a:r>
              <a:rPr lang="fa-IR" sz="2300" dirty="0"/>
              <a:t>روند کار به این صورت است که ابتدا کلاک پورت </a:t>
            </a:r>
            <a:r>
              <a:rPr lang="en-US" sz="2000" dirty="0"/>
              <a:t>A</a:t>
            </a:r>
            <a:r>
              <a:rPr lang="fa-IR" sz="2300" dirty="0"/>
              <a:t> را فعال کرده (ثبات </a:t>
            </a:r>
            <a:r>
              <a:rPr lang="en-US" sz="1800" dirty="0"/>
              <a:t>AHBENR</a:t>
            </a:r>
            <a:r>
              <a:rPr lang="fa-IR" sz="2300" dirty="0"/>
              <a:t>) و سپس باید پایه های </a:t>
            </a:r>
            <a:r>
              <a:rPr lang="en-US" sz="2000" dirty="0"/>
              <a:t>4</a:t>
            </a:r>
            <a:r>
              <a:rPr lang="fa-IR" sz="2300" dirty="0"/>
              <a:t> و </a:t>
            </a:r>
            <a:r>
              <a:rPr lang="en-US" sz="2000" dirty="0"/>
              <a:t>5</a:t>
            </a:r>
            <a:r>
              <a:rPr lang="fa-IR" sz="2300" dirty="0"/>
              <a:t> را به عنوان ورودی و پایه های </a:t>
            </a:r>
            <a:r>
              <a:rPr lang="en-US" sz="2000" dirty="0"/>
              <a:t>14</a:t>
            </a:r>
            <a:r>
              <a:rPr lang="fa-IR" sz="2300" dirty="0"/>
              <a:t> و </a:t>
            </a:r>
            <a:r>
              <a:rPr lang="en-US" sz="2000" dirty="0"/>
              <a:t>15</a:t>
            </a:r>
            <a:r>
              <a:rPr lang="fa-IR" sz="2300" dirty="0"/>
              <a:t> را به عنوان خروجی تنظیم کنیم (چون ثبات‌ها مقدار اولیه </a:t>
            </a:r>
            <a:r>
              <a:rPr lang="en-US" sz="2000" dirty="0"/>
              <a:t>0</a:t>
            </a:r>
            <a:r>
              <a:rPr lang="fa-IR" sz="2300" dirty="0"/>
              <a:t> دارند برای رجیستر </a:t>
            </a:r>
            <a:r>
              <a:rPr lang="en-US" sz="1800" dirty="0"/>
              <a:t>MODER</a:t>
            </a:r>
            <a:r>
              <a:rPr lang="fa-IR" sz="2300" dirty="0"/>
              <a:t> تمام پایه‌ها ورودی هستند، پس لازم نیست پایه </a:t>
            </a:r>
            <a:r>
              <a:rPr lang="en-US" sz="2000" dirty="0"/>
              <a:t>4</a:t>
            </a:r>
            <a:r>
              <a:rPr lang="fa-IR" sz="2300" dirty="0"/>
              <a:t> و </a:t>
            </a:r>
            <a:r>
              <a:rPr lang="en-US" sz="2000" dirty="0"/>
              <a:t>5</a:t>
            </a:r>
            <a:r>
              <a:rPr lang="fa-IR" sz="2300" dirty="0"/>
              <a:t> را دوباره تنظیم کرد). سپس پایه‌های ورودی را به وسیله ثبات </a:t>
            </a:r>
            <a:r>
              <a:rPr lang="en-US" sz="1800" dirty="0"/>
              <a:t>PUPPDR</a:t>
            </a:r>
            <a:r>
              <a:rPr lang="fa-IR" sz="2300" dirty="0"/>
              <a:t> در مد </a:t>
            </a:r>
            <a:r>
              <a:rPr lang="en-US" sz="1800" dirty="0"/>
              <a:t>pull up</a:t>
            </a:r>
            <a:r>
              <a:rPr lang="fa-IR" sz="1800" dirty="0"/>
              <a:t> </a:t>
            </a:r>
            <a:r>
              <a:rPr lang="fa-IR" sz="2300" dirty="0"/>
              <a:t>یا </a:t>
            </a:r>
            <a:r>
              <a:rPr lang="en-US" sz="1800" dirty="0"/>
              <a:t>pull down</a:t>
            </a:r>
            <a:r>
              <a:rPr lang="fa-IR" sz="1800" dirty="0"/>
              <a:t> </a:t>
            </a:r>
            <a:r>
              <a:rPr lang="fa-IR" sz="2300" dirty="0"/>
              <a:t>قرار می‌دهیم و بعد توسط ثبات </a:t>
            </a:r>
            <a:r>
              <a:rPr lang="en-US" sz="1800" dirty="0"/>
              <a:t>IDR</a:t>
            </a:r>
            <a:r>
              <a:rPr lang="fa-IR" sz="2300" dirty="0"/>
              <a:t> مقدار پایه‌های </a:t>
            </a:r>
            <a:r>
              <a:rPr lang="en-US" sz="2000" dirty="0"/>
              <a:t>4</a:t>
            </a:r>
            <a:r>
              <a:rPr lang="fa-IR" sz="2300" dirty="0"/>
              <a:t> و </a:t>
            </a:r>
            <a:r>
              <a:rPr lang="en-US" sz="2000" dirty="0"/>
              <a:t>5</a:t>
            </a:r>
            <a:r>
              <a:rPr lang="fa-IR" sz="2300" dirty="0"/>
              <a:t> را خوانده و توسط ثبات </a:t>
            </a:r>
            <a:r>
              <a:rPr lang="en-US" sz="1800" dirty="0"/>
              <a:t>BSRR</a:t>
            </a:r>
            <a:r>
              <a:rPr lang="fa-IR" sz="2300" dirty="0"/>
              <a:t> آن را روی پایه </a:t>
            </a:r>
            <a:r>
              <a:rPr lang="en-US" sz="2000" dirty="0"/>
              <a:t>14</a:t>
            </a:r>
            <a:r>
              <a:rPr lang="fa-IR" sz="2300" dirty="0"/>
              <a:t> و </a:t>
            </a:r>
            <a:r>
              <a:rPr lang="en-US" sz="2000" dirty="0"/>
              <a:t>15</a:t>
            </a:r>
            <a:r>
              <a:rPr lang="fa-IR" sz="2300" dirty="0"/>
              <a:t> می‌نویسیم.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950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1176"/>
            <a:ext cx="8077200" cy="752594"/>
          </a:xfrm>
        </p:spPr>
        <p:txBody>
          <a:bodyPr>
            <a:normAutofit/>
          </a:bodyPr>
          <a:lstStyle/>
          <a:p>
            <a:r>
              <a:rPr lang="fa-IR" sz="3200" dirty="0"/>
              <a:t>کد آموزشی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a-IR" smtClean="0"/>
              <a:pPr/>
              <a:t>12</a:t>
            </a:fld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/>
              <a:t>RCC -&gt; AHBENR |= </a:t>
            </a:r>
            <a:r>
              <a:rPr lang="en-US" sz="1800" dirty="0">
                <a:solidFill>
                  <a:srgbClr val="00B0F0"/>
                </a:solidFill>
              </a:rPr>
              <a:t>0x100000</a:t>
            </a:r>
            <a:r>
              <a:rPr lang="en-US" sz="1800" dirty="0"/>
              <a:t> ;                                                                          GPIOA -&gt; MODER |= </a:t>
            </a:r>
            <a:r>
              <a:rPr lang="en-US" sz="1800" dirty="0">
                <a:solidFill>
                  <a:srgbClr val="00B0F0"/>
                </a:solidFill>
              </a:rPr>
              <a:t>0x50000000</a:t>
            </a:r>
            <a:r>
              <a:rPr lang="en-US" sz="1800" dirty="0"/>
              <a:t> ;                                                                               GPIOA -&gt; PUPDR |= </a:t>
            </a:r>
            <a:r>
              <a:rPr lang="en-US" sz="1800" dirty="0">
                <a:solidFill>
                  <a:srgbClr val="00B0F0"/>
                </a:solidFill>
              </a:rPr>
              <a:t>0x500</a:t>
            </a:r>
            <a:r>
              <a:rPr lang="en-US" sz="1800" dirty="0"/>
              <a:t> ;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92D050"/>
                </a:solidFill>
              </a:rPr>
              <a:t>While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00B0F0"/>
                </a:solidFill>
              </a:rPr>
              <a:t>1</a:t>
            </a:r>
            <a:r>
              <a:rPr lang="en-US" sz="1800" dirty="0"/>
              <a:t>) {                                                                                                                      </a:t>
            </a:r>
            <a:r>
              <a:rPr lang="en-US" sz="1800" dirty="0">
                <a:solidFill>
                  <a:srgbClr val="92D050"/>
                </a:solidFill>
              </a:rPr>
              <a:t>if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( (GPIOA -&gt; IDR &amp; ((uint32_t)</a:t>
            </a:r>
            <a:r>
              <a:rPr lang="en-US" sz="1800" dirty="0">
                <a:solidFill>
                  <a:srgbClr val="00B0F0"/>
                </a:solidFill>
              </a:rPr>
              <a:t>0x0010</a:t>
            </a:r>
            <a:r>
              <a:rPr lang="en-US" sz="1800" dirty="0"/>
              <a:t>) )   !=   (uint32_t)</a:t>
            </a:r>
            <a:r>
              <a:rPr lang="en-US" sz="1800" dirty="0">
                <a:solidFill>
                  <a:srgbClr val="00B0F0"/>
                </a:solidFill>
              </a:rPr>
              <a:t>0</a:t>
            </a:r>
            <a:r>
              <a:rPr lang="en-US" sz="1800" dirty="0"/>
              <a:t> ) {                                                                GPIOA -&gt; BSRR |= </a:t>
            </a:r>
            <a:r>
              <a:rPr lang="en-US" sz="1800" dirty="0">
                <a:solidFill>
                  <a:srgbClr val="00B0F0"/>
                </a:solidFill>
              </a:rPr>
              <a:t>0x4000</a:t>
            </a:r>
            <a:r>
              <a:rPr lang="en-US" sz="1800" dirty="0"/>
              <a:t> ;                                                                                          }																	  </a:t>
            </a:r>
            <a:r>
              <a:rPr lang="en-US" sz="1800" dirty="0">
                <a:solidFill>
                  <a:srgbClr val="92D050"/>
                </a:solidFill>
              </a:rPr>
              <a:t>else</a:t>
            </a:r>
            <a:r>
              <a:rPr lang="en-US" sz="1800" dirty="0"/>
              <a:t> {															 	   GPIOA -&gt; BSRR |= </a:t>
            </a:r>
            <a:r>
              <a:rPr lang="en-US" sz="1800" dirty="0">
                <a:solidFill>
                  <a:srgbClr val="00B0F0"/>
                </a:solidFill>
              </a:rPr>
              <a:t>0x40000000</a:t>
            </a:r>
            <a:r>
              <a:rPr lang="en-US" sz="1800" dirty="0"/>
              <a:t>  ;							       		                 }																	 </a:t>
            </a:r>
            <a:r>
              <a:rPr lang="en-US" sz="1800" dirty="0">
                <a:solidFill>
                  <a:srgbClr val="92D050"/>
                </a:solidFill>
              </a:rPr>
              <a:t>if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( (GPIOA -&gt; IDR &amp; ((uint32_t)</a:t>
            </a:r>
            <a:r>
              <a:rPr lang="en-US" sz="1800" dirty="0">
                <a:solidFill>
                  <a:srgbClr val="00B0F0"/>
                </a:solidFill>
              </a:rPr>
              <a:t>0x0020</a:t>
            </a:r>
            <a:r>
              <a:rPr lang="en-US" sz="1800" dirty="0"/>
              <a:t>) )   !=  (uint32_t)</a:t>
            </a:r>
            <a:r>
              <a:rPr lang="en-US" sz="1800" dirty="0">
                <a:solidFill>
                  <a:srgbClr val="00B0F0"/>
                </a:solidFill>
              </a:rPr>
              <a:t>0</a:t>
            </a:r>
            <a:r>
              <a:rPr lang="en-US" sz="1800" dirty="0"/>
              <a:t> ) {					   GPIOA -&gt; BSRR |=  </a:t>
            </a:r>
            <a:r>
              <a:rPr lang="en-US" sz="1800" dirty="0">
                <a:solidFill>
                  <a:srgbClr val="00B0F0"/>
                </a:solidFill>
              </a:rPr>
              <a:t>0x8000</a:t>
            </a:r>
            <a:r>
              <a:rPr lang="en-US" sz="1800" dirty="0"/>
              <a:t> ;		   									         }																	   </a:t>
            </a:r>
            <a:r>
              <a:rPr lang="en-US" sz="1800" dirty="0">
                <a:solidFill>
                  <a:srgbClr val="92D050"/>
                </a:solidFill>
              </a:rPr>
              <a:t>else</a:t>
            </a:r>
            <a:r>
              <a:rPr lang="en-US" sz="1800" dirty="0"/>
              <a:t> {															          GPIOA -&gt; BSRR |=</a:t>
            </a:r>
            <a:r>
              <a:rPr lang="en-US" sz="1800" dirty="0">
                <a:solidFill>
                  <a:srgbClr val="00B0F0"/>
                </a:solidFill>
              </a:rPr>
              <a:t> 0x7FFFFFFF </a:t>
            </a:r>
            <a:r>
              <a:rPr lang="en-US" sz="1800" dirty="0"/>
              <a:t>;										   }																	   }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70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71E6-DDA0-4545-A03D-6CA034CF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سرفصل مباحث ارائه شده در یک نگاه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9575E9-6287-482F-9074-C9AFFF28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a-IR" smtClean="0"/>
              <a:pPr/>
              <a:t>2</a:t>
            </a:fld>
            <a:endParaRPr lang="fa-I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1BFFB-2AA4-4251-840B-8207A908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  <a:p>
            <a:r>
              <a:rPr lang="fa-IR" dirty="0"/>
              <a:t>ثبات‌های عام‌منظوره ورودی/خروجی (</a:t>
            </a:r>
            <a:r>
              <a:rPr lang="en-US" dirty="0"/>
              <a:t>GPIO Register</a:t>
            </a:r>
            <a:r>
              <a:rPr lang="en-CA" dirty="0"/>
              <a:t>s</a:t>
            </a:r>
            <a:r>
              <a:rPr lang="fa-IR" dirty="0"/>
              <a:t>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fa-IR" dirty="0"/>
              <a:t>مقدمه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Block Diagram</a:t>
            </a:r>
            <a:endParaRPr lang="fa-IR" dirty="0"/>
          </a:p>
          <a:p>
            <a:pPr lvl="1">
              <a:lnSpc>
                <a:spcPct val="150000"/>
              </a:lnSpc>
            </a:pPr>
            <a:r>
              <a:rPr lang="fa-IR" dirty="0"/>
              <a:t>آموزش ثبات‌های بخش </a:t>
            </a:r>
            <a:r>
              <a:rPr lang="en-US" dirty="0"/>
              <a:t>GPIO</a:t>
            </a:r>
            <a:endParaRPr lang="fa-IR" dirty="0"/>
          </a:p>
          <a:p>
            <a:pPr lvl="1">
              <a:lnSpc>
                <a:spcPct val="150000"/>
              </a:lnSpc>
            </a:pPr>
            <a:r>
              <a:rPr lang="fa-IR" dirty="0"/>
              <a:t>کد آموزشی</a:t>
            </a:r>
          </a:p>
        </p:txBody>
      </p:sp>
    </p:spTree>
    <p:extLst>
      <p:ext uri="{BB962C8B-B14F-4D97-AF65-F5344CB8AC3E}">
        <p14:creationId xmlns:p14="http://schemas.microsoft.com/office/powerpoint/2010/main" val="38235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511176"/>
            <a:ext cx="8077200" cy="752594"/>
          </a:xfrm>
        </p:spPr>
        <p:txBody>
          <a:bodyPr>
            <a:normAutofit/>
          </a:bodyPr>
          <a:lstStyle/>
          <a:p>
            <a:r>
              <a:rPr lang="fa-IR" dirty="0"/>
              <a:t>مقدمه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a-IR" smtClean="0"/>
              <a:pPr/>
              <a:t>3</a:t>
            </a:fld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2300" dirty="0">
                <a:solidFill>
                  <a:srgbClr val="FF0000"/>
                </a:solidFill>
              </a:rPr>
              <a:t>-</a:t>
            </a:r>
            <a:r>
              <a:rPr lang="fa-IR" sz="2300" dirty="0"/>
              <a:t> هر بخش از میکروکنترلرهای </a:t>
            </a:r>
            <a:r>
              <a:rPr lang="en-US" sz="1800" dirty="0"/>
              <a:t>STM32</a:t>
            </a:r>
            <a:r>
              <a:rPr lang="fa-IR" sz="2300" dirty="0"/>
              <a:t> دارای ثبات‌های </a:t>
            </a:r>
            <a:r>
              <a:rPr lang="en-US" sz="2000" dirty="0"/>
              <a:t>32</a:t>
            </a:r>
            <a:r>
              <a:rPr lang="fa-IR" sz="2300" dirty="0"/>
              <a:t> بیتی مخصوص به خود هستند که به صورت مجزا فراخوانی و مقداردهی می‌شوند . </a:t>
            </a:r>
          </a:p>
          <a:p>
            <a:pPr marL="0" indent="0" algn="justLow">
              <a:buNone/>
            </a:pPr>
            <a:r>
              <a:rPr lang="en-US" sz="2300" dirty="0">
                <a:solidFill>
                  <a:srgbClr val="FF0000"/>
                </a:solidFill>
              </a:rPr>
              <a:t>-</a:t>
            </a:r>
            <a:r>
              <a:rPr lang="fa-IR" sz="2300" dirty="0"/>
              <a:t> بخش </a:t>
            </a:r>
            <a:r>
              <a:rPr lang="en-US" sz="1800" dirty="0"/>
              <a:t>GPIO</a:t>
            </a:r>
            <a:r>
              <a:rPr lang="fa-IR" sz="2000" dirty="0"/>
              <a:t> </a:t>
            </a:r>
            <a:r>
              <a:rPr lang="en-US" sz="2000" dirty="0"/>
              <a:t>(</a:t>
            </a:r>
            <a:r>
              <a:rPr lang="en-US" sz="1800" dirty="0"/>
              <a:t>General Purpose Input/Output</a:t>
            </a:r>
            <a:r>
              <a:rPr lang="en-US" sz="2000" dirty="0"/>
              <a:t>)</a:t>
            </a:r>
            <a:r>
              <a:rPr lang="fa-IR" sz="2000" dirty="0"/>
              <a:t> </a:t>
            </a:r>
            <a:r>
              <a:rPr lang="fa-IR" sz="2300" dirty="0"/>
              <a:t>دارای </a:t>
            </a:r>
            <a:r>
              <a:rPr lang="en-US" sz="2000" dirty="0"/>
              <a:t>11</a:t>
            </a:r>
            <a:r>
              <a:rPr lang="fa-IR" sz="2300" dirty="0"/>
              <a:t> ثبات متفاوت برای هر پورت از میکروکنترلر است و هر بیت یا بیت‌هایی از آنها متناظر با پین مربوط به پورت مشخص شده است.</a:t>
            </a:r>
          </a:p>
          <a:p>
            <a:pPr algn="justLow">
              <a:buFontTx/>
              <a:buChar char="-"/>
            </a:pPr>
            <a:r>
              <a:rPr lang="fa-IR" sz="2300" dirty="0"/>
              <a:t>بخش‌های مختلف میکروکنترلر به وسیله گذرگاه‌ (</a:t>
            </a:r>
            <a:r>
              <a:rPr lang="en-CA" sz="2000" dirty="0"/>
              <a:t>Bus</a:t>
            </a:r>
            <a:r>
              <a:rPr lang="fa-IR" sz="2300" dirty="0"/>
              <a:t>) های جداگانه به منبع کلاک متصل هستند و برای راه‌اندازی هر بخش باید کلاک مربوط به آن را توسط ثبات‌های </a:t>
            </a:r>
            <a:r>
              <a:rPr lang="en-US" sz="2000" dirty="0"/>
              <a:t>RCC</a:t>
            </a:r>
            <a:r>
              <a:rPr lang="fa-IR" sz="2300" dirty="0"/>
              <a:t> روشن (فعال) کرد. </a:t>
            </a:r>
          </a:p>
          <a:p>
            <a:pPr lvl="1" algn="justLow">
              <a:buFontTx/>
              <a:buChar char="-"/>
            </a:pPr>
            <a:r>
              <a:rPr lang="fa-IR" sz="2000" dirty="0"/>
              <a:t>برای اطلاع از اینکه اتصال هر یک از </a:t>
            </a:r>
            <a:r>
              <a:rPr lang="fa-IR" sz="2000" dirty="0" err="1"/>
              <a:t>پورت‌ها</a:t>
            </a:r>
            <a:r>
              <a:rPr lang="fa-IR" sz="2000" dirty="0"/>
              <a:t> به کدام گذرگاه (</a:t>
            </a:r>
            <a:r>
              <a:rPr lang="en-CA" sz="1800" dirty="0"/>
              <a:t>Bus</a:t>
            </a:r>
            <a:r>
              <a:rPr lang="fa-IR" sz="2000" dirty="0"/>
              <a:t>) می‌باشد، باید به مراجع و مستندات ارائه شده توسط شرکت سازنده میکروکنترلر مراجعه کرد.</a:t>
            </a:r>
          </a:p>
          <a:p>
            <a:pPr lvl="2" algn="justLow">
              <a:buFontTx/>
              <a:buChar char="-"/>
            </a:pPr>
            <a:r>
              <a:rPr lang="fa-IR" sz="1700" dirty="0"/>
              <a:t>در این میکروکنترلر تمامی </a:t>
            </a:r>
            <a:r>
              <a:rPr lang="en-US" sz="1400" dirty="0"/>
              <a:t>GPIO</a:t>
            </a:r>
            <a:r>
              <a:rPr lang="fa-IR" sz="1700" dirty="0"/>
              <a:t>ها به گذرگاه اصلی </a:t>
            </a:r>
            <a:r>
              <a:rPr lang="en-US" sz="1400" dirty="0"/>
              <a:t>AHB2</a:t>
            </a:r>
            <a:r>
              <a:rPr lang="fa-IR" sz="1700" dirty="0"/>
              <a:t> متصل هستند.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2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85745"/>
            <a:ext cx="8077200" cy="752594"/>
          </a:xfrm>
        </p:spPr>
        <p:txBody>
          <a:bodyPr>
            <a:normAutofit/>
          </a:bodyPr>
          <a:lstStyle/>
          <a:p>
            <a:r>
              <a:rPr lang="en-US" sz="3200" dirty="0"/>
              <a:t>Block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a-IR" smtClean="0"/>
              <a:pPr/>
              <a:t>4</a:t>
            </a:fld>
            <a:endParaRPr lang="fa-I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30" y="1343084"/>
            <a:ext cx="4297680" cy="4953000"/>
          </a:xfrm>
        </p:spPr>
      </p:pic>
    </p:spTree>
    <p:extLst>
      <p:ext uri="{BB962C8B-B14F-4D97-AF65-F5344CB8AC3E}">
        <p14:creationId xmlns:p14="http://schemas.microsoft.com/office/powerpoint/2010/main" val="3567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6077"/>
            <a:ext cx="8077200" cy="752594"/>
          </a:xfrm>
        </p:spPr>
        <p:txBody>
          <a:bodyPr>
            <a:normAutofit/>
          </a:bodyPr>
          <a:lstStyle/>
          <a:p>
            <a:r>
              <a:rPr lang="fa-IR" sz="3200" dirty="0"/>
              <a:t>معرفی ثبات‌های </a:t>
            </a:r>
            <a:r>
              <a:rPr lang="en-CA" sz="2800" dirty="0"/>
              <a:t>GPIO</a:t>
            </a:r>
            <a:r>
              <a:rPr lang="fa-IR" sz="3200" dirty="0"/>
              <a:t> (1)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a-IR" smtClean="0"/>
              <a:pPr/>
              <a:t>5</a:t>
            </a:fld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>
              <a:buFont typeface="Wingdings" panose="05000000000000000000" pitchFamily="2" charset="2"/>
              <a:buChar char="§"/>
            </a:pPr>
            <a:r>
              <a:rPr lang="fa-IR" sz="2300" dirty="0"/>
              <a:t>برای راه اندازی یک پین به عنوان ورودی/خروجی و استفاده از آن به ثبات‌هایی که در ادامه معرفی می‌شوند نیاز داریم. </a:t>
            </a:r>
          </a:p>
          <a:p>
            <a:pPr lvl="1" algn="justLow"/>
            <a:r>
              <a:rPr lang="fa-IR" sz="2000" dirty="0"/>
              <a:t>مرجع مورد استناد برای این ثبات‌ها، </a:t>
            </a:r>
            <a:r>
              <a:rPr lang="en-US" sz="1700" dirty="0"/>
              <a:t>Reference manual</a:t>
            </a:r>
            <a:r>
              <a:rPr lang="fa-IR" sz="2000" dirty="0"/>
              <a:t> میکروکنترلر موردنظر می‌باشد.</a:t>
            </a:r>
          </a:p>
          <a:p>
            <a:pPr marL="0" indent="0" algn="justLow">
              <a:buNone/>
            </a:pP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fa-IR" sz="2300" dirty="0">
                <a:solidFill>
                  <a:srgbClr val="FF0000"/>
                </a:solidFill>
              </a:rPr>
              <a:t>- </a:t>
            </a:r>
            <a:r>
              <a:rPr lang="en-US" sz="2000" dirty="0">
                <a:solidFill>
                  <a:srgbClr val="FF0000"/>
                </a:solidFill>
              </a:rPr>
              <a:t>AHBENR</a:t>
            </a:r>
            <a:r>
              <a:rPr lang="fa-IR" sz="2300" dirty="0"/>
              <a:t> : از این ثبات برای روشن (فعال) کردن کلاک پورت مورد نظر استفاده می‌شود. برای کار با این ثبات باید بیت متناظر با پورتی که می‌خواهیم کلاک آن روشن (فعال) شود را </a:t>
            </a:r>
            <a:r>
              <a:rPr lang="en-US" sz="2000" dirty="0"/>
              <a:t>1</a:t>
            </a:r>
            <a:r>
              <a:rPr lang="fa-IR" sz="2300" dirty="0"/>
              <a:t> کنیم. برای مثال برای فعال کردن کلاک پورت </a:t>
            </a:r>
            <a:r>
              <a:rPr lang="en-US" sz="2000" dirty="0"/>
              <a:t>A</a:t>
            </a:r>
            <a:r>
              <a:rPr lang="fa-IR" sz="2300" dirty="0"/>
              <a:t> داریم:</a:t>
            </a:r>
          </a:p>
          <a:p>
            <a:pPr marL="0" indent="0" algn="l" rtl="0">
              <a:buNone/>
            </a:pPr>
            <a:r>
              <a:rPr lang="en-US" sz="2000" dirty="0"/>
              <a:t>RCC -&gt; AHBENR |= (1&lt;17);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8" y="4278544"/>
            <a:ext cx="7731579" cy="16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1176"/>
            <a:ext cx="8077200" cy="752594"/>
          </a:xfrm>
        </p:spPr>
        <p:txBody>
          <a:bodyPr/>
          <a:lstStyle/>
          <a:p>
            <a:r>
              <a:rPr lang="fa-IR" sz="3200" dirty="0"/>
              <a:t>معرفی ثبات‌های </a:t>
            </a:r>
            <a:r>
              <a:rPr lang="en-CA" sz="2800" dirty="0"/>
              <a:t>GPIO</a:t>
            </a:r>
            <a:r>
              <a:rPr lang="fa-IR" sz="3200" dirty="0"/>
              <a:t>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a-IR" smtClean="0"/>
              <a:pPr/>
              <a:t>6</a:t>
            </a:fld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Low">
              <a:buNone/>
            </a:pP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fa-IR" sz="2000" dirty="0">
                <a:solidFill>
                  <a:srgbClr val="FF0000"/>
                </a:solidFill>
              </a:rPr>
              <a:t> – </a:t>
            </a:r>
            <a:r>
              <a:rPr lang="en-US" sz="2000" dirty="0">
                <a:solidFill>
                  <a:srgbClr val="FF0000"/>
                </a:solidFill>
              </a:rPr>
              <a:t>MODER</a:t>
            </a:r>
            <a:r>
              <a:rPr lang="fa-IR" sz="2000" dirty="0">
                <a:solidFill>
                  <a:srgbClr val="FF0000"/>
                </a:solidFill>
              </a:rPr>
              <a:t> </a:t>
            </a:r>
            <a:r>
              <a:rPr lang="fa-IR" sz="2000" dirty="0"/>
              <a:t>: </a:t>
            </a:r>
            <a:r>
              <a:rPr lang="fa-IR" sz="2300" dirty="0"/>
              <a:t>از این ثبات برای انتخاب نوع ورودی/خروجی بودن بیت‌های یک پورت استفاده می‌شود . برای کار با این ثبات مطابق با حالت‌هایی که در زیر آورده شده باید مقدار دو بیت متناظر با پایه را تغییر داد .</a:t>
            </a:r>
            <a:r>
              <a:rPr lang="fa-IR" sz="1600" dirty="0"/>
              <a:t> </a:t>
            </a:r>
            <a:r>
              <a:rPr lang="fa-IR" sz="2300" dirty="0"/>
              <a:t>برای مثال میخواهیم پین </a:t>
            </a:r>
            <a:r>
              <a:rPr lang="en-US" sz="2000" dirty="0"/>
              <a:t>2</a:t>
            </a:r>
            <a:r>
              <a:rPr lang="fa-IR" sz="2300" dirty="0"/>
              <a:t> از پورت </a:t>
            </a:r>
            <a:r>
              <a:rPr lang="en-US" sz="2000" dirty="0"/>
              <a:t>A</a:t>
            </a:r>
            <a:r>
              <a:rPr lang="fa-IR" sz="2300" dirty="0"/>
              <a:t> را خروجی کنیم : </a:t>
            </a:r>
            <a:r>
              <a:rPr lang="en-US" sz="2000" dirty="0" smtClean="0"/>
              <a:t>GPIOA </a:t>
            </a:r>
            <a:r>
              <a:rPr lang="en-US" sz="2000" dirty="0"/>
              <a:t>-&gt; MODER |= (1&lt;&lt;4)                                                     </a:t>
            </a:r>
            <a:endParaRPr lang="en-US" sz="2300" dirty="0"/>
          </a:p>
          <a:p>
            <a:pPr marL="0" indent="0" algn="justLow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" y="2982849"/>
            <a:ext cx="753618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1176"/>
            <a:ext cx="8077200" cy="752594"/>
          </a:xfrm>
        </p:spPr>
        <p:txBody>
          <a:bodyPr/>
          <a:lstStyle/>
          <a:p>
            <a:r>
              <a:rPr lang="fa-IR" sz="3200" dirty="0"/>
              <a:t>معرفی ثبات‌های </a:t>
            </a:r>
            <a:r>
              <a:rPr lang="en-CA" sz="2800" dirty="0"/>
              <a:t>GPIO</a:t>
            </a:r>
            <a:r>
              <a:rPr lang="fa-IR" sz="3200" dirty="0"/>
              <a:t>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a-IR" smtClean="0"/>
              <a:pPr/>
              <a:t>7</a:t>
            </a:fld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fa-IR" sz="2000" dirty="0">
                <a:solidFill>
                  <a:srgbClr val="FF0000"/>
                </a:solidFill>
              </a:rPr>
              <a:t>- </a:t>
            </a:r>
            <a:r>
              <a:rPr lang="en-US" sz="2000" dirty="0">
                <a:solidFill>
                  <a:srgbClr val="FF0000"/>
                </a:solidFill>
              </a:rPr>
              <a:t>IDR</a:t>
            </a:r>
            <a:r>
              <a:rPr lang="fa-IR" sz="2300" dirty="0"/>
              <a:t> : از این ثبات برای اطلاع از وضعیت پایه ورودی استفاده می‌کنیم. به این صورت که باید مقدار این ثبات را با آدرس بیت متناظر با پایه مورد نظر </a:t>
            </a:r>
            <a:r>
              <a:rPr lang="en-US" sz="2000" dirty="0"/>
              <a:t>and</a:t>
            </a:r>
            <a:r>
              <a:rPr lang="fa-IR" sz="2300" dirty="0"/>
              <a:t> کنیم (این بیت‌ها فقط خواندنی(</a:t>
            </a:r>
            <a:r>
              <a:rPr lang="en-US" sz="2000" dirty="0"/>
              <a:t>read</a:t>
            </a:r>
            <a:r>
              <a:rPr lang="en-CA" sz="2000" dirty="0"/>
              <a:t> only</a:t>
            </a:r>
            <a:r>
              <a:rPr lang="fa-IR" sz="2300" dirty="0"/>
              <a:t>) هستند). برای مثال پین </a:t>
            </a:r>
            <a:r>
              <a:rPr lang="en-US" sz="2300" dirty="0"/>
              <a:t>2</a:t>
            </a:r>
            <a:r>
              <a:rPr lang="fa-IR" sz="2300" dirty="0"/>
              <a:t> از پورت </a:t>
            </a:r>
            <a:r>
              <a:rPr lang="en-US" sz="2300" dirty="0"/>
              <a:t>A</a:t>
            </a:r>
            <a:r>
              <a:rPr lang="fa-IR" sz="2300" dirty="0"/>
              <a:t> را میخوانیم و مقدار آن را در متغیر </a:t>
            </a:r>
            <a:r>
              <a:rPr lang="en-US" sz="2000" dirty="0" err="1"/>
              <a:t>Inputdata</a:t>
            </a:r>
            <a:r>
              <a:rPr lang="fa-IR" sz="2300" dirty="0"/>
              <a:t> قرار می‌دهیم:</a:t>
            </a:r>
            <a:endParaRPr lang="fa-IR" sz="2000" dirty="0"/>
          </a:p>
          <a:p>
            <a:pPr marL="0" indent="0" algn="l" rtl="0">
              <a:buNone/>
            </a:pPr>
            <a:r>
              <a:rPr lang="en-US" sz="2000" dirty="0" err="1"/>
              <a:t>Inputdata</a:t>
            </a:r>
            <a:r>
              <a:rPr lang="en-US" sz="2000" dirty="0"/>
              <a:t> = (GPIOA -&gt; IDR &amp; (1&lt;&lt;2));</a:t>
            </a:r>
            <a:endParaRPr lang="fa-IR" sz="2000" dirty="0"/>
          </a:p>
          <a:p>
            <a:pPr marL="0" indent="0">
              <a:buNone/>
            </a:pPr>
            <a:endParaRPr lang="en-US" sz="2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426575"/>
            <a:ext cx="7696200" cy="21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1176"/>
            <a:ext cx="8077200" cy="752594"/>
          </a:xfrm>
        </p:spPr>
        <p:txBody>
          <a:bodyPr>
            <a:normAutofit/>
          </a:bodyPr>
          <a:lstStyle/>
          <a:p>
            <a:r>
              <a:rPr lang="fa-IR" sz="3200" dirty="0"/>
              <a:t>معرفی ثبات‌های </a:t>
            </a:r>
            <a:r>
              <a:rPr lang="en-CA" sz="2800" dirty="0"/>
              <a:t>GPIO</a:t>
            </a:r>
            <a:r>
              <a:rPr lang="fa-IR" sz="3200" dirty="0"/>
              <a:t> (4)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a-IR" smtClean="0"/>
              <a:pPr/>
              <a:t>8</a:t>
            </a:fld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2000" dirty="0">
                <a:solidFill>
                  <a:srgbClr val="FF0000"/>
                </a:solidFill>
              </a:rPr>
              <a:t>4</a:t>
            </a:r>
            <a:r>
              <a:rPr lang="fa-IR" sz="2000" dirty="0">
                <a:solidFill>
                  <a:srgbClr val="FF0000"/>
                </a:solidFill>
              </a:rPr>
              <a:t>- </a:t>
            </a:r>
            <a:r>
              <a:rPr lang="en-US" sz="2000" dirty="0">
                <a:solidFill>
                  <a:srgbClr val="FF0000"/>
                </a:solidFill>
              </a:rPr>
              <a:t>PUPDR</a:t>
            </a:r>
            <a:r>
              <a:rPr lang="fa-IR" sz="2000" dirty="0">
                <a:solidFill>
                  <a:srgbClr val="FF0000"/>
                </a:solidFill>
              </a:rPr>
              <a:t> </a:t>
            </a:r>
            <a:r>
              <a:rPr lang="fa-IR" sz="2000" dirty="0"/>
              <a:t>: </a:t>
            </a:r>
            <a:r>
              <a:rPr lang="fa-IR" sz="2300" dirty="0"/>
              <a:t>از این ثبات برای </a:t>
            </a:r>
            <a:r>
              <a:rPr lang="en-US" sz="2000" dirty="0"/>
              <a:t>pull</a:t>
            </a:r>
            <a:r>
              <a:rPr lang="en-US" sz="2300" dirty="0"/>
              <a:t> </a:t>
            </a:r>
            <a:r>
              <a:rPr lang="en-US" sz="2000" dirty="0"/>
              <a:t>up</a:t>
            </a:r>
            <a:r>
              <a:rPr lang="en-US" sz="2300" dirty="0"/>
              <a:t> </a:t>
            </a:r>
            <a:r>
              <a:rPr lang="fa-IR" sz="2300" dirty="0"/>
              <a:t> و </a:t>
            </a:r>
            <a:r>
              <a:rPr lang="en-US" sz="2000" dirty="0"/>
              <a:t>pull</a:t>
            </a:r>
            <a:r>
              <a:rPr lang="en-US" sz="2300" dirty="0"/>
              <a:t> </a:t>
            </a:r>
            <a:r>
              <a:rPr lang="en-US" sz="2000" dirty="0"/>
              <a:t>down</a:t>
            </a:r>
            <a:r>
              <a:rPr lang="fa-IR" sz="2300" dirty="0"/>
              <a:t> کردن پایه ورودی استفاده می‌کنیم. برای کار با این ثبات، مطابق با حالت‌هایی که در زیر آورده شده باید مقدار دو بیت متناظر با پایه را تغییر داد.</a:t>
            </a:r>
            <a:r>
              <a:rPr lang="fa-IR" sz="1600" dirty="0"/>
              <a:t> </a:t>
            </a:r>
            <a:r>
              <a:rPr lang="fa-IR" sz="2300" dirty="0"/>
              <a:t>برای مثال پایه </a:t>
            </a:r>
            <a:r>
              <a:rPr lang="en-US" sz="2300" dirty="0"/>
              <a:t>6</a:t>
            </a:r>
            <a:r>
              <a:rPr lang="fa-IR" sz="2300" dirty="0"/>
              <a:t> از پورت </a:t>
            </a:r>
            <a:r>
              <a:rPr lang="en-US" sz="2300" dirty="0"/>
              <a:t>B</a:t>
            </a:r>
            <a:r>
              <a:rPr lang="fa-IR" sz="2300" dirty="0"/>
              <a:t> را در مد </a:t>
            </a:r>
            <a:r>
              <a:rPr lang="en-US" sz="2000" dirty="0"/>
              <a:t>pull</a:t>
            </a:r>
            <a:r>
              <a:rPr lang="en-US" sz="2300" dirty="0"/>
              <a:t> </a:t>
            </a:r>
            <a:r>
              <a:rPr lang="en-US" sz="2000" dirty="0"/>
              <a:t>down</a:t>
            </a:r>
            <a:r>
              <a:rPr lang="fa-IR" sz="2300" dirty="0"/>
              <a:t> قرار می‌دهیم:</a:t>
            </a:r>
            <a:endParaRPr lang="en-US" sz="2300" dirty="0"/>
          </a:p>
          <a:p>
            <a:pPr marL="0" indent="0" algn="justLow" rtl="0">
              <a:buNone/>
            </a:pPr>
            <a:r>
              <a:rPr lang="en-US" sz="2000" dirty="0"/>
              <a:t>GPIOB -&gt; PUPDR |= (1&lt;&lt;13) ;</a:t>
            </a:r>
            <a:endParaRPr lang="fa-IR" sz="2000" dirty="0"/>
          </a:p>
          <a:p>
            <a:pPr marL="0" indent="0" algn="justLow" rtl="0">
              <a:buNone/>
            </a:pPr>
            <a:endParaRPr lang="fa-IR" sz="2300" dirty="0"/>
          </a:p>
          <a:p>
            <a:pPr marL="0" indent="0" algn="justLow" rtl="0">
              <a:buNone/>
            </a:pPr>
            <a:endParaRPr lang="fa-IR" sz="2300" dirty="0"/>
          </a:p>
          <a:p>
            <a:pPr marL="0" indent="0" algn="justLow" rtl="0">
              <a:buNone/>
            </a:pPr>
            <a:endParaRPr lang="fa-IR" sz="2300" dirty="0"/>
          </a:p>
          <a:p>
            <a:pPr marL="0" indent="0" algn="justLow" rtl="0">
              <a:buNone/>
            </a:pPr>
            <a:endParaRPr lang="en-US" sz="2300" dirty="0"/>
          </a:p>
          <a:p>
            <a:pPr marL="0" indent="0" algn="justLow">
              <a:buNone/>
            </a:pPr>
            <a:endParaRPr lang="en-US" sz="2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6" y="3291841"/>
            <a:ext cx="7494888" cy="1279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24" y="4675731"/>
            <a:ext cx="6567352" cy="129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1176"/>
            <a:ext cx="8077200" cy="752594"/>
          </a:xfrm>
        </p:spPr>
        <p:txBody>
          <a:bodyPr/>
          <a:lstStyle/>
          <a:p>
            <a:r>
              <a:rPr lang="fa-IR" sz="3200" dirty="0"/>
              <a:t>معرفی ثبات‌های </a:t>
            </a:r>
            <a:r>
              <a:rPr lang="en-CA" sz="2800" dirty="0"/>
              <a:t>GPIO</a:t>
            </a:r>
            <a:r>
              <a:rPr lang="fa-IR" sz="3200" dirty="0"/>
              <a:t>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a-IR" smtClean="0"/>
              <a:pPr/>
              <a:t>9</a:t>
            </a:fld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fa-IR" sz="2000" dirty="0">
                <a:solidFill>
                  <a:srgbClr val="FF0000"/>
                </a:solidFill>
              </a:rPr>
              <a:t>- </a:t>
            </a:r>
            <a:r>
              <a:rPr lang="en-US" sz="2000" dirty="0">
                <a:solidFill>
                  <a:srgbClr val="FF0000"/>
                </a:solidFill>
              </a:rPr>
              <a:t>BSRR</a:t>
            </a:r>
            <a:r>
              <a:rPr lang="fa-IR" sz="2000" dirty="0">
                <a:solidFill>
                  <a:srgbClr val="FF0000"/>
                </a:solidFill>
              </a:rPr>
              <a:t> </a:t>
            </a:r>
            <a:r>
              <a:rPr lang="fa-IR" sz="2300" dirty="0"/>
              <a:t>: این ثبات برای تعیین وضعیت پایه خروجی کاربرد دارد. برای اینکه پایه مورد نظر را به حالت </a:t>
            </a:r>
            <a:r>
              <a:rPr lang="en-US" sz="2000" dirty="0"/>
              <a:t>High</a:t>
            </a:r>
            <a:r>
              <a:rPr lang="fa-IR" sz="2300" dirty="0"/>
              <a:t> ببریم باید بیت متناظر با پایه را (از </a:t>
            </a:r>
            <a:r>
              <a:rPr lang="en-US" sz="2000" dirty="0"/>
              <a:t>16</a:t>
            </a:r>
            <a:r>
              <a:rPr lang="fa-IR" sz="2300" dirty="0"/>
              <a:t> بیت اول)</a:t>
            </a:r>
            <a:r>
              <a:rPr lang="en-US" sz="2000" dirty="0"/>
              <a:t>1</a:t>
            </a:r>
            <a:r>
              <a:rPr lang="fa-IR" sz="2300" dirty="0"/>
              <a:t> کنیم و برای حالت </a:t>
            </a:r>
            <a:r>
              <a:rPr lang="en-US" sz="2000" dirty="0"/>
              <a:t>Low</a:t>
            </a:r>
            <a:r>
              <a:rPr lang="fa-IR" sz="2300" dirty="0"/>
              <a:t> باید بیت متناظر با پایه (از </a:t>
            </a:r>
            <a:r>
              <a:rPr lang="en-US" sz="2000" dirty="0"/>
              <a:t>16</a:t>
            </a:r>
            <a:r>
              <a:rPr lang="fa-IR" sz="2300" dirty="0"/>
              <a:t> بیت دوم) </a:t>
            </a:r>
            <a:r>
              <a:rPr lang="en-US" sz="2000" dirty="0"/>
              <a:t>1</a:t>
            </a:r>
            <a:r>
              <a:rPr lang="fa-IR" sz="2300" dirty="0"/>
              <a:t> شود.</a:t>
            </a:r>
          </a:p>
          <a:p>
            <a:pPr marL="0" indent="0" algn="justLow">
              <a:buNone/>
            </a:pPr>
            <a:endParaRPr lang="fa-IR" sz="2300" dirty="0"/>
          </a:p>
          <a:p>
            <a:pPr marL="0" indent="0" algn="justLow">
              <a:buNone/>
            </a:pPr>
            <a:endParaRPr lang="en-US" sz="2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2452189"/>
            <a:ext cx="7879080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70C0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1491</TotalTime>
  <Words>847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 Nazanin</vt:lpstr>
      <vt:lpstr>B Titr</vt:lpstr>
      <vt:lpstr>Calibri</vt:lpstr>
      <vt:lpstr>Garamond</vt:lpstr>
      <vt:lpstr>Times New Roman</vt:lpstr>
      <vt:lpstr>Wingdings</vt:lpstr>
      <vt:lpstr>Wingdings 2</vt:lpstr>
      <vt:lpstr>Organic</vt:lpstr>
      <vt:lpstr>PowerPoint Presentation</vt:lpstr>
      <vt:lpstr>سرفصل مباحث ارائه شده در یک نگاه</vt:lpstr>
      <vt:lpstr>مقدمه</vt:lpstr>
      <vt:lpstr>Block Diagram</vt:lpstr>
      <vt:lpstr>معرفی ثبات‌های GPIO (1)</vt:lpstr>
      <vt:lpstr>معرفی ثبات‌های GPIO (2)</vt:lpstr>
      <vt:lpstr>معرفی ثبات‌های GPIO (3)</vt:lpstr>
      <vt:lpstr>معرفی ثبات‌های GPIO (4)</vt:lpstr>
      <vt:lpstr>معرفی ثبات‌های GPIO (5)</vt:lpstr>
      <vt:lpstr>معرفی ثبات‌های GPIO (6)</vt:lpstr>
      <vt:lpstr>کد آموزشی</vt:lpstr>
      <vt:lpstr>کد آموزشی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Sedaghat</dc:creator>
  <cp:lastModifiedBy>Amir</cp:lastModifiedBy>
  <cp:revision>63</cp:revision>
  <dcterms:created xsi:type="dcterms:W3CDTF">2018-12-20T09:04:40Z</dcterms:created>
  <dcterms:modified xsi:type="dcterms:W3CDTF">2020-10-22T06:23:53Z</dcterms:modified>
</cp:coreProperties>
</file>