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78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0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60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84B8A6-EA4E-43B3-AC3E-F7190E1CA03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E295D3-8D54-4166-88D4-FC28DF8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1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43988E-EF15-9A11-0A0A-B3DCC9E0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38663"/>
            <a:ext cx="8774581" cy="3752538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NimbusSanL-Bold"/>
              </a:rPr>
              <a:t>The Complexity of Computing a Nash </a:t>
            </a:r>
            <a:r>
              <a:rPr lang="en-US" sz="3200" b="1" i="0" u="none" strike="noStrike" baseline="0" dirty="0" err="1">
                <a:latin typeface="NimbusSanL-Bold"/>
              </a:rPr>
              <a:t>Equilibrium:PPDA-completeness</a:t>
            </a:r>
            <a:r>
              <a:rPr lang="en-US" sz="3200" b="1" i="0" u="none" strike="noStrike" baseline="0" dirty="0">
                <a:latin typeface="NimbusSanL-Bold"/>
              </a:rPr>
              <a:t>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4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7308-1A2A-4428-9B47-224B3768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48352" cy="5490148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There is a topological reason why you can't map continuously the circle on itself without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leaving a point unmoved, and that's Brouwer's theorem 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It states that any continuous map from a </a:t>
            </a:r>
            <a:r>
              <a:rPr lang="en-US" sz="2000" b="0" i="0" u="none" strike="noStrike" baseline="0" dirty="0">
                <a:latin typeface="CMTI9"/>
              </a:rPr>
              <a:t>compact </a:t>
            </a:r>
            <a:r>
              <a:rPr lang="en-US" sz="2000" b="0" i="0" u="none" strike="noStrike" baseline="0" dirty="0">
                <a:latin typeface="CMR9"/>
              </a:rPr>
              <a:t>(that is,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closed and bounded) and </a:t>
            </a:r>
            <a:r>
              <a:rPr lang="en-US" sz="2000" b="0" i="0" u="none" strike="noStrike" baseline="0" dirty="0">
                <a:latin typeface="CMTI9"/>
              </a:rPr>
              <a:t>convex </a:t>
            </a:r>
            <a:r>
              <a:rPr lang="en-US" sz="2000" b="0" i="0" u="none" strike="noStrike" baseline="0" dirty="0">
                <a:latin typeface="CMR9"/>
              </a:rPr>
              <a:t>(that is, without holes)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subset of the Euclidean space into itself always has a fi</a:t>
            </a:r>
            <a:r>
              <a:rPr lang="en-US" sz="2000" b="0" i="0" u="none" strike="noStrike" baseline="0" dirty="0">
                <a:latin typeface="CMTI9"/>
              </a:rPr>
              <a:t>xed</a:t>
            </a:r>
          </a:p>
          <a:p>
            <a:pPr algn="l"/>
            <a:r>
              <a:rPr lang="en-US" sz="2000" b="0" i="0" u="none" strike="noStrike" baseline="0" dirty="0">
                <a:latin typeface="CMTI9"/>
              </a:rPr>
              <a:t>point</a:t>
            </a:r>
            <a:r>
              <a:rPr lang="en-US" sz="2000" b="0" i="0" u="none" strike="noStrike" baseline="0" dirty="0">
                <a:latin typeface="CMR9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041F-F06C-5A97-1231-59095F62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93322" cy="574498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Brouwer's theorem immediately suggests an interesting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computational total search problem, called </a:t>
            </a:r>
            <a:r>
              <a:rPr lang="en-US" sz="2000" b="0" i="0" u="none" strike="noStrike" baseline="0" dirty="0">
                <a:latin typeface="CMCSC10"/>
              </a:rPr>
              <a:t>Brouwer</a:t>
            </a:r>
            <a:r>
              <a:rPr lang="en-US" sz="2000" b="0" i="0" u="none" strike="noStrike" baseline="0" dirty="0">
                <a:latin typeface="CMR9"/>
              </a:rPr>
              <a:t>: Given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continuous function from some compact and convex set to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itself find a fixed point. But of course, for a meaningful definition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</a:t>
            </a:r>
            <a:r>
              <a:rPr lang="en-US" sz="2000" b="0" i="0" u="none" strike="noStrike" baseline="0" dirty="0">
                <a:latin typeface="CMCSC10"/>
              </a:rPr>
              <a:t>Brouwer </a:t>
            </a:r>
            <a:r>
              <a:rPr lang="en-US" sz="2000" b="0" i="0" u="none" strike="noStrike" baseline="0" dirty="0">
                <a:latin typeface="CMR9"/>
              </a:rPr>
              <a:t>we need to first address two questions: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How do we specify a continuous map from some compact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and convex set to itself? And how do we deal with irrational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fixed points?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FEC-DACC-723C-DDFE-2BB9218D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48155" cy="575997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MR9"/>
              </a:rPr>
              <a:t>First, we x the compact and convex set to be the unit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cube [0</a:t>
            </a:r>
            <a:r>
              <a:rPr lang="en-US" sz="1800" dirty="0">
                <a:latin typeface="CMMI9"/>
              </a:rPr>
              <a:t>,</a:t>
            </a:r>
            <a:r>
              <a:rPr lang="en-US" sz="1800" b="0" i="0" u="none" strike="noStrike" baseline="0" dirty="0">
                <a:latin typeface="CMMI9"/>
              </a:rPr>
              <a:t> </a:t>
            </a:r>
            <a:r>
              <a:rPr lang="en-US" sz="1800" b="0" i="0" u="none" strike="noStrike" baseline="0" dirty="0">
                <a:latin typeface="CMR9"/>
              </a:rPr>
              <a:t>1]</a:t>
            </a:r>
            <a:r>
              <a:rPr lang="en-US" sz="1800" b="0" i="0" u="none" strike="noStrike" baseline="0" dirty="0">
                <a:latin typeface="CMMI6"/>
              </a:rPr>
              <a:t>m ,</a:t>
            </a:r>
            <a:r>
              <a:rPr lang="en-US" sz="1800" b="0" i="0" u="none" strike="noStrike" baseline="0" dirty="0">
                <a:latin typeface="CMR9"/>
              </a:rPr>
              <a:t>in the case of more general domains, e.g. the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circular domain discussed above, we can translate it to this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setting by shrinking the circle, embedding it into the unit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square, and extending the function to the whole square so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that no new fixed points are introduced. We then assume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that the function </a:t>
            </a:r>
            <a:r>
              <a:rPr lang="en-US" sz="1800" b="0" i="0" u="none" strike="noStrike" baseline="0" dirty="0">
                <a:latin typeface="CMMI9"/>
              </a:rPr>
              <a:t>F </a:t>
            </a:r>
            <a:r>
              <a:rPr lang="en-US" sz="1800" b="0" i="0" u="none" strike="noStrike" baseline="0" dirty="0">
                <a:latin typeface="CMR9"/>
              </a:rPr>
              <a:t>is given by an </a:t>
            </a:r>
            <a:r>
              <a:rPr lang="en-US" sz="1800" b="0" i="0" u="none" strike="noStrike" baseline="0" dirty="0" err="1">
                <a:latin typeface="CMR9"/>
              </a:rPr>
              <a:t>eficient</a:t>
            </a:r>
            <a:r>
              <a:rPr lang="en-US" sz="1800" b="0" i="0" u="none" strike="noStrike" baseline="0" dirty="0">
                <a:latin typeface="CMR9"/>
              </a:rPr>
              <a:t> </a:t>
            </a:r>
            <a:r>
              <a:rPr lang="en-US" sz="1800" b="0" i="0" u="none" strike="noStrike" baseline="0" dirty="0">
                <a:latin typeface="CMTI9"/>
              </a:rPr>
              <a:t>algorithm </a:t>
            </a:r>
            <a:r>
              <a:rPr lang="en-US" sz="1800" b="0" i="0" u="none" strike="noStrike" baseline="0" dirty="0">
                <a:latin typeface="CMMI6"/>
              </a:rPr>
              <a:t>F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which, for each point </a:t>
            </a:r>
            <a:r>
              <a:rPr lang="en-US" sz="1800" b="0" i="0" u="none" strike="noStrike" baseline="0" dirty="0">
                <a:latin typeface="CMMI9"/>
              </a:rPr>
              <a:t>x </a:t>
            </a:r>
            <a:r>
              <a:rPr lang="en-US" sz="1800" b="0" i="0" u="none" strike="noStrike" baseline="0" dirty="0">
                <a:latin typeface="CMR9"/>
              </a:rPr>
              <a:t>of the cube written in binary, computes</a:t>
            </a:r>
          </a:p>
          <a:p>
            <a:pPr algn="l"/>
            <a:r>
              <a:rPr lang="en-US" sz="1800" b="0" i="0" u="none" strike="noStrike" baseline="0" dirty="0">
                <a:latin typeface="CMMI9"/>
              </a:rPr>
              <a:t>F</a:t>
            </a:r>
            <a:r>
              <a:rPr lang="en-US" sz="1800" b="0" i="0" u="none" strike="noStrike" baseline="0" dirty="0">
                <a:latin typeface="CMR9"/>
              </a:rPr>
              <a:t>(</a:t>
            </a:r>
            <a:r>
              <a:rPr lang="en-US" sz="1800" b="0" i="0" u="none" strike="noStrike" baseline="0" dirty="0">
                <a:latin typeface="CMMI9"/>
              </a:rPr>
              <a:t>x</a:t>
            </a:r>
            <a:r>
              <a:rPr lang="en-US" sz="1800" b="0" i="0" u="none" strike="noStrike" baseline="0" dirty="0">
                <a:latin typeface="CMR9"/>
              </a:rPr>
              <a:t>). We assume that </a:t>
            </a:r>
            <a:r>
              <a:rPr lang="en-US" sz="1800" b="0" i="0" u="none" strike="noStrike" baseline="0" dirty="0">
                <a:latin typeface="CMMI9"/>
              </a:rPr>
              <a:t>F </a:t>
            </a:r>
            <a:r>
              <a:rPr lang="en-US" sz="1800" b="0" i="0" u="none" strike="noStrike" baseline="0" dirty="0">
                <a:latin typeface="CMR9"/>
              </a:rPr>
              <a:t>obeys a Lipschitz condition: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for all </a:t>
            </a:r>
            <a:r>
              <a:rPr lang="en-US" sz="1800" b="0" i="0" u="none" strike="noStrike" baseline="0" dirty="0">
                <a:latin typeface="CMMI9"/>
              </a:rPr>
              <a:t>x</a:t>
            </a:r>
            <a:r>
              <a:rPr lang="en-US" sz="1800" b="0" i="0" u="none" strike="noStrike" baseline="0" dirty="0">
                <a:latin typeface="CMR6"/>
              </a:rPr>
              <a:t>1</a:t>
            </a:r>
            <a:r>
              <a:rPr lang="en-US" sz="1800" b="0" i="0" u="none" strike="noStrike" baseline="0" dirty="0">
                <a:latin typeface="CMMI9"/>
              </a:rPr>
              <a:t>; x</a:t>
            </a:r>
            <a:r>
              <a:rPr lang="en-US" sz="1800" b="0" i="0" u="none" strike="noStrike" baseline="0" dirty="0">
                <a:latin typeface="CMR6"/>
              </a:rPr>
              <a:t>2 </a:t>
            </a:r>
            <a:r>
              <a:rPr lang="en-US" sz="1800" b="0" i="0" u="none" strike="noStrike" baseline="0" dirty="0">
                <a:latin typeface="CMSY9"/>
              </a:rPr>
              <a:t>2 </a:t>
            </a:r>
            <a:r>
              <a:rPr lang="en-US" sz="1800" b="0" i="0" u="none" strike="noStrike" baseline="0" dirty="0">
                <a:latin typeface="CMR9"/>
              </a:rPr>
              <a:t>[0</a:t>
            </a:r>
            <a:r>
              <a:rPr lang="en-US" sz="1800" b="0" i="0" u="none" strike="noStrike" baseline="0" dirty="0">
                <a:latin typeface="CMMI9"/>
              </a:rPr>
              <a:t>; </a:t>
            </a:r>
            <a:r>
              <a:rPr lang="en-US" sz="1800" b="0" i="0" u="none" strike="noStrike" baseline="0" dirty="0">
                <a:latin typeface="CMR9"/>
              </a:rPr>
              <a:t>1]</a:t>
            </a:r>
            <a:r>
              <a:rPr lang="en-US" sz="1800" b="0" i="0" u="none" strike="noStrike" baseline="0" dirty="0">
                <a:latin typeface="CMMI6"/>
              </a:rPr>
              <a:t>m </a:t>
            </a:r>
            <a:r>
              <a:rPr lang="en-US" sz="1800" b="0" i="0" u="none" strike="noStrike" baseline="0" dirty="0">
                <a:latin typeface="CMR9"/>
              </a:rPr>
              <a:t>: </a:t>
            </a:r>
            <a:r>
              <a:rPr lang="en-US" sz="1800" b="0" i="0" u="none" strike="noStrike" baseline="0" dirty="0">
                <a:latin typeface="CMMI9"/>
              </a:rPr>
              <a:t>d</a:t>
            </a:r>
            <a:r>
              <a:rPr lang="en-US" sz="1800" b="0" i="0" u="none" strike="noStrike" baseline="0" dirty="0">
                <a:latin typeface="CMR9"/>
              </a:rPr>
              <a:t>(</a:t>
            </a:r>
            <a:r>
              <a:rPr lang="en-US" sz="1800" b="0" i="0" u="none" strike="noStrike" baseline="0" dirty="0">
                <a:latin typeface="CMMI9"/>
              </a:rPr>
              <a:t>F</a:t>
            </a:r>
            <a:r>
              <a:rPr lang="en-US" sz="1800" b="0" i="0" u="none" strike="noStrike" baseline="0" dirty="0">
                <a:latin typeface="CMR9"/>
              </a:rPr>
              <a:t>(</a:t>
            </a:r>
            <a:r>
              <a:rPr lang="en-US" sz="1800" b="0" i="0" u="none" strike="noStrike" baseline="0" dirty="0">
                <a:latin typeface="CMMI9"/>
              </a:rPr>
              <a:t>x</a:t>
            </a:r>
            <a:r>
              <a:rPr lang="en-US" sz="1800" b="0" i="0" u="none" strike="noStrike" baseline="0" dirty="0">
                <a:latin typeface="CMR6"/>
              </a:rPr>
              <a:t>1</a:t>
            </a:r>
            <a:r>
              <a:rPr lang="en-US" sz="1800" b="0" i="0" u="none" strike="noStrike" baseline="0" dirty="0">
                <a:latin typeface="CMR9"/>
              </a:rPr>
              <a:t>)</a:t>
            </a:r>
            <a:r>
              <a:rPr lang="en-US" sz="1800" b="0" i="0" u="none" strike="noStrike" baseline="0" dirty="0">
                <a:latin typeface="CMMI9"/>
              </a:rPr>
              <a:t>; F</a:t>
            </a:r>
            <a:r>
              <a:rPr lang="en-US" sz="1800" b="0" i="0" u="none" strike="noStrike" baseline="0" dirty="0">
                <a:latin typeface="CMR9"/>
              </a:rPr>
              <a:t>(</a:t>
            </a:r>
            <a:r>
              <a:rPr lang="en-US" sz="1800" b="0" i="0" u="none" strike="noStrike" baseline="0" dirty="0">
                <a:latin typeface="CMMI9"/>
              </a:rPr>
              <a:t>x</a:t>
            </a:r>
            <a:r>
              <a:rPr lang="en-US" sz="1800" b="0" i="0" u="none" strike="noStrike" baseline="0" dirty="0">
                <a:latin typeface="CMR6"/>
              </a:rPr>
              <a:t>2</a:t>
            </a:r>
            <a:r>
              <a:rPr lang="en-US" sz="1800" b="0" i="0" u="none" strike="noStrike" baseline="0" dirty="0">
                <a:latin typeface="CMR9"/>
              </a:rPr>
              <a:t>)) </a:t>
            </a:r>
            <a:r>
              <a:rPr lang="en-US" sz="1800" b="0" i="0" u="none" strike="noStrike" baseline="0" dirty="0">
                <a:latin typeface="CMSY9"/>
              </a:rPr>
              <a:t> </a:t>
            </a:r>
            <a:r>
              <a:rPr lang="en-US" sz="1800" b="0" i="0" u="none" strike="noStrike" baseline="0" dirty="0">
                <a:latin typeface="CMMI9"/>
              </a:rPr>
              <a:t>K </a:t>
            </a:r>
            <a:r>
              <a:rPr lang="en-US" sz="1800" b="0" i="0" u="none" strike="noStrike" baseline="0" dirty="0">
                <a:latin typeface="CMSY9"/>
              </a:rPr>
              <a:t> </a:t>
            </a:r>
            <a:r>
              <a:rPr lang="en-US" sz="1800" b="0" i="0" u="none" strike="noStrike" baseline="0" dirty="0">
                <a:latin typeface="CMMI9"/>
              </a:rPr>
              <a:t>d</a:t>
            </a:r>
            <a:r>
              <a:rPr lang="en-US" sz="1800" b="0" i="0" u="none" strike="noStrike" baseline="0" dirty="0">
                <a:latin typeface="CMR9"/>
              </a:rPr>
              <a:t>(</a:t>
            </a:r>
            <a:r>
              <a:rPr lang="en-US" sz="1800" b="0" i="0" u="none" strike="noStrike" baseline="0" dirty="0">
                <a:latin typeface="CMMI9"/>
              </a:rPr>
              <a:t>x</a:t>
            </a:r>
            <a:r>
              <a:rPr lang="en-US" sz="1800" b="0" i="0" u="none" strike="noStrike" baseline="0" dirty="0">
                <a:latin typeface="CMR6"/>
              </a:rPr>
              <a:t>1</a:t>
            </a:r>
            <a:r>
              <a:rPr lang="en-US" sz="1800" b="0" i="0" u="none" strike="noStrike" baseline="0" dirty="0">
                <a:latin typeface="CMMI9"/>
              </a:rPr>
              <a:t>; x</a:t>
            </a:r>
            <a:r>
              <a:rPr lang="en-US" sz="1800" b="0" i="0" u="none" strike="noStrike" baseline="0" dirty="0">
                <a:latin typeface="CMR6"/>
              </a:rPr>
              <a:t>2</a:t>
            </a:r>
            <a:r>
              <a:rPr lang="en-US" sz="1800" b="0" i="0" u="none" strike="noStrike" baseline="0" dirty="0">
                <a:latin typeface="CMR9"/>
              </a:rPr>
              <a:t>)</a:t>
            </a:r>
            <a:r>
              <a:rPr lang="en-US" sz="1800" b="0" i="0" u="none" strike="noStrike" baseline="0" dirty="0">
                <a:latin typeface="CMMI9"/>
              </a:rPr>
              <a:t>;</a:t>
            </a:r>
            <a:endParaRPr lang="en-US" sz="1800" b="0" i="0" u="none" strike="noStrike" baseline="0" dirty="0">
              <a:latin typeface="CMR9"/>
            </a:endParaRPr>
          </a:p>
          <a:p>
            <a:pPr algn="l"/>
            <a:r>
              <a:rPr lang="en-US" sz="1800" b="0" i="0" u="none" strike="noStrike" baseline="0" dirty="0">
                <a:latin typeface="CMR9"/>
              </a:rPr>
              <a:t>where </a:t>
            </a:r>
            <a:r>
              <a:rPr lang="en-US" sz="1800" b="0" i="0" u="none" strike="noStrike" baseline="0" dirty="0">
                <a:latin typeface="CMMI9"/>
              </a:rPr>
              <a:t>d</a:t>
            </a:r>
            <a:r>
              <a:rPr lang="en-US" sz="1800" b="0" i="0" u="none" strike="noStrike" baseline="0" dirty="0">
                <a:latin typeface="CMR9"/>
              </a:rPr>
              <a:t>(</a:t>
            </a:r>
            <a:r>
              <a:rPr lang="en-US" sz="1800" dirty="0">
                <a:latin typeface="CMMI9"/>
              </a:rPr>
              <a:t>.,.</a:t>
            </a:r>
            <a:r>
              <a:rPr lang="en-US" sz="1800" b="0" i="0" u="none" strike="noStrike" baseline="0" dirty="0">
                <a:latin typeface="CMR9"/>
              </a:rPr>
              <a:t>) is the Euclidean distance, and </a:t>
            </a:r>
            <a:r>
              <a:rPr lang="en-US" sz="1800" b="0" i="0" u="none" strike="noStrike" baseline="0" dirty="0">
                <a:latin typeface="CMMI9"/>
              </a:rPr>
              <a:t>K </a:t>
            </a:r>
            <a:r>
              <a:rPr lang="en-US" sz="1800" b="0" i="0" u="none" strike="noStrike" baseline="0" dirty="0">
                <a:latin typeface="CMR9"/>
              </a:rPr>
              <a:t>is the </a:t>
            </a:r>
            <a:r>
              <a:rPr lang="en-US" sz="1800" b="0" i="0" u="none" strike="noStrike" baseline="0" dirty="0">
                <a:latin typeface="CMTI9"/>
              </a:rPr>
              <a:t>Lipschitz constant </a:t>
            </a:r>
            <a:r>
              <a:rPr lang="en-US" sz="1800" b="0" i="0" u="none" strike="noStrike" baseline="0" dirty="0">
                <a:latin typeface="CMR9"/>
              </a:rPr>
              <a:t>of </a:t>
            </a:r>
            <a:r>
              <a:rPr lang="en-US" sz="1800" b="0" i="0" u="none" strike="noStrike" baseline="0" dirty="0">
                <a:latin typeface="CMMI9"/>
              </a:rPr>
              <a:t>F</a:t>
            </a:r>
            <a:r>
              <a:rPr lang="en-US" sz="1800" b="0" i="0" u="none" strike="noStrike" baseline="0" dirty="0">
                <a:latin typeface="CMR9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833D-92DB-0856-E565-4B2A3230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03185" cy="5655039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This benign well-</a:t>
            </a:r>
            <a:r>
              <a:rPr lang="en-US" sz="2000" b="0" i="0" u="none" strike="noStrike" baseline="0" dirty="0" err="1">
                <a:latin typeface="CMR9"/>
              </a:rPr>
              <a:t>behavedness</a:t>
            </a:r>
            <a:r>
              <a:rPr lang="en-US" sz="2000" b="0" i="0" u="none" strike="noStrike" baseline="0" dirty="0">
                <a:latin typeface="CMR9"/>
              </a:rPr>
              <a:t> condition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ensures that approximate fixed points can be localized by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examining the value </a:t>
            </a:r>
            <a:r>
              <a:rPr lang="en-US" sz="2000" b="0" i="0" u="none" strike="noStrike" baseline="0" dirty="0">
                <a:latin typeface="CMMI9"/>
              </a:rPr>
              <a:t>F</a:t>
            </a:r>
            <a:r>
              <a:rPr lang="en-US" sz="2000" b="0" i="0" u="none" strike="noStrike" baseline="0" dirty="0">
                <a:latin typeface="CMR9"/>
              </a:rPr>
              <a:t>(</a:t>
            </a:r>
            <a:r>
              <a:rPr lang="en-US" sz="2000" b="0" i="0" u="none" strike="noStrike" baseline="0" dirty="0">
                <a:latin typeface="CMMI9"/>
              </a:rPr>
              <a:t>x</a:t>
            </a:r>
            <a:r>
              <a:rPr lang="en-US" sz="2000" b="0" i="0" u="none" strike="noStrike" baseline="0" dirty="0">
                <a:latin typeface="CMR9"/>
              </a:rPr>
              <a:t>) when </a:t>
            </a:r>
            <a:r>
              <a:rPr lang="en-US" sz="2000" b="0" i="0" u="none" strike="noStrike" baseline="0" dirty="0">
                <a:latin typeface="CMMI9"/>
              </a:rPr>
              <a:t>x </a:t>
            </a:r>
            <a:r>
              <a:rPr lang="en-US" sz="2000" b="0" i="0" u="none" strike="noStrike" baseline="0" dirty="0">
                <a:latin typeface="CMR9"/>
              </a:rPr>
              <a:t>ranges over a discretized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grid over the domain. Hence, we can deal with irrational solutions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in a similar </a:t>
            </a:r>
            <a:r>
              <a:rPr lang="en-US" sz="2000" b="0" i="0" u="none" strike="noStrike" baseline="0" dirty="0" err="1">
                <a:latin typeface="CMR9"/>
              </a:rPr>
              <a:t>manoeuvre</a:t>
            </a:r>
            <a:r>
              <a:rPr lang="en-US" sz="2000" b="0" i="0" u="none" strike="noStrike" baseline="0" dirty="0">
                <a:latin typeface="CMR9"/>
              </a:rPr>
              <a:t> as with </a:t>
            </a:r>
            <a:r>
              <a:rPr lang="en-US" sz="2000" b="0" i="0" u="none" strike="noStrike" baseline="0" dirty="0">
                <a:latin typeface="CMCSC10"/>
              </a:rPr>
              <a:t>Nash</a:t>
            </a:r>
            <a:r>
              <a:rPr lang="en-US" sz="2000" b="0" i="0" u="none" strike="noStrike" baseline="0" dirty="0">
                <a:latin typeface="CMR9"/>
              </a:rPr>
              <a:t>, by only seeking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approximate fixed points. In fact, we have the following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strong guarantee: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0E65-2B80-8BDF-35CB-383F21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468470" cy="568502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for any , there is an -approximate fixed point that is, a point </a:t>
            </a:r>
            <a:r>
              <a:rPr lang="en-US" sz="2000" b="0" i="0" u="none" strike="noStrike" baseline="0" dirty="0">
                <a:latin typeface="CMMI9"/>
              </a:rPr>
              <a:t>x </a:t>
            </a:r>
            <a:r>
              <a:rPr lang="en-US" sz="2000" b="0" i="0" u="none" strike="noStrike" baseline="0" dirty="0">
                <a:latin typeface="CMR9"/>
              </a:rPr>
              <a:t>such that </a:t>
            </a:r>
            <a:r>
              <a:rPr lang="en-US" sz="2000" b="0" i="0" u="none" strike="noStrike" baseline="0" dirty="0">
                <a:latin typeface="CMMI9"/>
              </a:rPr>
              <a:t>d</a:t>
            </a:r>
            <a:r>
              <a:rPr lang="en-US" sz="2000" b="0" i="0" u="none" strike="noStrike" baseline="0" dirty="0">
                <a:latin typeface="CMR9"/>
              </a:rPr>
              <a:t>(</a:t>
            </a:r>
            <a:r>
              <a:rPr lang="en-US" sz="2000" b="0" i="0" u="none" strike="noStrike" baseline="0" dirty="0">
                <a:latin typeface="CMMI9"/>
              </a:rPr>
              <a:t>F</a:t>
            </a:r>
            <a:r>
              <a:rPr lang="en-US" sz="2000" b="0" i="0" u="none" strike="noStrike" baseline="0" dirty="0">
                <a:latin typeface="CMR9"/>
              </a:rPr>
              <a:t>(</a:t>
            </a:r>
            <a:r>
              <a:rPr lang="en-US" sz="2000" b="0" i="0" u="none" strike="noStrike" baseline="0" dirty="0">
                <a:latin typeface="CMMI9"/>
              </a:rPr>
              <a:t>x</a:t>
            </a:r>
            <a:r>
              <a:rPr lang="en-US" sz="2000" b="0" i="0" u="none" strike="noStrike" baseline="0" dirty="0">
                <a:latin typeface="CMR9"/>
              </a:rPr>
              <a:t>)</a:t>
            </a:r>
            <a:r>
              <a:rPr lang="en-US" sz="2000" b="0" i="0" u="none" strike="noStrike" baseline="0" dirty="0">
                <a:latin typeface="CMMI9"/>
              </a:rPr>
              <a:t>; x</a:t>
            </a:r>
            <a:r>
              <a:rPr lang="en-US" sz="2000" b="0" i="0" u="none" strike="noStrike" baseline="0" dirty="0">
                <a:latin typeface="CMR9"/>
              </a:rPr>
              <a:t>) </a:t>
            </a:r>
            <a:r>
              <a:rPr lang="en-US" sz="2000" b="0" i="0" u="none" strike="noStrike" baseline="0" dirty="0">
                <a:latin typeface="CMSY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|whose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coordinates are integer multiples of 2</a:t>
            </a:r>
            <a:r>
              <a:rPr lang="en-US" sz="800" b="0" i="0" u="none" strike="noStrike" baseline="0" dirty="0">
                <a:latin typeface="CMSY6"/>
              </a:rPr>
              <a:t>􀀀</a:t>
            </a:r>
            <a:r>
              <a:rPr lang="en-US" sz="800" b="0" i="0" u="none" strike="noStrike" baseline="0" dirty="0">
                <a:latin typeface="CMMI6"/>
              </a:rPr>
              <a:t>d</a:t>
            </a:r>
            <a:r>
              <a:rPr lang="en-US" sz="2000" b="0" i="0" u="none" strike="noStrike" baseline="0" dirty="0">
                <a:latin typeface="CMR9"/>
              </a:rPr>
              <a:t>, where </a:t>
            </a:r>
            <a:r>
              <a:rPr lang="en-US" sz="2000" b="0" i="0" u="none" strike="noStrike" baseline="0" dirty="0">
                <a:latin typeface="CMMI9"/>
              </a:rPr>
              <a:t>d </a:t>
            </a:r>
            <a:r>
              <a:rPr lang="en-US" sz="2000" b="0" i="0" u="none" strike="noStrike" baseline="0" dirty="0">
                <a:latin typeface="CMR9"/>
              </a:rPr>
              <a:t>depends on</a:t>
            </a:r>
          </a:p>
          <a:p>
            <a:pPr algn="l"/>
            <a:r>
              <a:rPr lang="en-US" sz="2000" b="0" i="0" u="none" strike="noStrike" baseline="0" dirty="0">
                <a:latin typeface="CMMI9"/>
              </a:rPr>
              <a:t>K</a:t>
            </a:r>
            <a:r>
              <a:rPr lang="en-US" sz="2000" b="0" i="0" u="none" strike="noStrike" baseline="0" dirty="0">
                <a:latin typeface="CMR9"/>
              </a:rPr>
              <a:t>, </a:t>
            </a:r>
            <a:r>
              <a:rPr lang="en-US" sz="2000" b="0" i="0" u="none" strike="noStrike" baseline="0" dirty="0">
                <a:latin typeface="CMMI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and the dimension </a:t>
            </a:r>
            <a:r>
              <a:rPr lang="en-US" sz="2000" b="0" i="0" u="none" strike="noStrike" baseline="0" dirty="0">
                <a:latin typeface="CMMI9"/>
              </a:rPr>
              <a:t>m</a:t>
            </a:r>
            <a:r>
              <a:rPr lang="en-US" sz="2000" b="0" i="0" u="none" strike="noStrike" baseline="0" dirty="0">
                <a:latin typeface="CMR9"/>
              </a:rPr>
              <a:t>; in the absence of a Lipschitz constant</a:t>
            </a:r>
          </a:p>
          <a:p>
            <a:pPr algn="l"/>
            <a:r>
              <a:rPr lang="en-US" sz="2000" b="0" i="0" u="none" strike="noStrike" baseline="0" dirty="0">
                <a:latin typeface="CMMI9"/>
              </a:rPr>
              <a:t>K</a:t>
            </a:r>
            <a:r>
              <a:rPr lang="en-US" sz="2000" b="0" i="0" u="none" strike="noStrike" baseline="0" dirty="0">
                <a:latin typeface="CMR9"/>
              </a:rPr>
              <a:t>, there would be no such guarantee and the problem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computing fixed points would become intractable. Formally,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 problem </a:t>
            </a:r>
            <a:r>
              <a:rPr lang="en-US" sz="2000" b="0" i="0" u="none" strike="noStrike" baseline="0" dirty="0">
                <a:latin typeface="CMCSC10"/>
              </a:rPr>
              <a:t>Brouwer </a:t>
            </a:r>
            <a:r>
              <a:rPr lang="en-US" sz="2000" b="0" i="0" u="none" strike="noStrike" baseline="0" dirty="0">
                <a:latin typeface="CMR9"/>
              </a:rPr>
              <a:t>is </a:t>
            </a:r>
            <a:r>
              <a:rPr lang="en-US" sz="2000" b="0" i="0" u="none" strike="noStrike" baseline="0" dirty="0" err="1">
                <a:latin typeface="CMR9"/>
              </a:rPr>
              <a:t>denfined</a:t>
            </a:r>
            <a:r>
              <a:rPr lang="en-US" sz="2000" b="0" i="0" u="none" strike="noStrike" baseline="0" dirty="0">
                <a:latin typeface="CMR9"/>
              </a:rPr>
              <a:t> as follows: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7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42E0-5337-9565-8E32-A726FD55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33362" cy="5385216"/>
          </a:xfrm>
        </p:spPr>
        <p:txBody>
          <a:bodyPr/>
          <a:lstStyle/>
          <a:p>
            <a:pPr algn="l"/>
            <a:r>
              <a:rPr lang="en-US" sz="2800" b="0" i="0" u="none" strike="noStrike" baseline="0" dirty="0">
                <a:latin typeface="CMCSC10"/>
              </a:rPr>
              <a:t>Brouwer</a:t>
            </a:r>
          </a:p>
          <a:p>
            <a:pPr algn="l"/>
            <a:r>
              <a:rPr lang="en-US" sz="2400" b="0" i="0" u="none" strike="noStrike" baseline="0" dirty="0">
                <a:latin typeface="CMBX9"/>
              </a:rPr>
              <a:t>Input: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An efficient algorithm </a:t>
            </a:r>
            <a:r>
              <a:rPr lang="en-US" sz="800" b="0" i="0" u="none" strike="noStrike" baseline="0" dirty="0">
                <a:latin typeface="CMMI6"/>
              </a:rPr>
              <a:t>F </a:t>
            </a:r>
            <a:r>
              <a:rPr lang="en-US" sz="2000" b="0" i="0" u="none" strike="noStrike" baseline="0" dirty="0">
                <a:latin typeface="CMR9"/>
              </a:rPr>
              <a:t>for the evaluation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a function </a:t>
            </a:r>
            <a:r>
              <a:rPr lang="en-US" sz="2000" b="0" i="0" u="none" strike="noStrike" baseline="0" dirty="0">
                <a:latin typeface="CMMI9"/>
              </a:rPr>
              <a:t>F </a:t>
            </a:r>
            <a:r>
              <a:rPr lang="en-US" sz="2000" b="0" i="0" u="none" strike="noStrike" baseline="0" dirty="0">
                <a:latin typeface="CMR9"/>
              </a:rPr>
              <a:t>: [0</a:t>
            </a:r>
            <a:r>
              <a:rPr lang="en-US" sz="2000" b="0" i="0" u="none" strike="noStrike" baseline="0" dirty="0">
                <a:latin typeface="CMMI9"/>
              </a:rPr>
              <a:t>; </a:t>
            </a:r>
            <a:r>
              <a:rPr lang="en-US" sz="2000" b="0" i="0" u="none" strike="noStrike" baseline="0" dirty="0">
                <a:latin typeface="CMR9"/>
              </a:rPr>
              <a:t>1]</a:t>
            </a:r>
            <a:r>
              <a:rPr lang="en-US" sz="800" b="0" i="0" u="none" strike="noStrike" baseline="0" dirty="0">
                <a:latin typeface="CMMI6"/>
              </a:rPr>
              <a:t>m </a:t>
            </a:r>
            <a:r>
              <a:rPr lang="en-US" dirty="0">
                <a:latin typeface="CMSY9"/>
              </a:rPr>
              <a:t>-&gt;</a:t>
            </a:r>
            <a:r>
              <a:rPr lang="en-US" sz="2000" b="0" i="0" u="none" strike="noStrike" baseline="0" dirty="0">
                <a:latin typeface="CMSY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[0</a:t>
            </a:r>
            <a:r>
              <a:rPr lang="en-US" sz="2000" b="0" i="0" u="none" strike="noStrike" baseline="0" dirty="0">
                <a:latin typeface="CMMI9"/>
              </a:rPr>
              <a:t>; </a:t>
            </a:r>
            <a:r>
              <a:rPr lang="en-US" sz="2000" b="0" i="0" u="none" strike="noStrike" baseline="0" dirty="0">
                <a:latin typeface="CMR9"/>
              </a:rPr>
              <a:t>1]</a:t>
            </a:r>
            <a:r>
              <a:rPr lang="en-US" sz="800" b="0" i="0" u="none" strike="noStrike" baseline="0" dirty="0">
                <a:latin typeface="CMMI6"/>
              </a:rPr>
              <a:t>m</a:t>
            </a:r>
            <a:r>
              <a:rPr lang="en-US" sz="2000" b="0" i="0" u="none" strike="noStrike" baseline="0" dirty="0">
                <a:latin typeface="CMR9"/>
              </a:rPr>
              <a:t>; a constant</a:t>
            </a:r>
          </a:p>
          <a:p>
            <a:pPr algn="l"/>
            <a:r>
              <a:rPr lang="en-US" sz="2000" b="0" i="0" u="none" strike="noStrike" baseline="0" dirty="0">
                <a:latin typeface="CMMI9"/>
              </a:rPr>
              <a:t>K </a:t>
            </a:r>
            <a:r>
              <a:rPr lang="en-US" sz="2000" b="0" i="0" u="none" strike="noStrike" baseline="0" dirty="0">
                <a:latin typeface="CMR9"/>
              </a:rPr>
              <a:t>such that </a:t>
            </a:r>
            <a:r>
              <a:rPr lang="en-US" sz="2000" b="0" i="0" u="none" strike="noStrike" baseline="0" dirty="0">
                <a:latin typeface="CMMI9"/>
              </a:rPr>
              <a:t>F </a:t>
            </a:r>
            <a:r>
              <a:rPr lang="en-US" sz="2000" b="0" i="0" u="none" strike="noStrike" baseline="0" dirty="0">
                <a:latin typeface="CMR9"/>
              </a:rPr>
              <a:t>satisfies …; and the desired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accuracy .</a:t>
            </a:r>
          </a:p>
          <a:p>
            <a:pPr algn="l"/>
            <a:r>
              <a:rPr lang="en-US" sz="2400" b="0" i="0" u="none" strike="noStrike" baseline="0" dirty="0">
                <a:latin typeface="CMBX9"/>
              </a:rPr>
              <a:t>Output: 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point </a:t>
            </a:r>
            <a:r>
              <a:rPr lang="en-US" sz="2000" b="0" i="0" u="none" strike="noStrike" baseline="0" dirty="0">
                <a:latin typeface="CMMI9"/>
              </a:rPr>
              <a:t>x </a:t>
            </a:r>
            <a:r>
              <a:rPr lang="en-US" sz="2000" b="0" i="0" u="none" strike="noStrike" baseline="0" dirty="0">
                <a:latin typeface="CMR9"/>
              </a:rPr>
              <a:t>such that </a:t>
            </a:r>
            <a:r>
              <a:rPr lang="en-US" sz="2000" b="0" i="0" u="none" strike="noStrike" baseline="0" dirty="0">
                <a:latin typeface="CMMI9"/>
              </a:rPr>
              <a:t>d</a:t>
            </a:r>
            <a:r>
              <a:rPr lang="en-US" sz="2000" b="0" i="0" u="none" strike="noStrike" baseline="0" dirty="0">
                <a:latin typeface="CMR9"/>
              </a:rPr>
              <a:t>(</a:t>
            </a:r>
            <a:r>
              <a:rPr lang="en-US" sz="2000" b="0" i="0" u="none" strike="noStrike" baseline="0" dirty="0">
                <a:latin typeface="CMMI9"/>
              </a:rPr>
              <a:t>F</a:t>
            </a:r>
            <a:r>
              <a:rPr lang="en-US" sz="2000" b="0" i="0" u="none" strike="noStrike" baseline="0" dirty="0">
                <a:latin typeface="CMR9"/>
              </a:rPr>
              <a:t>(</a:t>
            </a:r>
            <a:r>
              <a:rPr lang="en-US" sz="2000" b="0" i="0" u="none" strike="noStrike" baseline="0" dirty="0">
                <a:latin typeface="CMMI9"/>
              </a:rPr>
              <a:t>x</a:t>
            </a:r>
            <a:r>
              <a:rPr lang="en-US" sz="2000" b="0" i="0" u="none" strike="noStrike" baseline="0" dirty="0">
                <a:latin typeface="CMR9"/>
              </a:rPr>
              <a:t>)</a:t>
            </a:r>
            <a:r>
              <a:rPr lang="en-US" sz="2000" b="0" i="0" u="none" strike="noStrike" baseline="0" dirty="0">
                <a:latin typeface="CMMI9"/>
              </a:rPr>
              <a:t>; x</a:t>
            </a:r>
            <a:r>
              <a:rPr lang="en-US" sz="2000" b="0" i="0" u="none" strike="noStrike" baseline="0" dirty="0">
                <a:latin typeface="CMR9"/>
              </a:rPr>
              <a:t>) </a:t>
            </a:r>
            <a:r>
              <a:rPr lang="en-US" sz="2000" b="0" i="0" u="none" strike="noStrike" baseline="0" dirty="0">
                <a:latin typeface="CMSY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CB53-9CD1-3CDE-C2E7-5DD0044A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03185" cy="5550108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It turns out that </a:t>
            </a:r>
            <a:r>
              <a:rPr lang="en-US" sz="2000" b="0" i="0" u="none" strike="noStrike" baseline="0" dirty="0">
                <a:latin typeface="CMCSC10"/>
              </a:rPr>
              <a:t>Brouwer </a:t>
            </a:r>
            <a:r>
              <a:rPr lang="en-US" sz="2000" b="0" i="0" u="none" strike="noStrike" baseline="0" dirty="0">
                <a:latin typeface="CMR9"/>
              </a:rPr>
              <a:t>is in </a:t>
            </a:r>
            <a:r>
              <a:rPr lang="en-US" sz="2000" b="0" i="0" u="none" strike="noStrike" baseline="0" dirty="0">
                <a:latin typeface="CMBX9"/>
              </a:rPr>
              <a:t>PPAD</a:t>
            </a:r>
            <a:r>
              <a:rPr lang="en-US" sz="2000" b="0" i="0" u="none" strike="noStrike" baseline="0" dirty="0">
                <a:latin typeface="CMR9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To prove this, we will need to construct an </a:t>
            </a:r>
            <a:r>
              <a:rPr lang="en-US" sz="1800" b="0" i="0" u="none" strike="noStrike" baseline="0" dirty="0">
                <a:latin typeface="CMCSC10"/>
              </a:rPr>
              <a:t>end of the line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graph associated with a </a:t>
            </a:r>
            <a:r>
              <a:rPr lang="en-US" sz="1800" b="0" i="0" u="none" strike="noStrike" baseline="0" dirty="0">
                <a:latin typeface="CMCSC10"/>
              </a:rPr>
              <a:t>Brouwer </a:t>
            </a:r>
            <a:r>
              <a:rPr lang="en-US" sz="1800" b="0" i="0" u="none" strike="noStrike" baseline="0" dirty="0">
                <a:latin typeface="CMR9"/>
              </a:rPr>
              <a:t>instance. We do this by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constructing a mesh of tiny triangles over the domain, where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each triangle will be a vertex of the graph. Edges, between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pairs of adjacent triangles, will be defined with respect to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a coloring of the vertices of the mesh. Vertices get colored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according to the direction in which </a:t>
            </a:r>
            <a:r>
              <a:rPr lang="en-US" sz="1800" b="0" i="0" u="none" strike="noStrike" baseline="0" dirty="0">
                <a:latin typeface="CMMI9"/>
              </a:rPr>
              <a:t>F </a:t>
            </a:r>
            <a:r>
              <a:rPr lang="en-US" sz="1800" b="0" i="0" u="none" strike="noStrike" baseline="0" dirty="0">
                <a:latin typeface="CMR9"/>
              </a:rPr>
              <a:t>displaces them. We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argue that if a triangle's vertices get all possible colors, then</a:t>
            </a:r>
          </a:p>
          <a:p>
            <a:pPr algn="l"/>
            <a:r>
              <a:rPr lang="en-US" sz="1800" b="0" i="0" u="none" strike="noStrike" baseline="0" dirty="0">
                <a:latin typeface="CMMI9"/>
              </a:rPr>
              <a:t>F </a:t>
            </a:r>
            <a:r>
              <a:rPr lang="en-US" sz="1800" b="0" i="0" u="none" strike="noStrike" baseline="0" dirty="0">
                <a:latin typeface="CMR9"/>
              </a:rPr>
              <a:t>is trying to shift these points in conflicting directions, and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we must be close to an approximate fixed point. We elaborate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on this in the next few paragraphs, focusing on the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2-dimensional case.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6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0F6D-D22C-7873-B2DA-D8EDAC53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33165" cy="5715000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NimbusRomNo9L-ReguItal"/>
              </a:rPr>
              <a:t>Triangulation: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First, we subdivide the unit square into small squares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size determined by </a:t>
            </a:r>
            <a:r>
              <a:rPr lang="en-US" sz="2000" b="0" i="0" u="none" strike="noStrike" baseline="0" dirty="0">
                <a:latin typeface="CMMI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and </a:t>
            </a:r>
            <a:r>
              <a:rPr lang="en-US" sz="2000" b="0" i="0" u="none" strike="noStrike" baseline="0" dirty="0">
                <a:latin typeface="CMMI9"/>
              </a:rPr>
              <a:t>K</a:t>
            </a:r>
            <a:r>
              <a:rPr lang="en-US" sz="2000" b="0" i="0" u="none" strike="noStrike" baseline="0" dirty="0">
                <a:latin typeface="CMR9"/>
              </a:rPr>
              <a:t>, and then divide each little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square into two right. (In the </a:t>
            </a:r>
            <a:r>
              <a:rPr lang="en-US" sz="2000" b="0" i="0" u="none" strike="noStrike" baseline="0" dirty="0">
                <a:latin typeface="CMMI9"/>
              </a:rPr>
              <a:t>m</a:t>
            </a:r>
            <a:r>
              <a:rPr lang="en-US" sz="2000" b="0" i="0" u="none" strike="noStrike" baseline="0" dirty="0">
                <a:latin typeface="CMR9"/>
              </a:rPr>
              <a:t>-dimensional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case, we subdivide the </a:t>
            </a:r>
            <a:r>
              <a:rPr lang="en-US" sz="2000" b="0" i="0" u="none" strike="noStrike" baseline="0" dirty="0">
                <a:latin typeface="CMMI9"/>
              </a:rPr>
              <a:t>m</a:t>
            </a:r>
            <a:r>
              <a:rPr lang="en-US" sz="2000" b="0" i="0" u="none" strike="noStrike" baseline="0" dirty="0">
                <a:latin typeface="CMR9"/>
              </a:rPr>
              <a:t>-dimensional cube into </a:t>
            </a:r>
            <a:r>
              <a:rPr lang="en-US" sz="2000" b="0" i="0" u="none" strike="noStrike" baseline="0" dirty="0">
                <a:latin typeface="CMMI9"/>
              </a:rPr>
              <a:t>m</a:t>
            </a:r>
            <a:r>
              <a:rPr lang="en-US" sz="2000" b="0" i="0" u="none" strike="noStrike" baseline="0" dirty="0">
                <a:latin typeface="CMR9"/>
              </a:rPr>
              <a:t>-dimensional</a:t>
            </a:r>
          </a:p>
          <a:p>
            <a:pPr algn="l"/>
            <a:r>
              <a:rPr lang="en-US" sz="2000" b="0" i="0" u="none" strike="noStrike" baseline="0" dirty="0" err="1">
                <a:latin typeface="CMR9"/>
              </a:rPr>
              <a:t>cubelets</a:t>
            </a:r>
            <a:r>
              <a:rPr lang="en-US" sz="2000" b="0" i="0" u="none" strike="noStrike" baseline="0" dirty="0">
                <a:latin typeface="CMR9"/>
              </a:rPr>
              <a:t>, and we subdivide each </a:t>
            </a:r>
            <a:r>
              <a:rPr lang="en-US" sz="2000" b="0" i="0" u="none" strike="noStrike" baseline="0" dirty="0" err="1">
                <a:latin typeface="CMR9"/>
              </a:rPr>
              <a:t>cubelet</a:t>
            </a:r>
            <a:r>
              <a:rPr lang="en-US" sz="2000" b="0" i="0" u="none" strike="noStrike" baseline="0" dirty="0">
                <a:latin typeface="CMR9"/>
              </a:rPr>
              <a:t> into the </a:t>
            </a:r>
            <a:r>
              <a:rPr lang="en-US" sz="2000" b="0" i="0" u="none" strike="noStrike" baseline="0" dirty="0">
                <a:latin typeface="CMMI9"/>
              </a:rPr>
              <a:t>m</a:t>
            </a:r>
            <a:r>
              <a:rPr lang="en-US" sz="2000" b="0" i="0" u="none" strike="noStrike" baseline="0" dirty="0">
                <a:latin typeface="CMR9"/>
              </a:rPr>
              <a:t>-dimensional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analog of a triangle, called an </a:t>
            </a:r>
            <a:r>
              <a:rPr lang="en-US" sz="2000" b="0" i="0" u="none" strike="noStrike" baseline="0" dirty="0">
                <a:latin typeface="CMMI9"/>
              </a:rPr>
              <a:t>m</a:t>
            </a:r>
            <a:r>
              <a:rPr lang="en-US" sz="2000" b="0" i="0" u="none" strike="noStrike" baseline="0" dirty="0">
                <a:latin typeface="CMTI9"/>
              </a:rPr>
              <a:t>-simplex</a:t>
            </a:r>
            <a:r>
              <a:rPr lang="en-US" sz="2000" b="0" i="0" u="none" strike="noStrike" baseline="0" dirty="0">
                <a:latin typeface="CMR9"/>
              </a:rPr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1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A61E-BE06-AC20-B454-820D0678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73598" cy="5235315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NimbusRomNo9L-ReguItal"/>
              </a:rPr>
              <a:t>Coloring: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We color each vertex </a:t>
            </a:r>
            <a:r>
              <a:rPr lang="en-US" b="0" i="0" u="none" strike="noStrike" baseline="0" dirty="0">
                <a:latin typeface="CMMI9"/>
              </a:rPr>
              <a:t>x </a:t>
            </a:r>
            <a:r>
              <a:rPr lang="en-US" b="0" i="0" u="none" strike="noStrike" baseline="0" dirty="0">
                <a:latin typeface="CMR9"/>
              </a:rPr>
              <a:t>of the triangles by one of three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colors depending on the </a:t>
            </a:r>
            <a:r>
              <a:rPr lang="en-US" b="0" i="0" u="none" strike="noStrike" baseline="0" dirty="0">
                <a:latin typeface="CMTI9"/>
              </a:rPr>
              <a:t>direction </a:t>
            </a:r>
            <a:r>
              <a:rPr lang="en-US" b="0" i="0" u="none" strike="noStrike" baseline="0" dirty="0">
                <a:latin typeface="CMR9"/>
              </a:rPr>
              <a:t>in which </a:t>
            </a:r>
            <a:r>
              <a:rPr lang="en-US" b="0" i="0" u="none" strike="noStrike" baseline="0" dirty="0">
                <a:latin typeface="CMMI9"/>
              </a:rPr>
              <a:t>F </a:t>
            </a:r>
            <a:r>
              <a:rPr lang="en-US" b="0" i="0" u="none" strike="noStrike" baseline="0" dirty="0">
                <a:latin typeface="CMR9"/>
              </a:rPr>
              <a:t>maps </a:t>
            </a:r>
            <a:r>
              <a:rPr lang="en-US" b="0" i="0" u="none" strike="noStrike" baseline="0" dirty="0">
                <a:latin typeface="CMMI9"/>
              </a:rPr>
              <a:t>x</a:t>
            </a:r>
            <a:r>
              <a:rPr lang="en-US" b="0" i="0" u="none" strike="noStrike" baseline="0" dirty="0">
                <a:latin typeface="CMR9"/>
              </a:rPr>
              <a:t>. In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two dimensions, this can be taken to be the angle between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vector </a:t>
            </a:r>
            <a:r>
              <a:rPr lang="en-US" b="0" i="0" u="none" strike="noStrike" baseline="0" dirty="0">
                <a:latin typeface="CMMI9"/>
              </a:rPr>
              <a:t>F</a:t>
            </a:r>
            <a:r>
              <a:rPr lang="en-US" b="0" i="0" u="none" strike="noStrike" baseline="0" dirty="0">
                <a:latin typeface="CMR9"/>
              </a:rPr>
              <a:t>(</a:t>
            </a:r>
            <a:r>
              <a:rPr lang="en-US" b="0" i="0" u="none" strike="noStrike" baseline="0" dirty="0">
                <a:latin typeface="CMMI9"/>
              </a:rPr>
              <a:t>x</a:t>
            </a:r>
            <a:r>
              <a:rPr lang="en-US" b="0" i="0" u="none" strike="noStrike" baseline="0" dirty="0">
                <a:latin typeface="CMR9"/>
              </a:rPr>
              <a:t>)-</a:t>
            </a:r>
            <a:r>
              <a:rPr lang="en-US" b="0" i="0" u="none" strike="noStrike" baseline="0" dirty="0">
                <a:latin typeface="CMMI9"/>
              </a:rPr>
              <a:t>x </a:t>
            </a:r>
            <a:r>
              <a:rPr lang="en-US" b="0" i="0" u="none" strike="noStrike" baseline="0" dirty="0">
                <a:latin typeface="CMR9"/>
              </a:rPr>
              <a:t>and the horizontal. Specifically, we color it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red if the direction lies between 0 and 135 degrees, blue if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it ranges between 90 and 225 degrees, and yellow otherwise,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as shown in Figure 6. (If the direction is 0 degrees, we allow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either yellow or red; similarly for the other two borderline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cases.) Using the above coloring convention the vertices get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colored in such a way that the following property is satisfied: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7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3A3A9-D6F1-25EC-49DB-BDFD24FF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472" y="1001063"/>
            <a:ext cx="2137893" cy="1725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3A1F3-544B-0B54-D1EC-4D4A599C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10" y="556168"/>
            <a:ext cx="2986351" cy="2614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DAB63-5D49-815D-B2A6-F8A7C40E2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972" y="3170996"/>
            <a:ext cx="4333354" cy="32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4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1506-6E8D-6195-85FB-CBC008F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93126" cy="5310266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10"/>
              </a:rPr>
              <a:t>In 1951, John F. Nash proved that every game has a Nash equilibrium . His proof is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non-constructive, relying on Brouwer’s fixed point theorem, thus leaving open the question: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Is there a polynomial-time algorithm for computing Nash equilibria?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Many algorithms have since been proposed for finding Nash equilibria,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but none known to run in polynomial time. In 1991 the complexity class PPAD, for which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Brouwer’s problem is complete, was introduced , motivated largely by the classification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problem for Nash equilibria; but whether the Nash problem is complete for this class remained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open.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E3EA-E052-2F84-786C-7AD6EFCC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173008" cy="5789951"/>
          </a:xfrm>
        </p:spPr>
        <p:txBody>
          <a:bodyPr/>
          <a:lstStyle/>
          <a:p>
            <a:pPr algn="l"/>
            <a:r>
              <a:rPr lang="en-US" sz="3200" b="0" i="0" u="none" strike="noStrike" baseline="0" dirty="0" err="1">
                <a:latin typeface="NimbusRomNo9L-ReguItal"/>
              </a:rPr>
              <a:t>Sperner’s</a:t>
            </a:r>
            <a:r>
              <a:rPr lang="en-US" sz="3200" b="0" i="0" u="none" strike="noStrike" baseline="0" dirty="0">
                <a:latin typeface="NimbusRomNo9L-ReguItal"/>
              </a:rPr>
              <a:t> Lemma: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It now follows from an elegant result in Combinatorics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called </a:t>
            </a:r>
            <a:r>
              <a:rPr lang="en-US" sz="2000" b="0" i="0" u="none" strike="noStrike" baseline="0" dirty="0" err="1">
                <a:latin typeface="CMR9"/>
              </a:rPr>
              <a:t>Sperner's</a:t>
            </a:r>
            <a:r>
              <a:rPr lang="en-US" sz="2000" b="0" i="0" u="none" strike="noStrike" baseline="0" dirty="0">
                <a:latin typeface="CMR9"/>
              </a:rPr>
              <a:t> Lemma that, in any coloring satisfying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Property (P1), there will be at least one small triangle whose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vertices have all three colors. Because we have chosen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 triangles to be small, any vertex of a trichromatic triangle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will be an approximate fixed point. Intuitively, since </a:t>
            </a:r>
            <a:r>
              <a:rPr lang="en-US" sz="2000" b="0" i="0" u="none" strike="noStrike" baseline="0" dirty="0">
                <a:latin typeface="CMMI9"/>
              </a:rPr>
              <a:t>F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satisfies the Lipschitz condition given in (4), it cannot fluctuate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too fast; hence, the only way that there can be three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points close to each other in distance, which are mapped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in three different directions, is if they are all approximately</a:t>
            </a:r>
          </a:p>
          <a:p>
            <a:pPr algn="l"/>
            <a:r>
              <a:rPr lang="en-US" dirty="0">
                <a:latin typeface="CMR9"/>
              </a:rPr>
              <a:t>fi</a:t>
            </a:r>
            <a:r>
              <a:rPr lang="en-US" sz="2000" b="0" i="0" u="none" strike="noStrike" baseline="0" dirty="0">
                <a:latin typeface="CMR9"/>
              </a:rPr>
              <a:t>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13D0-99AF-E422-DD86-1EC78B71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68273" cy="5610069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NimbusRomNo9L-ReguItal"/>
              </a:rPr>
              <a:t>The connection with </a:t>
            </a:r>
            <a:r>
              <a:rPr lang="en-US" sz="3200" b="0" i="0" u="none" strike="noStrike" baseline="0" dirty="0">
                <a:latin typeface="CMBX9"/>
              </a:rPr>
              <a:t>PPAD</a:t>
            </a:r>
            <a:r>
              <a:rPr lang="en-US" sz="3200" b="0" i="0" u="none" strike="noStrike" baseline="0" dirty="0">
                <a:latin typeface="NimbusRomNo9L-ReguItal"/>
              </a:rPr>
              <a:t>...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is the proof of </a:t>
            </a:r>
            <a:r>
              <a:rPr lang="en-US" sz="2000" b="0" i="0" u="none" strike="noStrike" baseline="0" dirty="0" err="1">
                <a:latin typeface="CMR9"/>
              </a:rPr>
              <a:t>Sperner's</a:t>
            </a:r>
            <a:r>
              <a:rPr lang="en-US" sz="2000" b="0" i="0" u="none" strike="noStrike" baseline="0" dirty="0">
                <a:latin typeface="CMR9"/>
              </a:rPr>
              <a:t> Lemma: Think of all the triangles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containing at least one red and yellow vertex as the nodes of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directed graph </a:t>
            </a:r>
            <a:r>
              <a:rPr lang="en-US" sz="2000" b="0" i="0" u="none" strike="noStrike" baseline="0" dirty="0">
                <a:latin typeface="CMMI9"/>
              </a:rPr>
              <a:t>G</a:t>
            </a:r>
            <a:r>
              <a:rPr lang="en-US" sz="2000" b="0" i="0" u="none" strike="noStrike" baseline="0" dirty="0">
                <a:latin typeface="CMR9"/>
              </a:rPr>
              <a:t>. There is a directed edge from a triangle</a:t>
            </a:r>
          </a:p>
          <a:p>
            <a:pPr algn="l"/>
            <a:r>
              <a:rPr lang="en-US" sz="2000" b="0" i="0" u="none" strike="noStrike" baseline="0" dirty="0">
                <a:latin typeface="CMMI9"/>
              </a:rPr>
              <a:t>T </a:t>
            </a:r>
            <a:r>
              <a:rPr lang="en-US" sz="2000" b="0" i="0" u="none" strike="noStrike" baseline="0" dirty="0">
                <a:latin typeface="CMR9"/>
              </a:rPr>
              <a:t>to another triangle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r>
              <a:rPr lang="en-US" sz="800" b="0" i="0" u="none" strike="noStrike" baseline="0" dirty="0">
                <a:latin typeface="CMSY6"/>
              </a:rPr>
              <a:t>0 </a:t>
            </a:r>
            <a:r>
              <a:rPr lang="en-US" sz="2000" b="0" i="0" u="none" strike="noStrike" baseline="0" dirty="0">
                <a:latin typeface="CMR9"/>
              </a:rPr>
              <a:t>if </a:t>
            </a:r>
            <a:r>
              <a:rPr lang="en-US" sz="2000" b="0" i="0" u="none" strike="noStrike" baseline="0" dirty="0">
                <a:latin typeface="CMMI9"/>
              </a:rPr>
              <a:t>T </a:t>
            </a:r>
            <a:r>
              <a:rPr lang="en-US" sz="2000" b="0" i="0" u="none" strike="noStrike" baseline="0" dirty="0">
                <a:latin typeface="CMR9"/>
              </a:rPr>
              <a:t>and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r>
              <a:rPr lang="en-US" sz="800" b="0" i="0" u="none" strike="noStrike" baseline="0" dirty="0">
                <a:latin typeface="CMSY6"/>
              </a:rPr>
              <a:t>0 </a:t>
            </a:r>
            <a:r>
              <a:rPr lang="en-US" sz="2000" b="0" i="0" u="none" strike="noStrike" baseline="0" dirty="0">
                <a:latin typeface="CMR9"/>
              </a:rPr>
              <a:t>share a red-yellow edge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which goes from red to yellow clockwise in </a:t>
            </a:r>
            <a:r>
              <a:rPr lang="en-US" sz="2000" b="0" i="0" u="none" strike="noStrike" baseline="0" dirty="0">
                <a:latin typeface="CMMI9"/>
              </a:rPr>
              <a:t>T.</a:t>
            </a:r>
            <a:r>
              <a:rPr lang="en-US" sz="2000" b="0" i="0" u="none" strike="noStrike" baseline="0" dirty="0">
                <a:latin typeface="CMR9"/>
              </a:rPr>
              <a:t> The graph </a:t>
            </a:r>
            <a:r>
              <a:rPr lang="en-US" sz="2000" b="0" i="0" u="none" strike="noStrike" baseline="0" dirty="0">
                <a:latin typeface="CMMI9"/>
              </a:rPr>
              <a:t>G </a:t>
            </a:r>
            <a:r>
              <a:rPr lang="en-US" sz="2000" b="0" i="0" u="none" strike="noStrike" baseline="0" dirty="0">
                <a:latin typeface="CMR9"/>
              </a:rPr>
              <a:t>thus created consists of paths and cycles, since for every </a:t>
            </a:r>
            <a:r>
              <a:rPr lang="en-US" sz="2000" b="0" i="0" u="none" strike="noStrike" baseline="0" dirty="0">
                <a:latin typeface="CMMI9"/>
              </a:rPr>
              <a:t>T </a:t>
            </a:r>
            <a:r>
              <a:rPr lang="en-US" sz="2000" b="0" i="0" u="none" strike="noStrike" baseline="0" dirty="0">
                <a:latin typeface="CMR9"/>
              </a:rPr>
              <a:t>there is at most one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r>
              <a:rPr lang="en-US" sz="800" b="0" i="0" u="none" strike="noStrike" baseline="0" dirty="0">
                <a:latin typeface="CMSY6"/>
              </a:rPr>
              <a:t>0 </a:t>
            </a:r>
            <a:r>
              <a:rPr lang="en-US" sz="2000" b="0" i="0" u="none" strike="noStrike" baseline="0" dirty="0">
                <a:latin typeface="CMR9"/>
              </a:rPr>
              <a:t>and vice versa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536B-DB72-89B8-9877-1F9384A7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558411" cy="5445177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Now, we may also assume: On the left side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the square there is only one change from yellow to red. </a:t>
            </a:r>
            <a:r>
              <a:rPr lang="en-US" sz="800" b="0" i="0" u="none" strike="noStrike" baseline="0" dirty="0">
                <a:latin typeface="CMR6"/>
              </a:rPr>
              <a:t>3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Under this assumption, let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r>
              <a:rPr lang="en-US" sz="800" b="0" i="0" u="none" strike="noStrike" baseline="0" dirty="0">
                <a:latin typeface="CMSY6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be the unique triangle containing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 edge where this change occurs (in Figure 7,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endParaRPr lang="en-US" sz="800" b="0" i="0" u="none" strike="noStrike" baseline="0" dirty="0">
              <a:latin typeface="CMSY6"/>
            </a:endParaRPr>
          </a:p>
          <a:p>
            <a:pPr algn="l"/>
            <a:r>
              <a:rPr lang="en-US" sz="2000" b="0" i="0" u="none" strike="noStrike" baseline="0" dirty="0">
                <a:latin typeface="CMR9"/>
              </a:rPr>
              <a:t>is marked by a diamond). Observe that, if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r>
              <a:rPr lang="en-US" sz="800" b="0" i="0" u="none" strike="noStrike" baseline="0" dirty="0">
                <a:latin typeface="CMSY6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is not trichromatic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(as is the case in Figure 7), then the path starting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at </a:t>
            </a:r>
            <a:r>
              <a:rPr lang="en-US" sz="2000" b="0" i="0" u="none" strike="noStrike" baseline="0" dirty="0">
                <a:latin typeface="CMMI9"/>
              </a:rPr>
              <a:t>T</a:t>
            </a:r>
            <a:r>
              <a:rPr lang="en-US" sz="800" b="0" i="0" u="none" strike="noStrike" baseline="0" dirty="0">
                <a:latin typeface="CMSY6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is guaranteed to have a sink, since it cannot intersect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itself, and it cannot escape outside the square (notice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that there is no red-yellow edge on the boundary that can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be crossed outward).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2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BA6C-3161-58A8-FFFD-D2344DF0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33362" cy="5520128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But, the only way a triangle can be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sink of this path is if the triangle is trichromatic! This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establishes that there is at least one trichromatic triangle.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(There may of course be other trichromatic triangles, which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would correspond to additional sources and sinks in </a:t>
            </a:r>
            <a:r>
              <a:rPr lang="en-US" sz="2000" b="0" i="0" u="none" strike="noStrike" baseline="0" dirty="0">
                <a:latin typeface="CMMI9"/>
              </a:rPr>
              <a:t>G</a:t>
            </a:r>
            <a:r>
              <a:rPr lang="en-US" sz="2000" b="0" i="0" u="none" strike="noStrike" baseline="0" dirty="0">
                <a:latin typeface="CMR9"/>
              </a:rPr>
              <a:t>, as in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Figure 7.) </a:t>
            </a:r>
            <a:r>
              <a:rPr lang="en-US" sz="2000" b="0" i="0" u="none" strike="noStrike" baseline="0" dirty="0">
                <a:latin typeface="CMMI9"/>
              </a:rPr>
              <a:t>G </a:t>
            </a:r>
            <a:r>
              <a:rPr lang="en-US" sz="2000" b="0" i="0" u="none" strike="noStrike" baseline="0" dirty="0">
                <a:latin typeface="CMR9"/>
              </a:rPr>
              <a:t>is a graph of the kind in Figure 5. To finish the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reduction from </a:t>
            </a:r>
            <a:r>
              <a:rPr lang="en-US" sz="2000" b="0" i="0" u="none" strike="noStrike" baseline="0" dirty="0">
                <a:latin typeface="CMCSC10"/>
              </a:rPr>
              <a:t>Brouwer </a:t>
            </a:r>
            <a:r>
              <a:rPr lang="en-US" sz="2000" b="0" i="0" u="none" strike="noStrike" baseline="0" dirty="0">
                <a:latin typeface="CMR9"/>
              </a:rPr>
              <a:t>to </a:t>
            </a:r>
            <a:r>
              <a:rPr lang="en-US" sz="2000" b="0" i="0" u="none" strike="noStrike" baseline="0" dirty="0">
                <a:latin typeface="CMCSC10"/>
              </a:rPr>
              <a:t>end of the line</a:t>
            </a:r>
            <a:r>
              <a:rPr lang="en-US" sz="2000" b="0" i="0" u="none" strike="noStrike" baseline="0" dirty="0">
                <a:latin typeface="CMR9"/>
              </a:rPr>
              <a:t>, notice that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given a triangle it is easy to compute its colors by invoking</a:t>
            </a:r>
          </a:p>
          <a:p>
            <a:pPr algn="l"/>
            <a:r>
              <a:rPr lang="en-US" sz="800" b="0" i="0" u="none" strike="noStrike" baseline="0" dirty="0">
                <a:latin typeface="CMMI6"/>
              </a:rPr>
              <a:t>F </a:t>
            </a:r>
            <a:r>
              <a:rPr lang="en-US" sz="2000" b="0" i="0" u="none" strike="noStrike" baseline="0" dirty="0">
                <a:latin typeface="CMR9"/>
              </a:rPr>
              <a:t>, and find its neighbors in </a:t>
            </a:r>
            <a:r>
              <a:rPr lang="en-US" sz="2000" b="0" i="0" u="none" strike="noStrike" baseline="0" dirty="0">
                <a:latin typeface="CMMI9"/>
              </a:rPr>
              <a:t>G </a:t>
            </a:r>
            <a:r>
              <a:rPr lang="en-US" sz="2000" b="0" i="0" u="none" strike="noStrike" baseline="0" dirty="0">
                <a:latin typeface="CMR9"/>
              </a:rPr>
              <a:t>(or its single neighbor, if it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is trichromatic).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02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3FA9-C424-95C8-6998-D2FD6435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83067" cy="567003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Ital"/>
              </a:rPr>
              <a:t>Finally, from Nash to Brouwer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To finish our proof that </a:t>
            </a:r>
            <a:r>
              <a:rPr lang="en-US" b="0" i="0" u="none" strike="noStrike" baseline="0" dirty="0">
                <a:latin typeface="CMCSC10"/>
              </a:rPr>
              <a:t>Nash </a:t>
            </a:r>
            <a:r>
              <a:rPr lang="en-US" b="0" i="0" u="none" strike="noStrike" baseline="0" dirty="0">
                <a:latin typeface="CMR9"/>
              </a:rPr>
              <a:t>is in </a:t>
            </a:r>
            <a:r>
              <a:rPr lang="en-US" b="0" i="0" u="none" strike="noStrike" baseline="0" dirty="0">
                <a:latin typeface="CMBX9"/>
              </a:rPr>
              <a:t>PPAD </a:t>
            </a:r>
            <a:r>
              <a:rPr lang="en-US" b="0" i="0" u="none" strike="noStrike" baseline="0" dirty="0">
                <a:latin typeface="CMR9"/>
              </a:rPr>
              <a:t>we need a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reduction from </a:t>
            </a:r>
            <a:r>
              <a:rPr lang="en-US" b="0" i="0" u="none" strike="noStrike" baseline="0" dirty="0">
                <a:latin typeface="CMCSC10"/>
              </a:rPr>
              <a:t>Nash </a:t>
            </a:r>
            <a:r>
              <a:rPr lang="en-US" b="0" i="0" u="none" strike="noStrike" baseline="0" dirty="0">
                <a:latin typeface="CMR9"/>
              </a:rPr>
              <a:t>to </a:t>
            </a:r>
            <a:r>
              <a:rPr lang="en-US" b="0" i="0" u="none" strike="noStrike" baseline="0" dirty="0">
                <a:latin typeface="CMCSC10"/>
              </a:rPr>
              <a:t>Brouwer</a:t>
            </a:r>
            <a:r>
              <a:rPr lang="en-US" b="0" i="0" u="none" strike="noStrike" baseline="0" dirty="0">
                <a:latin typeface="CMR9"/>
              </a:rPr>
              <a:t>. Such a reduction was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essentially given by Nash himself in his 1950 proof: Suppose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that the players in a game have chosen some (mixed)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strategies. Unless these already constitute a Nash equilibrium, some of the players will be unsatisfied,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 and will wish to change to some other strategies. This suggests that one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can construct a “preference function" from the set of players'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strategies to itself, that indicates the movement that will be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made by any unsatisfied players.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00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ADF5-8BC4-BED2-8C51-0B6E24B1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718963" cy="59248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b="0" i="0" u="none" strike="noStrike" baseline="0" dirty="0">
                <a:latin typeface="NimbusRomNo9L-Medi"/>
              </a:rPr>
              <a:t>FROM </a:t>
            </a:r>
            <a:r>
              <a:rPr lang="en-US" sz="3600" b="0" i="0" u="none" strike="noStrike" baseline="0" dirty="0">
                <a:latin typeface="CMBX12"/>
              </a:rPr>
              <a:t>PPAD </a:t>
            </a:r>
            <a:r>
              <a:rPr lang="en-US" sz="3600" b="0" i="0" u="none" strike="noStrike" baseline="0" dirty="0">
                <a:latin typeface="NimbusRomNo9L-Medi"/>
              </a:rPr>
              <a:t>BACK TO </a:t>
            </a:r>
            <a:r>
              <a:rPr lang="en-US" sz="3600" b="0" i="0" u="none" strike="noStrike" baseline="0" dirty="0">
                <a:latin typeface="CMCSC10"/>
              </a:rPr>
              <a:t>NASH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To show that </a:t>
            </a:r>
            <a:r>
              <a:rPr lang="en-US" sz="2000" b="0" i="0" u="none" strike="noStrike" baseline="0" dirty="0">
                <a:latin typeface="CMCSC10"/>
              </a:rPr>
              <a:t>Nash </a:t>
            </a:r>
            <a:r>
              <a:rPr lang="en-US" sz="2000" b="0" i="0" u="none" strike="noStrike" baseline="0" dirty="0">
                <a:latin typeface="CMR9"/>
              </a:rPr>
              <a:t>is complete for </a:t>
            </a:r>
            <a:r>
              <a:rPr lang="en-US" sz="2000" b="0" i="0" u="none" strike="noStrike" baseline="0" dirty="0">
                <a:latin typeface="CMBX9"/>
              </a:rPr>
              <a:t>PPAD</a:t>
            </a:r>
            <a:r>
              <a:rPr lang="en-US" sz="2000" b="0" i="0" u="none" strike="noStrike" baseline="0" dirty="0">
                <a:latin typeface="CMR9"/>
              </a:rPr>
              <a:t>, we show how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to convert an </a:t>
            </a:r>
            <a:r>
              <a:rPr lang="en-US" sz="2000" b="0" i="0" u="none" strike="noStrike" baseline="0" dirty="0">
                <a:latin typeface="CMCSC10"/>
              </a:rPr>
              <a:t>end of the line </a:t>
            </a:r>
            <a:r>
              <a:rPr lang="en-US" sz="2000" b="0" i="0" u="none" strike="noStrike" baseline="0" dirty="0">
                <a:latin typeface="CMR9"/>
              </a:rPr>
              <a:t>graph into a corresponding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game, so that from an approximate Nash equilibrium of the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game we can </a:t>
            </a:r>
            <a:r>
              <a:rPr lang="en-US" sz="2000" b="0" i="0" u="none" strike="noStrike" baseline="0" dirty="0" err="1">
                <a:latin typeface="CMR9"/>
              </a:rPr>
              <a:t>eficiently</a:t>
            </a:r>
            <a:r>
              <a:rPr lang="en-US" sz="2000" b="0" i="0" u="none" strike="noStrike" baseline="0" dirty="0">
                <a:latin typeface="CMR9"/>
              </a:rPr>
              <a:t> construct a corresponding end of the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line. We do this in two stages. The graph is converted into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Brouwer function whose domain is the unit 3-dimensional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cube. The Brouwer function is then represented as a game.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 resulting game has too many players (their number depends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on the size of the circuits that compute the edges of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 </a:t>
            </a:r>
            <a:r>
              <a:rPr lang="en-US" sz="2000" b="0" i="0" u="none" strike="noStrike" baseline="0" dirty="0">
                <a:latin typeface="CMCSC10"/>
              </a:rPr>
              <a:t>end of the line </a:t>
            </a:r>
            <a:r>
              <a:rPr lang="en-US" sz="2000" b="0" i="0" u="none" strike="noStrike" baseline="0" dirty="0">
                <a:latin typeface="CMR9"/>
              </a:rPr>
              <a:t>graph), and so the final step of the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proof is to encode this game in terms of another game, with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three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0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7AB72A-79F3-010F-35C6-F6485373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78332" cy="5430187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NimbusRomNo9L-Medi"/>
              </a:rPr>
              <a:t>From Paths to Fixed Points: the PPAD completeness</a:t>
            </a:r>
          </a:p>
          <a:p>
            <a:pPr algn="l"/>
            <a:r>
              <a:rPr lang="en-US" sz="2400" b="0" i="0" u="none" strike="noStrike" baseline="0" dirty="0">
                <a:latin typeface="NimbusRomNo9L-Medi"/>
              </a:rPr>
              <a:t>of </a:t>
            </a:r>
            <a:r>
              <a:rPr lang="en-US" sz="2400" b="0" i="0" u="none" strike="noStrike" baseline="0" dirty="0">
                <a:latin typeface="CMCSC10"/>
              </a:rPr>
              <a:t>Brouwer</a:t>
            </a:r>
          </a:p>
          <a:p>
            <a:pPr algn="l"/>
            <a:endParaRPr lang="en-US" dirty="0">
              <a:latin typeface="CMCSC10"/>
            </a:endParaRPr>
          </a:p>
          <a:p>
            <a:pPr algn="l"/>
            <a:r>
              <a:rPr lang="en-US" b="0" i="0" u="none" strike="noStrike" baseline="0" dirty="0">
                <a:latin typeface="CMR9"/>
              </a:rPr>
              <a:t>Having shown earlier that </a:t>
            </a:r>
            <a:r>
              <a:rPr lang="en-US" b="0" i="0" u="none" strike="noStrike" baseline="0" dirty="0">
                <a:latin typeface="CMCSC10"/>
              </a:rPr>
              <a:t>Brouwer </a:t>
            </a:r>
            <a:r>
              <a:rPr lang="en-US" b="0" i="0" u="none" strike="noStrike" baseline="0" dirty="0">
                <a:latin typeface="CMR9"/>
              </a:rPr>
              <a:t>is in </a:t>
            </a:r>
            <a:r>
              <a:rPr lang="en-US" b="0" i="0" u="none" strike="noStrike" baseline="0" dirty="0">
                <a:latin typeface="CMBX9"/>
              </a:rPr>
              <a:t>PPAD</a:t>
            </a:r>
            <a:r>
              <a:rPr lang="en-US" b="0" i="0" u="none" strike="noStrike" baseline="0" dirty="0">
                <a:latin typeface="CMR9"/>
              </a:rPr>
              <a:t>, we establish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the following:</a:t>
            </a:r>
          </a:p>
          <a:p>
            <a:pPr algn="l"/>
            <a:r>
              <a:rPr lang="en-US" b="0" i="0" u="none" strike="noStrike" baseline="0" dirty="0">
                <a:latin typeface="CMCSC10"/>
              </a:rPr>
              <a:t>Theorem </a:t>
            </a:r>
            <a:r>
              <a:rPr lang="en-US" dirty="0">
                <a:latin typeface="CMR9"/>
              </a:rPr>
              <a:t>:</a:t>
            </a:r>
            <a:r>
              <a:rPr lang="en-US" b="0" i="0" u="none" strike="noStrike" baseline="0" dirty="0">
                <a:latin typeface="CMR9"/>
              </a:rPr>
              <a:t> </a:t>
            </a:r>
            <a:r>
              <a:rPr lang="en-US" b="0" i="0" u="none" strike="noStrike" baseline="0" dirty="0">
                <a:latin typeface="CMCSC10"/>
              </a:rPr>
              <a:t>Brouwer </a:t>
            </a:r>
            <a:r>
              <a:rPr lang="en-US" b="0" i="0" u="none" strike="noStrike" baseline="0" dirty="0">
                <a:latin typeface="CMTI9"/>
              </a:rPr>
              <a:t>is </a:t>
            </a:r>
            <a:r>
              <a:rPr lang="en-US" b="0" i="0" u="none" strike="noStrike" baseline="0" dirty="0">
                <a:latin typeface="CMBX9"/>
              </a:rPr>
              <a:t>PPAD</a:t>
            </a:r>
            <a:r>
              <a:rPr lang="en-US" b="0" i="0" u="none" strike="noStrike" baseline="0" dirty="0">
                <a:latin typeface="CMTI9"/>
              </a:rPr>
              <a:t>-complete.</a:t>
            </a:r>
          </a:p>
          <a:p>
            <a:pPr algn="l"/>
            <a:endParaRPr lang="en-US" sz="1800" b="0" i="0" u="none" strike="noStrike" baseline="0" dirty="0">
              <a:latin typeface="CMTI9"/>
            </a:endParaRPr>
          </a:p>
          <a:p>
            <a:pPr algn="l"/>
            <a:r>
              <a:rPr lang="en-US" sz="2400" b="0" i="0" u="none" strike="noStrike" baseline="0" dirty="0">
                <a:latin typeface="NimbusRomNo9L-Medi"/>
              </a:rPr>
              <a:t> From </a:t>
            </a:r>
            <a:r>
              <a:rPr lang="en-US" sz="2400" b="0" i="0" u="none" strike="noStrike" baseline="0" dirty="0">
                <a:latin typeface="CMCSC10"/>
              </a:rPr>
              <a:t>Brouwer </a:t>
            </a:r>
            <a:r>
              <a:rPr lang="en-US" sz="2400" b="0" i="0" u="none" strike="noStrike" baseline="0" dirty="0">
                <a:latin typeface="NimbusRomNo9L-Medi"/>
              </a:rPr>
              <a:t>to </a:t>
            </a:r>
            <a:r>
              <a:rPr lang="en-US" sz="2400" b="0" i="0" u="none" strike="noStrike" baseline="0" dirty="0">
                <a:latin typeface="CMCSC10"/>
              </a:rPr>
              <a:t>Nash</a:t>
            </a:r>
          </a:p>
          <a:p>
            <a:pPr algn="l"/>
            <a:r>
              <a:rPr lang="en-US" sz="2400" b="0" i="0" u="none" strike="noStrike" baseline="0" dirty="0">
                <a:latin typeface="CMR9"/>
              </a:rPr>
              <a:t>The </a:t>
            </a:r>
            <a:r>
              <a:rPr lang="en-US" sz="2400" b="0" i="0" u="none" strike="noStrike" baseline="0" dirty="0">
                <a:latin typeface="CMBX9"/>
              </a:rPr>
              <a:t>PPAD</a:t>
            </a:r>
            <a:r>
              <a:rPr lang="en-US" sz="2400" b="0" i="0" u="none" strike="noStrike" baseline="0" dirty="0">
                <a:latin typeface="CMR9"/>
              </a:rPr>
              <a:t>-complete class of Brouwer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836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6CA2-7BE8-3F65-CE53-C85A42DE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93322" cy="5595079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NimbusRomNo9L-Medi"/>
              </a:rPr>
              <a:t>CONCLUSIONS AND FUTURE WORK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Our hardness result for computing a Nash equilibrium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raises concerns about the credibility of the mixed Nash equilibrium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as a general-purpose framework for behavior prediction.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In view of these concerns, the main question that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emerges is whether there exists a </a:t>
            </a:r>
            <a:r>
              <a:rPr lang="en-US" sz="2000" b="0" i="0" u="none" strike="noStrike" baseline="0" dirty="0">
                <a:latin typeface="CMTI9"/>
              </a:rPr>
              <a:t>polynomial-time approximation scheme </a:t>
            </a:r>
            <a:r>
              <a:rPr lang="en-US" sz="2000" b="0" i="0" u="none" strike="noStrike" baseline="0" dirty="0">
                <a:latin typeface="CMR9"/>
              </a:rPr>
              <a:t>(PTAS) for computing approximate Nash equilibria.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6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30C1-4A8A-7C32-473A-34973BBC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83263" cy="5580089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That is, is there an algorithm for -Nash equilibria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which runs in time polynomial in the game size, if we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allow arbitrary dependence of its running time on 1</a:t>
            </a:r>
            <a:r>
              <a:rPr lang="en-US" dirty="0">
                <a:latin typeface="CMMI9"/>
              </a:rPr>
              <a:t>/epsilon </a:t>
            </a:r>
            <a:r>
              <a:rPr lang="en-US" sz="2000" b="0" i="0" u="none" strike="noStrike" baseline="0" dirty="0">
                <a:latin typeface="CMR9"/>
              </a:rPr>
              <a:t>Such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an algorithm would go a long way towards alleviating the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negative implications of our complexity result. While this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question remains open, one may find hope (at least for games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with a few players) in the existence of a sub-exponential algorithm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running in time </a:t>
            </a:r>
            <a:r>
              <a:rPr lang="en-US" sz="2000" b="0" i="0" u="none" strike="noStrike" baseline="0" dirty="0">
                <a:latin typeface="CMMI9"/>
              </a:rPr>
              <a:t>O</a:t>
            </a:r>
            <a:r>
              <a:rPr lang="en-US" sz="2000" b="0" i="0" u="none" strike="noStrike" baseline="0" dirty="0">
                <a:latin typeface="CMR9"/>
              </a:rPr>
              <a:t>(</a:t>
            </a:r>
            <a:r>
              <a:rPr lang="en-US" sz="2000" b="0" i="0" u="none" strike="noStrike" baseline="0" dirty="0" err="1">
                <a:latin typeface="CMMI9"/>
              </a:rPr>
              <a:t>n</a:t>
            </a:r>
            <a:r>
              <a:rPr lang="en-US" sz="800" b="0" i="0" u="none" strike="noStrike" baseline="0" dirty="0" err="1">
                <a:latin typeface="CMR6"/>
              </a:rPr>
              <a:t>log</a:t>
            </a:r>
            <a:r>
              <a:rPr lang="en-US" sz="800" b="0" i="0" u="none" strike="noStrike" baseline="0" dirty="0">
                <a:latin typeface="CMR6"/>
              </a:rPr>
              <a:t> </a:t>
            </a:r>
            <a:r>
              <a:rPr lang="en-US" sz="800" b="0" i="0" u="none" strike="noStrike" baseline="0" dirty="0">
                <a:latin typeface="CMMI6"/>
              </a:rPr>
              <a:t>n=</a:t>
            </a:r>
            <a:r>
              <a:rPr lang="en-US" sz="800" b="0" i="0" u="none" strike="noStrike" baseline="0" dirty="0">
                <a:latin typeface="CMR5"/>
              </a:rPr>
              <a:t>2</a:t>
            </a:r>
            <a:r>
              <a:rPr lang="en-US" sz="2000" b="0" i="0" u="none" strike="noStrike" baseline="0" dirty="0">
                <a:latin typeface="CMR9"/>
              </a:rPr>
              <a:t>), where </a:t>
            </a:r>
            <a:r>
              <a:rPr lang="en-US" sz="2000" b="0" i="0" u="none" strike="noStrike" baseline="0" dirty="0">
                <a:latin typeface="CMMI9"/>
              </a:rPr>
              <a:t>n </a:t>
            </a:r>
            <a:r>
              <a:rPr lang="en-US" sz="2000" b="0" i="0" u="none" strike="noStrike" baseline="0" dirty="0">
                <a:latin typeface="CMR9"/>
              </a:rPr>
              <a:t>is the size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7E08-5FC7-90D8-05D3-B5023E94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33362" cy="5295275"/>
          </a:xfrm>
        </p:spPr>
        <p:txBody>
          <a:bodyPr>
            <a:normAutofit lnSpcReduction="10000"/>
          </a:bodyPr>
          <a:lstStyle/>
          <a:p>
            <a:pPr algn="l"/>
            <a:endParaRPr lang="en-US" sz="2000" b="0" i="0" u="none" strike="noStrike" baseline="0" dirty="0">
              <a:latin typeface="CMR9"/>
            </a:endParaRPr>
          </a:p>
          <a:p>
            <a:pPr algn="l"/>
            <a:r>
              <a:rPr lang="en-US" sz="2800" dirty="0">
                <a:latin typeface="CMR9"/>
              </a:rPr>
              <a:t>Approximate Nash E</a:t>
            </a:r>
            <a:r>
              <a:rPr lang="en-US" sz="2800" b="0" i="0" u="none" strike="noStrike" baseline="0" dirty="0">
                <a:latin typeface="CMR9"/>
              </a:rPr>
              <a:t>quilibrium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 For two-player games, the numerical quantities that dene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Nash equilibrium (i.e. the probabilities used by the players)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are rational </a:t>
            </a:r>
            <a:r>
              <a:rPr lang="en-US" sz="2000" b="0" i="0" u="none" strike="noStrike" baseline="0" dirty="0" err="1">
                <a:latin typeface="CMR9"/>
              </a:rPr>
              <a:t>numbers,assuming</a:t>
            </a:r>
            <a:r>
              <a:rPr lang="en-US" sz="2000" b="0" i="0" u="none" strike="noStrike" baseline="0" dirty="0">
                <a:latin typeface="CMR9"/>
              </a:rPr>
              <a:t> the utilities are also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rational. So, it is clear how to write down the solution of a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2-player game. However, as pointed out in Nash's original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paper, when there are more than two players, there may be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only irrational solutions. In this general situation, the problem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computing a Nash equilibrium has to deal with issues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numerical accuracy. Thus, we introduce next the concept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approximate Nash equilibrium.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1434-723F-2099-7B8B-001CEF44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68077" cy="5400207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CMR9"/>
              </a:rPr>
              <a:t>If Nash equilibrium means no incentive to deviate," then</a:t>
            </a:r>
          </a:p>
          <a:p>
            <a:pPr algn="l"/>
            <a:r>
              <a:rPr lang="en-US" sz="2400" b="0" i="0" u="none" strike="noStrike" baseline="0" dirty="0">
                <a:latin typeface="CMTI9"/>
              </a:rPr>
              <a:t>approximate Nash equilibrium </a:t>
            </a:r>
            <a:r>
              <a:rPr lang="en-US" sz="2400" b="0" i="0" u="none" strike="noStrike" baseline="0" dirty="0">
                <a:latin typeface="CMR9"/>
              </a:rPr>
              <a:t>stands for low incentive to</a:t>
            </a:r>
          </a:p>
          <a:p>
            <a:pPr algn="l"/>
            <a:r>
              <a:rPr lang="en-US" sz="2400" b="0" i="0" u="none" strike="noStrike" baseline="0" dirty="0">
                <a:latin typeface="CMR9"/>
              </a:rPr>
              <a:t>deviate". Specifically, if </a:t>
            </a:r>
            <a:r>
              <a:rPr lang="en-US" sz="2400" b="0" i="0" u="none" strike="noStrike" baseline="0" dirty="0">
                <a:latin typeface="CMMI9"/>
              </a:rPr>
              <a:t> </a:t>
            </a:r>
            <a:r>
              <a:rPr lang="en-US" sz="2400" b="0" i="0" u="none" strike="noStrike" baseline="0" dirty="0">
                <a:latin typeface="CMR9"/>
              </a:rPr>
              <a:t>is a small positive quantity, we can</a:t>
            </a:r>
          </a:p>
          <a:p>
            <a:pPr algn="l"/>
            <a:r>
              <a:rPr lang="en-US" sz="2400" b="0" i="0" u="none" strike="noStrike" baseline="0" dirty="0">
                <a:latin typeface="CMR9"/>
              </a:rPr>
              <a:t>dene an -Nash equilibrium as a prole of mixed strategies</a:t>
            </a:r>
          </a:p>
          <a:p>
            <a:pPr algn="l"/>
            <a:r>
              <a:rPr lang="en-US" sz="2400" b="0" i="0" u="none" strike="noStrike" baseline="0" dirty="0">
                <a:latin typeface="CMR9"/>
              </a:rPr>
              <a:t>where any player can improve his expected payoff by at most</a:t>
            </a:r>
          </a:p>
          <a:p>
            <a:pPr algn="l"/>
            <a:r>
              <a:rPr lang="en-US" sz="2400" b="0" i="0" u="none" strike="noStrike" baseline="0" dirty="0">
                <a:latin typeface="CMMI9"/>
              </a:rPr>
              <a:t> </a:t>
            </a:r>
            <a:r>
              <a:rPr lang="en-US" sz="2400" b="0" i="0" u="none" strike="noStrike" baseline="0" dirty="0">
                <a:latin typeface="CMR9"/>
              </a:rPr>
              <a:t>by switching to another strategy.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0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B3EF-668A-41D8-CC52-DB382FDA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813244" cy="5535118"/>
          </a:xfrm>
        </p:spPr>
        <p:txBody>
          <a:bodyPr/>
          <a:lstStyle/>
          <a:p>
            <a:pPr algn="l"/>
            <a:r>
              <a:rPr lang="en-US" sz="2800" b="0" i="0" u="none" strike="noStrike" baseline="0" dirty="0">
                <a:latin typeface="CMR9"/>
              </a:rPr>
              <a:t>Total Search Problems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We think of </a:t>
            </a:r>
            <a:r>
              <a:rPr lang="en-US" sz="2000" b="0" i="0" u="none" strike="noStrike" baseline="0" dirty="0">
                <a:latin typeface="CMBX9"/>
              </a:rPr>
              <a:t>NP </a:t>
            </a:r>
            <a:r>
              <a:rPr lang="en-US" sz="2000" b="0" i="0" u="none" strike="noStrike" baseline="0" dirty="0">
                <a:latin typeface="CMR9"/>
              </a:rPr>
              <a:t>as the class of search problems of the form</a:t>
            </a:r>
          </a:p>
          <a:p>
            <a:pPr algn="l"/>
            <a:r>
              <a:rPr lang="en-US" dirty="0">
                <a:latin typeface="CMR9"/>
              </a:rPr>
              <a:t>“</a:t>
            </a:r>
            <a:r>
              <a:rPr lang="en-US" sz="2000" b="0" i="0" u="none" strike="noStrike" baseline="0" dirty="0">
                <a:latin typeface="CMR9"/>
              </a:rPr>
              <a:t>Given an input, find a solution (which then can be easily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checked) or report that none exists." There is an asymmetry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between these outcomes, in that “none exists" is </a:t>
            </a:r>
            <a:r>
              <a:rPr lang="en-US" sz="2000" b="0" i="0" u="none" strike="noStrike" baseline="0" dirty="0">
                <a:latin typeface="CMTI9"/>
              </a:rPr>
              <a:t>not </a:t>
            </a:r>
            <a:r>
              <a:rPr lang="en-US" sz="2000" b="0" i="0" u="none" strike="noStrike" baseline="0" dirty="0">
                <a:latin typeface="CMR9"/>
              </a:rPr>
              <a:t>required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to be easy to verify.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We call such a search problem </a:t>
            </a:r>
            <a:r>
              <a:rPr lang="en-US" sz="2000" b="0" i="0" u="none" strike="noStrike" baseline="0" dirty="0">
                <a:latin typeface="CMTI9"/>
              </a:rPr>
              <a:t>total </a:t>
            </a:r>
            <a:r>
              <a:rPr lang="en-US" sz="2000" b="0" i="0" u="none" strike="noStrike" baseline="0" dirty="0">
                <a:latin typeface="CMR9"/>
              </a:rPr>
              <a:t>if the solution always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exists.</a:t>
            </a:r>
          </a:p>
        </p:txBody>
      </p:sp>
    </p:spTree>
    <p:extLst>
      <p:ext uri="{BB962C8B-B14F-4D97-AF65-F5344CB8AC3E}">
        <p14:creationId xmlns:p14="http://schemas.microsoft.com/office/powerpoint/2010/main" val="43751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4096-838D-7715-B057-5872FB79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799"/>
            <a:ext cx="11787605" cy="59848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CMR9"/>
              </a:rPr>
              <a:t>There are many apparently hard </a:t>
            </a:r>
            <a:r>
              <a:rPr lang="en-US" sz="2000" b="0" i="0" u="none" strike="noStrike" baseline="0" dirty="0">
                <a:latin typeface="CMTI9"/>
              </a:rPr>
              <a:t>total search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problems in </a:t>
            </a:r>
            <a:r>
              <a:rPr lang="en-US" sz="2000" b="0" i="0" u="none" strike="noStrike" baseline="0" dirty="0">
                <a:latin typeface="CMBX9"/>
              </a:rPr>
              <a:t>NP</a:t>
            </a:r>
            <a:r>
              <a:rPr lang="en-US" sz="2000" b="0" i="0" u="none" strike="noStrike" baseline="0" dirty="0">
                <a:latin typeface="CMR9"/>
              </a:rPr>
              <a:t> ,even though, as we argued in the introduction,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they are unlikely to be </a:t>
            </a:r>
            <a:r>
              <a:rPr lang="en-US" sz="2000" b="0" i="0" u="none" strike="noStrike" baseline="0" dirty="0">
                <a:latin typeface="CMBX9"/>
              </a:rPr>
              <a:t>NP</a:t>
            </a:r>
            <a:r>
              <a:rPr lang="en-US" sz="2000" b="0" i="0" u="none" strike="noStrike" baseline="0" dirty="0">
                <a:latin typeface="CMR9"/>
              </a:rPr>
              <a:t>-complete. Perhaps the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best-known is </a:t>
            </a:r>
            <a:r>
              <a:rPr lang="en-US" sz="2000" b="0" i="0" u="none" strike="noStrike" baseline="0" dirty="0">
                <a:latin typeface="CMCSC10"/>
              </a:rPr>
              <a:t>Factoring</a:t>
            </a:r>
            <a:r>
              <a:rPr lang="en-US" sz="2000" b="0" i="0" u="none" strike="noStrike" baseline="0" dirty="0">
                <a:latin typeface="CMR9"/>
              </a:rPr>
              <a:t>, the problem of taking an integer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as an input, and outputting its prime factors. </a:t>
            </a:r>
            <a:r>
              <a:rPr lang="en-US" sz="2000" b="0" i="0" u="none" strike="noStrike" baseline="0" dirty="0">
                <a:latin typeface="CMCSC10"/>
              </a:rPr>
              <a:t>Nash </a:t>
            </a:r>
            <a:r>
              <a:rPr lang="en-US" sz="2000" b="0" i="0" u="none" strike="noStrike" baseline="0" dirty="0">
                <a:latin typeface="CMR9"/>
              </a:rPr>
              <a:t>and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several other problems introduced below are also total.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 useful classification of total search problems was proposed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in . The idea is this: If a problem is total, the fact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that every instance has a solution must have a mathematical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proof. Unless the problem can be easily solved </a:t>
            </a:r>
            <a:r>
              <a:rPr lang="en-US" sz="2000" b="0" i="0" u="none" strike="noStrike" baseline="0" dirty="0" err="1">
                <a:latin typeface="CMR9"/>
              </a:rPr>
              <a:t>eficiently</a:t>
            </a:r>
            <a:r>
              <a:rPr lang="en-US" sz="2000" b="0" i="0" u="none" strike="noStrike" baseline="0" dirty="0">
                <a:latin typeface="CMR9"/>
              </a:rPr>
              <a:t>, in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that proof there must be a “non-constructive step". It turns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out that, for all known total search problems in the fringes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of </a:t>
            </a:r>
            <a:r>
              <a:rPr lang="en-US" sz="2000" b="0" i="0" u="none" strike="noStrike" baseline="0" dirty="0">
                <a:latin typeface="CMBX9"/>
              </a:rPr>
              <a:t>P</a:t>
            </a:r>
            <a:r>
              <a:rPr lang="en-US" sz="2000" b="0" i="0" u="none" strike="noStrike" baseline="0" dirty="0">
                <a:latin typeface="CMR9"/>
              </a:rPr>
              <a:t>, these non-constructive steps are one of very few simple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arguments: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D8A2-1825-F4C2-4E8A-1B181EED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63342" cy="5625059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MSY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If a graph has a node of odd degree, then it must have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another." This is the </a:t>
            </a:r>
            <a:r>
              <a:rPr lang="en-US" sz="2000" b="0" i="0" u="none" strike="noStrike" baseline="0" dirty="0">
                <a:latin typeface="CMTI9"/>
              </a:rPr>
              <a:t>parity argument, </a:t>
            </a:r>
            <a:r>
              <a:rPr lang="en-US" sz="2000" b="0" i="0" u="none" strike="noStrike" baseline="0" dirty="0">
                <a:latin typeface="CMR9"/>
              </a:rPr>
              <a:t>giving rise to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the class </a:t>
            </a:r>
            <a:r>
              <a:rPr lang="en-US" sz="2000" b="0" i="0" u="none" strike="noStrike" baseline="0" dirty="0">
                <a:latin typeface="CMBX9"/>
              </a:rPr>
              <a:t>PPA</a:t>
            </a:r>
            <a:r>
              <a:rPr lang="en-US" sz="2000" b="0" i="0" u="none" strike="noStrike" baseline="0" dirty="0">
                <a:latin typeface="CMR9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CMSY9"/>
              </a:rPr>
              <a:t> </a:t>
            </a:r>
            <a:r>
              <a:rPr lang="en-US" sz="2000" b="0" i="0" u="none" strike="noStrike" baseline="0" dirty="0">
                <a:latin typeface="CMR9"/>
              </a:rPr>
              <a:t>If a directed graph has an unbalanced node (a vertex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with </a:t>
            </a:r>
            <a:r>
              <a:rPr lang="en-US" sz="2000" b="0" i="0" u="none" strike="noStrike" baseline="0" dirty="0" err="1">
                <a:latin typeface="CMR9"/>
              </a:rPr>
              <a:t>diferent</a:t>
            </a:r>
            <a:r>
              <a:rPr lang="en-US" sz="2000" b="0" i="0" u="none" strike="noStrike" baseline="0" dirty="0">
                <a:latin typeface="CMR9"/>
              </a:rPr>
              <a:t> in-degree and out-degree), then it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must have another." This is the </a:t>
            </a:r>
            <a:r>
              <a:rPr lang="en-US" sz="2000" b="0" i="0" u="none" strike="noStrike" baseline="0" dirty="0">
                <a:latin typeface="CMTI9"/>
              </a:rPr>
              <a:t>parity argument for</a:t>
            </a:r>
          </a:p>
          <a:p>
            <a:pPr algn="l"/>
            <a:r>
              <a:rPr lang="en-US" sz="2000" b="0" i="0" u="none" strike="noStrike" baseline="0" dirty="0">
                <a:latin typeface="CMTI9"/>
              </a:rPr>
              <a:t>directed graphs</a:t>
            </a:r>
            <a:r>
              <a:rPr lang="en-US" sz="2000" b="0" i="0" u="none" strike="noStrike" baseline="0" dirty="0">
                <a:latin typeface="CMR9"/>
              </a:rPr>
              <a:t>, giving rise to the class </a:t>
            </a:r>
            <a:r>
              <a:rPr lang="en-US" sz="2000" b="0" i="0" u="none" strike="noStrike" baseline="0" dirty="0">
                <a:latin typeface="CMBX9"/>
              </a:rPr>
              <a:t>PPAD </a:t>
            </a:r>
            <a:r>
              <a:rPr lang="en-US" dirty="0">
                <a:latin typeface="CMR9"/>
              </a:rPr>
              <a:t>.</a:t>
            </a:r>
            <a:endParaRPr lang="en-US" sz="2000" b="0" i="0" u="none" strike="noStrike" baseline="0" dirty="0">
              <a:latin typeface="CMR9"/>
            </a:endParaRPr>
          </a:p>
          <a:p>
            <a:pPr algn="l"/>
            <a:r>
              <a:rPr lang="en-US" dirty="0"/>
              <a:t>PLS</a:t>
            </a:r>
          </a:p>
          <a:p>
            <a:pPr algn="l"/>
            <a:r>
              <a:rPr lang="en-US" dirty="0"/>
              <a:t>PPP</a:t>
            </a:r>
          </a:p>
        </p:txBody>
      </p:sp>
    </p:spTree>
    <p:extLst>
      <p:ext uri="{BB962C8B-B14F-4D97-AF65-F5344CB8AC3E}">
        <p14:creationId xmlns:p14="http://schemas.microsoft.com/office/powerpoint/2010/main" val="8395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AE94-A470-0E60-81FC-A8FAF065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08313" cy="5610069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NimbusRomNo9L-Medi"/>
              </a:rPr>
              <a:t>FROM </a:t>
            </a:r>
            <a:r>
              <a:rPr lang="en-US" sz="3600" b="0" i="0" u="none" strike="noStrike" baseline="0" dirty="0">
                <a:latin typeface="CMCSC10"/>
              </a:rPr>
              <a:t>NASH </a:t>
            </a:r>
            <a:r>
              <a:rPr lang="en-US" sz="3600" b="0" i="0" u="none" strike="noStrike" baseline="0" dirty="0">
                <a:latin typeface="NimbusRomNo9L-Medi"/>
              </a:rPr>
              <a:t>TO </a:t>
            </a:r>
            <a:r>
              <a:rPr lang="en-US" sz="3600" b="0" i="0" u="none" strike="noStrike" baseline="0" dirty="0">
                <a:latin typeface="CMBX12"/>
              </a:rPr>
              <a:t>PPAD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Our main result is the following:</a:t>
            </a:r>
          </a:p>
          <a:p>
            <a:pPr algn="l"/>
            <a:r>
              <a:rPr lang="en-US" sz="2000" b="0" i="0" u="none" strike="noStrike" baseline="0" dirty="0">
                <a:latin typeface="CMCSC10"/>
              </a:rPr>
              <a:t>Theorem </a:t>
            </a:r>
            <a:r>
              <a:rPr lang="en-US" dirty="0">
                <a:latin typeface="CMR9"/>
              </a:rPr>
              <a:t>:</a:t>
            </a:r>
            <a:r>
              <a:rPr lang="en-US" sz="2000" b="0" i="0" u="none" strike="noStrike" baseline="0" dirty="0">
                <a:latin typeface="CMR9"/>
              </a:rPr>
              <a:t> </a:t>
            </a:r>
            <a:r>
              <a:rPr lang="en-US" sz="2000" b="0" i="0" u="none" strike="noStrike" baseline="0" dirty="0">
                <a:latin typeface="CMCSC10"/>
              </a:rPr>
              <a:t>Nash </a:t>
            </a:r>
            <a:r>
              <a:rPr lang="en-US" sz="2000" b="0" i="0" u="none" strike="noStrike" baseline="0" dirty="0">
                <a:latin typeface="CMTI9"/>
              </a:rPr>
              <a:t>is </a:t>
            </a:r>
            <a:r>
              <a:rPr lang="en-US" sz="2000" b="0" i="0" u="none" strike="noStrike" baseline="0" dirty="0">
                <a:latin typeface="CMBX9"/>
              </a:rPr>
              <a:t>PPAD</a:t>
            </a:r>
            <a:r>
              <a:rPr lang="en-US" sz="2000" b="0" i="0" u="none" strike="noStrike" baseline="0" dirty="0">
                <a:latin typeface="CMTI9"/>
              </a:rPr>
              <a:t>-complete.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We need to prove two things: First, that </a:t>
            </a:r>
            <a:r>
              <a:rPr lang="en-US" sz="2000" b="0" i="0" u="none" strike="noStrike" baseline="0" dirty="0">
                <a:latin typeface="CMCSC10"/>
              </a:rPr>
              <a:t>Nash </a:t>
            </a:r>
            <a:r>
              <a:rPr lang="en-US" sz="2000" b="0" i="0" u="none" strike="noStrike" baseline="0" dirty="0">
                <a:latin typeface="CMR9"/>
              </a:rPr>
              <a:t>is in </a:t>
            </a:r>
            <a:r>
              <a:rPr lang="en-US" sz="2000" b="0" i="0" u="none" strike="noStrike" baseline="0" dirty="0">
                <a:latin typeface="CMBX9"/>
              </a:rPr>
              <a:t>PPAD</a:t>
            </a:r>
            <a:r>
              <a:rPr lang="en-US" sz="2000" b="0" i="0" u="none" strike="noStrike" baseline="0" dirty="0">
                <a:latin typeface="CMR9"/>
              </a:rPr>
              <a:t>, that is, it can be reduced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to </a:t>
            </a:r>
            <a:r>
              <a:rPr lang="en-US" sz="2000" b="0" i="0" u="none" strike="noStrike" baseline="0" dirty="0">
                <a:latin typeface="CMCSC10"/>
              </a:rPr>
              <a:t>end of the line. </a:t>
            </a:r>
            <a:r>
              <a:rPr lang="en-US" sz="2000" b="0" i="0" u="none" strike="noStrike" baseline="0" dirty="0">
                <a:latin typeface="CMR9"/>
              </a:rPr>
              <a:t> As it turns out, both directions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are established through a computational problem inspired</a:t>
            </a:r>
          </a:p>
          <a:p>
            <a:pPr algn="l"/>
            <a:r>
              <a:rPr lang="en-US" sz="2000" b="0" i="0" u="none" strike="noStrike" baseline="0" dirty="0">
                <a:latin typeface="CMR9"/>
              </a:rPr>
              <a:t>by a fundamental result in topology, called </a:t>
            </a:r>
            <a:r>
              <a:rPr lang="en-US" sz="2000" b="0" i="0" u="none" strike="noStrike" baseline="0" dirty="0">
                <a:latin typeface="CMTI9"/>
              </a:rPr>
              <a:t>Brouwer's</a:t>
            </a:r>
          </a:p>
          <a:p>
            <a:pPr algn="l"/>
            <a:r>
              <a:rPr lang="en-US" sz="2000" b="0" i="0" u="none" strike="noStrike" baseline="0" dirty="0">
                <a:latin typeface="CMTI9"/>
              </a:rPr>
              <a:t>Fixed Point Theorem.</a:t>
            </a:r>
            <a:endParaRPr lang="en-US" dirty="0">
              <a:latin typeface="CMR9"/>
            </a:endParaRPr>
          </a:p>
        </p:txBody>
      </p:sp>
    </p:spTree>
    <p:extLst>
      <p:ext uri="{BB962C8B-B14F-4D97-AF65-F5344CB8AC3E}">
        <p14:creationId xmlns:p14="http://schemas.microsoft.com/office/powerpoint/2010/main" val="306686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D044-387C-B54C-7786-03758BE3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958804" cy="5370226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NimbusRomNo9L-Medi"/>
              </a:rPr>
              <a:t>Brouwer Fixed Points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Imagine a continuous function mapping a circle (together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with its interior) to </a:t>
            </a:r>
            <a:r>
              <a:rPr lang="en-US" b="0" i="0" u="none" strike="noStrike" baseline="0" dirty="0" err="1">
                <a:latin typeface="CMR9"/>
              </a:rPr>
              <a:t>itself;for</a:t>
            </a:r>
            <a:r>
              <a:rPr lang="en-US" b="0" i="0" u="none" strike="noStrike" baseline="0" dirty="0">
                <a:latin typeface="CMR9"/>
              </a:rPr>
              <a:t> example, a rotation around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the center. Notice that the center is fixed, it hasn't moved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under this function. You could flip the </a:t>
            </a:r>
            <a:r>
              <a:rPr lang="en-US" b="0" i="0" u="none" strike="noStrike" baseline="0" dirty="0" err="1">
                <a:latin typeface="CMR9"/>
              </a:rPr>
              <a:t>circle,but</a:t>
            </a:r>
            <a:r>
              <a:rPr lang="en-US" b="0" i="0" u="none" strike="noStrike" baseline="0" dirty="0">
                <a:latin typeface="CMR9"/>
              </a:rPr>
              <a:t> then all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points on a diagonal would stay put. Or you could do something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more elaborate: Shrink the circle, translate it (so it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still lies within the original larger circle) and then rotate it.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A little thought reveals that there is still at least one </a:t>
            </a:r>
            <a:r>
              <a:rPr lang="en-US" dirty="0">
                <a:latin typeface="CMR9"/>
              </a:rPr>
              <a:t>fix</a:t>
            </a:r>
            <a:r>
              <a:rPr lang="en-US" b="0" i="0" u="none" strike="noStrike" baseline="0" dirty="0">
                <a:latin typeface="CMR9"/>
              </a:rPr>
              <a:t>ed</a:t>
            </a:r>
          </a:p>
          <a:p>
            <a:pPr algn="l"/>
            <a:r>
              <a:rPr lang="en-US" b="0" i="0" u="none" strike="noStrike" baseline="0" dirty="0">
                <a:latin typeface="CMR9"/>
              </a:rPr>
              <a:t>point.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7528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2471</Words>
  <Application>Microsoft Office PowerPoint</Application>
  <PresentationFormat>Widescreen</PresentationFormat>
  <Paragraphs>238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Century Gothic</vt:lpstr>
      <vt:lpstr>CMBX12</vt:lpstr>
      <vt:lpstr>CMBX9</vt:lpstr>
      <vt:lpstr>CMCSC10</vt:lpstr>
      <vt:lpstr>CMMI6</vt:lpstr>
      <vt:lpstr>CMMI9</vt:lpstr>
      <vt:lpstr>CMR10</vt:lpstr>
      <vt:lpstr>CMR5</vt:lpstr>
      <vt:lpstr>CMR6</vt:lpstr>
      <vt:lpstr>CMR9</vt:lpstr>
      <vt:lpstr>CMSY6</vt:lpstr>
      <vt:lpstr>CMSY9</vt:lpstr>
      <vt:lpstr>CMTI9</vt:lpstr>
      <vt:lpstr>NimbusRomNo9L-Medi</vt:lpstr>
      <vt:lpstr>NimbusRomNo9L-ReguItal</vt:lpstr>
      <vt:lpstr>NimbusSanL-Bold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Amirhossein Hami</dc:creator>
  <cp:lastModifiedBy>Amirhossein Hami</cp:lastModifiedBy>
  <cp:revision>1</cp:revision>
  <dcterms:created xsi:type="dcterms:W3CDTF">2024-07-06T03:50:12Z</dcterms:created>
  <dcterms:modified xsi:type="dcterms:W3CDTF">2024-07-06T05:09:24Z</dcterms:modified>
</cp:coreProperties>
</file>