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7" r:id="rId2"/>
    <p:sldId id="278" r:id="rId3"/>
    <p:sldId id="286" r:id="rId4"/>
    <p:sldId id="300" r:id="rId5"/>
    <p:sldId id="304" r:id="rId6"/>
    <p:sldId id="291" r:id="rId7"/>
    <p:sldId id="301" r:id="rId8"/>
    <p:sldId id="302" r:id="rId9"/>
    <p:sldId id="293" r:id="rId10"/>
    <p:sldId id="294" r:id="rId11"/>
    <p:sldId id="305" r:id="rId12"/>
    <p:sldId id="303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3" autoAdjust="0"/>
  </p:normalViewPr>
  <p:slideViewPr>
    <p:cSldViewPr>
      <p:cViewPr>
        <p:scale>
          <a:sx n="68" d="100"/>
          <a:sy n="68" d="100"/>
        </p:scale>
        <p:origin x="-1858" y="-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368AF-FA1F-42F7-91CD-5A3704A2578B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EE07C-4C62-423B-B2D9-69227FB5F3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7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EE07C-4C62-423B-B2D9-69227FB5F39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95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EE07C-4C62-423B-B2D9-69227FB5F39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95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Determine the </a:t>
                </a:r>
                <a:r>
                  <a:rPr lang="nl-NL" dirty="0" err="1" smtClean="0"/>
                  <a:t>values</a:t>
                </a:r>
                <a:r>
                  <a:rPr lang="nl-NL" dirty="0" smtClean="0"/>
                  <a:t> of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>
                    <a:ea typeface="Cambria Math"/>
                  </a:rPr>
                  <a:t> with the </a:t>
                </a:r>
                <a:r>
                  <a:rPr lang="nl-NL" b="1" dirty="0" smtClean="0">
                    <a:ea typeface="Cambria Math"/>
                  </a:rPr>
                  <a:t>training set</a:t>
                </a:r>
                <a:endParaRPr lang="nl-NL" dirty="0"/>
              </a:p>
              <a:p>
                <a:r>
                  <a:rPr lang="nl-NL" dirty="0" err="1" smtClean="0"/>
                  <a:t>Evaluate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it’s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accuracy</a:t>
                </a:r>
                <a:r>
                  <a:rPr lang="nl-NL" dirty="0" smtClean="0"/>
                  <a:t> with the </a:t>
                </a:r>
                <a:r>
                  <a:rPr lang="nl-NL" b="1" dirty="0" smtClean="0"/>
                  <a:t>test set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Determine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values</a:t>
                </a:r>
                <a:r>
                  <a:rPr lang="nl-NL" dirty="0" smtClean="0"/>
                  <a:t> of the parameters </a:t>
                </a:r>
                <a:r>
                  <a:rPr lang="nl-NL" i="0" smtClean="0">
                    <a:latin typeface="Cambria Math"/>
                    <a:ea typeface="Cambria Math"/>
                  </a:rPr>
                  <a:t>𝜃_</a:t>
                </a:r>
                <a:r>
                  <a:rPr lang="nl-NL" b="0" i="0" smtClean="0">
                    <a:latin typeface="Cambria Math"/>
                    <a:ea typeface="Cambria Math"/>
                  </a:rPr>
                  <a:t>𝑖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with</a:t>
                </a:r>
                <a:r>
                  <a:rPr lang="nl-NL" dirty="0" smtClean="0">
                    <a:ea typeface="Cambria Math"/>
                  </a:rPr>
                  <a:t> the </a:t>
                </a:r>
                <a:r>
                  <a:rPr lang="nl-NL" b="1" dirty="0" smtClean="0">
                    <a:ea typeface="Cambria Math"/>
                  </a:rPr>
                  <a:t>training </a:t>
                </a:r>
                <a:r>
                  <a:rPr lang="nl-NL" b="1" dirty="0" smtClean="0">
                    <a:ea typeface="Cambria Math"/>
                  </a:rPr>
                  <a:t>set</a:t>
                </a:r>
                <a:endParaRPr lang="nl-NL" dirty="0"/>
              </a:p>
              <a:p>
                <a:r>
                  <a:rPr lang="nl-NL" dirty="0" err="1" smtClean="0"/>
                  <a:t>Evaluate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it’s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accuracy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the </a:t>
                </a:r>
                <a:r>
                  <a:rPr lang="nl-NL" b="1" dirty="0" smtClean="0"/>
                  <a:t>test </a:t>
                </a:r>
                <a:r>
                  <a:rPr lang="nl-NL" b="1" dirty="0" smtClean="0"/>
                  <a:t>set</a:t>
                </a:r>
                <a:endParaRPr lang="nl-NL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EE07C-4C62-423B-B2D9-69227FB5F39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1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9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4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58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52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1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1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5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1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3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67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E2BD-C756-4890-94A1-45C44AEB2BED}" type="datetimeFigureOut">
              <a:rPr lang="nl-NL" smtClean="0"/>
              <a:t>20-3-2017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0011-5911-49B7-94A1-983B6A3BD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2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Eindhoven Data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tx1"/>
                </a:solidFill>
              </a:rPr>
              <a:t>Hackathon</a:t>
            </a:r>
            <a:endParaRPr lang="nl-N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Japanese</a:t>
            </a:r>
            <a:r>
              <a:rPr lang="nl-NL" dirty="0" smtClean="0"/>
              <a:t> credit dataset; </a:t>
            </a:r>
          </a:p>
          <a:p>
            <a:pPr lvl="1"/>
            <a:r>
              <a:rPr lang="nl-NL" dirty="0" smtClean="0"/>
              <a:t>15 features + label (9 </a:t>
            </a:r>
            <a:r>
              <a:rPr lang="nl-NL" dirty="0" err="1" smtClean="0"/>
              <a:t>categorical</a:t>
            </a:r>
            <a:r>
              <a:rPr lang="nl-NL" dirty="0" smtClean="0"/>
              <a:t>, 6 </a:t>
            </a:r>
            <a:r>
              <a:rPr lang="nl-NL" dirty="0" err="1" smtClean="0"/>
              <a:t>numerical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690 </a:t>
            </a:r>
            <a:r>
              <a:rPr lang="nl-NL" dirty="0" err="1" smtClean="0"/>
              <a:t>instances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8" y="3645024"/>
            <a:ext cx="6438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IMDB movie review dataset; </a:t>
            </a:r>
          </a:p>
          <a:p>
            <a:pPr lvl="1"/>
            <a:r>
              <a:rPr lang="nl-NL" dirty="0" smtClean="0"/>
              <a:t>Training set of 25.000 entries (</a:t>
            </a:r>
            <a:r>
              <a:rPr lang="nl-NL" dirty="0" err="1" smtClean="0"/>
              <a:t>positive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negative</a:t>
            </a:r>
            <a:r>
              <a:rPr lang="nl-NL" dirty="0" smtClean="0"/>
              <a:t> reviews)</a:t>
            </a:r>
          </a:p>
          <a:p>
            <a:pPr lvl="1"/>
            <a:r>
              <a:rPr lang="nl-NL" dirty="0" smtClean="0"/>
              <a:t>Test set of 25.000 entries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900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pic>
        <p:nvPicPr>
          <p:cNvPr id="1026" name="Picture 2" descr="http://static1.squarespace.com/static/5206b718e4b0bdc26006bae2/t/5245b52ae4b08daa90d75510/1380306042980/SVM-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/>
          <a:stretch/>
        </p:blipFill>
        <p:spPr bwMode="auto">
          <a:xfrm>
            <a:off x="1043608" y="3069063"/>
            <a:ext cx="693077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3608" y="3600900"/>
            <a:ext cx="5040560" cy="17004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6228184" y="3600900"/>
            <a:ext cx="576064" cy="17004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6228184" y="5890046"/>
            <a:ext cx="2731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00B050"/>
                </a:solidFill>
              </a:rPr>
              <a:t>Y: </a:t>
            </a:r>
            <a:r>
              <a:rPr lang="nl-NL" dirty="0" smtClean="0">
                <a:solidFill>
                  <a:srgbClr val="00B050"/>
                </a:solidFill>
              </a:rPr>
              <a:t>label indicating the class</a:t>
            </a:r>
          </a:p>
          <a:p>
            <a:r>
              <a:rPr lang="nl-NL" dirty="0" smtClean="0"/>
              <a:t>1: </a:t>
            </a:r>
            <a:r>
              <a:rPr lang="nl-NL" dirty="0" err="1" smtClean="0"/>
              <a:t>belongs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class</a:t>
            </a:r>
          </a:p>
          <a:p>
            <a:r>
              <a:rPr lang="nl-NL" dirty="0" smtClean="0"/>
              <a:t>0: does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belong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class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67" y="3566316"/>
                <a:ext cx="68294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7" y="3566316"/>
                <a:ext cx="682944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160" y="3864216"/>
                <a:ext cx="68294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60" y="3864216"/>
                <a:ext cx="682944" cy="3808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66687" y="3600900"/>
                <a:ext cx="91236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nl-NL" b="1" dirty="0" smtClean="0">
                    <a:solidFill>
                      <a:srgbClr val="00B050"/>
                    </a:solidFill>
                  </a:rPr>
                  <a:t> = 1</a:t>
                </a:r>
                <a:endParaRPr lang="nl-NL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687" y="3600900"/>
                <a:ext cx="912366" cy="380810"/>
              </a:xfrm>
              <a:prstGeom prst="rect">
                <a:avLst/>
              </a:prstGeom>
              <a:blipFill rotWithShape="1">
                <a:blip r:embed="rId5"/>
                <a:stretch>
                  <a:fillRect t="-4839" r="-4698" b="-258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66687" y="3933056"/>
                <a:ext cx="91236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nl-NL" b="1" dirty="0" smtClean="0">
                    <a:solidFill>
                      <a:srgbClr val="00B050"/>
                    </a:solidFill>
                  </a:rPr>
                  <a:t> = 1</a:t>
                </a:r>
                <a:endParaRPr lang="nl-NL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687" y="3933056"/>
                <a:ext cx="912366" cy="380810"/>
              </a:xfrm>
              <a:prstGeom prst="rect">
                <a:avLst/>
              </a:prstGeom>
              <a:blipFill rotWithShape="1">
                <a:blip r:embed="rId6"/>
                <a:stretch>
                  <a:fillRect t="-4762" r="-4698" b="-23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5536" y="4293199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B0F0"/>
                </a:solidFill>
              </a:rPr>
              <a:t>.</a:t>
            </a:r>
          </a:p>
          <a:p>
            <a:r>
              <a:rPr lang="nl-NL" dirty="0" smtClean="0">
                <a:solidFill>
                  <a:srgbClr val="00B0F0"/>
                </a:solidFill>
              </a:rPr>
              <a:t>.</a:t>
            </a:r>
          </a:p>
          <a:p>
            <a:r>
              <a:rPr lang="nl-NL" dirty="0">
                <a:solidFill>
                  <a:srgbClr val="00B0F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8634" y="5436035"/>
                <a:ext cx="434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      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34" y="5436035"/>
                <a:ext cx="434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blood</a:t>
            </a:r>
            <a:r>
              <a:rPr lang="nl-NL" dirty="0" smtClean="0"/>
              <a:t> </a:t>
            </a:r>
            <a:r>
              <a:rPr lang="nl-NL" dirty="0" err="1" smtClean="0"/>
              <a:t>donation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556792"/>
            <a:ext cx="626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00B0F0"/>
                </a:solidFill>
              </a:rPr>
              <a:t>input dataset X with features  (                           ) and </a:t>
            </a:r>
            <a:r>
              <a:rPr lang="nl-NL" b="1" dirty="0" smtClean="0">
                <a:solidFill>
                  <a:srgbClr val="00B050"/>
                </a:solidFill>
              </a:rPr>
              <a:t>class-label Y</a:t>
            </a:r>
            <a:endParaRPr lang="nl-NL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9422" y="1556792"/>
                <a:ext cx="1471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nl-NL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nl-NL" b="1" i="1">
                          <a:solidFill>
                            <a:srgbClr val="00B0F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nl-NL" b="1" i="1">
                          <a:solidFill>
                            <a:srgbClr val="00B0F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22" y="1556792"/>
                <a:ext cx="147162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48264" y="4250890"/>
                <a:ext cx="91236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nl-NL" b="1" dirty="0" smtClean="0">
                    <a:solidFill>
                      <a:srgbClr val="00B050"/>
                    </a:solidFill>
                  </a:rPr>
                  <a:t> = 1</a:t>
                </a:r>
                <a:endParaRPr lang="nl-NL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250890"/>
                <a:ext cx="912366" cy="380810"/>
              </a:xfrm>
              <a:prstGeom prst="rect">
                <a:avLst/>
              </a:prstGeom>
              <a:blipFill rotWithShape="1">
                <a:blip r:embed="rId9"/>
                <a:stretch>
                  <a:fillRect t="-4762" r="-4698" b="-23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48264" y="4553971"/>
                <a:ext cx="91236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nl-NL" b="1" dirty="0" smtClean="0">
                    <a:solidFill>
                      <a:srgbClr val="00B050"/>
                    </a:solidFill>
                  </a:rPr>
                  <a:t> = 1</a:t>
                </a:r>
                <a:endParaRPr lang="nl-NL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553971"/>
                <a:ext cx="912366" cy="380810"/>
              </a:xfrm>
              <a:prstGeom prst="rect">
                <a:avLst/>
              </a:prstGeom>
              <a:blipFill rotWithShape="1">
                <a:blip r:embed="rId10"/>
                <a:stretch>
                  <a:fillRect t="-4762" r="-4698" b="-23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72002" y="4922493"/>
                <a:ext cx="91236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nl-NL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nl-NL" b="1" dirty="0" smtClean="0">
                    <a:solidFill>
                      <a:srgbClr val="00B050"/>
                    </a:solidFill>
                  </a:rPr>
                  <a:t> = 0</a:t>
                </a:r>
                <a:endParaRPr lang="nl-NL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02" y="4922493"/>
                <a:ext cx="912366" cy="380810"/>
              </a:xfrm>
              <a:prstGeom prst="rect">
                <a:avLst/>
              </a:prstGeom>
              <a:blipFill rotWithShape="1">
                <a:blip r:embed="rId11"/>
                <a:stretch>
                  <a:fillRect t="-4762" r="-4698" b="-23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9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00829"/>
              </p:ext>
            </p:extLst>
          </p:nvPr>
        </p:nvGraphicFramePr>
        <p:xfrm>
          <a:off x="30637" y="2204864"/>
          <a:ext cx="7992888" cy="1792599"/>
        </p:xfrm>
        <a:graphic>
          <a:graphicData uri="http://schemas.openxmlformats.org/drawingml/2006/table">
            <a:tbl>
              <a:tblPr/>
              <a:tblGrid>
                <a:gridCol w="576063"/>
                <a:gridCol w="792088"/>
                <a:gridCol w="1008112"/>
                <a:gridCol w="1512169"/>
                <a:gridCol w="1296143"/>
                <a:gridCol w="936105"/>
                <a:gridCol w="1152128"/>
                <a:gridCol w="720080"/>
              </a:tblGrid>
              <a:tr h="26389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864" marR="5864" marT="586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workclass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marital-status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occupation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hours-per-week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native-country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389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Self-emp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Bachelors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Exec-managerial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United-States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&lt;=50K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HS-grad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Divorced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Exec-managerial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United-States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&gt;50K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11th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Cleaners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Cuba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&lt;=50K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Prof-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Cuba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&gt;50K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Masters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Prof-</a:t>
                      </a:r>
                      <a:r>
                        <a:rPr lang="nl-NL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specialty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United-States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&lt;=50K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9th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Divorced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Other-service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Jamaica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&gt;50K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2652" y="2655932"/>
            <a:ext cx="7270791" cy="142114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7375452" y="2652073"/>
            <a:ext cx="648072" cy="1425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39552" y="1556792"/>
            <a:ext cx="70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00B0F0"/>
                </a:solidFill>
              </a:rPr>
              <a:t>input dataset X with features  (                      ) and </a:t>
            </a:r>
            <a:r>
              <a:rPr lang="nl-NL" b="1" dirty="0" smtClean="0">
                <a:solidFill>
                  <a:srgbClr val="00B050"/>
                </a:solidFill>
              </a:rPr>
              <a:t>class-label Y  (       ,       )</a:t>
            </a:r>
            <a:endParaRPr lang="nl-NL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23524" y="2637092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24" y="2637092"/>
                <a:ext cx="868956" cy="316690"/>
              </a:xfrm>
              <a:prstGeom prst="rect">
                <a:avLst/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28738" y="1556792"/>
                <a:ext cx="114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, … </m:t>
                    </m:r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,</a:t>
                </a:r>
                <a:r>
                  <a:rPr lang="nl-NL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8" y="1556792"/>
                <a:ext cx="11463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644" y="4149080"/>
                <a:ext cx="68366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      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nl-NL" b="1" i="1">
                        <a:solidFill>
                          <a:srgbClr val="00B0F0"/>
                        </a:solidFill>
                        <a:latin typeface="Cambria Math"/>
                      </a:rPr>
                      <m:t>        </m:t>
                    </m:r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nl-NL" b="1" dirty="0">
                        <a:solidFill>
                          <a:srgbClr val="00B0F0"/>
                        </a:solidFill>
                      </a:rPr>
                      <m:t>             </m:t>
                    </m:r>
                    <m:r>
                      <m:rPr>
                        <m:nor/>
                      </m:rPr>
                      <a:rPr lang="nl-NL" b="1" i="0" dirty="0" smtClean="0">
                        <a:solidFill>
                          <a:srgbClr val="00B0F0"/>
                        </a:solidFill>
                      </a:rPr>
                      <m:t>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nl-NL" b="1" dirty="0">
                  <a:solidFill>
                    <a:srgbClr val="00B0F0"/>
                  </a:solidFill>
                </a:endParaRPr>
              </a:p>
              <a:p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4" y="4149080"/>
                <a:ext cx="683668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37179" y="1630153"/>
                <a:ext cx="527132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9" y="1630153"/>
                <a:ext cx="527132" cy="316690"/>
              </a:xfrm>
              <a:prstGeom prst="rect">
                <a:avLst/>
              </a:prstGeom>
              <a:blipFill rotWithShape="1"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925188" y="1628800"/>
                <a:ext cx="527132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88" y="1628800"/>
                <a:ext cx="527132" cy="316690"/>
              </a:xfrm>
              <a:prstGeom prst="rect">
                <a:avLst/>
              </a:prstGeom>
              <a:blipFill rotWithShape="1"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salary</a:t>
            </a:r>
            <a:r>
              <a:rPr lang="nl-NL" dirty="0" smtClean="0"/>
              <a:t> data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28384" y="3501836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501836"/>
                <a:ext cx="868956" cy="316690"/>
              </a:xfrm>
              <a:prstGeom prst="rect">
                <a:avLst/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3789040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𝟔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789040"/>
                <a:ext cx="868956" cy="316690"/>
              </a:xfrm>
              <a:prstGeom prst="rect">
                <a:avLst/>
              </a:prstGeom>
              <a:blipFill rotWithShape="1">
                <a:blip r:embed="rId11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37898" y="3082747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8" y="3082747"/>
                <a:ext cx="868956" cy="316690"/>
              </a:xfrm>
              <a:prstGeom prst="rect">
                <a:avLst/>
              </a:prstGeom>
              <a:blipFill rotWithShape="1">
                <a:blip r:embed="rId1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037898" y="3284984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8" y="3284984"/>
                <a:ext cx="868956" cy="316690"/>
              </a:xfrm>
              <a:prstGeom prst="rect">
                <a:avLst/>
              </a:prstGeom>
              <a:blipFill rotWithShape="1">
                <a:blip r:embed="rId1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28384" y="2852936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852936"/>
                <a:ext cx="868956" cy="316690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64819"/>
              </p:ext>
            </p:extLst>
          </p:nvPr>
        </p:nvGraphicFramePr>
        <p:xfrm>
          <a:off x="30637" y="2204864"/>
          <a:ext cx="7992888" cy="1792599"/>
        </p:xfrm>
        <a:graphic>
          <a:graphicData uri="http://schemas.openxmlformats.org/drawingml/2006/table">
            <a:tbl>
              <a:tblPr/>
              <a:tblGrid>
                <a:gridCol w="576063"/>
                <a:gridCol w="792088"/>
                <a:gridCol w="1008112"/>
                <a:gridCol w="1512169"/>
                <a:gridCol w="1296143"/>
                <a:gridCol w="936105"/>
                <a:gridCol w="1152128"/>
                <a:gridCol w="720080"/>
              </a:tblGrid>
              <a:tr h="26389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864" marR="5864" marT="586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workclass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marital-status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occupation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hours-per-week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native-country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5864" marR="5864" marT="5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389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Self-emp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Bachelors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Exec-managerial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United-States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&lt;=50K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HS-grad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Divorced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Exec-managerial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United-States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&gt;50K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11th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Cleaners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Cuba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&lt;=50K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Prof-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Cuba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&gt;50K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Masters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Married-civ-spouse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Prof-</a:t>
                      </a:r>
                      <a:r>
                        <a:rPr lang="nl-NL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specialty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United-States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&lt;=50K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5864" marR="5864" marT="586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Private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9th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Divorced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Other-service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Jamaica</a:t>
                      </a: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&gt;50K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64" marR="5864" marT="5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2652" y="2655932"/>
            <a:ext cx="7270791" cy="142114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7375452" y="2652073"/>
            <a:ext cx="648072" cy="1425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39552" y="1556792"/>
            <a:ext cx="70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00B0F0"/>
                </a:solidFill>
              </a:rPr>
              <a:t>input dataset X with features  (                      ) and </a:t>
            </a:r>
            <a:r>
              <a:rPr lang="nl-NL" b="1" dirty="0" smtClean="0">
                <a:solidFill>
                  <a:srgbClr val="00B050"/>
                </a:solidFill>
              </a:rPr>
              <a:t>class-label Y  (       ,       )</a:t>
            </a:r>
            <a:endParaRPr lang="nl-NL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23524" y="2637092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24" y="2637092"/>
                <a:ext cx="868956" cy="316690"/>
              </a:xfrm>
              <a:prstGeom prst="rect">
                <a:avLst/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28738" y="1556792"/>
                <a:ext cx="114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, … </m:t>
                    </m:r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,</a:t>
                </a:r>
                <a:r>
                  <a:rPr lang="nl-NL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8" y="1556792"/>
                <a:ext cx="11463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644" y="4149080"/>
                <a:ext cx="68366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nl-NL" b="1" dirty="0" smtClean="0">
                    <a:solidFill>
                      <a:srgbClr val="00B0F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      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nl-NL" b="1" i="1">
                        <a:solidFill>
                          <a:srgbClr val="00B0F0"/>
                        </a:solidFill>
                        <a:latin typeface="Cambria Math"/>
                      </a:rPr>
                      <m:t>        </m:t>
                    </m:r>
                    <m:r>
                      <a:rPr lang="nl-NL" b="1" i="1" smtClean="0">
                        <a:solidFill>
                          <a:srgbClr val="00B0F0"/>
                        </a:solidFill>
                        <a:latin typeface="Cambria Math"/>
                      </a:rPr>
                      <m:t>         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nl-NL" b="1" dirty="0">
                        <a:solidFill>
                          <a:srgbClr val="00B0F0"/>
                        </a:solidFill>
                      </a:rPr>
                      <m:t>             </m:t>
                    </m:r>
                    <m:r>
                      <m:rPr>
                        <m:nor/>
                      </m:rPr>
                      <a:rPr lang="nl-NL" b="1" i="0" dirty="0" smtClean="0">
                        <a:solidFill>
                          <a:srgbClr val="00B0F0"/>
                        </a:solidFill>
                      </a:rPr>
                      <m:t> </m:t>
                    </m:r>
                    <m:sSub>
                      <m:sSubPr>
                        <m:ctrlP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nl-NL" b="1" dirty="0">
                  <a:solidFill>
                    <a:srgbClr val="00B0F0"/>
                  </a:solidFill>
                </a:endParaRPr>
              </a:p>
              <a:p>
                <a:endParaRPr lang="nl-N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4" y="4149080"/>
                <a:ext cx="683668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37179" y="1630153"/>
                <a:ext cx="527132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9" y="1630153"/>
                <a:ext cx="527132" cy="316690"/>
              </a:xfrm>
              <a:prstGeom prst="rect">
                <a:avLst/>
              </a:prstGeom>
              <a:blipFill rotWithShape="1"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925188" y="1628800"/>
                <a:ext cx="527132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88" y="1628800"/>
                <a:ext cx="527132" cy="316690"/>
              </a:xfrm>
              <a:prstGeom prst="rect">
                <a:avLst/>
              </a:prstGeom>
              <a:blipFill rotWithShape="1"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salary</a:t>
            </a:r>
            <a:r>
              <a:rPr lang="nl-NL" dirty="0" smtClean="0"/>
              <a:t> data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28384" y="3501836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501836"/>
                <a:ext cx="868956" cy="316690"/>
              </a:xfrm>
              <a:prstGeom prst="rect">
                <a:avLst/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3789040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𝟔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789040"/>
                <a:ext cx="868956" cy="316690"/>
              </a:xfrm>
              <a:prstGeom prst="rect">
                <a:avLst/>
              </a:prstGeom>
              <a:blipFill rotWithShape="1">
                <a:blip r:embed="rId11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37898" y="3082747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8" y="3082747"/>
                <a:ext cx="868956" cy="316690"/>
              </a:xfrm>
              <a:prstGeom prst="rect">
                <a:avLst/>
              </a:prstGeom>
              <a:blipFill rotWithShape="1">
                <a:blip r:embed="rId1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037898" y="3284984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8" y="3284984"/>
                <a:ext cx="868956" cy="316690"/>
              </a:xfrm>
              <a:prstGeom prst="rect">
                <a:avLst/>
              </a:prstGeom>
              <a:blipFill rotWithShape="1">
                <a:blip r:embed="rId1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28384" y="2852936"/>
                <a:ext cx="868956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nl-NL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nl-NL" sz="1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nl-NL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852936"/>
                <a:ext cx="868956" cy="316690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95536" y="3947385"/>
            <a:ext cx="609144" cy="1217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04680" y="4010487"/>
            <a:ext cx="687000" cy="1506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90847" y="5527817"/>
            <a:ext cx="590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Categorical</a:t>
            </a:r>
            <a:r>
              <a:rPr lang="nl-NL" dirty="0" smtClean="0"/>
              <a:t> data: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featurized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normalized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795411"/>
            <a:ext cx="389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Numerical data: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normalized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84714" y="3601674"/>
            <a:ext cx="864354" cy="2683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714" y="6284747"/>
            <a:ext cx="382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Missing data :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removed</a:t>
            </a:r>
            <a:r>
              <a:rPr lang="nl-NL" dirty="0" smtClean="0"/>
              <a:t> (?)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83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275" y="2539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4" name="Picture 2" descr="correlation_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99" y="2228093"/>
            <a:ext cx="664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Classifier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744640" y="4365104"/>
            <a:ext cx="6581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 </a:t>
            </a:r>
            <a:r>
              <a:rPr lang="nl-NL" dirty="0" err="1" smtClean="0"/>
              <a:t>classifier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correctly</a:t>
            </a:r>
            <a:r>
              <a:rPr lang="nl-NL" dirty="0" smtClean="0"/>
              <a:t> map input data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output </a:t>
            </a:r>
            <a:r>
              <a:rPr lang="nl-NL" dirty="0" err="1" smtClean="0"/>
              <a:t>values</a:t>
            </a:r>
            <a:r>
              <a:rPr lang="nl-NL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It is a model </a:t>
            </a:r>
            <a:r>
              <a:rPr lang="nl-NL" dirty="0" err="1" smtClean="0"/>
              <a:t>which</a:t>
            </a:r>
            <a:r>
              <a:rPr lang="nl-NL" dirty="0" smtClean="0"/>
              <a:t> (</a:t>
            </a:r>
            <a:r>
              <a:rPr lang="nl-NL" dirty="0" err="1" smtClean="0"/>
              <a:t>hopefully</a:t>
            </a:r>
            <a:r>
              <a:rPr lang="nl-NL" dirty="0" smtClean="0"/>
              <a:t>) </a:t>
            </a:r>
            <a:r>
              <a:rPr lang="nl-NL" dirty="0" err="1" smtClean="0"/>
              <a:t>correctly</a:t>
            </a:r>
            <a:r>
              <a:rPr lang="nl-NL" dirty="0" smtClean="0"/>
              <a:t> </a:t>
            </a:r>
            <a:r>
              <a:rPr lang="nl-NL" dirty="0" err="1" smtClean="0"/>
              <a:t>describes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/>
              <a:t> </a:t>
            </a:r>
            <a:r>
              <a:rPr lang="nl-NL" dirty="0" smtClean="0"/>
              <a:t>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 is </a:t>
            </a:r>
            <a:r>
              <a:rPr lang="nl-NL" dirty="0" err="1" smtClean="0"/>
              <a:t>formed</a:t>
            </a:r>
            <a:r>
              <a:rPr lang="nl-NL" dirty="0" smtClean="0"/>
              <a:t> / </a:t>
            </a:r>
            <a:r>
              <a:rPr lang="nl-NL" dirty="0" err="1" smtClean="0"/>
              <a:t>generated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i="1" dirty="0" smtClean="0"/>
              <a:t>training data</a:t>
            </a:r>
            <a:r>
              <a:rPr lang="nl-NL" dirty="0" smtClean="0"/>
              <a:t>, </a:t>
            </a:r>
          </a:p>
          <a:p>
            <a:r>
              <a:rPr lang="nl-NL" dirty="0"/>
              <a:t> </a:t>
            </a:r>
            <a:r>
              <a:rPr lang="nl-NL" dirty="0" smtClean="0"/>
              <a:t>    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evaluate</a:t>
            </a:r>
            <a:r>
              <a:rPr lang="nl-NL" dirty="0" smtClean="0"/>
              <a:t> new data.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2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179512" y="3573016"/>
            <a:ext cx="144016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555776" y="4374152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179513" y="3572375"/>
            <a:ext cx="14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Labeled</a:t>
            </a:r>
            <a:r>
              <a:rPr lang="nl-NL" dirty="0" smtClean="0"/>
              <a:t>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3140968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Training Set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2555775" y="4365104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Set</a:t>
            </a:r>
            <a:endParaRPr lang="nl-NL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1619672" y="3501008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1619672" y="4149080"/>
            <a:ext cx="936104" cy="441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32040" y="3212976"/>
            <a:ext cx="144016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5140601" y="328033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Classifier</a:t>
            </a:r>
            <a:endParaRPr lang="nl-NL" dirty="0"/>
          </a:p>
        </p:txBody>
      </p:sp>
      <p:cxnSp>
        <p:nvCxnSpPr>
          <p:cNvPr id="30" name="Straight Arrow Connector 29"/>
          <p:cNvCxnSpPr>
            <a:stCxn id="5" idx="3"/>
          </p:cNvCxnSpPr>
          <p:nvPr/>
        </p:nvCxnSpPr>
        <p:spPr>
          <a:xfrm>
            <a:off x="3995936" y="350100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55776" y="3140968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Straight Connector 32"/>
          <p:cNvCxnSpPr>
            <a:stCxn id="6" idx="3"/>
          </p:cNvCxnSpPr>
          <p:nvPr/>
        </p:nvCxnSpPr>
        <p:spPr>
          <a:xfrm>
            <a:off x="3995936" y="4590176"/>
            <a:ext cx="417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308304" y="3180710"/>
            <a:ext cx="1440160" cy="8963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7516865" y="3240493"/>
            <a:ext cx="1028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Classifier</a:t>
            </a:r>
            <a:endParaRPr lang="nl-NL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72400" y="4077072"/>
            <a:ext cx="0" cy="513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72200" y="348378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5" y="27628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70%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2555776" y="402747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  <a:r>
              <a:rPr lang="nl-NL" dirty="0" smtClean="0"/>
              <a:t>0%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3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Three </a:t>
            </a:r>
            <a:r>
              <a:rPr lang="nl-NL" dirty="0" err="1" smtClean="0"/>
              <a:t>popular</a:t>
            </a:r>
            <a:r>
              <a:rPr lang="nl-NL" dirty="0" smtClean="0"/>
              <a:t> </a:t>
            </a:r>
            <a:r>
              <a:rPr lang="nl-NL" dirty="0" err="1" smtClean="0"/>
              <a:t>classifiers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17345"/>
              </p:ext>
            </p:extLst>
          </p:nvPr>
        </p:nvGraphicFramePr>
        <p:xfrm>
          <a:off x="82193" y="2927268"/>
          <a:ext cx="8928991" cy="3467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1"/>
                <a:gridCol w="2952328"/>
                <a:gridCol w="3168352"/>
              </a:tblGrid>
              <a:tr h="501732"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Naive</a:t>
                      </a:r>
                      <a:r>
                        <a:rPr lang="nl-NL" dirty="0" smtClean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Logistic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Support Vector Machines</a:t>
                      </a:r>
                    </a:p>
                  </a:txBody>
                  <a:tcPr/>
                </a:tc>
              </a:tr>
              <a:tr h="2965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Uses</a:t>
                      </a:r>
                      <a:r>
                        <a:rPr lang="nl-NL" dirty="0" smtClean="0"/>
                        <a:t> a Statistical Approach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Uses</a:t>
                      </a:r>
                      <a:r>
                        <a:rPr lang="nl-NL" dirty="0" smtClean="0"/>
                        <a:t> a </a:t>
                      </a:r>
                      <a:r>
                        <a:rPr lang="nl-NL" dirty="0" err="1" smtClean="0"/>
                        <a:t>functional</a:t>
                      </a:r>
                      <a:r>
                        <a:rPr lang="nl-NL" baseline="0" dirty="0" smtClean="0"/>
                        <a:t> approach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Uses</a:t>
                      </a:r>
                      <a:r>
                        <a:rPr lang="nl-NL" dirty="0" smtClean="0"/>
                        <a:t> a </a:t>
                      </a:r>
                      <a:r>
                        <a:rPr lang="nl-NL" dirty="0" err="1" smtClean="0"/>
                        <a:t>Geometrical</a:t>
                      </a:r>
                      <a:r>
                        <a:rPr lang="nl-NL" dirty="0" smtClean="0"/>
                        <a:t> Approach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50761" y="5386388"/>
            <a:ext cx="1728192" cy="936104"/>
            <a:chOff x="3563888" y="4293096"/>
            <a:chExt cx="1728192" cy="936104"/>
          </a:xfrm>
        </p:grpSpPr>
        <p:sp>
          <p:nvSpPr>
            <p:cNvPr id="6" name="Rectangle 5"/>
            <p:cNvSpPr/>
            <p:nvPr/>
          </p:nvSpPr>
          <p:spPr>
            <a:xfrm>
              <a:off x="3563888" y="4293096"/>
              <a:ext cx="1728192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779912" y="4437112"/>
              <a:ext cx="648072" cy="64807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32179" y="4437112"/>
              <a:ext cx="648072" cy="648072"/>
            </a:xfrm>
            <a:prstGeom prst="ellipse">
              <a:avLst/>
            </a:prstGeom>
            <a:solidFill>
              <a:srgbClr val="FFC000">
                <a:alpha val="4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4463" y="45764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A</a:t>
              </a:r>
              <a:endParaRPr lang="nl-NL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7984" y="458112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82380" y="429482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C</a:t>
              </a:r>
              <a:endParaRPr lang="nl-NL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67578" y="4409855"/>
            <a:ext cx="2543125" cy="892387"/>
            <a:chOff x="1949652" y="3991867"/>
            <a:chExt cx="3670236" cy="1287892"/>
          </a:xfrm>
        </p:grpSpPr>
        <p:pic>
          <p:nvPicPr>
            <p:cNvPr id="13" name="Picture 2" descr="C:\Users\taspinara\Desktop\correlation_functi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3" r="64803"/>
            <a:stretch/>
          </p:blipFill>
          <p:spPr bwMode="auto">
            <a:xfrm>
              <a:off x="3071673" y="3991867"/>
              <a:ext cx="492215" cy="128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taspinara\Desktop\correlation_functi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85" r="28570"/>
            <a:stretch/>
          </p:blipFill>
          <p:spPr bwMode="auto">
            <a:xfrm>
              <a:off x="3563890" y="3991867"/>
              <a:ext cx="864094" cy="128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01482" y="4451146"/>
                  <a:ext cx="865602" cy="39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nl-NL" sz="1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nl-NL" sz="1200" b="0" i="1" smtClean="0">
                            <a:latin typeface="Cambria Math"/>
                          </a:rPr>
                          <m:t>(</m:t>
                        </m:r>
                        <m:r>
                          <a:rPr lang="nl-NL" sz="1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nl-NL" sz="1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nl-NL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482" y="4451146"/>
                  <a:ext cx="865602" cy="3997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2" descr="C:\Users\taspinara\Desktop\correlation_functi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11"/>
            <a:stretch/>
          </p:blipFill>
          <p:spPr bwMode="auto">
            <a:xfrm>
              <a:off x="1949652" y="3991867"/>
              <a:ext cx="1159039" cy="128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taspinara\Desktop\correlation_functi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93"/>
            <a:stretch/>
          </p:blipFill>
          <p:spPr bwMode="auto">
            <a:xfrm>
              <a:off x="4427984" y="3991867"/>
              <a:ext cx="1191904" cy="128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53044" y="5661234"/>
                <a:ext cx="245765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nl-NL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nl-NL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nl-N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nl-NL" sz="12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nl-N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nl-NL" sz="1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nl-NL" sz="1200" b="0" i="1" smtClean="0">
                          <a:latin typeface="Cambria Math"/>
                          <a:ea typeface="Cambria Math"/>
                        </a:rPr>
                        <m:t>+…+</m:t>
                      </m:r>
                      <m:sSub>
                        <m:sSubPr>
                          <m:ctrlPr>
                            <a:rPr lang="nl-NL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nl-NL" sz="1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nl-NL" sz="1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nl-NL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44" y="5661234"/>
                <a:ext cx="2457659" cy="2846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960629" y="4117920"/>
            <a:ext cx="2957015" cy="2040119"/>
            <a:chOff x="4092819" y="2852849"/>
            <a:chExt cx="3388472" cy="2337792"/>
          </a:xfrm>
        </p:grpSpPr>
        <p:grpSp>
          <p:nvGrpSpPr>
            <p:cNvPr id="20" name="Group 19"/>
            <p:cNvGrpSpPr/>
            <p:nvPr/>
          </p:nvGrpSpPr>
          <p:grpSpPr>
            <a:xfrm>
              <a:off x="4092819" y="2852849"/>
              <a:ext cx="3388472" cy="2337792"/>
              <a:chOff x="4105807" y="2819400"/>
              <a:chExt cx="3388472" cy="2337792"/>
            </a:xfrm>
          </p:grpSpPr>
          <p:pic>
            <p:nvPicPr>
              <p:cNvPr id="22" name="Picture 2" descr="Image result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202" t="47073" r="8982" b="12021"/>
              <a:stretch/>
            </p:blipFill>
            <p:spPr bwMode="auto">
              <a:xfrm>
                <a:off x="4127788" y="2819400"/>
                <a:ext cx="3366491" cy="2337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5810539" y="2851167"/>
                <a:ext cx="1524020" cy="5375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weight-vector w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73220" y="3861048"/>
                <a:ext cx="8210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>
                    <a:solidFill>
                      <a:srgbClr val="00B050"/>
                    </a:solidFill>
                  </a:rPr>
                  <a:t>class 1</a:t>
                </a:r>
                <a:endParaRPr lang="nl-NL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20643554">
                <a:off x="4105807" y="3623592"/>
                <a:ext cx="621168" cy="2340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27788" y="4653136"/>
                <a:ext cx="817240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4948" y="4725144"/>
                <a:ext cx="8210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>
                    <a:solidFill>
                      <a:schemeClr val="tx2"/>
                    </a:solidFill>
                  </a:rPr>
                  <a:t>class 2</a:t>
                </a:r>
                <a:endParaRPr lang="nl-NL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5436096" y="3284984"/>
              <a:ext cx="906285" cy="906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9" y="4556609"/>
            <a:ext cx="22002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7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Popular</a:t>
            </a:r>
            <a:r>
              <a:rPr lang="nl-NL" dirty="0" smtClean="0"/>
              <a:t> ML Libraries</a:t>
            </a:r>
            <a:endParaRPr lang="nl-NL" dirty="0"/>
          </a:p>
        </p:txBody>
      </p:sp>
      <p:pic>
        <p:nvPicPr>
          <p:cNvPr id="1026" name="Picture 2" descr="https://www.python.org/static/opengraph-icon-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373" y="3295150"/>
            <a:ext cx="220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Scikit-learn</a:t>
            </a:r>
            <a:endParaRPr lang="nl-NL" dirty="0" smtClean="0"/>
          </a:p>
          <a:p>
            <a:r>
              <a:rPr lang="nl-NL" dirty="0" smtClean="0"/>
              <a:t>NLTK (Tekst Analytics)</a:t>
            </a:r>
            <a:endParaRPr lang="nl-NL" dirty="0"/>
          </a:p>
        </p:txBody>
      </p:sp>
      <p:pic>
        <p:nvPicPr>
          <p:cNvPr id="1030" name="Picture 6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0728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41109" y="3317776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WEKA</a:t>
            </a:r>
          </a:p>
          <a:p>
            <a:r>
              <a:rPr lang="nl-NL" dirty="0" smtClean="0"/>
              <a:t>Java-ML</a:t>
            </a:r>
          </a:p>
          <a:p>
            <a:r>
              <a:rPr lang="nl-NL" dirty="0" err="1" smtClean="0"/>
              <a:t>Mllib</a:t>
            </a:r>
            <a:r>
              <a:rPr lang="nl-NL" dirty="0" smtClean="0"/>
              <a:t> (</a:t>
            </a:r>
            <a:r>
              <a:rPr lang="nl-NL" dirty="0" err="1" smtClean="0"/>
              <a:t>Spark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1034" name="Picture 10" descr="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12861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5329" y="3295149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e1071</a:t>
            </a:r>
          </a:p>
          <a:p>
            <a:r>
              <a:rPr lang="nl-NL" dirty="0" err="1" smtClean="0"/>
              <a:t>gbm</a:t>
            </a:r>
            <a:endParaRPr lang="nl-NL" dirty="0" smtClean="0"/>
          </a:p>
          <a:p>
            <a:r>
              <a:rPr lang="nl-NL" dirty="0" err="1" smtClean="0"/>
              <a:t>glm</a:t>
            </a:r>
            <a:endParaRPr lang="nl-NL" dirty="0"/>
          </a:p>
        </p:txBody>
      </p:sp>
      <p:sp>
        <p:nvSpPr>
          <p:cNvPr id="3" name="Oval 2"/>
          <p:cNvSpPr/>
          <p:nvPr/>
        </p:nvSpPr>
        <p:spPr>
          <a:xfrm>
            <a:off x="286769" y="3295150"/>
            <a:ext cx="1512168" cy="405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6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778</Words>
  <Application>Microsoft Office PowerPoint</Application>
  <PresentationFormat>On-screen Show (4:3)</PresentationFormat>
  <Paragraphs>210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Eindhoven Data Science</vt:lpstr>
      <vt:lpstr>Classification</vt:lpstr>
      <vt:lpstr>Example: blood donation data</vt:lpstr>
      <vt:lpstr>Example: salary data</vt:lpstr>
      <vt:lpstr>Example: salary data</vt:lpstr>
      <vt:lpstr>The Classifier</vt:lpstr>
      <vt:lpstr>Classification</vt:lpstr>
      <vt:lpstr>Three popular classifiers</vt:lpstr>
      <vt:lpstr>Popular ML Libraries</vt:lpstr>
      <vt:lpstr>Let’s get started!</vt:lpstr>
      <vt:lpstr>Let’s get started!</vt:lpstr>
      <vt:lpstr>PowerPoint Presentation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taspinara</dc:creator>
  <cp:lastModifiedBy>taspinara</cp:lastModifiedBy>
  <cp:revision>65</cp:revision>
  <dcterms:created xsi:type="dcterms:W3CDTF">2016-08-01T06:59:04Z</dcterms:created>
  <dcterms:modified xsi:type="dcterms:W3CDTF">2017-03-20T21:24:19Z</dcterms:modified>
</cp:coreProperties>
</file>