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58" r:id="rId6"/>
    <p:sldId id="268" r:id="rId7"/>
    <p:sldId id="269" r:id="rId8"/>
    <p:sldId id="270" r:id="rId9"/>
    <p:sldId id="271" r:id="rId10"/>
    <p:sldId id="263" r:id="rId11"/>
    <p:sldId id="272" r:id="rId12"/>
    <p:sldId id="259" r:id="rId13"/>
    <p:sldId id="273" r:id="rId14"/>
    <p:sldId id="274" r:id="rId15"/>
    <p:sldId id="275" r:id="rId16"/>
    <p:sldId id="260" r:id="rId17"/>
    <p:sldId id="276" r:id="rId18"/>
    <p:sldId id="264" r:id="rId19"/>
    <p:sldId id="265" r:id="rId20"/>
    <p:sldId id="266" r:id="rId21"/>
    <p:sldId id="277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37" autoAdjust="0"/>
  </p:normalViewPr>
  <p:slideViewPr>
    <p:cSldViewPr>
      <p:cViewPr>
        <p:scale>
          <a:sx n="100" d="100"/>
          <a:sy n="100" d="100"/>
        </p:scale>
        <p:origin x="-10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6ADF-751E-44C8-B538-A7F7821B095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1EB-C5CB-46CB-B9C4-E096177FE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a, b. </a:t>
            </a:r>
          </a:p>
          <a:p>
            <a:r>
              <a:rPr lang="en-US" baseline="0" dirty="0" smtClean="0"/>
              <a:t>Products p. </a:t>
            </a:r>
          </a:p>
          <a:p>
            <a:r>
              <a:rPr lang="en-US" baseline="0" dirty="0" smtClean="0"/>
              <a:t>Average for rating. </a:t>
            </a:r>
          </a:p>
          <a:p>
            <a:r>
              <a:rPr lang="en-US" baseline="0" dirty="0" smtClean="0"/>
              <a:t>The Pearson Correlation is between -1 and 1. The -1 is for strong negative correlation, 1 is for strong positive correlation. </a:t>
            </a:r>
          </a:p>
          <a:p>
            <a:r>
              <a:rPr lang="en-US" baseline="0" dirty="0" smtClean="0"/>
              <a:t>Coefficients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0.85, 0.7, 0, -0.79. </a:t>
            </a:r>
          </a:p>
          <a:p>
            <a:r>
              <a:rPr lang="en-US" dirty="0" smtClean="0"/>
              <a:t>The most similar users are Bas and Carol for the first user. </a:t>
            </a:r>
          </a:p>
          <a:p>
            <a:r>
              <a:rPr lang="en-US" dirty="0" smtClean="0"/>
              <a:t>Beautiful</a:t>
            </a:r>
            <a:r>
              <a:rPr lang="en-US" baseline="0" dirty="0" smtClean="0"/>
              <a:t> Mind rating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4.87 based on identified similar users.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prevent larger documents to have higher weight, some form of normalization is required. </a:t>
            </a:r>
            <a:r>
              <a:rPr lang="en-GB" baseline="0" dirty="0" smtClean="0"/>
              <a:t> </a:t>
            </a:r>
          </a:p>
          <a:p>
            <a:r>
              <a:rPr lang="en-US" baseline="0" dirty="0" smtClean="0"/>
              <a:t>How many times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appears in j divided the highest frequency of all other keywords not including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the document.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Inverse document frequency aims to decrease the weights of frequently used words. </a:t>
            </a:r>
          </a:p>
          <a:p>
            <a:r>
              <a:rPr lang="en-US" baseline="0" dirty="0" smtClean="0"/>
              <a:t>Text documents can be TF-IDF encoded in Euclidean multidimensional space.   </a:t>
            </a:r>
          </a:p>
          <a:p>
            <a:r>
              <a:rPr lang="en-US" baseline="0" dirty="0" smtClean="0"/>
              <a:t>The coordinates for each word is calculated with TD-IDF, and a document gets the place in the new system of coordinates.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for recommendations when user does something on a rare basis. </a:t>
            </a:r>
          </a:p>
          <a:p>
            <a:r>
              <a:rPr lang="en-US" baseline="0" dirty="0" smtClean="0"/>
              <a:t>Concept drift. </a:t>
            </a:r>
          </a:p>
          <a:p>
            <a:r>
              <a:rPr lang="en-US" baseline="0" dirty="0" smtClean="0"/>
              <a:t>Explicit requests. </a:t>
            </a:r>
          </a:p>
          <a:p>
            <a:r>
              <a:rPr lang="en-US" baseline="0" dirty="0" smtClean="0"/>
              <a:t>Historic data is not required. </a:t>
            </a:r>
          </a:p>
          <a:p>
            <a:r>
              <a:rPr lang="en-US" baseline="0" dirty="0" smtClean="0"/>
              <a:t>User must provide an input.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a, b. </a:t>
            </a:r>
          </a:p>
          <a:p>
            <a:r>
              <a:rPr lang="en-US" baseline="0" dirty="0" smtClean="0"/>
              <a:t>Products p. </a:t>
            </a:r>
          </a:p>
          <a:p>
            <a:r>
              <a:rPr lang="en-US" baseline="0" dirty="0" smtClean="0"/>
              <a:t>Average for rating. </a:t>
            </a:r>
          </a:p>
          <a:p>
            <a:r>
              <a:rPr lang="en-US" baseline="0" dirty="0" smtClean="0"/>
              <a:t>The Pearson Correlation is between -1 and 1. The -1 is for strong negative correlation, 1 is for strong positive correlation. </a:t>
            </a:r>
          </a:p>
          <a:p>
            <a:r>
              <a:rPr lang="en-US" baseline="0" dirty="0" smtClean="0"/>
              <a:t>Coefficients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0.85, 0.7, 0, -0.79. </a:t>
            </a:r>
          </a:p>
          <a:p>
            <a:r>
              <a:rPr lang="en-US" dirty="0" smtClean="0"/>
              <a:t>The most similar users are Bas and Carol for the first user. </a:t>
            </a:r>
          </a:p>
          <a:p>
            <a:r>
              <a:rPr lang="en-US" dirty="0" smtClean="0"/>
              <a:t>Beautiful</a:t>
            </a:r>
            <a:r>
              <a:rPr lang="en-US" baseline="0" dirty="0" smtClean="0"/>
              <a:t> Mind rating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4.87 based on </a:t>
            </a:r>
            <a:r>
              <a:rPr lang="en-US" baseline="0" smtClean="0"/>
              <a:t>identified similar users.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Ratings for Money Ball and</a:t>
            </a:r>
            <a:r>
              <a:rPr lang="en-US" baseline="0" dirty="0" smtClean="0"/>
              <a:t> Beautiful Mind are similar. Partial similarity for Blade Runner and Beautiful Mind.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</a:t>
            </a:r>
            <a:r>
              <a:rPr lang="en-US" baseline="0" dirty="0" smtClean="0"/>
              <a:t> the dot product. </a:t>
            </a:r>
          </a:p>
          <a:p>
            <a:r>
              <a:rPr lang="en-US" baseline="0" dirty="0" smtClean="0"/>
              <a:t>Norm is the Euclidean length of a vector. </a:t>
            </a:r>
          </a:p>
          <a:p>
            <a:r>
              <a:rPr lang="en-US" dirty="0" smtClean="0"/>
              <a:t>Similarity</a:t>
            </a:r>
            <a:r>
              <a:rPr lang="en-US" baseline="0" dirty="0" smtClean="0"/>
              <a:t> varies from 0 to 1. </a:t>
            </a:r>
          </a:p>
          <a:p>
            <a:r>
              <a:rPr lang="en-US" dirty="0" smtClean="0"/>
              <a:t>Predict rating</a:t>
            </a:r>
            <a:r>
              <a:rPr lang="en-US" baseline="0" dirty="0" smtClean="0"/>
              <a:t> for user u and item p. </a:t>
            </a:r>
          </a:p>
          <a:p>
            <a:r>
              <a:rPr lang="en-US" baseline="0" dirty="0" smtClean="0"/>
              <a:t>Rating for user u for similar item.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3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real applications matrices tend to be very sparse. Users give ratings only for a small fraction of available items.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about the users, such as gender, age, education, interests, or other available details.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8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r>
              <a:rPr lang="en-US" baseline="0" dirty="0" smtClean="0"/>
              <a:t> good means that it can be computed in advance and shown to a user later.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3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collaborative recommendations only ratings are employed. It is cheap, because no additional analysis and manual content updates are required. </a:t>
            </a:r>
          </a:p>
          <a:p>
            <a:r>
              <a:rPr lang="en-US" baseline="0" dirty="0" smtClean="0"/>
              <a:t>Take information from a user profile and from an item descriptions and find a match between them. </a:t>
            </a:r>
          </a:p>
          <a:p>
            <a:r>
              <a:rPr lang="en-US" baseline="0" dirty="0" smtClean="0"/>
              <a:t>Recommendations can be generated even for a one single user. </a:t>
            </a:r>
          </a:p>
          <a:p>
            <a:r>
              <a:rPr lang="en-US" baseline="0" dirty="0" smtClean="0"/>
              <a:t>Common attributes are usually available. </a:t>
            </a:r>
          </a:p>
          <a:p>
            <a:r>
              <a:rPr lang="en-US" baseline="0" dirty="0" smtClean="0"/>
              <a:t>It is difficult to get qualitative features, since they can be specific. </a:t>
            </a:r>
          </a:p>
          <a:p>
            <a:r>
              <a:rPr lang="en-US" baseline="0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simplest example. </a:t>
            </a:r>
          </a:p>
          <a:p>
            <a:r>
              <a:rPr lang="en-US" baseline="0" dirty="0" smtClean="0"/>
              <a:t>Explicitly given set of features. </a:t>
            </a:r>
          </a:p>
          <a:p>
            <a:r>
              <a:rPr lang="en-US" baseline="0" dirty="0" smtClean="0"/>
              <a:t>Dice coefficient.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r>
              <a:rPr lang="en-US" baseline="0" dirty="0" smtClean="0"/>
              <a:t> vector. </a:t>
            </a:r>
          </a:p>
          <a:p>
            <a:r>
              <a:rPr lang="en-US" dirty="0" smtClean="0"/>
              <a:t>The same importance for each word. </a:t>
            </a:r>
          </a:p>
          <a:p>
            <a:r>
              <a:rPr lang="en-US" dirty="0" smtClean="0"/>
              <a:t>Bias</a:t>
            </a:r>
            <a:r>
              <a:rPr lang="en-US" baseline="0" dirty="0" smtClean="0"/>
              <a:t> to long documents that naturally have more words.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5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4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xlvector/recommender-system-algorithm-and-architecture-130983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457866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Romijnders/EDS/blob/master/hack_10/Code/start.py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Eindhoven Data Science</a:t>
            </a:r>
            <a:endParaRPr lang="en-GB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endParaRPr lang="en-GB" sz="14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n-GB" dirty="0" smtClean="0"/>
              <a:t>Recommendation Systems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23333" r="1" b="22952"/>
          <a:stretch/>
        </p:blipFill>
        <p:spPr>
          <a:xfrm>
            <a:off x="1619672" y="3717032"/>
            <a:ext cx="3312368" cy="178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t="15185" r="10895" b="13545"/>
          <a:stretch/>
        </p:blipFill>
        <p:spPr>
          <a:xfrm flipH="1">
            <a:off x="5140356" y="3284984"/>
            <a:ext cx="2383972" cy="26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4536504" cy="122413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When no or little information can be derived for a new user, it is very difficult to provide meaningful recommendations.  </a:t>
            </a:r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Cold start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18761"/>
            <a:ext cx="3218419" cy="181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3570" y="3645024"/>
            <a:ext cx="8222886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>
              <a:spcBef>
                <a:spcPct val="20000"/>
              </a:spcBef>
            </a:pPr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Standard approaches include  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asking  the user for a minimum number of ratings before the service can be used.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use demographic data such as gender, age, interests, country, friends.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give the most popular recommendations for a category.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present the top rated products.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use content information for new items. </a:t>
            </a:r>
          </a:p>
        </p:txBody>
      </p:sp>
    </p:spTree>
    <p:extLst>
      <p:ext uri="{BB962C8B-B14F-4D97-AF65-F5344CB8AC3E}">
        <p14:creationId xmlns:p14="http://schemas.microsoft.com/office/powerpoint/2010/main" val="4717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Comparison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83568" y="1412776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94699"/>
              </p:ext>
            </p:extLst>
          </p:nvPr>
        </p:nvGraphicFramePr>
        <p:xfrm>
          <a:off x="719960" y="2060848"/>
          <a:ext cx="7766577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/>
                <a:gridCol w="1244710"/>
                <a:gridCol w="1244710"/>
                <a:gridCol w="1080120"/>
                <a:gridCol w="1296144"/>
                <a:gridCol w="1656183"/>
              </a:tblGrid>
              <a:tr h="87436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Scalability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Explanation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Coverage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Cold start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Performance</a:t>
                      </a:r>
                      <a:endParaRPr lang="en-GB" sz="1600" dirty="0"/>
                    </a:p>
                  </a:txBody>
                  <a:tcPr/>
                </a:tc>
              </a:tr>
              <a:tr h="7936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User-based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r>
                        <a:rPr lang="en-US" sz="1600" baseline="0" dirty="0" smtClean="0"/>
                        <a:t> when audience is large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for new users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 to get many users history </a:t>
                      </a:r>
                      <a:endParaRPr lang="en-GB" sz="1600" dirty="0"/>
                    </a:p>
                  </a:txBody>
                  <a:tcPr/>
                </a:tc>
              </a:tr>
              <a:tr h="7936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Item-based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when many items are available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for new items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</a:t>
                      </a:r>
                      <a:r>
                        <a:rPr lang="en-US" sz="1600" baseline="0" dirty="0" smtClean="0"/>
                        <a:t> to get current user’s history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4946" y="5949280"/>
            <a:ext cx="6101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Adopted from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www.slideshare.net/xlvector/recommender-system-algorithm-and-architecture-13098396</a:t>
            </a:r>
            <a:r>
              <a:rPr lang="en-US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498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r>
              <a:rPr lang="en-US" sz="2400" dirty="0" smtClean="0"/>
              <a:t>Identify items that have similar features. </a:t>
            </a:r>
          </a:p>
          <a:p>
            <a:pPr algn="l"/>
            <a:endParaRPr lang="en-US" dirty="0"/>
          </a:p>
          <a:p>
            <a:pPr algn="l"/>
            <a:r>
              <a:rPr lang="en-US" sz="2800" b="1" dirty="0" smtClean="0"/>
              <a:t>Key idea </a:t>
            </a:r>
          </a:p>
          <a:p>
            <a:pPr algn="l"/>
            <a:r>
              <a:rPr lang="en-US" sz="2000" dirty="0" smtClean="0"/>
              <a:t>Find similarities between different items based on the set of features. 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Content-based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730080"/>
          </a:xfrm>
        </p:spPr>
        <p:txBody>
          <a:bodyPr/>
          <a:lstStyle/>
          <a:p>
            <a:pPr algn="l"/>
            <a:r>
              <a:rPr lang="en-US" dirty="0" smtClean="0"/>
              <a:t>Explicit set of features for each item. </a:t>
            </a:r>
          </a:p>
          <a:p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Rolling </a:t>
            </a:r>
            <a:r>
              <a:rPr lang="en-GB" sz="2000" dirty="0"/>
              <a:t>Stone's 500 </a:t>
            </a:r>
            <a:r>
              <a:rPr lang="en-GB" sz="2000" dirty="0" smtClean="0"/>
              <a:t>Greatest </a:t>
            </a:r>
            <a:r>
              <a:rPr lang="en-GB" sz="2000" dirty="0"/>
              <a:t>Albums of All </a:t>
            </a:r>
            <a:r>
              <a:rPr lang="en-GB" sz="2000" dirty="0" smtClean="0"/>
              <a:t>Time </a:t>
            </a:r>
          </a:p>
          <a:p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Content representation and content similarity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48365"/>
              </p:ext>
            </p:extLst>
          </p:nvPr>
        </p:nvGraphicFramePr>
        <p:xfrm>
          <a:off x="503550" y="2492896"/>
          <a:ext cx="8316922" cy="283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07"/>
                <a:gridCol w="490515"/>
                <a:gridCol w="2448272"/>
                <a:gridCol w="1224136"/>
                <a:gridCol w="864096"/>
                <a:gridCol w="2664296"/>
              </a:tblGrid>
              <a:tr h="20313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Subgenre</a:t>
                      </a:r>
                    </a:p>
                  </a:txBody>
                  <a:tcPr marL="9525" marR="9525" marT="9525" marB="0" anchor="b"/>
                </a:tc>
              </a:tr>
              <a:tr h="33317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Sgt. Pepper's Lonely Hearts Club Band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 &amp; Roll, Psychedelic Rock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 Sounds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Beach Boys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 Rock, Psychedelic Rock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Revolver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Psychedelic Rock, Pop Rock</a:t>
                      </a:r>
                    </a:p>
                  </a:txBody>
                  <a:tcPr marL="9525" marR="9525" marT="9525" marB="0" anchor="b"/>
                </a:tc>
              </a:tr>
              <a:tr h="22418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Highway 61 Revisited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 Dylan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Folk Rock, Blues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 Soul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Rock, Pop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What's Going 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Marvin Gaye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Funk / Soul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Soul</a:t>
                      </a:r>
                    </a:p>
                  </a:txBody>
                  <a:tcPr marL="9525" marR="9525" marT="9525" marB="0" anchor="b"/>
                </a:tc>
              </a:tr>
              <a:tr h="33317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Exile on Main St.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Rolling Stones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Blues Rock, Rock &amp; Roll, Classic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London Calling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Clash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Punk, New Wave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Blonde on Blonde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 Dylan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Rock, Blues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Folk Rock, Rhythm &amp; Blues</a:t>
                      </a:r>
                    </a:p>
                  </a:txBody>
                  <a:tcPr marL="9525" marR="9525" marT="9525" marB="0" anchor="b"/>
                </a:tc>
              </a:tr>
              <a:tr h="44216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 ("The White Album")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 &amp; Roll, Pop Rock, Psychedelic Rock, Experimental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83741"/>
            <a:ext cx="3770362" cy="82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9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/>
              <a:t>Boolean vector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D1 = [The, cat, chased, the, mouse]</a:t>
            </a:r>
          </a:p>
          <a:p>
            <a:pPr algn="l"/>
            <a:r>
              <a:rPr lang="en-US" sz="2000" dirty="0" smtClean="0"/>
              <a:t>D2 = [The, dog, chased, the, cat] </a:t>
            </a:r>
          </a:p>
          <a:p>
            <a:pPr algn="l"/>
            <a:r>
              <a:rPr lang="en-US" sz="2000" dirty="0" smtClean="0"/>
              <a:t>W = [The, chased, dog, cat, mouse] </a:t>
            </a:r>
          </a:p>
          <a:p>
            <a:pPr algn="l"/>
            <a:r>
              <a:rPr lang="en-US" sz="2000" dirty="0" smtClean="0"/>
              <a:t>V1 = [1, 1, 0, 1, 1] </a:t>
            </a:r>
          </a:p>
          <a:p>
            <a:pPr algn="l"/>
            <a:r>
              <a:rPr lang="en-US" sz="2000" dirty="0" smtClean="0"/>
              <a:t>V2 = [1, 1, 1, 1, 0] </a:t>
            </a:r>
            <a:endParaRPr lang="en-US" sz="2000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000" dirty="0"/>
              <a:t>Adopted from </a:t>
            </a:r>
            <a:r>
              <a:rPr lang="en-US" sz="1000" dirty="0">
                <a:hlinkClick r:id="rId3"/>
              </a:rPr>
              <a:t>http://slideplayer.com/slide/4578663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 </a:t>
            </a:r>
            <a:endParaRPr lang="en-GB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The vector space </a:t>
            </a:r>
            <a:r>
              <a:rPr lang="en-GB" sz="3600" dirty="0" smtClean="0">
                <a:solidFill>
                  <a:schemeClr val="bg1"/>
                </a:solidFill>
              </a:rPr>
              <a:t>model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5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63216"/>
            <a:ext cx="8280920" cy="4730080"/>
          </a:xfrm>
        </p:spPr>
        <p:txBody>
          <a:bodyPr/>
          <a:lstStyle/>
          <a:p>
            <a:pPr algn="l"/>
            <a:r>
              <a:rPr lang="en-GB" dirty="0" smtClean="0"/>
              <a:t>Term </a:t>
            </a:r>
            <a:r>
              <a:rPr lang="en-GB" dirty="0"/>
              <a:t>frequency-inverse document </a:t>
            </a:r>
            <a:r>
              <a:rPr lang="en-GB" dirty="0" smtClean="0"/>
              <a:t>frequency</a:t>
            </a:r>
          </a:p>
          <a:p>
            <a:pPr algn="l"/>
            <a:endParaRPr lang="en-GB" sz="1800" dirty="0"/>
          </a:p>
          <a:p>
            <a:pPr algn="l"/>
            <a:r>
              <a:rPr lang="en-GB" sz="2000" dirty="0" smtClean="0"/>
              <a:t>Term frequency shows how many times keyword </a:t>
            </a:r>
            <a:r>
              <a:rPr lang="en-GB" sz="2000" dirty="0" err="1" smtClean="0"/>
              <a:t>i</a:t>
            </a:r>
            <a:r>
              <a:rPr lang="en-GB" sz="2000" dirty="0" smtClean="0"/>
              <a:t> appears in the document j. 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Inverse document frequency of all the documents with the word </a:t>
            </a:r>
            <a:r>
              <a:rPr lang="en-US" sz="2000" dirty="0" err="1" smtClean="0"/>
              <a:t>i</a:t>
            </a:r>
            <a:r>
              <a:rPr lang="en-US" sz="2000" dirty="0" smtClean="0"/>
              <a:t> and all available documents. 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Combine them together. </a:t>
            </a:r>
          </a:p>
          <a:p>
            <a:pPr algn="l"/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TF-IDF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25" y="2664724"/>
            <a:ext cx="4173158" cy="10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50" y="4149080"/>
            <a:ext cx="2851026" cy="98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96" y="5589240"/>
            <a:ext cx="5219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93" y="1412776"/>
            <a:ext cx="8460432" cy="473008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Give information to new users with no or little </a:t>
            </a:r>
            <a:r>
              <a:rPr lang="en-US" sz="2800" dirty="0"/>
              <a:t>history. User specifies the requirements and system gives the most appropriate recommendations. </a:t>
            </a:r>
            <a:r>
              <a:rPr lang="en-US" sz="2800" dirty="0" smtClean="0"/>
              <a:t>  </a:t>
            </a:r>
          </a:p>
          <a:p>
            <a:pPr algn="l"/>
            <a:endParaRPr lang="en-US" sz="1800" dirty="0"/>
          </a:p>
          <a:p>
            <a:pPr algn="l"/>
            <a:r>
              <a:rPr lang="en-US" sz="2800" dirty="0" smtClean="0"/>
              <a:t>Key idea </a:t>
            </a:r>
          </a:p>
          <a:p>
            <a:pPr algn="l"/>
            <a:r>
              <a:rPr lang="en-US" sz="2000" dirty="0" smtClean="0"/>
              <a:t>Interact with user that has blank or new profile for providing recommendations. 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2800" dirty="0" smtClean="0"/>
              <a:t>Two major types are constrained-based and case-based. </a:t>
            </a:r>
          </a:p>
          <a:p>
            <a:pPr algn="l"/>
            <a:r>
              <a:rPr lang="en-US" sz="1800" dirty="0" smtClean="0"/>
              <a:t>Case-based rely on similarity measures. </a:t>
            </a:r>
          </a:p>
          <a:p>
            <a:pPr algn="l"/>
            <a:r>
              <a:rPr lang="en-US" sz="1800" dirty="0" smtClean="0"/>
              <a:t>Constrained-based work with the explicitly defined set of rules.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Knowledge-based recommendation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93" y="1412776"/>
            <a:ext cx="8460432" cy="473008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REQ – requirements provided by a user for the p item.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sim(p, r) describes the distance to the requirements for each attribute p. </a:t>
            </a:r>
          </a:p>
          <a:p>
            <a:pPr algn="l"/>
            <a:r>
              <a:rPr lang="en-US" sz="1800" dirty="0" smtClean="0"/>
              <a:t>w is the importance weight or requirement r.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Distance similarity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7" y="2996952"/>
            <a:ext cx="71612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9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2420888"/>
            <a:ext cx="7776864" cy="1224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movie recommendations based </a:t>
            </a:r>
          </a:p>
          <a:p>
            <a:r>
              <a:rPr lang="en-US" sz="2800" dirty="0" smtClean="0"/>
              <a:t>on </a:t>
            </a:r>
            <a:r>
              <a:rPr lang="en-US" sz="2800" dirty="0" err="1" smtClean="0"/>
              <a:t>MovieLens</a:t>
            </a:r>
            <a:r>
              <a:rPr lang="en-US" sz="2800" dirty="0" smtClean="0"/>
              <a:t> 100K data set.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Practical assignment 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Description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err="1"/>
              <a:t>MovieLens</a:t>
            </a:r>
            <a:r>
              <a:rPr lang="en-GB" sz="1800" dirty="0"/>
              <a:t> data sets were collected by the </a:t>
            </a:r>
            <a:r>
              <a:rPr lang="en-GB" sz="1800" dirty="0" err="1"/>
              <a:t>GroupLens</a:t>
            </a:r>
            <a:r>
              <a:rPr lang="en-GB" sz="1800" dirty="0"/>
              <a:t> Research </a:t>
            </a:r>
            <a:r>
              <a:rPr lang="en-GB" sz="1800" dirty="0" smtClean="0"/>
              <a:t>Project at </a:t>
            </a:r>
            <a:r>
              <a:rPr lang="en-GB" sz="1800" dirty="0"/>
              <a:t>the University of Minnesota. </a:t>
            </a:r>
            <a:endParaRPr lang="en-GB" sz="1800" dirty="0" smtClean="0"/>
          </a:p>
          <a:p>
            <a:pPr algn="l"/>
            <a:endParaRPr lang="en-GB" sz="1800" dirty="0" smtClean="0"/>
          </a:p>
          <a:p>
            <a:pPr algn="l"/>
            <a:r>
              <a:rPr lang="en-GB" sz="1800" dirty="0" smtClean="0"/>
              <a:t>This </a:t>
            </a:r>
            <a:r>
              <a:rPr lang="en-GB" sz="1800" dirty="0"/>
              <a:t>data set consists of:	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100,000 </a:t>
            </a:r>
            <a:r>
              <a:rPr lang="en-GB" sz="1800" dirty="0"/>
              <a:t>ratings (1-5) from 943 users on 1682 movies. 	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Each </a:t>
            </a:r>
            <a:r>
              <a:rPr lang="en-GB" sz="1800" dirty="0"/>
              <a:t>user has rated at least 20 movies.        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Simple </a:t>
            </a:r>
            <a:r>
              <a:rPr lang="en-GB" sz="1800" dirty="0"/>
              <a:t>demographic info for the users (age, gender, occupation, zip</a:t>
            </a:r>
            <a:r>
              <a:rPr lang="en-GB" sz="1800" dirty="0" smtClean="0"/>
              <a:t>).  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This </a:t>
            </a:r>
            <a:r>
              <a:rPr lang="en-GB" sz="1800" dirty="0"/>
              <a:t>data has been cleaned up </a:t>
            </a:r>
            <a:r>
              <a:rPr lang="en-GB" sz="1800" dirty="0" smtClean="0"/>
              <a:t>– users who </a:t>
            </a:r>
            <a:r>
              <a:rPr lang="en-GB" sz="1800" dirty="0"/>
              <a:t>had less than 20 ratings or did not have complete </a:t>
            </a:r>
            <a:r>
              <a:rPr lang="en-GB" sz="1800" dirty="0" smtClean="0"/>
              <a:t>demographic information </a:t>
            </a:r>
            <a:r>
              <a:rPr lang="en-GB" sz="1800" dirty="0"/>
              <a:t>were removed from this data set. Detailed descriptions </a:t>
            </a:r>
            <a:r>
              <a:rPr lang="en-GB" sz="1800" dirty="0" smtClean="0"/>
              <a:t>of the </a:t>
            </a:r>
            <a:r>
              <a:rPr lang="en-GB" sz="1800" dirty="0"/>
              <a:t>data file can be found at the end of </a:t>
            </a:r>
            <a:r>
              <a:rPr lang="en-GB" sz="1800" dirty="0" smtClean="0"/>
              <a:t>ml-100k-README.txt file</a:t>
            </a:r>
            <a:r>
              <a:rPr lang="en-GB" sz="1800" dirty="0"/>
              <a:t>.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Format </a:t>
            </a:r>
            <a:r>
              <a:rPr lang="en-US" sz="1800" dirty="0"/>
              <a:t>of </a:t>
            </a:r>
            <a:r>
              <a:rPr lang="en-US" sz="1800" dirty="0" err="1" smtClean="0"/>
              <a:t>u.data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31054"/>
              </p:ext>
            </p:extLst>
          </p:nvPr>
        </p:nvGraphicFramePr>
        <p:xfrm>
          <a:off x="683568" y="4869160"/>
          <a:ext cx="69127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54"/>
                <a:gridCol w="1382554"/>
                <a:gridCol w="1382554"/>
                <a:gridCol w="1382554"/>
                <a:gridCol w="1382554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item id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rating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timestamp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242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881250949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891717742 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r>
              <a:rPr lang="en-GB" dirty="0" smtClean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Overview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7544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Part 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Introduction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Collaborative recommendation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Cold start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Content-based recommendation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Knowledge-based </a:t>
            </a:r>
            <a:r>
              <a:rPr lang="en-US" sz="1800" dirty="0" smtClean="0"/>
              <a:t>recommendation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sz="2800" dirty="0" smtClean="0"/>
              <a:t>Part II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Task Description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Code example </a:t>
            </a:r>
            <a:endParaRPr lang="en-GB" sz="1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Getting started 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You can find the code to start </a:t>
            </a:r>
            <a:r>
              <a:rPr lang="en-US" sz="1800" dirty="0" smtClean="0"/>
              <a:t>at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github.com/RobRomijnders/EDS/blob/master/hack_10/Code/start.py</a:t>
            </a:r>
            <a:r>
              <a:rPr lang="en-US" sz="1800" dirty="0" smtClean="0"/>
              <a:t>  </a:t>
            </a:r>
            <a:endParaRPr lang="en-US" sz="1800" dirty="0" smtClean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35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Next meetup 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8280920" cy="473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800" dirty="0" smtClean="0"/>
              <a:t>Recurrent </a:t>
            </a:r>
            <a:r>
              <a:rPr lang="en-GB" sz="5800" dirty="0"/>
              <a:t>Neural </a:t>
            </a:r>
            <a:r>
              <a:rPr lang="en-GB" sz="5800" dirty="0" smtClean="0"/>
              <a:t>Networks</a:t>
            </a:r>
          </a:p>
          <a:p>
            <a:endParaRPr lang="en-US" sz="3600" dirty="0"/>
          </a:p>
          <a:p>
            <a:pPr algn="l"/>
            <a:r>
              <a:rPr lang="en-GB" sz="3600" dirty="0"/>
              <a:t>This hack will focus on implementing a Recurrent Neural Network (RNN).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A </a:t>
            </a:r>
            <a:r>
              <a:rPr lang="en-GB" sz="3600" dirty="0"/>
              <a:t>RNN differs from a CNN, because it can take data with variable size as input and therefore it is ideal to </a:t>
            </a:r>
            <a:r>
              <a:rPr lang="en-GB" sz="3600" dirty="0" smtClean="0"/>
              <a:t>analyse </a:t>
            </a:r>
            <a:r>
              <a:rPr lang="en-GB" sz="3600" dirty="0"/>
              <a:t>time-series, signals or text documents. </a:t>
            </a:r>
            <a:r>
              <a:rPr lang="en-GB" sz="3600" dirty="0" smtClean="0"/>
              <a:t> </a:t>
            </a:r>
            <a:endParaRPr lang="en-GB" sz="3600" dirty="0"/>
          </a:p>
          <a:p>
            <a:pPr algn="l"/>
            <a:r>
              <a:rPr lang="en-US" sz="3600" dirty="0"/>
              <a:t>  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Date: 31</a:t>
            </a:r>
            <a:r>
              <a:rPr lang="en-US" baseline="30000" dirty="0" smtClean="0"/>
              <a:t>st</a:t>
            </a:r>
            <a:r>
              <a:rPr lang="en-US" dirty="0" smtClean="0"/>
              <a:t> October, 2017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4717" r="5086" b="2998"/>
          <a:stretch/>
        </p:blipFill>
        <p:spPr bwMode="auto">
          <a:xfrm>
            <a:off x="2666612" y="3212976"/>
            <a:ext cx="3777596" cy="208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Eindhoven Data Science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r>
              <a:rPr lang="en-US" sz="2800" dirty="0" smtClean="0"/>
              <a:t>Questions?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The password for Wi-Fi </a:t>
            </a:r>
            <a:r>
              <a:rPr lang="en-US" sz="1800" dirty="0"/>
              <a:t>is </a:t>
            </a:r>
            <a:r>
              <a:rPr lang="en-US" sz="1800" dirty="0" err="1" smtClean="0"/>
              <a:t>voorlopig</a:t>
            </a:r>
            <a:r>
              <a:rPr lang="en-US" sz="1800" dirty="0" smtClean="0"/>
              <a:t> .  </a:t>
            </a:r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6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2" y="1628800"/>
            <a:ext cx="491320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21534" r="7568" b="22030"/>
          <a:stretch/>
        </p:blipFill>
        <p:spPr bwMode="auto">
          <a:xfrm>
            <a:off x="4956042" y="1628800"/>
            <a:ext cx="3864430" cy="144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7525" r="14779" b="33755"/>
          <a:stretch/>
        </p:blipFill>
        <p:spPr bwMode="auto">
          <a:xfrm>
            <a:off x="3923928" y="3978222"/>
            <a:ext cx="1853885" cy="67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19" y="3804967"/>
            <a:ext cx="2038737" cy="99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Afbeeldingsresultaat voor Faceboo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19874"/>
          <a:stretch/>
        </p:blipFill>
        <p:spPr bwMode="auto">
          <a:xfrm>
            <a:off x="6660232" y="3858431"/>
            <a:ext cx="936104" cy="8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Youtube new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5" b="21835"/>
          <a:stretch/>
        </p:blipFill>
        <p:spPr bwMode="auto">
          <a:xfrm>
            <a:off x="1907704" y="5406939"/>
            <a:ext cx="2448271" cy="68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1" b="32457"/>
          <a:stretch/>
        </p:blipFill>
        <p:spPr bwMode="auto">
          <a:xfrm>
            <a:off x="5240132" y="5346206"/>
            <a:ext cx="2212188" cy="7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Examples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7" y="1475521"/>
            <a:ext cx="3350121" cy="423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399" r="9746" b="5783"/>
          <a:stretch/>
        </p:blipFill>
        <p:spPr bwMode="auto">
          <a:xfrm>
            <a:off x="4003678" y="1916832"/>
            <a:ext cx="488880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9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Identify users who share the same interests. </a:t>
            </a:r>
          </a:p>
          <a:p>
            <a:pPr algn="l"/>
            <a:r>
              <a:rPr lang="en-US" sz="2400" dirty="0" smtClean="0"/>
              <a:t>Identify items that has the same ranking patterns. </a:t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r>
              <a:rPr lang="en-US" sz="2800" b="1" dirty="0" smtClean="0"/>
              <a:t>Key idea</a:t>
            </a:r>
          </a:p>
          <a:p>
            <a:pPr algn="l"/>
            <a:r>
              <a:rPr lang="en-US" sz="2000" dirty="0" smtClean="0"/>
              <a:t>If users have similar history they might be interested in the same topics in the future. </a:t>
            </a:r>
          </a:p>
          <a:p>
            <a:pPr algn="l"/>
            <a:r>
              <a:rPr lang="en-US" sz="2000" dirty="0" smtClean="0"/>
              <a:t>If several products were evaluated in a similar way, the new product should have rating close to known ratings. 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Collaborative </a:t>
            </a:r>
            <a:r>
              <a:rPr lang="en-GB" sz="3600" b="1" dirty="0" smtClean="0">
                <a:solidFill>
                  <a:schemeClr val="bg1"/>
                </a:solidFill>
              </a:rPr>
              <a:t>recommendation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/>
              <a:t>Given </a:t>
            </a:r>
            <a:r>
              <a:rPr lang="en-GB" sz="1800" dirty="0"/>
              <a:t>a ratings database and the ID of the current (active) user </a:t>
            </a:r>
            <a:r>
              <a:rPr lang="en-GB" sz="1800" dirty="0" smtClean="0"/>
              <a:t>as an </a:t>
            </a:r>
            <a:r>
              <a:rPr lang="en-GB" sz="1800" dirty="0"/>
              <a:t>input, identify other users (sometimes referred to as peer users or </a:t>
            </a:r>
            <a:r>
              <a:rPr lang="en-GB" sz="1800" dirty="0" smtClean="0"/>
              <a:t>nearest neighbours) </a:t>
            </a:r>
            <a:r>
              <a:rPr lang="en-GB" sz="1800" dirty="0"/>
              <a:t>that had similar preferences to those of the active user in the past.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User-based nearest </a:t>
            </a:r>
            <a:r>
              <a:rPr lang="en-GB" sz="3600" dirty="0" smtClean="0">
                <a:solidFill>
                  <a:schemeClr val="bg1"/>
                </a:solidFill>
              </a:rPr>
              <a:t>neighbour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38035"/>
              </p:ext>
            </p:extLst>
          </p:nvPr>
        </p:nvGraphicFramePr>
        <p:xfrm>
          <a:off x="1115616" y="2538968"/>
          <a:ext cx="6696744" cy="297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755679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Money 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Imitation Game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Blade Runner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Beautiful</a:t>
                      </a:r>
                      <a:r>
                        <a:rPr lang="en-US" sz="1600" baseline="0" dirty="0" smtClean="0"/>
                        <a:t> Mind </a:t>
                      </a:r>
                      <a:endParaRPr lang="en-GB" sz="16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 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/>
              <a:t>Given </a:t>
            </a:r>
            <a:r>
              <a:rPr lang="en-GB" sz="1800" dirty="0"/>
              <a:t>a ratings database and the ID of the current (active) user </a:t>
            </a:r>
            <a:r>
              <a:rPr lang="en-GB" sz="1800" dirty="0" smtClean="0"/>
              <a:t>as an </a:t>
            </a:r>
            <a:r>
              <a:rPr lang="en-GB" sz="1800" dirty="0"/>
              <a:t>input, identify other users (sometimes referred to as peer users or </a:t>
            </a:r>
            <a:r>
              <a:rPr lang="en-GB" sz="1800" dirty="0" smtClean="0"/>
              <a:t>nearest neighbours) </a:t>
            </a:r>
            <a:r>
              <a:rPr lang="en-GB" sz="1800" dirty="0"/>
              <a:t>that had similar preferences to those of the active user in the past.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User-based nearest </a:t>
            </a:r>
            <a:r>
              <a:rPr lang="en-GB" sz="3600" dirty="0" smtClean="0">
                <a:solidFill>
                  <a:schemeClr val="bg1"/>
                </a:solidFill>
              </a:rPr>
              <a:t>neighbour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05054"/>
              </p:ext>
            </p:extLst>
          </p:nvPr>
        </p:nvGraphicFramePr>
        <p:xfrm>
          <a:off x="1874806" y="2276872"/>
          <a:ext cx="5411772" cy="175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62"/>
                <a:gridCol w="901962"/>
                <a:gridCol w="901962"/>
                <a:gridCol w="901962"/>
                <a:gridCol w="901962"/>
                <a:gridCol w="901962"/>
              </a:tblGrid>
              <a:tr h="445077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Money Ball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Imitation Game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Blade Runner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Beautiful</a:t>
                      </a:r>
                      <a:r>
                        <a:rPr lang="en-US" sz="1000" baseline="0" dirty="0" smtClean="0"/>
                        <a:t> Mind 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 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" b="11280"/>
          <a:stretch/>
        </p:blipFill>
        <p:spPr bwMode="auto">
          <a:xfrm>
            <a:off x="1661554" y="4221088"/>
            <a:ext cx="5820891" cy="94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86" y="5373216"/>
            <a:ext cx="5002645" cy="8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2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Compute </a:t>
            </a:r>
            <a:r>
              <a:rPr lang="en-GB" sz="2400" dirty="0"/>
              <a:t>predictions using </a:t>
            </a:r>
            <a:r>
              <a:rPr lang="en-GB" sz="2400" dirty="0" smtClean="0"/>
              <a:t>the similarity </a:t>
            </a:r>
            <a:r>
              <a:rPr lang="en-GB" sz="2400" dirty="0"/>
              <a:t>between items and not the similarity between users. 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Item-based nearest </a:t>
            </a:r>
            <a:r>
              <a:rPr lang="en-GB" sz="3600" b="1" dirty="0" smtClean="0">
                <a:solidFill>
                  <a:schemeClr val="bg1"/>
                </a:solidFill>
              </a:rPr>
              <a:t>neighbour recommendation </a:t>
            </a:r>
            <a:endParaRPr lang="en-GB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92120"/>
              </p:ext>
            </p:extLst>
          </p:nvPr>
        </p:nvGraphicFramePr>
        <p:xfrm>
          <a:off x="1115616" y="2420888"/>
          <a:ext cx="6696744" cy="297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755679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Money 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Imitation Game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Blade Runner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Beautiful</a:t>
                      </a:r>
                      <a:r>
                        <a:rPr lang="en-US" sz="1600" baseline="0" dirty="0" smtClean="0"/>
                        <a:t> Mind </a:t>
                      </a:r>
                      <a:endParaRPr lang="en-GB" sz="16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 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GB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The cosine similarity </a:t>
            </a:r>
            <a:r>
              <a:rPr lang="en-GB" sz="3600" dirty="0" smtClean="0">
                <a:solidFill>
                  <a:schemeClr val="bg1"/>
                </a:solidFill>
              </a:rPr>
              <a:t>measure 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63" y="1268760"/>
            <a:ext cx="2989921" cy="99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40613"/>
              </p:ext>
            </p:extLst>
          </p:nvPr>
        </p:nvGraphicFramePr>
        <p:xfrm>
          <a:off x="1547666" y="2348880"/>
          <a:ext cx="655272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21"/>
                <a:gridCol w="1092121"/>
                <a:gridCol w="1092121"/>
                <a:gridCol w="1092121"/>
                <a:gridCol w="1092121"/>
                <a:gridCol w="1092121"/>
              </a:tblGrid>
              <a:tr h="328872"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Money Ball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Imitation Game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Blade Runner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Beautiful</a:t>
                      </a:r>
                      <a:r>
                        <a:rPr lang="en-US" sz="1100" baseline="0" dirty="0" smtClean="0"/>
                        <a:t> Mind </a:t>
                      </a:r>
                      <a:endParaRPr lang="en-GB" sz="1100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? </a:t>
                      </a:r>
                      <a:endParaRPr lang="en-GB" sz="1200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79" y="4365104"/>
            <a:ext cx="6516613" cy="7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43661"/>
            <a:ext cx="5904656" cy="10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0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1580</Words>
  <Application>Microsoft Office PowerPoint</Application>
  <PresentationFormat>On-screen Show (4:3)</PresentationFormat>
  <Paragraphs>485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Recommendation Systems </vt:lpstr>
      <vt:lpstr> Overview </vt:lpstr>
      <vt:lpstr>Introduction</vt:lpstr>
      <vt:lpstr>Examples </vt:lpstr>
      <vt:lpstr> Collaborative recommendation  </vt:lpstr>
      <vt:lpstr> User-based nearest neighbour recommendation   </vt:lpstr>
      <vt:lpstr> User-based nearest neighbour recommendation   </vt:lpstr>
      <vt:lpstr>Item-based nearest neighbour recommendation </vt:lpstr>
      <vt:lpstr> The cosine similarity measure    </vt:lpstr>
      <vt:lpstr>Cold start </vt:lpstr>
      <vt:lpstr> Comparison</vt:lpstr>
      <vt:lpstr> Content-based recommendation   </vt:lpstr>
      <vt:lpstr> Content representation and content similarity   </vt:lpstr>
      <vt:lpstr> The vector space model </vt:lpstr>
      <vt:lpstr>TF-IDF   </vt:lpstr>
      <vt:lpstr>Knowledge-based recommendation</vt:lpstr>
      <vt:lpstr>Distance similarity </vt:lpstr>
      <vt:lpstr>Practical assignment  </vt:lpstr>
      <vt:lpstr>Description  </vt:lpstr>
      <vt:lpstr>Getting started   </vt:lpstr>
      <vt:lpstr>Next meetup   </vt:lpstr>
      <vt:lpstr>Eindhoven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</dc:creator>
  <cp:lastModifiedBy>Mikhail</cp:lastModifiedBy>
  <cp:revision>52</cp:revision>
  <dcterms:created xsi:type="dcterms:W3CDTF">2017-09-13T20:20:00Z</dcterms:created>
  <dcterms:modified xsi:type="dcterms:W3CDTF">2017-09-19T00:32:40Z</dcterms:modified>
</cp:coreProperties>
</file>