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0"/>
  </p:notesMasterIdLst>
  <p:sldIdLst>
    <p:sldId id="256" r:id="rId3"/>
    <p:sldId id="309" r:id="rId4"/>
    <p:sldId id="311" r:id="rId5"/>
    <p:sldId id="315" r:id="rId6"/>
    <p:sldId id="312" r:id="rId7"/>
    <p:sldId id="313" r:id="rId8"/>
    <p:sldId id="314" r:id="rId9"/>
  </p:sldIdLst>
  <p:sldSz cx="9144000" cy="6858000" type="screen4x3"/>
  <p:notesSz cx="7034213" cy="92837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0"/>
    <p:restoredTop sz="94558"/>
  </p:normalViewPr>
  <p:slideViewPr>
    <p:cSldViewPr>
      <p:cViewPr varScale="1">
        <p:scale>
          <a:sx n="121" d="100"/>
          <a:sy n="121" d="100"/>
        </p:scale>
        <p:origin x="1368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1"/>
          <p:cNvSpPr>
            <a:spLocks noChangeArrowheads="1"/>
          </p:cNvSpPr>
          <p:nvPr/>
        </p:nvSpPr>
        <p:spPr bwMode="auto">
          <a:xfrm>
            <a:off x="0" y="0"/>
            <a:ext cx="7034213" cy="9283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37891" name="AutoShape 2"/>
          <p:cNvSpPr>
            <a:spLocks noChangeArrowheads="1"/>
          </p:cNvSpPr>
          <p:nvPr/>
        </p:nvSpPr>
        <p:spPr bwMode="auto">
          <a:xfrm>
            <a:off x="0" y="0"/>
            <a:ext cx="7034213" cy="9283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37892" name="AutoShape 3"/>
          <p:cNvSpPr>
            <a:spLocks noChangeArrowheads="1"/>
          </p:cNvSpPr>
          <p:nvPr/>
        </p:nvSpPr>
        <p:spPr bwMode="auto">
          <a:xfrm>
            <a:off x="0" y="0"/>
            <a:ext cx="7034213" cy="9283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37895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6975" y="696913"/>
            <a:ext cx="4637088" cy="34766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3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03263" y="4410075"/>
            <a:ext cx="5622925" cy="4171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3240" tIns="46800" rIns="9324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7897" name="Text Box 8"/>
          <p:cNvSpPr txBox="1">
            <a:spLocks noChangeArrowheads="1"/>
          </p:cNvSpPr>
          <p:nvPr/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984625" y="8818563"/>
            <a:ext cx="3043238" cy="4587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3240" tIns="46800" rIns="9324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487C0CBA-6A1D-7D40-A745-B3487C589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765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CF2326-7748-A942-833F-3B264C47DF26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/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984625" y="8818563"/>
            <a:ext cx="3044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40" tIns="46800" rIns="9324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558BDC0-10EE-6A4D-B500-22BDAEDF9352}" type="slidenum">
              <a:rPr lang="en-US" altLang="en-US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/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3984625" y="8818563"/>
            <a:ext cx="3046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40" tIns="46800" rIns="9324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B273D7F-ED42-7548-848B-B7E3F8E947E5}" type="slidenum">
              <a:rPr lang="en-US" altLang="en-US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/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40" tIns="46800" rIns="9324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36F08A6-8CA9-C444-9687-634E674EABFE}" type="slidenum">
              <a:rPr lang="en-US" altLang="en-US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39942" name="Text Box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6913"/>
            <a:ext cx="4641850" cy="3481387"/>
          </a:xfrm>
          <a:solidFill>
            <a:srgbClr val="FFFFFF"/>
          </a:solidFill>
          <a:ln/>
        </p:spPr>
      </p:sp>
      <p:sp>
        <p:nvSpPr>
          <p:cNvPr id="39943" name="Text Box 5"/>
          <p:cNvSpPr txBox="1">
            <a:spLocks noChangeArrowheads="1"/>
          </p:cNvSpPr>
          <p:nvPr/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2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487C0CBA-6A1D-7D40-A745-B3487C58939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279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487C0CBA-6A1D-7D40-A745-B3487C58939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386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487C0CBA-6A1D-7D40-A745-B3487C58939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6018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487C0CBA-6A1D-7D40-A745-B3487C58939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621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487C0CBA-6A1D-7D40-A745-B3487C58939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89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274E3-3D13-FF46-8FBC-50DDCC2949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55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7E974-E2CE-A046-B113-EC4887AB58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20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22238"/>
            <a:ext cx="2055813" cy="6003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6625" cy="60039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55556-9CE1-8A45-A16A-DDFFE58AF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985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FDB50-1D28-5F4D-B35D-DE13FCD5B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77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01FF0-E42B-EA40-AFD3-411DC8FB48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302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B3EE9-1FF1-144D-8328-3E4D7EB27B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84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5425" cy="4406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719263"/>
            <a:ext cx="4037013" cy="4406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9F9EB-47CA-A844-B6BC-033D6B40EF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003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8A753-591B-994F-8DE2-6D1613545E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620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53A06-3B3F-1247-BCF2-2060E426BB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871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B6254-0566-6A48-AA67-A6E752112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28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C866A-43D4-2E47-9E8D-856A799948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34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A5C1C-B015-3B44-8CB4-EEEFCE8FD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57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578A2-3FE9-F941-A80E-F40F4E4F0B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296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C4369-36BE-E246-B460-44F001D19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35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122238"/>
            <a:ext cx="2055813" cy="6003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6625" cy="60039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5597F-393A-7143-8BE6-5A3F81ADC0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73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220F9-F169-6E46-8481-0446F6616C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11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5425" cy="4406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719263"/>
            <a:ext cx="4037013" cy="4406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EC423-5F3C-7F45-9155-E27BFA201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92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784F9-A409-F444-9EAF-55707EF5E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03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BBC3A-893A-654C-B469-5BF8F7B745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7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B5BC0-F917-8042-8ABA-B72FF168ED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02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34B72-8182-8A4E-92E4-32A356CAED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98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C4EDD-5978-BA46-BF99-8406D29964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26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39038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4838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200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28838" cy="4524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7E8F7E7-D640-5D44-8DFD-84155FB38A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048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 b="1">
          <a:solidFill>
            <a:srgbClr val="3300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 b="1">
          <a:solidFill>
            <a:srgbClr val="330066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 b="1">
          <a:solidFill>
            <a:srgbClr val="330066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 b="1">
          <a:solidFill>
            <a:srgbClr val="330066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 b="1">
          <a:solidFill>
            <a:srgbClr val="330066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 b="1">
          <a:solidFill>
            <a:srgbClr val="330066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 b="1">
          <a:solidFill>
            <a:srgbClr val="330066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 b="1">
          <a:solidFill>
            <a:srgbClr val="330066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 b="1">
          <a:solidFill>
            <a:srgbClr val="33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000">
          <a:solidFill>
            <a:srgbClr val="3333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>
          <a:solidFill>
            <a:srgbClr val="006699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300">
          <a:solidFill>
            <a:srgbClr val="7E9CE8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3333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1"/>
          <p:cNvSpPr>
            <a:spLocks noChangeShapeType="1"/>
          </p:cNvSpPr>
          <p:nvPr/>
        </p:nvSpPr>
        <p:spPr bwMode="auto">
          <a:xfrm>
            <a:off x="7315200" y="1066800"/>
            <a:ext cx="1588" cy="4495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Line 2"/>
          <p:cNvSpPr>
            <a:spLocks noChangeShapeType="1"/>
          </p:cNvSpPr>
          <p:nvPr/>
        </p:nvSpPr>
        <p:spPr bwMode="auto">
          <a:xfrm>
            <a:off x="304800" y="2819400"/>
            <a:ext cx="8229600" cy="1588"/>
          </a:xfrm>
          <a:prstGeom prst="line">
            <a:avLst/>
          </a:prstGeom>
          <a:noFill/>
          <a:ln w="648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9144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4763"/>
            <a:ext cx="16764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962400" y="6477000"/>
            <a:ext cx="14446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  <a:defRPr/>
            </a:pPr>
            <a:r>
              <a:rPr lang="en-US" altLang="en-US" sz="1000">
                <a:solidFill>
                  <a:srgbClr val="000000"/>
                </a:solidFill>
              </a:rPr>
              <a:t>© Sheldon Tan@UCR </a:t>
            </a:r>
          </a:p>
        </p:txBody>
      </p:sp>
      <p:sp>
        <p:nvSpPr>
          <p:cNvPr id="1331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39038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332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4838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28838" cy="4524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0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3B84528-6A9F-4E4E-AA80-0A2BFA16C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 b="1">
          <a:solidFill>
            <a:srgbClr val="3300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 b="1">
          <a:solidFill>
            <a:srgbClr val="330066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 b="1">
          <a:solidFill>
            <a:srgbClr val="330066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 b="1">
          <a:solidFill>
            <a:srgbClr val="330066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 b="1">
          <a:solidFill>
            <a:srgbClr val="330066"/>
          </a:solidFill>
          <a:latin typeface="Arial" charset="0"/>
          <a:ea typeface="ＭＳ Ｐゴシック" charset="0"/>
          <a:cs typeface="ＭＳ Ｐゴシック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 b="1">
          <a:solidFill>
            <a:srgbClr val="330066"/>
          </a:solidFill>
          <a:latin typeface="Arial" charset="0"/>
          <a:ea typeface="ＭＳ Ｐゴシック" charset="0"/>
          <a:cs typeface="ＭＳ Ｐゴシック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 b="1">
          <a:solidFill>
            <a:srgbClr val="330066"/>
          </a:solidFill>
          <a:latin typeface="Arial" charset="0"/>
          <a:ea typeface="ＭＳ Ｐゴシック" charset="0"/>
          <a:cs typeface="ＭＳ Ｐゴシック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 b="1">
          <a:solidFill>
            <a:srgbClr val="330066"/>
          </a:solidFill>
          <a:latin typeface="Arial" charset="0"/>
          <a:ea typeface="ＭＳ Ｐゴシック" charset="0"/>
          <a:cs typeface="ＭＳ Ｐゴシック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900" b="1">
          <a:solidFill>
            <a:srgbClr val="33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000">
          <a:solidFill>
            <a:srgbClr val="3333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600">
          <a:solidFill>
            <a:srgbClr val="006699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300">
          <a:solidFill>
            <a:srgbClr val="7E9CE8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3333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eldonucr/EMspice_python/tree/master/pg_si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arnumber=448397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tpp.sourceforge.net/4.3.1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aculty.cse.tamu.edu/davis/suitespars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276600" y="3200400"/>
            <a:ext cx="3886200" cy="289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500"/>
              </a:spcBef>
              <a:buSzPct val="100000"/>
              <a:defRPr/>
            </a:pPr>
            <a:endParaRPr lang="en-US" sz="2000" b="1" dirty="0">
              <a:solidFill>
                <a:srgbClr val="006699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algn="ctr" eaLnBrk="1" hangingPunct="1">
              <a:lnSpc>
                <a:spcPct val="80000"/>
              </a:lnSpc>
              <a:spcBef>
                <a:spcPts val="500"/>
              </a:spcBef>
              <a:buSzPct val="100000"/>
              <a:defRPr/>
            </a:pPr>
            <a:r>
              <a:rPr lang="en-US" altLang="zh-CN" sz="2000" b="1" dirty="0">
                <a:solidFill>
                  <a:srgbClr val="0066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Han</a:t>
            </a:r>
            <a:r>
              <a:rPr lang="zh-CN" altLang="en-US" sz="2000" b="1" dirty="0">
                <a:solidFill>
                  <a:srgbClr val="0066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Zhou</a:t>
            </a:r>
            <a:endParaRPr lang="en-US" sz="2000" b="1" dirty="0">
              <a:solidFill>
                <a:srgbClr val="FF66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algn="ctr" eaLnBrk="1" hangingPunct="1">
              <a:lnSpc>
                <a:spcPct val="80000"/>
              </a:lnSpc>
              <a:spcBef>
                <a:spcPts val="500"/>
              </a:spcBef>
              <a:buSzPct val="100000"/>
              <a:defRPr/>
            </a:pPr>
            <a:r>
              <a:rPr lang="en-US" sz="1600" b="1" dirty="0">
                <a:solidFill>
                  <a:srgbClr val="333300"/>
                </a:solidFill>
              </a:rPr>
              <a:t>Department of Electrical and Computer Engineering </a:t>
            </a:r>
          </a:p>
          <a:p>
            <a:pPr algn="ctr" eaLnBrk="1" hangingPunct="1">
              <a:lnSpc>
                <a:spcPct val="80000"/>
              </a:lnSpc>
              <a:spcBef>
                <a:spcPts val="500"/>
              </a:spcBef>
              <a:buSzPct val="100000"/>
              <a:defRPr/>
            </a:pPr>
            <a:r>
              <a:rPr lang="en-US" sz="1600" b="1" dirty="0">
                <a:solidFill>
                  <a:srgbClr val="333300"/>
                </a:solidFill>
              </a:rPr>
              <a:t>University of California, Riverside, CA</a:t>
            </a:r>
          </a:p>
          <a:p>
            <a:pPr algn="r" eaLnBrk="1" hangingPunct="1">
              <a:lnSpc>
                <a:spcPct val="80000"/>
              </a:lnSpc>
              <a:spcBef>
                <a:spcPts val="500"/>
              </a:spcBef>
              <a:buSzPct val="100000"/>
              <a:defRPr/>
            </a:pPr>
            <a:endParaRPr lang="en-US" sz="2000" dirty="0">
              <a:solidFill>
                <a:srgbClr val="333300"/>
              </a:solidFill>
            </a:endParaRPr>
          </a:p>
          <a:p>
            <a:pPr algn="r" eaLnBrk="1" hangingPunct="1">
              <a:lnSpc>
                <a:spcPct val="80000"/>
              </a:lnSpc>
              <a:spcBef>
                <a:spcPts val="500"/>
              </a:spcBef>
              <a:buSzPct val="100000"/>
              <a:defRPr/>
            </a:pPr>
            <a:endParaRPr lang="en-US" sz="2000" dirty="0">
              <a:solidFill>
                <a:srgbClr val="333300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ts val="500"/>
              </a:spcBef>
              <a:buSzPct val="100000"/>
              <a:defRPr/>
            </a:pPr>
            <a:endParaRPr lang="en-US" sz="2000" dirty="0">
              <a:solidFill>
                <a:srgbClr val="33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6024" y="1143000"/>
            <a:ext cx="6168676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Guideline for </a:t>
            </a:r>
            <a:r>
              <a:rPr lang="en-US" altLang="zh-CN" sz="2800" b="1" dirty="0">
                <a:solidFill>
                  <a:schemeClr val="tx1"/>
                </a:solidFill>
              </a:rPr>
              <a:t>Power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Grid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Simulator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21" y="3657600"/>
            <a:ext cx="2219325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A0B5-4566-BA47-90BB-EFA37A77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5C56-7EC4-F545-A9D1-D0C401DD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06900"/>
          </a:xfrm>
        </p:spPr>
        <p:txBody>
          <a:bodyPr/>
          <a:lstStyle/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en-US" sz="2000" dirty="0"/>
              <a:t>Repository: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EMspice_python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/</a:t>
            </a: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  <a:hlinkClick r:id="rId3"/>
              </a:rPr>
              <a:t>pg_sim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/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source</a:t>
            </a:r>
            <a:r>
              <a:rPr lang="en-US" sz="2000" dirty="0">
                <a:solidFill>
                  <a:schemeClr val="tx1"/>
                </a:solidFill>
              </a:rPr>
              <a:t> code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&amp;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makefile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element.cpp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element.h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mna.cpp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mna.h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parser.cpp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parser.h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function_ibm.cpp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function_ibm.h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em_cmd_ibm.cpp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parameter.h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Makefile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en-US" altLang="zh-CN" sz="2000" dirty="0"/>
              <a:t>F</a:t>
            </a:r>
            <a:r>
              <a:rPr lang="en-US" sz="2000" dirty="0"/>
              <a:t>unctionality:</a:t>
            </a:r>
          </a:p>
          <a:p>
            <a:pPr marL="457200" lvl="1" indent="0">
              <a:buSzPct val="200000"/>
            </a:pPr>
            <a:r>
              <a:rPr lang="en-US" altLang="zh-CN" sz="2000" b="1" dirty="0">
                <a:solidFill>
                  <a:srgbClr val="333300"/>
                </a:solidFill>
              </a:rPr>
              <a:t>	</a:t>
            </a:r>
            <a:r>
              <a:rPr lang="en-US" altLang="zh-CN" sz="2000" dirty="0">
                <a:solidFill>
                  <a:srgbClr val="333300"/>
                </a:solidFill>
              </a:rPr>
              <a:t>1.</a:t>
            </a:r>
            <a:r>
              <a:rPr lang="zh-CN" altLang="en-US" sz="2000" dirty="0">
                <a:solidFill>
                  <a:srgbClr val="3333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N</a:t>
            </a:r>
            <a:r>
              <a:rPr lang="en-US" sz="2000" b="1" dirty="0">
                <a:solidFill>
                  <a:srgbClr val="C00000"/>
                </a:solidFill>
              </a:rPr>
              <a:t>etlist parser</a:t>
            </a:r>
            <a:r>
              <a:rPr lang="zh-CN" altLang="en-US" sz="2000" b="1" dirty="0">
                <a:solidFill>
                  <a:srgbClr val="333300"/>
                </a:solidFill>
              </a:rPr>
              <a:t> </a:t>
            </a:r>
            <a:r>
              <a:rPr lang="en-US" sz="2000" dirty="0">
                <a:solidFill>
                  <a:srgbClr val="333300"/>
                </a:solidFill>
              </a:rPr>
              <a:t>(</a:t>
            </a:r>
            <a:r>
              <a:rPr lang="en-US" altLang="zh-CN" sz="2000" dirty="0">
                <a:solidFill>
                  <a:srgbClr val="333300"/>
                </a:solidFill>
              </a:rPr>
              <a:t>Interconnect</a:t>
            </a:r>
            <a:r>
              <a:rPr lang="zh-CN" altLang="en-US" sz="2000" dirty="0">
                <a:solidFill>
                  <a:srgbClr val="333300"/>
                </a:solidFill>
              </a:rPr>
              <a:t> </a:t>
            </a:r>
            <a:r>
              <a:rPr lang="en-US" altLang="zh-CN" sz="2000" dirty="0">
                <a:solidFill>
                  <a:srgbClr val="333300"/>
                </a:solidFill>
              </a:rPr>
              <a:t>tree</a:t>
            </a:r>
            <a:r>
              <a:rPr lang="zh-CN" altLang="en-US" sz="2000" dirty="0">
                <a:solidFill>
                  <a:srgbClr val="333300"/>
                </a:solidFill>
              </a:rPr>
              <a:t> </a:t>
            </a:r>
            <a:r>
              <a:rPr lang="en-US" altLang="zh-CN" sz="2000" dirty="0">
                <a:solidFill>
                  <a:srgbClr val="333300"/>
                </a:solidFill>
              </a:rPr>
              <a:t>parser</a:t>
            </a:r>
            <a:r>
              <a:rPr lang="en-US" sz="2000" dirty="0">
                <a:solidFill>
                  <a:srgbClr val="333300"/>
                </a:solidFill>
              </a:rPr>
              <a:t>) </a:t>
            </a:r>
          </a:p>
          <a:p>
            <a:r>
              <a:rPr lang="en-US" sz="2000" b="1" dirty="0"/>
              <a:t>			</a:t>
            </a:r>
            <a:r>
              <a:rPr lang="en-US" altLang="zh-CN" sz="2000" dirty="0"/>
              <a:t>2.</a:t>
            </a:r>
            <a:r>
              <a:rPr lang="zh-CN" altLang="en-US" sz="2000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IR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drop simulator</a:t>
            </a:r>
            <a:r>
              <a:rPr lang="en-US" sz="2000" dirty="0"/>
              <a:t> </a:t>
            </a:r>
            <a:r>
              <a:rPr lang="en-US" altLang="zh-CN" sz="2000" dirty="0"/>
              <a:t>(N</a:t>
            </a:r>
            <a:r>
              <a:rPr lang="en-US" sz="2000" dirty="0"/>
              <a:t>odal voltage solver</a:t>
            </a:r>
            <a:r>
              <a:rPr lang="en-US" altLang="zh-CN" sz="2000" dirty="0"/>
              <a:t>)</a:t>
            </a:r>
            <a:endParaRPr lang="en-US" sz="2000" dirty="0"/>
          </a:p>
          <a:p>
            <a:r>
              <a:rPr lang="en-US" sz="2000" b="1" dirty="0"/>
              <a:t>			</a:t>
            </a:r>
            <a:r>
              <a:rPr lang="en-US" altLang="zh-CN" sz="2000" dirty="0"/>
              <a:t>3.</a:t>
            </a:r>
            <a:r>
              <a:rPr lang="zh-CN" altLang="en-US" sz="2000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EM filter</a:t>
            </a:r>
            <a:r>
              <a:rPr lang="en-US" sz="2000" dirty="0"/>
              <a:t> (</a:t>
            </a:r>
            <a:r>
              <a:rPr lang="en-US" altLang="zh-CN" sz="2000" dirty="0"/>
              <a:t>EM</a:t>
            </a:r>
            <a:r>
              <a:rPr lang="zh-CN" altLang="en-US" sz="2000" dirty="0"/>
              <a:t> </a:t>
            </a:r>
            <a:r>
              <a:rPr lang="en-US" altLang="zh-CN" sz="2000" dirty="0"/>
              <a:t>immortality</a:t>
            </a:r>
            <a:r>
              <a:rPr lang="zh-CN" altLang="en-US" sz="2000" dirty="0"/>
              <a:t> </a:t>
            </a:r>
            <a:r>
              <a:rPr lang="en-US" altLang="zh-CN" sz="2000" dirty="0"/>
              <a:t>identifier</a:t>
            </a:r>
            <a:r>
              <a:rPr lang="en-US" sz="2000" dirty="0"/>
              <a:t>) </a:t>
            </a:r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6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A0B5-4566-BA47-90BB-EFA37A77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5C56-7EC4-F545-A9D1-D0C401DD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06900"/>
          </a:xfrm>
        </p:spPr>
        <p:txBody>
          <a:bodyPr/>
          <a:lstStyle/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en-US" altLang="zh-CN" sz="2000" dirty="0"/>
              <a:t>Input</a:t>
            </a:r>
            <a:r>
              <a:rPr lang="en-US" sz="2000" dirty="0"/>
              <a:t>: </a:t>
            </a:r>
            <a:r>
              <a:rPr lang="en-US" sz="1800" dirty="0"/>
              <a:t>IBM-format spice file (.</a:t>
            </a:r>
            <a:r>
              <a:rPr lang="en-US" sz="1800" dirty="0" err="1"/>
              <a:t>sp</a:t>
            </a:r>
            <a:r>
              <a:rPr lang="en-US" sz="1800" dirty="0"/>
              <a:t>) of a power grid</a:t>
            </a:r>
            <a:endParaRPr lang="en-US" sz="2000" dirty="0"/>
          </a:p>
          <a:p>
            <a:pPr marL="0" indent="0">
              <a:buSzPct val="200000"/>
            </a:pPr>
            <a:r>
              <a:rPr lang="en-US" altLang="zh-CN" sz="1600" dirty="0"/>
              <a:t>		Source:</a:t>
            </a:r>
            <a:r>
              <a:rPr lang="zh-CN" altLang="en-US" sz="1600" dirty="0"/>
              <a:t> </a:t>
            </a:r>
            <a:r>
              <a:rPr lang="en-US" altLang="zh-CN" sz="1600" dirty="0"/>
              <a:t>dumped</a:t>
            </a:r>
            <a:r>
              <a:rPr lang="zh-CN" altLang="en-US" sz="1600" dirty="0"/>
              <a:t> </a:t>
            </a:r>
            <a:r>
              <a:rPr lang="en-US" altLang="zh-CN" sz="1600" dirty="0"/>
              <a:t>from</a:t>
            </a:r>
            <a:r>
              <a:rPr lang="zh-CN" altLang="en-US" sz="1600" dirty="0"/>
              <a:t> </a:t>
            </a:r>
            <a:r>
              <a:rPr lang="en-US" altLang="zh-CN" sz="1600" dirty="0"/>
              <a:t>Synopsys</a:t>
            </a:r>
            <a:r>
              <a:rPr lang="zh-CN" altLang="en-US" sz="1600" dirty="0"/>
              <a:t> </a:t>
            </a:r>
            <a:r>
              <a:rPr lang="en-US" altLang="zh-CN" sz="1600" dirty="0"/>
              <a:t>ICC;</a:t>
            </a:r>
            <a:r>
              <a:rPr lang="zh-CN" altLang="en-US" sz="1600" dirty="0"/>
              <a:t> </a:t>
            </a:r>
            <a:r>
              <a:rPr lang="en-US" altLang="zh-CN" sz="1600" dirty="0"/>
              <a:t>self-generated</a:t>
            </a:r>
          </a:p>
          <a:p>
            <a:pPr marL="0" indent="0">
              <a:buSzPct val="200000"/>
            </a:pPr>
            <a:r>
              <a:rPr lang="en-US" altLang="zh-CN" sz="1600" dirty="0"/>
              <a:t>		Format</a:t>
            </a:r>
            <a:r>
              <a:rPr lang="zh-CN" altLang="en-US" sz="1600" dirty="0"/>
              <a:t> </a:t>
            </a:r>
            <a:r>
              <a:rPr lang="en-US" altLang="zh-CN" sz="1600" dirty="0"/>
              <a:t>reference:</a:t>
            </a:r>
            <a:r>
              <a:rPr lang="zh-CN" altLang="en-US" sz="1600" dirty="0"/>
              <a:t> </a:t>
            </a:r>
            <a:r>
              <a:rPr lang="en-US" sz="1400" dirty="0">
                <a:hlinkClick r:id="rId2"/>
              </a:rPr>
              <a:t>Power Grid Analysis Benchmarks</a:t>
            </a:r>
            <a:endParaRPr lang="en-US" altLang="zh-CN" sz="1400" dirty="0"/>
          </a:p>
          <a:p>
            <a:pPr marL="0" indent="0">
              <a:buSzPct val="200000"/>
            </a:pPr>
            <a:r>
              <a:rPr lang="en-US" altLang="zh-CN" sz="1400" dirty="0"/>
              <a:t>		</a:t>
            </a:r>
            <a:r>
              <a:rPr lang="en-US" altLang="zh-CN" sz="1600" dirty="0"/>
              <a:t>e.g.,</a:t>
            </a:r>
            <a:r>
              <a:rPr lang="zh-CN" altLang="en-US" sz="1600" dirty="0"/>
              <a:t> </a:t>
            </a:r>
            <a:r>
              <a:rPr lang="en-US" altLang="zh-CN" sz="1600" dirty="0" err="1"/>
              <a:t>armcore.sp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newVdd_ibmpg2.spice</a:t>
            </a:r>
          </a:p>
          <a:p>
            <a:pPr marL="0" indent="0">
              <a:buSzPct val="200000"/>
            </a:pPr>
            <a:endParaRPr lang="en-US" sz="1050" dirty="0"/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Output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</a:p>
          <a:p>
            <a:pPr marL="800100" lvl="2" indent="0">
              <a:buSzPct val="200000"/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1. The EM condition of the power grid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(on screen)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, including: </a:t>
            </a:r>
          </a:p>
          <a:p>
            <a:pPr marL="1257300" lvl="3" indent="0">
              <a:buSzPct val="200000"/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total node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interconnect tree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number, </a:t>
            </a:r>
          </a:p>
          <a:p>
            <a:pPr marL="1257300" lvl="3" indent="0">
              <a:buSzPct val="200000"/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EM voltage and saturation volume (if exists) of each tree,</a:t>
            </a:r>
          </a:p>
          <a:p>
            <a:pPr marL="1257300" lvl="3" indent="0">
              <a:buSzPct val="200000"/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failed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tree number and its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index. </a:t>
            </a:r>
          </a:p>
          <a:p>
            <a:pPr marL="800100" lvl="2" indent="0">
              <a:buSzPct val="200000"/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2. Nodal voltage of each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node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(File: </a:t>
            </a:r>
            <a:r>
              <a:rPr lang="en-US" altLang="zh-CN" sz="1800" dirty="0" err="1">
                <a:solidFill>
                  <a:schemeClr val="accent5">
                    <a:lumMod val="50000"/>
                  </a:schemeClr>
                </a:solidFill>
              </a:rPr>
              <a:t>tree_node_voltage.txt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800100" lvl="2" indent="0">
              <a:buSzPct val="200000"/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3. Current density of each branch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(File: </a:t>
            </a:r>
            <a:r>
              <a:rPr lang="en-US" altLang="zh-CN" sz="1800" dirty="0" err="1">
                <a:solidFill>
                  <a:schemeClr val="accent5">
                    <a:lumMod val="50000"/>
                  </a:schemeClr>
                </a:solidFill>
              </a:rPr>
              <a:t>tree_curden.txt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) </a:t>
            </a:r>
          </a:p>
          <a:p>
            <a:pPr marL="800100" lvl="2" indent="0">
              <a:buSzPct val="200000"/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4. Width of each branch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(File: </a:t>
            </a:r>
            <a:r>
              <a:rPr lang="en-US" altLang="zh-CN" sz="1800" dirty="0" err="1">
                <a:solidFill>
                  <a:schemeClr val="accent5">
                    <a:lumMod val="50000"/>
                  </a:schemeClr>
                </a:solidFill>
              </a:rPr>
              <a:t>tree_width.txt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800100" lvl="2" indent="0">
              <a:buSzPct val="200000"/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5.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6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A0B5-4566-BA47-90BB-EFA37A77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5C56-7EC4-F545-A9D1-D0C401DD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06900"/>
          </a:xfrm>
        </p:spPr>
        <p:txBody>
          <a:bodyPr/>
          <a:lstStyle/>
          <a:p>
            <a:pPr marL="0" indent="0">
              <a:buSzPct val="200000"/>
            </a:pPr>
            <a:r>
              <a:rPr lang="en-US" altLang="zh-CN" sz="2000" dirty="0" err="1"/>
              <a:t>em_cmd_ibm.cpp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function</a:t>
            </a:r>
          </a:p>
          <a:p>
            <a:pPr marL="0" indent="0">
              <a:buSzPct val="200000"/>
            </a:pPr>
            <a:r>
              <a:rPr lang="en-US" altLang="zh-CN" sz="2000" dirty="0" err="1"/>
              <a:t>element.cpp</a:t>
            </a:r>
            <a:r>
              <a:rPr lang="en-US" altLang="zh-CN" sz="2000" dirty="0"/>
              <a:t>;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element.h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Define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classes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needed</a:t>
            </a:r>
          </a:p>
          <a:p>
            <a:pPr marL="0" indent="0">
              <a:buSzPct val="200000"/>
            </a:pPr>
            <a:r>
              <a:rPr lang="en-US" altLang="zh-CN" sz="2000" dirty="0" err="1"/>
              <a:t>mna.cpp</a:t>
            </a:r>
            <a:r>
              <a:rPr lang="en-US" altLang="zh-CN" sz="2000" dirty="0"/>
              <a:t>;</a:t>
            </a:r>
            <a:r>
              <a:rPr lang="zh-CN" altLang="en-US" sz="2000" dirty="0"/>
              <a:t> </a:t>
            </a:r>
            <a:r>
              <a:rPr lang="en-US" altLang="zh-CN" sz="2000" dirty="0" err="1"/>
              <a:t>mna.h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Solve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MNA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directly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using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 err="1">
                <a:solidFill>
                  <a:schemeClr val="accent2">
                    <a:lumMod val="75000"/>
                  </a:schemeClr>
                </a:solidFill>
              </a:rPr>
              <a:t>CXSparse</a:t>
            </a:r>
            <a:endParaRPr lang="en-US" altLang="zh-CN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SzPct val="200000"/>
            </a:pPr>
            <a:r>
              <a:rPr lang="en-US" altLang="zh-CN" sz="2000" dirty="0" err="1"/>
              <a:t>parser.cpp</a:t>
            </a:r>
            <a:r>
              <a:rPr lang="en-US" altLang="zh-CN" sz="2000" dirty="0"/>
              <a:t>;</a:t>
            </a:r>
            <a:r>
              <a:rPr lang="zh-CN" altLang="en-US" sz="2000" dirty="0"/>
              <a:t> </a:t>
            </a:r>
            <a:r>
              <a:rPr lang="en-US" altLang="zh-CN" sz="2000" dirty="0" err="1"/>
              <a:t>parser.h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Read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circuit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information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spice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file</a:t>
            </a:r>
          </a:p>
          <a:p>
            <a:pPr marL="0" indent="0">
              <a:buSzPct val="200000"/>
            </a:pPr>
            <a:r>
              <a:rPr lang="en-US" altLang="zh-CN" sz="2000" dirty="0" err="1"/>
              <a:t>parameter.h</a:t>
            </a:r>
            <a:r>
              <a:rPr lang="en-US" altLang="zh-CN" sz="2000" dirty="0"/>
              <a:t>;</a:t>
            </a:r>
            <a:r>
              <a:rPr lang="zh-CN" altLang="en-US" sz="2000" dirty="0"/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Define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EM-related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parameters</a:t>
            </a:r>
          </a:p>
          <a:p>
            <a:pPr marL="0" indent="0">
              <a:buSzPct val="200000"/>
            </a:pPr>
            <a:r>
              <a:rPr lang="en-US" altLang="zh-CN" sz="2000" dirty="0" err="1"/>
              <a:t>function_ibm.cpp</a:t>
            </a:r>
            <a:r>
              <a:rPr lang="en-US" altLang="zh-CN" sz="2000" dirty="0"/>
              <a:t>;</a:t>
            </a:r>
            <a:r>
              <a:rPr lang="zh-CN" altLang="en-US" sz="2000" dirty="0"/>
              <a:t> </a:t>
            </a:r>
            <a:r>
              <a:rPr lang="en-US" altLang="zh-CN" sz="2000" dirty="0" err="1"/>
              <a:t>function_ibm.h</a:t>
            </a:r>
            <a:r>
              <a:rPr lang="en-US" altLang="zh-CN" sz="2000" dirty="0"/>
              <a:t>:</a:t>
            </a:r>
          </a:p>
          <a:p>
            <a:pPr marL="0" indent="0">
              <a:buSzPct val="200000"/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Parse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interconnect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tree,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store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nodal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voltage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and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perform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EM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analysis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3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A0B5-4566-BA47-90BB-EFA37A77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5C56-7EC4-F545-A9D1-D0C401DD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06900"/>
          </a:xfrm>
        </p:spPr>
        <p:txBody>
          <a:bodyPr/>
          <a:lstStyle/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en-US" altLang="zh-CN" sz="2000" dirty="0"/>
              <a:t>Library</a:t>
            </a:r>
            <a:r>
              <a:rPr lang="zh-CN" altLang="en-US" sz="2000" dirty="0"/>
              <a:t> </a:t>
            </a:r>
            <a:r>
              <a:rPr lang="en-US" altLang="zh-CN" sz="2000" dirty="0"/>
              <a:t>dependency</a:t>
            </a:r>
            <a:r>
              <a:rPr lang="en-US" sz="2000" dirty="0"/>
              <a:t>:</a:t>
            </a:r>
          </a:p>
          <a:p>
            <a:pPr marL="0" indent="0">
              <a:buSzPct val="200000"/>
            </a:pPr>
            <a:r>
              <a:rPr lang="en-US" sz="2000" dirty="0"/>
              <a:t>		</a:t>
            </a:r>
            <a:r>
              <a:rPr lang="en-US" altLang="zh-CN" sz="1800" b="1" dirty="0">
                <a:hlinkClick r:id="rId3"/>
              </a:rPr>
              <a:t>IT++</a:t>
            </a:r>
            <a:r>
              <a:rPr lang="en-US" altLang="zh-CN" sz="1800" dirty="0"/>
              <a:t>: </a:t>
            </a:r>
            <a:r>
              <a:rPr lang="en-US" altLang="zh-CN" sz="1600" dirty="0"/>
              <a:t>IT++ is a C++ library of mathematical, signal processing and</a:t>
            </a:r>
            <a:r>
              <a:rPr lang="zh-CN" altLang="en-US" sz="1600" dirty="0"/>
              <a:t> </a:t>
            </a:r>
            <a:r>
              <a:rPr lang="en-US" altLang="zh-CN" sz="1600" dirty="0"/>
              <a:t>communication classes and functions. (Version: itpp-4.3.1)</a:t>
            </a:r>
          </a:p>
          <a:p>
            <a:pPr marL="0" indent="0">
              <a:buSzPct val="200000"/>
            </a:pPr>
            <a:r>
              <a:rPr lang="en-US" altLang="zh-CN" sz="2000" dirty="0"/>
              <a:t>		</a:t>
            </a:r>
            <a:r>
              <a:rPr lang="en-US" altLang="zh-CN" sz="1800" b="1" dirty="0">
                <a:hlinkClick r:id="rId4"/>
              </a:rPr>
              <a:t>UMFPACK</a:t>
            </a:r>
            <a:r>
              <a:rPr lang="en-US" altLang="zh-CN" sz="1800" dirty="0"/>
              <a:t>: </a:t>
            </a:r>
            <a:r>
              <a:rPr lang="en-US" altLang="zh-CN" sz="1600" dirty="0"/>
              <a:t>multifrontal LU factorization.</a:t>
            </a:r>
          </a:p>
          <a:p>
            <a:pPr marL="0" indent="0">
              <a:buSzPct val="200000"/>
            </a:pPr>
            <a:r>
              <a:rPr lang="en-US" altLang="zh-CN" sz="2000" dirty="0"/>
              <a:t>		</a:t>
            </a:r>
            <a:r>
              <a:rPr lang="en-US" altLang="zh-CN" sz="1800" dirty="0" err="1"/>
              <a:t>CSparse</a:t>
            </a:r>
            <a:r>
              <a:rPr lang="en-US" altLang="zh-CN" sz="1800" dirty="0"/>
              <a:t> and </a:t>
            </a:r>
            <a:r>
              <a:rPr lang="en-US" altLang="zh-CN" sz="1800" b="1" dirty="0" err="1">
                <a:hlinkClick r:id="rId4"/>
              </a:rPr>
              <a:t>CXSparse</a:t>
            </a:r>
            <a:r>
              <a:rPr lang="en-US" altLang="zh-CN" sz="1800" dirty="0"/>
              <a:t>: </a:t>
            </a:r>
            <a:r>
              <a:rPr lang="en-US" altLang="zh-CN" sz="1600" dirty="0"/>
              <a:t>a concise sparse Cholesky factorization package.</a:t>
            </a:r>
            <a:endParaRPr lang="en-US" altLang="zh-CN" sz="2000" dirty="0"/>
          </a:p>
          <a:p>
            <a:pPr marL="0" indent="0">
              <a:buSzPct val="200000"/>
            </a:pPr>
            <a:endParaRPr lang="en-US" sz="1600" dirty="0"/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Compile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</a:p>
          <a:p>
            <a:pPr marL="0" indent="0">
              <a:buSzPct val="200000"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>
                <a:solidFill>
                  <a:schemeClr val="tx1"/>
                </a:solidFill>
              </a:rPr>
              <a:t>make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SzPct val="200000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Executable file:</a:t>
            </a:r>
          </a:p>
          <a:p>
            <a:pPr marL="0" indent="0">
              <a:buSzPct val="200000"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rgbClr val="FF0000"/>
                </a:solidFill>
              </a:rPr>
              <a:t>em_cmd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1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A0B5-4566-BA47-90BB-EFA37A77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5C56-7EC4-F545-A9D1-D0C401DD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686800" cy="4406900"/>
          </a:xfrm>
        </p:spPr>
        <p:txBody>
          <a:bodyPr/>
          <a:lstStyle/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en-US" altLang="zh-CN" sz="2000" dirty="0"/>
              <a:t>Run</a:t>
            </a:r>
            <a:r>
              <a:rPr lang="en-US" sz="2000" dirty="0"/>
              <a:t>:</a:t>
            </a:r>
          </a:p>
          <a:p>
            <a:pPr marL="0" indent="0">
              <a:buSzPct val="200000"/>
            </a:pPr>
            <a:r>
              <a:rPr lang="en-US" altLang="zh-CN" sz="2000" dirty="0"/>
              <a:t>	</a:t>
            </a:r>
            <a:r>
              <a:rPr lang="en-US" altLang="zh-CN" sz="1800" i="1" dirty="0"/>
              <a:t>Use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alone</a:t>
            </a:r>
            <a:endParaRPr lang="en-US" sz="2000" i="1" dirty="0"/>
          </a:p>
          <a:p>
            <a:pPr marL="0" indent="0">
              <a:buSzPct val="200000"/>
            </a:pPr>
            <a:r>
              <a:rPr lang="en-US" sz="2000" dirty="0"/>
              <a:t>		rm tree_*</a:t>
            </a:r>
            <a:r>
              <a:rPr lang="en-US" altLang="zh-CN" sz="2000" dirty="0"/>
              <a:t>;</a:t>
            </a:r>
            <a:r>
              <a:rPr lang="zh-CN" altLang="en-US" sz="2000" dirty="0"/>
              <a:t> </a:t>
            </a:r>
            <a:r>
              <a:rPr lang="en-US" sz="2000" dirty="0"/>
              <a:t>touch </a:t>
            </a:r>
            <a:r>
              <a:rPr lang="en-US" sz="2000" dirty="0" err="1"/>
              <a:t>tree_ftid.txt</a:t>
            </a:r>
            <a:r>
              <a:rPr lang="en-US" altLang="zh-CN" sz="2000" dirty="0"/>
              <a:t>;</a:t>
            </a:r>
            <a:r>
              <a:rPr lang="zh-CN" altLang="en-US" sz="2000" dirty="0"/>
              <a:t> </a:t>
            </a:r>
            <a:r>
              <a:rPr lang="en-US" sz="2000" dirty="0"/>
              <a:t>touch </a:t>
            </a:r>
            <a:r>
              <a:rPr lang="en-US" sz="2000" dirty="0" err="1"/>
              <a:t>tree_width.txt</a:t>
            </a:r>
            <a:endParaRPr lang="en-US" sz="2000" dirty="0"/>
          </a:p>
          <a:p>
            <a:pPr marL="0" indent="0">
              <a:buSzPct val="200000"/>
            </a:pPr>
            <a:r>
              <a:rPr lang="en-US" sz="2000" dirty="0"/>
              <a:t>		./</a:t>
            </a:r>
            <a:r>
              <a:rPr lang="en-US" sz="2000" dirty="0" err="1"/>
              <a:t>em_cmd</a:t>
            </a:r>
            <a:r>
              <a:rPr lang="en-US" sz="2000" dirty="0"/>
              <a:t> {filename} 		</a:t>
            </a:r>
          </a:p>
          <a:p>
            <a:pPr marL="0" indent="0">
              <a:buSzPct val="200000"/>
            </a:pPr>
            <a:r>
              <a:rPr lang="en-US" altLang="zh-CN" sz="2000" dirty="0">
                <a:solidFill>
                  <a:srgbClr val="FF0000"/>
                </a:solidFill>
              </a:rPr>
              <a:t>	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Note: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before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running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 err="1">
                <a:solidFill>
                  <a:schemeClr val="accent2">
                    <a:lumMod val="75000"/>
                  </a:schemeClr>
                </a:solidFill>
              </a:rPr>
              <a:t>PGSim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clean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up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all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previous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generated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.txt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files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(rm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tree_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zh-CN" altLang="en-US" sz="18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create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two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files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touch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tree_ftid.txt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touch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tree_width.txt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SzPct val="200000"/>
            </a:pP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SzPct val="200000"/>
            </a:pPr>
            <a:r>
              <a:rPr lang="en-US" sz="1800" dirty="0">
                <a:solidFill>
                  <a:srgbClr val="FF0000"/>
                </a:solidFill>
              </a:rPr>
              <a:t>	</a:t>
            </a:r>
            <a:r>
              <a:rPr lang="en-US" altLang="zh-CN" sz="1800" i="1" dirty="0"/>
              <a:t>Use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with</a:t>
            </a:r>
            <a:r>
              <a:rPr lang="zh-CN" altLang="en-US" sz="1800" i="1" dirty="0"/>
              <a:t> </a:t>
            </a:r>
            <a:r>
              <a:rPr lang="en-US" altLang="zh-CN" sz="1800" i="1" dirty="0" err="1"/>
              <a:t>EMSpice</a:t>
            </a:r>
            <a:endParaRPr lang="en-US" altLang="zh-CN" sz="1800" i="1" dirty="0"/>
          </a:p>
          <a:p>
            <a:pPr marL="0" indent="0">
              <a:buSzPct val="200000"/>
            </a:pPr>
            <a:r>
              <a:rPr lang="en-US" sz="1800" i="1" dirty="0"/>
              <a:t>		</a:t>
            </a:r>
            <a:r>
              <a:rPr lang="en-US" altLang="zh-CN" sz="1800" dirty="0"/>
              <a:t>just</a:t>
            </a:r>
            <a:r>
              <a:rPr lang="zh-CN" altLang="en-US" sz="1800" dirty="0"/>
              <a:t> </a:t>
            </a:r>
            <a:r>
              <a:rPr lang="en-US" altLang="zh-CN" sz="1800" dirty="0"/>
              <a:t>copy</a:t>
            </a:r>
            <a:r>
              <a:rPr lang="zh-CN" altLang="en-US" sz="1800" dirty="0"/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em_cmd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to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python_version</a:t>
            </a:r>
            <a:r>
              <a:rPr lang="zh-CN" altLang="en-US" sz="1800" dirty="0"/>
              <a:t> </a:t>
            </a:r>
            <a:r>
              <a:rPr lang="en-US" sz="1800" dirty="0"/>
              <a:t>directory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then</a:t>
            </a:r>
            <a:r>
              <a:rPr lang="zh-CN" altLang="en-US" sz="1800" dirty="0"/>
              <a:t> </a:t>
            </a:r>
            <a:r>
              <a:rPr lang="en-US" altLang="zh-CN" sz="1800" dirty="0"/>
              <a:t>run</a:t>
            </a:r>
            <a:r>
              <a:rPr lang="zh-CN" altLang="en-US" sz="1800" dirty="0"/>
              <a:t> </a:t>
            </a:r>
            <a:r>
              <a:rPr lang="en-US" altLang="zh-CN" sz="1800" dirty="0" err="1"/>
              <a:t>EM_spice.py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612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A0B5-4566-BA47-90BB-EFA37A77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PGSim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EMSpice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8AE9734B-DE43-DD44-9A91-BA3387BF5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45580" y="1600200"/>
            <a:ext cx="6172200" cy="3817963"/>
          </a:xfrm>
          <a:prstGeom prst="snip2SameRect">
            <a:avLst>
              <a:gd name="adj1" fmla="val 29970"/>
              <a:gd name="adj2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D2C1285-D6C2-2147-A35B-E68287F523B0}"/>
              </a:ext>
            </a:extLst>
          </p:cNvPr>
          <p:cNvSpPr/>
          <p:nvPr/>
        </p:nvSpPr>
        <p:spPr bwMode="auto">
          <a:xfrm>
            <a:off x="2436020" y="3215099"/>
            <a:ext cx="1983580" cy="74730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0E027B-949C-5E45-B3DE-BABE44146C66}"/>
              </a:ext>
            </a:extLst>
          </p:cNvPr>
          <p:cNvSpPr/>
          <p:nvPr/>
        </p:nvSpPr>
        <p:spPr bwMode="auto">
          <a:xfrm rot="20526044">
            <a:off x="4122889" y="3265256"/>
            <a:ext cx="3716219" cy="1551317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3CF538-F896-3E40-B6B9-28D88A42FA13}"/>
              </a:ext>
            </a:extLst>
          </p:cNvPr>
          <p:cNvCxnSpPr>
            <a:cxnSpLocks/>
          </p:cNvCxnSpPr>
          <p:nvPr/>
        </p:nvCxnSpPr>
        <p:spPr bwMode="auto">
          <a:xfrm flipV="1">
            <a:off x="5410200" y="5002845"/>
            <a:ext cx="0" cy="559755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560C9-E0B4-6147-A2B5-F216AF18E388}"/>
              </a:ext>
            </a:extLst>
          </p:cNvPr>
          <p:cNvSpPr/>
          <p:nvPr/>
        </p:nvSpPr>
        <p:spPr>
          <a:xfrm>
            <a:off x="228600" y="3376044"/>
            <a:ext cx="1765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333300"/>
                </a:solidFill>
              </a:rPr>
              <a:t>N</a:t>
            </a:r>
            <a:r>
              <a:rPr lang="en-US" sz="2000" dirty="0">
                <a:solidFill>
                  <a:srgbClr val="333300"/>
                </a:solidFill>
              </a:rPr>
              <a:t>etlist parser</a:t>
            </a:r>
            <a:r>
              <a:rPr lang="zh-CN" altLang="en-US" sz="2000" dirty="0">
                <a:solidFill>
                  <a:srgbClr val="333300"/>
                </a:solidFill>
              </a:rPr>
              <a:t> 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375E97-342B-3840-834D-AF96FE833053}"/>
              </a:ext>
            </a:extLst>
          </p:cNvPr>
          <p:cNvSpPr/>
          <p:nvPr/>
        </p:nvSpPr>
        <p:spPr>
          <a:xfrm>
            <a:off x="533400" y="4114800"/>
            <a:ext cx="11240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333300"/>
                </a:solidFill>
              </a:rPr>
              <a:t>EM</a:t>
            </a:r>
            <a:r>
              <a:rPr lang="zh-CN" altLang="en-US" sz="2000" dirty="0">
                <a:solidFill>
                  <a:srgbClr val="333300"/>
                </a:solidFill>
              </a:rPr>
              <a:t> </a:t>
            </a:r>
            <a:r>
              <a:rPr lang="en-US" altLang="zh-CN" sz="2000" dirty="0">
                <a:solidFill>
                  <a:srgbClr val="333300"/>
                </a:solidFill>
              </a:rPr>
              <a:t>filter</a:t>
            </a:r>
            <a:endParaRPr lang="en-US" sz="2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E202BA4-50AE-D544-8102-8E670FC1AADB}"/>
              </a:ext>
            </a:extLst>
          </p:cNvPr>
          <p:cNvSpPr/>
          <p:nvPr/>
        </p:nvSpPr>
        <p:spPr bwMode="auto">
          <a:xfrm>
            <a:off x="2433322" y="4021768"/>
            <a:ext cx="1983580" cy="747302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4AAA3C-7527-F44C-BF9A-9C521683F6FF}"/>
              </a:ext>
            </a:extLst>
          </p:cNvPr>
          <p:cNvCxnSpPr>
            <a:cxnSpLocks/>
          </p:cNvCxnSpPr>
          <p:nvPr/>
        </p:nvCxnSpPr>
        <p:spPr bwMode="auto">
          <a:xfrm>
            <a:off x="1867799" y="3576099"/>
            <a:ext cx="446442" cy="1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AC26A8-5B26-6549-AC05-50311466C243}"/>
              </a:ext>
            </a:extLst>
          </p:cNvPr>
          <p:cNvCxnSpPr>
            <a:cxnSpLocks/>
          </p:cNvCxnSpPr>
          <p:nvPr/>
        </p:nvCxnSpPr>
        <p:spPr bwMode="auto">
          <a:xfrm>
            <a:off x="1841849" y="4395418"/>
            <a:ext cx="446442" cy="1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8DB974A-6582-634D-8C9B-8104A750A07D}"/>
              </a:ext>
            </a:extLst>
          </p:cNvPr>
          <p:cNvSpPr/>
          <p:nvPr/>
        </p:nvSpPr>
        <p:spPr>
          <a:xfrm>
            <a:off x="4343400" y="5638800"/>
            <a:ext cx="21355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00"/>
                </a:solidFill>
              </a:rPr>
              <a:t>IR</a:t>
            </a:r>
            <a:r>
              <a:rPr lang="zh-CN" altLang="en-US" sz="2000" dirty="0">
                <a:solidFill>
                  <a:srgbClr val="333300"/>
                </a:solidFill>
              </a:rPr>
              <a:t> </a:t>
            </a:r>
            <a:r>
              <a:rPr lang="en-US" sz="2000" dirty="0">
                <a:solidFill>
                  <a:srgbClr val="333300"/>
                </a:solidFill>
              </a:rPr>
              <a:t>drop simulator</a:t>
            </a:r>
          </a:p>
        </p:txBody>
      </p:sp>
    </p:spTree>
    <p:extLst>
      <p:ext uri="{BB962C8B-B14F-4D97-AF65-F5344CB8AC3E}">
        <p14:creationId xmlns:p14="http://schemas.microsoft.com/office/powerpoint/2010/main" val="222969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48030</TotalTime>
  <Words>535</Words>
  <Application>Microsoft Macintosh PowerPoint</Application>
  <PresentationFormat>On-screen Show (4:3)</PresentationFormat>
  <Paragraphs>71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Office Theme</vt:lpstr>
      <vt:lpstr>1_Office Theme</vt:lpstr>
      <vt:lpstr>PowerPoint Presentation</vt:lpstr>
      <vt:lpstr>Introduction</vt:lpstr>
      <vt:lpstr>Interface</vt:lpstr>
      <vt:lpstr>Code details</vt:lpstr>
      <vt:lpstr>Usage</vt:lpstr>
      <vt:lpstr>Usage</vt:lpstr>
      <vt:lpstr>PGSim in EMSpice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Han Zhou</cp:lastModifiedBy>
  <cp:revision>141</cp:revision>
  <cp:lastPrinted>1601-01-01T00:00:00Z</cp:lastPrinted>
  <dcterms:created xsi:type="dcterms:W3CDTF">2015-06-25T19:49:41Z</dcterms:created>
  <dcterms:modified xsi:type="dcterms:W3CDTF">2020-03-18T07:45:27Z</dcterms:modified>
</cp:coreProperties>
</file>