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7" r:id="rId2"/>
  </p:sldMasterIdLst>
  <p:notesMasterIdLst>
    <p:notesMasterId r:id="rId20"/>
  </p:notesMasterIdLst>
  <p:sldIdLst>
    <p:sldId id="281" r:id="rId3"/>
    <p:sldId id="526" r:id="rId4"/>
    <p:sldId id="268" r:id="rId5"/>
    <p:sldId id="266" r:id="rId6"/>
    <p:sldId id="287" r:id="rId7"/>
    <p:sldId id="282" r:id="rId8"/>
    <p:sldId id="535" r:id="rId9"/>
    <p:sldId id="283" r:id="rId10"/>
    <p:sldId id="290" r:id="rId11"/>
    <p:sldId id="291" r:id="rId12"/>
    <p:sldId id="537" r:id="rId13"/>
    <p:sldId id="514" r:id="rId14"/>
    <p:sldId id="493" r:id="rId15"/>
    <p:sldId id="524" r:id="rId16"/>
    <p:sldId id="500" r:id="rId17"/>
    <p:sldId id="482" r:id="rId18"/>
    <p:sldId id="5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0D1B-67FA-49DC-B824-E5A3CCE6399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7963-EE63-4B5A-B583-2DE5F0F85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New capability to highlight…..IQ Manager</a:t>
            </a:r>
          </a:p>
          <a:p>
            <a:endParaRPr lang="en-US" sz="1400" dirty="0"/>
          </a:p>
          <a:p>
            <a:r>
              <a:rPr lang="en-US" sz="1400" dirty="0"/>
              <a:t>Think of it as a cockpit or command center for execs and managers to drive their Strategy across the Enterprise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E453-6489-C64B-81D8-20181D4D3E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0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Action IQ is the family:  shared capabilities + 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5EF7B-AAE5-4EAE-B7AE-EBBD9B39F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C8999-8136-4ADC-9D8E-E9CD04F21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22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D9EC2-C168-42CD-B889-D904858470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D9EC2-C168-42CD-B889-D904858470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D9EC2-C168-42CD-B889-D904858470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85323-7FA2-406A-B794-AFFE7C6535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7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1562100"/>
            <a:ext cx="11049000" cy="1872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spc="-4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4714337"/>
            <a:ext cx="11049000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2000" b="1" i="0">
                <a:solidFill>
                  <a:srgbClr val="898789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2000" b="1" i="0">
                <a:solidFill>
                  <a:srgbClr val="898789"/>
                </a:solidFill>
                <a:latin typeface="Arial" charset="0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2000" b="1" i="0">
                <a:latin typeface="Arial" charset="0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Speaker(s)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699" y="6238875"/>
            <a:ext cx="1235075" cy="31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159280"/>
            <a:ext cx="1792224" cy="365553"/>
          </a:xfrm>
          <a:prstGeom prst="rect">
            <a:avLst/>
          </a:prstGeom>
        </p:spPr>
      </p:pic>
      <p:sp>
        <p:nvSpPr>
          <p:cNvPr id="9" name="Footer Placeholder 8"/>
          <p:cNvSpPr txBox="1">
            <a:spLocks/>
          </p:cNvSpPr>
          <p:nvPr/>
        </p:nvSpPr>
        <p:spPr>
          <a:xfrm>
            <a:off x="8547652" y="6410470"/>
            <a:ext cx="3072848" cy="1384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i="0" kern="1200" spc="0">
                <a:solidFill>
                  <a:srgbClr val="B8B7B9"/>
                </a:solidFill>
                <a:latin typeface="Bronkoh light" charset="0"/>
                <a:ea typeface="Bronkoh light" charset="0"/>
                <a:cs typeface="Bronkoh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© 2017 Zilliant Incorporated  •  CONFIDENTIAL  •  </a:t>
            </a:r>
            <a:fld id="{4E6BB48A-54F3-B64D-B342-B8FC3CB9C244}" type="slidenum">
              <a:rPr lang="en-US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4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71500" y="457200"/>
            <a:ext cx="537210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0" y="5204936"/>
            <a:ext cx="5334000" cy="73866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952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 i="0" baseline="0">
                <a:latin typeface="+mn-lt"/>
                <a:ea typeface="Arial" charset="0"/>
                <a:cs typeface="Arial" charset="0"/>
              </a:defRPr>
            </a:lvl2pPr>
          </a:lstStyle>
          <a:p>
            <a:pPr lvl="0"/>
            <a:r>
              <a:rPr lang="en-US" dirty="0"/>
              <a:t>First Last</a:t>
            </a:r>
          </a:p>
          <a:p>
            <a:pPr lvl="1"/>
            <a:r>
              <a:rPr lang="en-US" dirty="0"/>
              <a:t>Position, Company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0" y="2466472"/>
            <a:ext cx="5334000" cy="24622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200" b="0" i="1" baseline="0">
                <a:latin typeface="+mn-lt"/>
                <a:ea typeface="Arial" charset="0"/>
                <a:cs typeface="Arial" charset="0"/>
              </a:defRPr>
            </a:lvl1pPr>
            <a:lvl2pPr>
              <a:defRPr baseline="0"/>
            </a:lvl2pPr>
          </a:lstStyle>
          <a:p>
            <a:pPr lvl="0"/>
            <a:r>
              <a:rPr lang="en-US" dirty="0"/>
              <a:t>“Quote or Testimonial. </a:t>
            </a:r>
            <a:r>
              <a:rPr lang="en-US" dirty="0" err="1"/>
              <a:t>Epsum</a:t>
            </a:r>
            <a:r>
              <a:rPr lang="en-US" dirty="0"/>
              <a:t> factorial non deposit quid pro quo hic </a:t>
            </a:r>
            <a:r>
              <a:rPr lang="en-US" dirty="0" err="1"/>
              <a:t>escorol</a:t>
            </a:r>
            <a:r>
              <a:rPr lang="en-US" dirty="0"/>
              <a:t>. </a:t>
            </a:r>
            <a:r>
              <a:rPr lang="en-US" dirty="0" err="1"/>
              <a:t>Olypian</a:t>
            </a:r>
            <a:r>
              <a:rPr lang="en-US" dirty="0"/>
              <a:t> quarrels et gorilla </a:t>
            </a:r>
            <a:r>
              <a:rPr lang="en-US" dirty="0" err="1"/>
              <a:t>congolium</a:t>
            </a:r>
            <a:r>
              <a:rPr lang="en-US" dirty="0"/>
              <a:t> sic ad </a:t>
            </a:r>
            <a:r>
              <a:rPr lang="en-US" dirty="0" err="1"/>
              <a:t>nauseum</a:t>
            </a:r>
            <a:r>
              <a:rPr lang="en-US" dirty="0"/>
              <a:t>.”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8"/>
          <p:cNvSpPr txBox="1">
            <a:spLocks/>
          </p:cNvSpPr>
          <p:nvPr/>
        </p:nvSpPr>
        <p:spPr>
          <a:xfrm>
            <a:off x="4584424" y="6410470"/>
            <a:ext cx="3023152" cy="1384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i="0" kern="1200" spc="0">
                <a:solidFill>
                  <a:srgbClr val="B8B7B9"/>
                </a:solidFill>
                <a:latin typeface="Bronkoh light" charset="0"/>
                <a:ea typeface="Bronkoh light" charset="0"/>
                <a:cs typeface="Bronkoh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© 2017 Zilliant Incorporated  •  CONFIDENTIAL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172554"/>
            <a:ext cx="2514600" cy="5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9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5410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rgbClr val="FFA5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1336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5410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9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5410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1336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1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Gray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5410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5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DB16-05F2-456F-B795-DB3E77CA3D38}" type="slidenum">
              <a:rPr lang="en-US" b="1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algn="r"/>
            <a:r>
              <a:rPr lang="en-US" dirty="0"/>
              <a:t>©2013 Zilliant Incorporated | CONFIDENTIAL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77588" y="854833"/>
            <a:ext cx="11331804" cy="692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393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1562101"/>
            <a:ext cx="11049000" cy="18745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spc="-4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4713982"/>
            <a:ext cx="11049000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2000" b="1" i="0">
                <a:solidFill>
                  <a:srgbClr val="898789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2000" b="1" i="0">
                <a:solidFill>
                  <a:srgbClr val="898789"/>
                </a:solidFill>
                <a:latin typeface="Arial" charset="0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2000" b="1" i="0">
                <a:latin typeface="Arial" charset="0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Speaker(s)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699" y="6238875"/>
            <a:ext cx="1235075" cy="31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159280"/>
            <a:ext cx="1792224" cy="365553"/>
          </a:xfrm>
          <a:prstGeom prst="rect">
            <a:avLst/>
          </a:prstGeom>
        </p:spPr>
      </p:pic>
      <p:sp>
        <p:nvSpPr>
          <p:cNvPr id="9" name="Footer Placeholder 8"/>
          <p:cNvSpPr txBox="1">
            <a:spLocks/>
          </p:cNvSpPr>
          <p:nvPr/>
        </p:nvSpPr>
        <p:spPr>
          <a:xfrm>
            <a:off x="8547652" y="6410470"/>
            <a:ext cx="3072848" cy="1384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i="0" kern="1200" spc="0">
                <a:solidFill>
                  <a:srgbClr val="B8B7B9"/>
                </a:solidFill>
                <a:latin typeface="Bronkoh light" charset="0"/>
                <a:ea typeface="Bronkoh light" charset="0"/>
                <a:cs typeface="Bronkoh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© 2017 Zilliant Incorporated  </a:t>
            </a:r>
            <a:r>
              <a:rPr lang="en-US" baseline="0" dirty="0">
                <a:latin typeface="Arial" charset="0"/>
                <a:ea typeface="Arial" charset="0"/>
                <a:cs typeface="Arial" charset="0"/>
              </a:rPr>
              <a:t> </a:t>
            </a:r>
            <a:fld id="{4E6BB48A-54F3-B64D-B342-B8FC3CB9C244}" type="slidenum">
              <a:rPr lang="en-US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23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>
            <a:spLocks noGrp="1"/>
          </p:cNvSpPr>
          <p:nvPr>
            <p:ph sz="quarter" idx="17"/>
          </p:nvPr>
        </p:nvSpPr>
        <p:spPr>
          <a:xfrm>
            <a:off x="571500" y="1812924"/>
            <a:ext cx="11049000" cy="447357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731838" indent="-334963">
              <a:defRPr sz="2112">
                <a:latin typeface="+mn-lt"/>
              </a:defRPr>
            </a:lvl2pPr>
            <a:lvl3pPr marL="1066800" indent="-288925">
              <a:defRPr sz="2112">
                <a:latin typeface="+mn-lt"/>
              </a:defRPr>
            </a:lvl3pPr>
            <a:lvl4pPr marL="1431925" indent="-319088">
              <a:defRPr sz="2112">
                <a:latin typeface="+mn-lt"/>
              </a:defRPr>
            </a:lvl4pPr>
            <a:lvl5pPr marL="1782763" indent="-336550">
              <a:defRPr sz="211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411480"/>
            <a:ext cx="11049000" cy="1150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with Text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2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>
            <a:spLocks noGrp="1"/>
          </p:cNvSpPr>
          <p:nvPr>
            <p:ph sz="quarter" idx="17"/>
          </p:nvPr>
        </p:nvSpPr>
        <p:spPr>
          <a:xfrm>
            <a:off x="571500" y="1812924"/>
            <a:ext cx="11049000" cy="445071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731838" indent="-334963">
              <a:defRPr sz="2112">
                <a:latin typeface="+mn-lt"/>
              </a:defRPr>
            </a:lvl2pPr>
            <a:lvl3pPr marL="1066800" indent="-288925">
              <a:defRPr sz="2112">
                <a:latin typeface="+mn-lt"/>
              </a:defRPr>
            </a:lvl3pPr>
            <a:lvl4pPr marL="1431925" indent="-319088">
              <a:defRPr sz="2112">
                <a:latin typeface="+mn-lt"/>
              </a:defRPr>
            </a:lvl4pPr>
            <a:lvl5pPr marL="1782763" indent="-336550">
              <a:defRPr sz="2112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411480"/>
            <a:ext cx="11049000" cy="1150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with Text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Stand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411480"/>
            <a:ext cx="11049000" cy="1150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Slide with 2-column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571500" y="1796642"/>
            <a:ext cx="5372100" cy="36933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>
                <a:latin typeface="+mn-lt"/>
              </a:defRPr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237621" y="1797023"/>
            <a:ext cx="5376672" cy="36933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571500" y="2317557"/>
            <a:ext cx="5372100" cy="396894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731838" indent="-334963">
              <a:defRPr sz="2112">
                <a:latin typeface="+mn-lt"/>
              </a:defRPr>
            </a:lvl2pPr>
            <a:lvl3pPr marL="1066800" indent="-288925">
              <a:defRPr sz="2112">
                <a:latin typeface="+mn-lt"/>
              </a:defRPr>
            </a:lvl3pPr>
            <a:lvl4pPr marL="1431925" indent="-319088">
              <a:defRPr sz="2112">
                <a:latin typeface="+mn-lt"/>
              </a:defRPr>
            </a:lvl4pPr>
            <a:lvl5pPr marL="1782763" indent="-336550">
              <a:defRPr sz="2112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8"/>
          </p:nvPr>
        </p:nvSpPr>
        <p:spPr>
          <a:xfrm>
            <a:off x="6237621" y="2317557"/>
            <a:ext cx="5372100" cy="396894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731838" indent="-334963">
              <a:defRPr sz="2112">
                <a:latin typeface="+mn-lt"/>
              </a:defRPr>
            </a:lvl2pPr>
            <a:lvl3pPr marL="1066800" indent="-288925">
              <a:defRPr sz="2112">
                <a:latin typeface="+mn-lt"/>
              </a:defRPr>
            </a:lvl3pPr>
            <a:lvl4pPr marL="1431925" indent="-319088">
              <a:defRPr sz="2112">
                <a:latin typeface="+mn-lt"/>
              </a:defRPr>
            </a:lvl4pPr>
            <a:lvl5pPr marL="1782763" indent="-336550">
              <a:defRPr sz="2112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881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411480"/>
            <a:ext cx="11049000" cy="1150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Blank Slide with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8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7"/>
          </p:nvPr>
        </p:nvSpPr>
        <p:spPr>
          <a:xfrm>
            <a:off x="571500" y="419100"/>
            <a:ext cx="11049000" cy="586739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731838" indent="-334963">
              <a:defRPr sz="2112">
                <a:latin typeface="+mn-lt"/>
              </a:defRPr>
            </a:lvl2pPr>
            <a:lvl3pPr marL="1066800" indent="-288925">
              <a:defRPr sz="2112">
                <a:latin typeface="+mn-lt"/>
              </a:defRPr>
            </a:lvl3pPr>
            <a:lvl4pPr marL="1431925" indent="-319088">
              <a:defRPr sz="2112">
                <a:latin typeface="+mn-lt"/>
              </a:defRPr>
            </a:lvl4pPr>
            <a:lvl5pPr marL="1782763" indent="-336550">
              <a:defRPr sz="2112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5025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040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411480"/>
            <a:ext cx="11049000" cy="1150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with 4-column Text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571500" y="1790700"/>
            <a:ext cx="2514599" cy="3077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0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3429001" y="1790700"/>
            <a:ext cx="2514599" cy="3077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0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248401" y="1790700"/>
            <a:ext cx="2514599" cy="3077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0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 hasCustomPrompt="1"/>
          </p:nvPr>
        </p:nvSpPr>
        <p:spPr>
          <a:xfrm>
            <a:off x="9105901" y="1790700"/>
            <a:ext cx="2514599" cy="3077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0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571500" y="2327079"/>
            <a:ext cx="2514600" cy="395942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+mn-lt"/>
              </a:defRPr>
            </a:lvl1pPr>
            <a:lvl2pPr marL="731838" indent="-334963">
              <a:defRPr sz="1760">
                <a:latin typeface="+mn-lt"/>
              </a:defRPr>
            </a:lvl2pPr>
            <a:lvl3pPr marL="1066800" indent="-288925">
              <a:defRPr sz="1760">
                <a:latin typeface="+mn-lt"/>
              </a:defRPr>
            </a:lvl3pPr>
            <a:lvl4pPr marL="1431925" indent="-319088">
              <a:defRPr sz="1760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21"/>
          </p:nvPr>
        </p:nvSpPr>
        <p:spPr>
          <a:xfrm>
            <a:off x="3429001" y="2327079"/>
            <a:ext cx="2514600" cy="395942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+mn-lt"/>
              </a:defRPr>
            </a:lvl1pPr>
            <a:lvl2pPr marL="731838" indent="-334963">
              <a:defRPr sz="1760">
                <a:latin typeface="+mn-lt"/>
              </a:defRPr>
            </a:lvl2pPr>
            <a:lvl3pPr marL="1066800" indent="-288925">
              <a:defRPr sz="1760">
                <a:latin typeface="+mn-lt"/>
              </a:defRPr>
            </a:lvl3pPr>
            <a:lvl4pPr marL="1431925" indent="-319088">
              <a:defRPr sz="1760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22"/>
          </p:nvPr>
        </p:nvSpPr>
        <p:spPr>
          <a:xfrm>
            <a:off x="6248400" y="2327079"/>
            <a:ext cx="2514600" cy="395942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+mn-lt"/>
              </a:defRPr>
            </a:lvl1pPr>
            <a:lvl2pPr marL="731838" indent="-334963">
              <a:defRPr sz="1760">
                <a:latin typeface="+mn-lt"/>
              </a:defRPr>
            </a:lvl2pPr>
            <a:lvl3pPr marL="1066800" indent="-288925">
              <a:defRPr sz="1760">
                <a:latin typeface="+mn-lt"/>
              </a:defRPr>
            </a:lvl3pPr>
            <a:lvl4pPr marL="1431925" indent="-319088">
              <a:defRPr sz="1760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23"/>
          </p:nvPr>
        </p:nvSpPr>
        <p:spPr>
          <a:xfrm>
            <a:off x="9105900" y="2327079"/>
            <a:ext cx="2514600" cy="395942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+mn-lt"/>
              </a:defRPr>
            </a:lvl1pPr>
            <a:lvl2pPr marL="731838" indent="-334963">
              <a:defRPr sz="1760">
                <a:latin typeface="+mn-lt"/>
              </a:defRPr>
            </a:lvl2pPr>
            <a:lvl3pPr marL="1066800" indent="-288925">
              <a:defRPr sz="1760">
                <a:latin typeface="+mn-lt"/>
              </a:defRPr>
            </a:lvl3pPr>
            <a:lvl4pPr marL="1431925" indent="-319088">
              <a:defRPr sz="1760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51835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411481"/>
            <a:ext cx="11049000" cy="1107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Slide with 4-up Images and Captions</a:t>
            </a:r>
            <a:br>
              <a:rPr lang="en-US" dirty="0"/>
            </a:b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500" y="1790700"/>
            <a:ext cx="2514600" cy="27375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429000" y="1790700"/>
            <a:ext cx="2514600" cy="27375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86499" y="1790700"/>
            <a:ext cx="2476500" cy="27375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05900" y="1790700"/>
            <a:ext cx="2514600" cy="27375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571500" y="4703368"/>
            <a:ext cx="2514599" cy="276999"/>
          </a:xfrm>
          <a:prstGeom prst="rect">
            <a:avLst/>
          </a:prstGeom>
        </p:spPr>
        <p:txBody>
          <a:bodyPr anchor="b" anchorCtr="0"/>
          <a:lstStyle>
            <a:lvl1pPr>
              <a:defRPr sz="18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3429000" y="4703368"/>
            <a:ext cx="2514599" cy="276999"/>
          </a:xfrm>
          <a:prstGeom prst="rect">
            <a:avLst/>
          </a:prstGeom>
        </p:spPr>
        <p:txBody>
          <a:bodyPr anchor="b" anchorCtr="0"/>
          <a:lstStyle>
            <a:lvl1pPr>
              <a:defRPr sz="18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19" hasCustomPrompt="1"/>
          </p:nvPr>
        </p:nvSpPr>
        <p:spPr>
          <a:xfrm>
            <a:off x="6286499" y="4703368"/>
            <a:ext cx="2514599" cy="276999"/>
          </a:xfrm>
          <a:prstGeom prst="rect">
            <a:avLst/>
          </a:prstGeom>
        </p:spPr>
        <p:txBody>
          <a:bodyPr anchor="b" anchorCtr="0"/>
          <a:lstStyle>
            <a:lvl1pPr>
              <a:defRPr sz="18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23" name="Content Placeholder 9"/>
          <p:cNvSpPr>
            <a:spLocks noGrp="1"/>
          </p:cNvSpPr>
          <p:nvPr>
            <p:ph sz="quarter" idx="21" hasCustomPrompt="1"/>
          </p:nvPr>
        </p:nvSpPr>
        <p:spPr>
          <a:xfrm>
            <a:off x="9105900" y="4703368"/>
            <a:ext cx="2514599" cy="276999"/>
          </a:xfrm>
          <a:prstGeom prst="rect">
            <a:avLst/>
          </a:prstGeom>
        </p:spPr>
        <p:txBody>
          <a:bodyPr anchor="b" anchorCtr="0"/>
          <a:lstStyle>
            <a:lvl1pPr>
              <a:defRPr sz="18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571501" y="5088022"/>
            <a:ext cx="2514600" cy="1196866"/>
          </a:xfrm>
        </p:spPr>
        <p:txBody>
          <a:bodyPr wrap="square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lt"/>
              </a:defRPr>
            </a:lvl1pPr>
            <a:lvl2pPr marL="731838" indent="-334963">
              <a:defRPr sz="1584">
                <a:latin typeface="+mn-lt"/>
              </a:defRPr>
            </a:lvl2pPr>
            <a:lvl3pPr marL="1066800" indent="-288925">
              <a:defRPr sz="1584">
                <a:latin typeface="+mn-lt"/>
              </a:defRPr>
            </a:lvl3pPr>
            <a:lvl4pPr marL="1431925" indent="-319088">
              <a:defRPr sz="1584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8"/>
          </p:nvPr>
        </p:nvSpPr>
        <p:spPr>
          <a:xfrm>
            <a:off x="3429000" y="5088022"/>
            <a:ext cx="2514600" cy="1196866"/>
          </a:xfrm>
        </p:spPr>
        <p:txBody>
          <a:bodyPr wrap="square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lt"/>
              </a:defRPr>
            </a:lvl1pPr>
            <a:lvl2pPr marL="731838" indent="-334963">
              <a:defRPr sz="1584">
                <a:latin typeface="+mn-lt"/>
              </a:defRPr>
            </a:lvl2pPr>
            <a:lvl3pPr marL="1066800" indent="-288925">
              <a:defRPr sz="1584">
                <a:latin typeface="+mn-lt"/>
              </a:defRPr>
            </a:lvl3pPr>
            <a:lvl4pPr marL="1431925" indent="-319088">
              <a:defRPr sz="1584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9"/>
          </p:nvPr>
        </p:nvSpPr>
        <p:spPr>
          <a:xfrm>
            <a:off x="6286499" y="5088022"/>
            <a:ext cx="2514600" cy="1196866"/>
          </a:xfrm>
        </p:spPr>
        <p:txBody>
          <a:bodyPr wrap="square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lt"/>
              </a:defRPr>
            </a:lvl1pPr>
            <a:lvl2pPr marL="731838" indent="-334963">
              <a:defRPr sz="1584">
                <a:latin typeface="+mn-lt"/>
              </a:defRPr>
            </a:lvl2pPr>
            <a:lvl3pPr marL="1066800" indent="-288925">
              <a:defRPr sz="1584">
                <a:latin typeface="+mn-lt"/>
              </a:defRPr>
            </a:lvl3pPr>
            <a:lvl4pPr marL="1431925" indent="-319088">
              <a:defRPr sz="1584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30"/>
          </p:nvPr>
        </p:nvSpPr>
        <p:spPr>
          <a:xfrm>
            <a:off x="9105899" y="5088022"/>
            <a:ext cx="2514600" cy="1196866"/>
          </a:xfrm>
        </p:spPr>
        <p:txBody>
          <a:bodyPr wrap="square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lt"/>
              </a:defRPr>
            </a:lvl1pPr>
            <a:lvl2pPr marL="731838" indent="-334963">
              <a:defRPr sz="1584">
                <a:latin typeface="+mn-lt"/>
              </a:defRPr>
            </a:lvl2pPr>
            <a:lvl3pPr marL="1066800" indent="-288925">
              <a:defRPr sz="1584">
                <a:latin typeface="+mn-lt"/>
              </a:defRPr>
            </a:lvl3pPr>
            <a:lvl4pPr marL="1431925" indent="-319088">
              <a:defRPr sz="1584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84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/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991049"/>
            <a:ext cx="11049000" cy="1866451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defRPr sz="5400" spc="-4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with</a:t>
            </a:r>
            <a:br>
              <a:rPr lang="en-US" dirty="0"/>
            </a:br>
            <a:r>
              <a:rPr lang="en-US" dirty="0"/>
              <a:t>Audience Logo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4713982"/>
            <a:ext cx="8191500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2000" b="1" i="0">
                <a:solidFill>
                  <a:srgbClr val="898789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2000" b="1" i="0">
                <a:solidFill>
                  <a:srgbClr val="898789"/>
                </a:solidFill>
                <a:latin typeface="Arial" charset="0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2000" b="1" i="0">
                <a:latin typeface="Arial" charset="0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Speaker(s)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699" y="6238875"/>
            <a:ext cx="1235075" cy="31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9105900" y="3246120"/>
            <a:ext cx="2514600" cy="160961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 baseline="0"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Audience Logo goes in this space, aligned to top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159280"/>
            <a:ext cx="1792224" cy="365553"/>
          </a:xfrm>
          <a:prstGeom prst="rect">
            <a:avLst/>
          </a:prstGeom>
        </p:spPr>
      </p:pic>
      <p:sp>
        <p:nvSpPr>
          <p:cNvPr id="9" name="Footer Placeholder 8"/>
          <p:cNvSpPr txBox="1">
            <a:spLocks/>
          </p:cNvSpPr>
          <p:nvPr/>
        </p:nvSpPr>
        <p:spPr>
          <a:xfrm>
            <a:off x="8547652" y="6410470"/>
            <a:ext cx="3072848" cy="1384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i="0" kern="1200" spc="0">
                <a:solidFill>
                  <a:srgbClr val="B8B7B9"/>
                </a:solidFill>
                <a:latin typeface="Bronkoh light" charset="0"/>
                <a:ea typeface="Bronkoh light" charset="0"/>
                <a:cs typeface="Bronkoh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© 2017 Zilliant Incorporated  </a:t>
            </a:r>
            <a:r>
              <a:rPr lang="en-US" baseline="0" dirty="0">
                <a:latin typeface="Arial" charset="0"/>
                <a:ea typeface="Arial" charset="0"/>
                <a:cs typeface="Arial" charset="0"/>
              </a:rPr>
              <a:t> </a:t>
            </a:r>
            <a:fld id="{4E6BB48A-54F3-B64D-B342-B8FC3CB9C244}" type="slidenum">
              <a:rPr lang="en-US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97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4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71500" y="457200"/>
            <a:ext cx="5372100" cy="5486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0" y="5204936"/>
            <a:ext cx="5334000" cy="738664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952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 i="0" baseline="0">
                <a:latin typeface="+mn-lt"/>
                <a:ea typeface="Arial" charset="0"/>
                <a:cs typeface="Arial" charset="0"/>
              </a:defRPr>
            </a:lvl2pPr>
          </a:lstStyle>
          <a:p>
            <a:pPr lvl="0"/>
            <a:r>
              <a:rPr lang="en-US" dirty="0"/>
              <a:t>First Last</a:t>
            </a:r>
          </a:p>
          <a:p>
            <a:pPr lvl="1"/>
            <a:r>
              <a:rPr lang="en-US" dirty="0"/>
              <a:t>Position, Company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0" y="2466472"/>
            <a:ext cx="5334000" cy="24622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200" b="0" i="1" baseline="0">
                <a:latin typeface="+mn-lt"/>
                <a:ea typeface="Arial" charset="0"/>
                <a:cs typeface="Arial" charset="0"/>
              </a:defRPr>
            </a:lvl1pPr>
            <a:lvl2pPr>
              <a:defRPr baseline="0"/>
            </a:lvl2pPr>
          </a:lstStyle>
          <a:p>
            <a:pPr lvl="0"/>
            <a:r>
              <a:rPr lang="en-US" dirty="0"/>
              <a:t>“Quote or Testimonial. </a:t>
            </a:r>
            <a:r>
              <a:rPr lang="en-US" dirty="0" err="1"/>
              <a:t>Epsum</a:t>
            </a:r>
            <a:r>
              <a:rPr lang="en-US" dirty="0"/>
              <a:t> factorial non deposit quid pro quo hic </a:t>
            </a:r>
            <a:r>
              <a:rPr lang="en-US" dirty="0" err="1"/>
              <a:t>escorol</a:t>
            </a:r>
            <a:r>
              <a:rPr lang="en-US" dirty="0"/>
              <a:t>. </a:t>
            </a:r>
            <a:r>
              <a:rPr lang="en-US" dirty="0" err="1"/>
              <a:t>Olypian</a:t>
            </a:r>
            <a:r>
              <a:rPr lang="en-US" dirty="0"/>
              <a:t> quarrels et gorilla </a:t>
            </a:r>
            <a:r>
              <a:rPr lang="en-US" dirty="0" err="1"/>
              <a:t>congolium</a:t>
            </a:r>
            <a:r>
              <a:rPr lang="en-US" dirty="0"/>
              <a:t> sic ad </a:t>
            </a:r>
            <a:r>
              <a:rPr lang="en-US" dirty="0" err="1"/>
              <a:t>nauseum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12058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8"/>
          <p:cNvSpPr txBox="1">
            <a:spLocks/>
          </p:cNvSpPr>
          <p:nvPr/>
        </p:nvSpPr>
        <p:spPr>
          <a:xfrm>
            <a:off x="4584424" y="6410470"/>
            <a:ext cx="3023152" cy="1384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i="0" kern="1200" spc="0">
                <a:solidFill>
                  <a:srgbClr val="B8B7B9"/>
                </a:solidFill>
                <a:latin typeface="Bronkoh light" charset="0"/>
                <a:ea typeface="Bronkoh light" charset="0"/>
                <a:cs typeface="Bronkoh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© 2017 Zilliant Incorporated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172554"/>
            <a:ext cx="2514600" cy="5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6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Stand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411480"/>
            <a:ext cx="11049000" cy="1150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Slide with 2-column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571500" y="1793573"/>
            <a:ext cx="5372100" cy="36933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>
                <a:latin typeface="+mn-lt"/>
              </a:defRPr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243828" y="1793954"/>
            <a:ext cx="5376672" cy="36933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571500" y="2317557"/>
            <a:ext cx="5372100" cy="3968943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731838" indent="-334963">
              <a:defRPr sz="2112">
                <a:latin typeface="+mn-lt"/>
              </a:defRPr>
            </a:lvl2pPr>
            <a:lvl3pPr marL="1066800" indent="-288925">
              <a:defRPr sz="2112">
                <a:latin typeface="+mn-lt"/>
              </a:defRPr>
            </a:lvl3pPr>
            <a:lvl4pPr marL="1431925" indent="-319088">
              <a:defRPr sz="2112">
                <a:latin typeface="+mn-lt"/>
              </a:defRPr>
            </a:lvl4pPr>
            <a:lvl5pPr marL="1782763" indent="-336550">
              <a:defRPr sz="211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8"/>
          </p:nvPr>
        </p:nvSpPr>
        <p:spPr>
          <a:xfrm>
            <a:off x="6248400" y="2317557"/>
            <a:ext cx="5372100" cy="3968943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731838" indent="-334963">
              <a:defRPr sz="2112">
                <a:latin typeface="+mn-lt"/>
              </a:defRPr>
            </a:lvl2pPr>
            <a:lvl3pPr marL="1066800" indent="-288925">
              <a:defRPr sz="2112">
                <a:latin typeface="+mn-lt"/>
              </a:defRPr>
            </a:lvl3pPr>
            <a:lvl4pPr marL="1431925" indent="-319088">
              <a:defRPr sz="2112">
                <a:latin typeface="+mn-lt"/>
              </a:defRPr>
            </a:lvl4pPr>
            <a:lvl5pPr marL="1782763" indent="-336550">
              <a:defRPr sz="211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5410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rgbClr val="FFA5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4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1336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35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5410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301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5410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1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1336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3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Gray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2880360"/>
            <a:ext cx="7551420" cy="8309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835410"/>
            <a:ext cx="7551420" cy="17081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4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1</a:t>
            </a:r>
          </a:p>
          <a:p>
            <a:pPr lvl="1"/>
            <a:r>
              <a:rPr lang="en-US" dirty="0"/>
              <a:t>Subtitle 2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0" y="1104900"/>
            <a:ext cx="11021785" cy="1083128"/>
          </a:xfrm>
          <a:custGeom>
            <a:avLst/>
            <a:gdLst>
              <a:gd name="connsiteX0" fmla="*/ 0 w 11021785"/>
              <a:gd name="connsiteY0" fmla="*/ 0 h 1083128"/>
              <a:gd name="connsiteX1" fmla="*/ 114300 w 11021785"/>
              <a:gd name="connsiteY1" fmla="*/ 0 h 1083128"/>
              <a:gd name="connsiteX2" fmla="*/ 4272315 w 11021785"/>
              <a:gd name="connsiteY2" fmla="*/ 0 h 1083128"/>
              <a:gd name="connsiteX3" fmla="*/ 4365715 w 11021785"/>
              <a:gd name="connsiteY3" fmla="*/ 0 h 1083128"/>
              <a:gd name="connsiteX4" fmla="*/ 4434741 w 11021785"/>
              <a:gd name="connsiteY4" fmla="*/ 0 h 1083128"/>
              <a:gd name="connsiteX5" fmla="*/ 4652021 w 11021785"/>
              <a:gd name="connsiteY5" fmla="*/ 0 h 1083128"/>
              <a:gd name="connsiteX6" fmla="*/ 4986489 w 11021785"/>
              <a:gd name="connsiteY6" fmla="*/ 0 h 1083128"/>
              <a:gd name="connsiteX7" fmla="*/ 5098809 w 11021785"/>
              <a:gd name="connsiteY7" fmla="*/ 0 h 1083128"/>
              <a:gd name="connsiteX8" fmla="*/ 5463419 w 11021785"/>
              <a:gd name="connsiteY8" fmla="*/ 0 h 1083128"/>
              <a:gd name="connsiteX9" fmla="*/ 6020901 w 11021785"/>
              <a:gd name="connsiteY9" fmla="*/ 0 h 1083128"/>
              <a:gd name="connsiteX10" fmla="*/ 6108088 w 11021785"/>
              <a:gd name="connsiteY10" fmla="*/ 0 h 1083128"/>
              <a:gd name="connsiteX11" fmla="*/ 6945772 w 11021785"/>
              <a:gd name="connsiteY11" fmla="*/ 0 h 1083128"/>
              <a:gd name="connsiteX12" fmla="*/ 7043823 w 11021785"/>
              <a:gd name="connsiteY12" fmla="*/ 0 h 1083128"/>
              <a:gd name="connsiteX13" fmla="*/ 8001745 w 11021785"/>
              <a:gd name="connsiteY13" fmla="*/ 0 h 1083128"/>
              <a:gd name="connsiteX14" fmla="*/ 8172807 w 11021785"/>
              <a:gd name="connsiteY14" fmla="*/ 0 h 1083128"/>
              <a:gd name="connsiteX15" fmla="*/ 9301284 w 11021785"/>
              <a:gd name="connsiteY15" fmla="*/ 0 h 1083128"/>
              <a:gd name="connsiteX16" fmla="*/ 9413084 w 11021785"/>
              <a:gd name="connsiteY16" fmla="*/ 0 h 1083128"/>
              <a:gd name="connsiteX17" fmla="*/ 10769887 w 11021785"/>
              <a:gd name="connsiteY17" fmla="*/ 0 h 1083128"/>
              <a:gd name="connsiteX18" fmla="*/ 10869664 w 11021785"/>
              <a:gd name="connsiteY18" fmla="*/ 0 h 1083128"/>
              <a:gd name="connsiteX19" fmla="*/ 11021785 w 11021785"/>
              <a:gd name="connsiteY19" fmla="*/ 145407 h 1083128"/>
              <a:gd name="connsiteX20" fmla="*/ 11021785 w 11021785"/>
              <a:gd name="connsiteY20" fmla="*/ 145407 h 1083128"/>
              <a:gd name="connsiteX21" fmla="*/ 11021785 w 11021785"/>
              <a:gd name="connsiteY21" fmla="*/ 146954 h 1083128"/>
              <a:gd name="connsiteX22" fmla="*/ 11021785 w 11021785"/>
              <a:gd name="connsiteY22" fmla="*/ 146954 h 1083128"/>
              <a:gd name="connsiteX23" fmla="*/ 11021785 w 11021785"/>
              <a:gd name="connsiteY23" fmla="*/ 157787 h 1083128"/>
              <a:gd name="connsiteX24" fmla="*/ 11021785 w 11021785"/>
              <a:gd name="connsiteY24" fmla="*/ 157787 h 1083128"/>
              <a:gd name="connsiteX25" fmla="*/ 11021785 w 11021785"/>
              <a:gd name="connsiteY25" fmla="*/ 187189 h 1083128"/>
              <a:gd name="connsiteX26" fmla="*/ 11021785 w 11021785"/>
              <a:gd name="connsiteY26" fmla="*/ 187189 h 1083128"/>
              <a:gd name="connsiteX27" fmla="*/ 11021785 w 11021785"/>
              <a:gd name="connsiteY27" fmla="*/ 211755 h 1083128"/>
              <a:gd name="connsiteX28" fmla="*/ 11021785 w 11021785"/>
              <a:gd name="connsiteY28" fmla="*/ 211756 h 1083128"/>
              <a:gd name="connsiteX29" fmla="*/ 11021785 w 11021785"/>
              <a:gd name="connsiteY29" fmla="*/ 244446 h 1083128"/>
              <a:gd name="connsiteX30" fmla="*/ 11021785 w 11021785"/>
              <a:gd name="connsiteY30" fmla="*/ 244446 h 1083128"/>
              <a:gd name="connsiteX31" fmla="*/ 11021785 w 11021785"/>
              <a:gd name="connsiteY31" fmla="*/ 286422 h 1083128"/>
              <a:gd name="connsiteX32" fmla="*/ 11021785 w 11021785"/>
              <a:gd name="connsiteY32" fmla="*/ 286422 h 1083128"/>
              <a:gd name="connsiteX33" fmla="*/ 11021785 w 11021785"/>
              <a:gd name="connsiteY33" fmla="*/ 338843 h 1083128"/>
              <a:gd name="connsiteX34" fmla="*/ 11021785 w 11021785"/>
              <a:gd name="connsiteY34" fmla="*/ 338843 h 1083128"/>
              <a:gd name="connsiteX35" fmla="*/ 11021785 w 11021785"/>
              <a:gd name="connsiteY35" fmla="*/ 402870 h 1083128"/>
              <a:gd name="connsiteX36" fmla="*/ 11021785 w 11021785"/>
              <a:gd name="connsiteY36" fmla="*/ 402871 h 1083128"/>
              <a:gd name="connsiteX37" fmla="*/ 11021785 w 11021785"/>
              <a:gd name="connsiteY37" fmla="*/ 479664 h 1083128"/>
              <a:gd name="connsiteX38" fmla="*/ 11021785 w 11021785"/>
              <a:gd name="connsiteY38" fmla="*/ 479665 h 1083128"/>
              <a:gd name="connsiteX39" fmla="*/ 11021785 w 11021785"/>
              <a:gd name="connsiteY39" fmla="*/ 570386 h 1083128"/>
              <a:gd name="connsiteX40" fmla="*/ 11021785 w 11021785"/>
              <a:gd name="connsiteY40" fmla="*/ 570387 h 1083128"/>
              <a:gd name="connsiteX41" fmla="*/ 11021785 w 11021785"/>
              <a:gd name="connsiteY41" fmla="*/ 676196 h 1083128"/>
              <a:gd name="connsiteX42" fmla="*/ 11021785 w 11021785"/>
              <a:gd name="connsiteY42" fmla="*/ 676196 h 1083128"/>
              <a:gd name="connsiteX43" fmla="*/ 11021785 w 11021785"/>
              <a:gd name="connsiteY43" fmla="*/ 798254 h 1083128"/>
              <a:gd name="connsiteX44" fmla="*/ 11021785 w 11021785"/>
              <a:gd name="connsiteY44" fmla="*/ 798255 h 1083128"/>
              <a:gd name="connsiteX45" fmla="*/ 11021785 w 11021785"/>
              <a:gd name="connsiteY45" fmla="*/ 937721 h 1083128"/>
              <a:gd name="connsiteX46" fmla="*/ 11021785 w 11021785"/>
              <a:gd name="connsiteY46" fmla="*/ 937722 h 1083128"/>
              <a:gd name="connsiteX47" fmla="*/ 11021784 w 11021785"/>
              <a:gd name="connsiteY47" fmla="*/ 937724 h 1083128"/>
              <a:gd name="connsiteX48" fmla="*/ 11009804 w 11021785"/>
              <a:gd name="connsiteY48" fmla="*/ 994242 h 1083128"/>
              <a:gd name="connsiteX49" fmla="*/ 10869664 w 11021785"/>
              <a:gd name="connsiteY49" fmla="*/ 1083127 h 1083128"/>
              <a:gd name="connsiteX50" fmla="*/ 10775376 w 11021785"/>
              <a:gd name="connsiteY50" fmla="*/ 1083127 h 1083128"/>
              <a:gd name="connsiteX51" fmla="*/ 10769896 w 11021785"/>
              <a:gd name="connsiteY51" fmla="*/ 1083127 h 1083128"/>
              <a:gd name="connsiteX52" fmla="*/ 10769887 w 11021785"/>
              <a:gd name="connsiteY52" fmla="*/ 1083128 h 1083128"/>
              <a:gd name="connsiteX53" fmla="*/ 777423 w 11021785"/>
              <a:gd name="connsiteY53" fmla="*/ 1083128 h 1083128"/>
              <a:gd name="connsiteX54" fmla="*/ 0 w 11021785"/>
              <a:gd name="connsiteY54" fmla="*/ 1083128 h 10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021785" h="1083128">
                <a:moveTo>
                  <a:pt x="0" y="0"/>
                </a:moveTo>
                <a:lnTo>
                  <a:pt x="114300" y="0"/>
                </a:lnTo>
                <a:cubicBezTo>
                  <a:pt x="575501" y="0"/>
                  <a:pt x="1670853" y="0"/>
                  <a:pt x="4272315" y="0"/>
                </a:cubicBezTo>
                <a:lnTo>
                  <a:pt x="4365715" y="0"/>
                </a:lnTo>
                <a:lnTo>
                  <a:pt x="4434741" y="0"/>
                </a:lnTo>
                <a:lnTo>
                  <a:pt x="4652021" y="0"/>
                </a:lnTo>
                <a:lnTo>
                  <a:pt x="4986489" y="0"/>
                </a:lnTo>
                <a:lnTo>
                  <a:pt x="5098809" y="0"/>
                </a:lnTo>
                <a:lnTo>
                  <a:pt x="5463419" y="0"/>
                </a:lnTo>
                <a:lnTo>
                  <a:pt x="6020901" y="0"/>
                </a:lnTo>
                <a:lnTo>
                  <a:pt x="6108088" y="0"/>
                </a:lnTo>
                <a:lnTo>
                  <a:pt x="6945772" y="0"/>
                </a:lnTo>
                <a:lnTo>
                  <a:pt x="7043823" y="0"/>
                </a:lnTo>
                <a:lnTo>
                  <a:pt x="8001745" y="0"/>
                </a:lnTo>
                <a:lnTo>
                  <a:pt x="8172807" y="0"/>
                </a:lnTo>
                <a:lnTo>
                  <a:pt x="9301284" y="0"/>
                </a:lnTo>
                <a:lnTo>
                  <a:pt x="9413084" y="0"/>
                </a:lnTo>
                <a:cubicBezTo>
                  <a:pt x="9845640" y="0"/>
                  <a:pt x="10297617" y="0"/>
                  <a:pt x="10769887" y="0"/>
                </a:cubicBezTo>
                <a:lnTo>
                  <a:pt x="10869664" y="0"/>
                </a:lnTo>
                <a:cubicBezTo>
                  <a:pt x="10953486" y="0"/>
                  <a:pt x="11021785" y="65284"/>
                  <a:pt x="11021785" y="145407"/>
                </a:cubicBezTo>
                <a:lnTo>
                  <a:pt x="11021785" y="145407"/>
                </a:lnTo>
                <a:lnTo>
                  <a:pt x="11021785" y="146954"/>
                </a:lnTo>
                <a:lnTo>
                  <a:pt x="11021785" y="146954"/>
                </a:lnTo>
                <a:lnTo>
                  <a:pt x="11021785" y="157787"/>
                </a:lnTo>
                <a:lnTo>
                  <a:pt x="11021785" y="157787"/>
                </a:lnTo>
                <a:lnTo>
                  <a:pt x="11021785" y="187189"/>
                </a:lnTo>
                <a:lnTo>
                  <a:pt x="11021785" y="187189"/>
                </a:lnTo>
                <a:lnTo>
                  <a:pt x="11021785" y="211755"/>
                </a:lnTo>
                <a:lnTo>
                  <a:pt x="11021785" y="211756"/>
                </a:lnTo>
                <a:lnTo>
                  <a:pt x="11021785" y="244446"/>
                </a:lnTo>
                <a:lnTo>
                  <a:pt x="11021785" y="244446"/>
                </a:lnTo>
                <a:lnTo>
                  <a:pt x="11021785" y="286422"/>
                </a:lnTo>
                <a:lnTo>
                  <a:pt x="11021785" y="286422"/>
                </a:lnTo>
                <a:lnTo>
                  <a:pt x="11021785" y="338843"/>
                </a:lnTo>
                <a:lnTo>
                  <a:pt x="11021785" y="338843"/>
                </a:lnTo>
                <a:lnTo>
                  <a:pt x="11021785" y="402870"/>
                </a:lnTo>
                <a:lnTo>
                  <a:pt x="11021785" y="402871"/>
                </a:lnTo>
                <a:lnTo>
                  <a:pt x="11021785" y="479664"/>
                </a:lnTo>
                <a:lnTo>
                  <a:pt x="11021785" y="479665"/>
                </a:lnTo>
                <a:lnTo>
                  <a:pt x="11021785" y="570386"/>
                </a:lnTo>
                <a:lnTo>
                  <a:pt x="11021785" y="570387"/>
                </a:lnTo>
                <a:lnTo>
                  <a:pt x="11021785" y="676196"/>
                </a:lnTo>
                <a:lnTo>
                  <a:pt x="11021785" y="676196"/>
                </a:lnTo>
                <a:lnTo>
                  <a:pt x="11021785" y="798254"/>
                </a:lnTo>
                <a:lnTo>
                  <a:pt x="11021785" y="798255"/>
                </a:lnTo>
                <a:lnTo>
                  <a:pt x="11021785" y="937721"/>
                </a:lnTo>
                <a:lnTo>
                  <a:pt x="11021785" y="937722"/>
                </a:lnTo>
                <a:lnTo>
                  <a:pt x="11021784" y="937724"/>
                </a:lnTo>
                <a:lnTo>
                  <a:pt x="11009804" y="994242"/>
                </a:lnTo>
                <a:cubicBezTo>
                  <a:pt x="10986665" y="1046405"/>
                  <a:pt x="10932531" y="1083127"/>
                  <a:pt x="10869664" y="1083127"/>
                </a:cubicBezTo>
                <a:cubicBezTo>
                  <a:pt x="10869664" y="1083127"/>
                  <a:pt x="10869664" y="1083127"/>
                  <a:pt x="10775376" y="1083127"/>
                </a:cubicBezTo>
                <a:lnTo>
                  <a:pt x="10769896" y="1083127"/>
                </a:lnTo>
                <a:lnTo>
                  <a:pt x="10769887" y="1083128"/>
                </a:lnTo>
                <a:cubicBezTo>
                  <a:pt x="10769887" y="1083128"/>
                  <a:pt x="10769887" y="1083128"/>
                  <a:pt x="777423" y="1083128"/>
                </a:cubicBezTo>
                <a:lnTo>
                  <a:pt x="0" y="1083128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8387441" y="1616528"/>
            <a:ext cx="3808366" cy="1083127"/>
          </a:xfrm>
          <a:custGeom>
            <a:avLst/>
            <a:gdLst>
              <a:gd name="connsiteX0" fmla="*/ 3656245 w 3808366"/>
              <a:gd name="connsiteY0" fmla="*/ 0 h 1083127"/>
              <a:gd name="connsiteX1" fmla="*/ 231473 w 3808366"/>
              <a:gd name="connsiteY1" fmla="*/ 0 h 1083127"/>
              <a:gd name="connsiteX2" fmla="*/ 0 w 3808366"/>
              <a:gd name="connsiteY2" fmla="*/ 0 h 1083127"/>
              <a:gd name="connsiteX3" fmla="*/ 0 w 3808366"/>
              <a:gd name="connsiteY3" fmla="*/ 1083127 h 1083127"/>
              <a:gd name="connsiteX4" fmla="*/ 31480 w 3808366"/>
              <a:gd name="connsiteY4" fmla="*/ 1083127 h 1083127"/>
              <a:gd name="connsiteX5" fmla="*/ 3656245 w 3808366"/>
              <a:gd name="connsiteY5" fmla="*/ 1083127 h 1083127"/>
              <a:gd name="connsiteX6" fmla="*/ 3808366 w 3808366"/>
              <a:gd name="connsiteY6" fmla="*/ 937721 h 1083127"/>
              <a:gd name="connsiteX7" fmla="*/ 3808366 w 3808366"/>
              <a:gd name="connsiteY7" fmla="*/ 145407 h 1083127"/>
              <a:gd name="connsiteX8" fmla="*/ 3656245 w 3808366"/>
              <a:gd name="connsiteY8" fmla="*/ 0 h 108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366" h="1083127">
                <a:moveTo>
                  <a:pt x="3656245" y="0"/>
                </a:moveTo>
                <a:cubicBezTo>
                  <a:pt x="2230223" y="0"/>
                  <a:pt x="1110573" y="0"/>
                  <a:pt x="231473" y="0"/>
                </a:cubicBezTo>
                <a:lnTo>
                  <a:pt x="0" y="0"/>
                </a:lnTo>
                <a:lnTo>
                  <a:pt x="0" y="1083127"/>
                </a:lnTo>
                <a:lnTo>
                  <a:pt x="31480" y="1083127"/>
                </a:lnTo>
                <a:cubicBezTo>
                  <a:pt x="3656245" y="1083127"/>
                  <a:pt x="3656245" y="1083127"/>
                  <a:pt x="3656245" y="1083127"/>
                </a:cubicBezTo>
                <a:cubicBezTo>
                  <a:pt x="3740067" y="1083127"/>
                  <a:pt x="3808366" y="1017843"/>
                  <a:pt x="3808366" y="937721"/>
                </a:cubicBezTo>
                <a:cubicBezTo>
                  <a:pt x="3808366" y="145407"/>
                  <a:pt x="3808366" y="145407"/>
                  <a:pt x="3808366" y="145407"/>
                </a:cubicBezTo>
                <a:cubicBezTo>
                  <a:pt x="3808366" y="65284"/>
                  <a:pt x="3740067" y="0"/>
                  <a:pt x="3656245" y="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387441" y="1616528"/>
            <a:ext cx="2634344" cy="571500"/>
          </a:xfrm>
          <a:custGeom>
            <a:avLst/>
            <a:gdLst>
              <a:gd name="connsiteX0" fmla="*/ 152121 w 2634344"/>
              <a:gd name="connsiteY0" fmla="*/ 0 h 571500"/>
              <a:gd name="connsiteX1" fmla="*/ 2069603 w 2634344"/>
              <a:gd name="connsiteY1" fmla="*/ 0 h 571500"/>
              <a:gd name="connsiteX2" fmla="*/ 2634344 w 2634344"/>
              <a:gd name="connsiteY2" fmla="*/ 0 h 571500"/>
              <a:gd name="connsiteX3" fmla="*/ 2634344 w 2634344"/>
              <a:gd name="connsiteY3" fmla="*/ 58758 h 571500"/>
              <a:gd name="connsiteX4" fmla="*/ 2634344 w 2634344"/>
              <a:gd name="connsiteY4" fmla="*/ 58759 h 571500"/>
              <a:gd name="connsiteX5" fmla="*/ 2634344 w 2634344"/>
              <a:gd name="connsiteY5" fmla="*/ 164568 h 571500"/>
              <a:gd name="connsiteX6" fmla="*/ 2634344 w 2634344"/>
              <a:gd name="connsiteY6" fmla="*/ 286626 h 571500"/>
              <a:gd name="connsiteX7" fmla="*/ 2634344 w 2634344"/>
              <a:gd name="connsiteY7" fmla="*/ 286627 h 571500"/>
              <a:gd name="connsiteX8" fmla="*/ 2634344 w 2634344"/>
              <a:gd name="connsiteY8" fmla="*/ 426093 h 571500"/>
              <a:gd name="connsiteX9" fmla="*/ 2634344 w 2634344"/>
              <a:gd name="connsiteY9" fmla="*/ 426094 h 571500"/>
              <a:gd name="connsiteX10" fmla="*/ 2634343 w 2634344"/>
              <a:gd name="connsiteY10" fmla="*/ 426096 h 571500"/>
              <a:gd name="connsiteX11" fmla="*/ 2622363 w 2634344"/>
              <a:gd name="connsiteY11" fmla="*/ 482614 h 571500"/>
              <a:gd name="connsiteX12" fmla="*/ 2482223 w 2634344"/>
              <a:gd name="connsiteY12" fmla="*/ 571499 h 571500"/>
              <a:gd name="connsiteX13" fmla="*/ 2387935 w 2634344"/>
              <a:gd name="connsiteY13" fmla="*/ 571499 h 571500"/>
              <a:gd name="connsiteX14" fmla="*/ 2382455 w 2634344"/>
              <a:gd name="connsiteY14" fmla="*/ 571499 h 571500"/>
              <a:gd name="connsiteX15" fmla="*/ 2382446 w 2634344"/>
              <a:gd name="connsiteY15" fmla="*/ 571500 h 571500"/>
              <a:gd name="connsiteX16" fmla="*/ 604002 w 2634344"/>
              <a:gd name="connsiteY16" fmla="*/ 571500 h 571500"/>
              <a:gd name="connsiteX17" fmla="*/ 0 w 2634344"/>
              <a:gd name="connsiteY17" fmla="*/ 571500 h 571500"/>
              <a:gd name="connsiteX18" fmla="*/ 0 w 2634344"/>
              <a:gd name="connsiteY18" fmla="*/ 570386 h 571500"/>
              <a:gd name="connsiteX19" fmla="*/ 0 w 2634344"/>
              <a:gd name="connsiteY19" fmla="*/ 145407 h 571500"/>
              <a:gd name="connsiteX20" fmla="*/ 152121 w 2634344"/>
              <a:gd name="connsiteY2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4344" h="571500">
                <a:moveTo>
                  <a:pt x="152121" y="0"/>
                </a:moveTo>
                <a:cubicBezTo>
                  <a:pt x="865132" y="0"/>
                  <a:pt x="1501550" y="0"/>
                  <a:pt x="2069603" y="0"/>
                </a:cubicBezTo>
                <a:lnTo>
                  <a:pt x="2634344" y="0"/>
                </a:lnTo>
                <a:lnTo>
                  <a:pt x="2634344" y="58758"/>
                </a:lnTo>
                <a:lnTo>
                  <a:pt x="2634344" y="58759"/>
                </a:lnTo>
                <a:lnTo>
                  <a:pt x="2634344" y="164568"/>
                </a:lnTo>
                <a:lnTo>
                  <a:pt x="2634344" y="286626"/>
                </a:lnTo>
                <a:lnTo>
                  <a:pt x="2634344" y="286627"/>
                </a:lnTo>
                <a:lnTo>
                  <a:pt x="2634344" y="426093"/>
                </a:lnTo>
                <a:lnTo>
                  <a:pt x="2634344" y="426094"/>
                </a:lnTo>
                <a:lnTo>
                  <a:pt x="2634343" y="426096"/>
                </a:lnTo>
                <a:lnTo>
                  <a:pt x="2622363" y="482614"/>
                </a:lnTo>
                <a:cubicBezTo>
                  <a:pt x="2599224" y="534777"/>
                  <a:pt x="2545090" y="571499"/>
                  <a:pt x="2482223" y="571499"/>
                </a:cubicBezTo>
                <a:cubicBezTo>
                  <a:pt x="2482223" y="571499"/>
                  <a:pt x="2482223" y="571499"/>
                  <a:pt x="2387935" y="571499"/>
                </a:cubicBezTo>
                <a:lnTo>
                  <a:pt x="2382455" y="571499"/>
                </a:lnTo>
                <a:lnTo>
                  <a:pt x="2382446" y="571500"/>
                </a:lnTo>
                <a:cubicBezTo>
                  <a:pt x="2382446" y="571500"/>
                  <a:pt x="2382446" y="571500"/>
                  <a:pt x="604002" y="571500"/>
                </a:cubicBezTo>
                <a:lnTo>
                  <a:pt x="0" y="571500"/>
                </a:lnTo>
                <a:lnTo>
                  <a:pt x="0" y="570386"/>
                </a:lnTo>
                <a:cubicBezTo>
                  <a:pt x="0" y="145407"/>
                  <a:pt x="0" y="145407"/>
                  <a:pt x="0" y="145407"/>
                </a:cubicBezTo>
                <a:cubicBezTo>
                  <a:pt x="0" y="65284"/>
                  <a:pt x="68299" y="0"/>
                  <a:pt x="15212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411480"/>
            <a:ext cx="11049000" cy="1150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Blank Slide with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7"/>
          </p:nvPr>
        </p:nvSpPr>
        <p:spPr>
          <a:xfrm>
            <a:off x="571500" y="419100"/>
            <a:ext cx="11049000" cy="586739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731838" indent="-334963">
              <a:defRPr sz="2112">
                <a:latin typeface="+mn-lt"/>
              </a:defRPr>
            </a:lvl2pPr>
            <a:lvl3pPr marL="1066800" indent="-288925">
              <a:defRPr sz="2112">
                <a:latin typeface="+mn-lt"/>
              </a:defRPr>
            </a:lvl3pPr>
            <a:lvl4pPr marL="1431925" indent="-319088">
              <a:defRPr sz="2112">
                <a:latin typeface="+mn-lt"/>
              </a:defRPr>
            </a:lvl4pPr>
            <a:lvl5pPr marL="1782763" indent="-336550">
              <a:defRPr sz="211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411480"/>
            <a:ext cx="11049000" cy="1150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with 4-column Text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571500" y="1790700"/>
            <a:ext cx="2514599" cy="3077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0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3429001" y="1790700"/>
            <a:ext cx="2514599" cy="3077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0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248401" y="1790700"/>
            <a:ext cx="2514599" cy="3077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0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 hasCustomPrompt="1"/>
          </p:nvPr>
        </p:nvSpPr>
        <p:spPr>
          <a:xfrm>
            <a:off x="9105901" y="1790700"/>
            <a:ext cx="2514599" cy="3077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0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571501" y="2327079"/>
            <a:ext cx="2514600" cy="395942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+mn-lt"/>
              </a:defRPr>
            </a:lvl1pPr>
            <a:lvl2pPr marL="731838" indent="-334963">
              <a:defRPr sz="1760">
                <a:latin typeface="+mn-lt"/>
              </a:defRPr>
            </a:lvl2pPr>
            <a:lvl3pPr marL="1066800" indent="-288925">
              <a:defRPr sz="1760">
                <a:latin typeface="+mn-lt"/>
              </a:defRPr>
            </a:lvl3pPr>
            <a:lvl4pPr marL="1431925" indent="-319088">
              <a:defRPr sz="1760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21"/>
          </p:nvPr>
        </p:nvSpPr>
        <p:spPr>
          <a:xfrm>
            <a:off x="3429002" y="2327079"/>
            <a:ext cx="2514600" cy="395942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+mn-lt"/>
              </a:defRPr>
            </a:lvl1pPr>
            <a:lvl2pPr marL="731838" indent="-334963">
              <a:defRPr sz="1760">
                <a:latin typeface="+mn-lt"/>
              </a:defRPr>
            </a:lvl2pPr>
            <a:lvl3pPr marL="1066800" indent="-288925">
              <a:defRPr sz="1760">
                <a:latin typeface="+mn-lt"/>
              </a:defRPr>
            </a:lvl3pPr>
            <a:lvl4pPr marL="1431925" indent="-319088">
              <a:defRPr sz="1760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22"/>
          </p:nvPr>
        </p:nvSpPr>
        <p:spPr>
          <a:xfrm>
            <a:off x="6248401" y="2327079"/>
            <a:ext cx="2514600" cy="395942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+mn-lt"/>
              </a:defRPr>
            </a:lvl1pPr>
            <a:lvl2pPr marL="731838" indent="-334963">
              <a:defRPr sz="1760">
                <a:latin typeface="+mn-lt"/>
              </a:defRPr>
            </a:lvl2pPr>
            <a:lvl3pPr marL="1066800" indent="-288925">
              <a:defRPr sz="1760">
                <a:latin typeface="+mn-lt"/>
              </a:defRPr>
            </a:lvl3pPr>
            <a:lvl4pPr marL="1431925" indent="-319088">
              <a:defRPr sz="1760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23"/>
          </p:nvPr>
        </p:nvSpPr>
        <p:spPr>
          <a:xfrm>
            <a:off x="9105901" y="2327079"/>
            <a:ext cx="2514600" cy="395942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+mn-lt"/>
              </a:defRPr>
            </a:lvl1pPr>
            <a:lvl2pPr marL="731838" indent="-334963">
              <a:defRPr sz="1760">
                <a:latin typeface="+mn-lt"/>
              </a:defRPr>
            </a:lvl2pPr>
            <a:lvl3pPr marL="1066800" indent="-288925">
              <a:defRPr sz="1760">
                <a:latin typeface="+mn-lt"/>
              </a:defRPr>
            </a:lvl3pPr>
            <a:lvl4pPr marL="1431925" indent="-319088">
              <a:defRPr sz="1760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411480"/>
            <a:ext cx="11049000" cy="1150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Slide with 4-up Images and Captions</a:t>
            </a:r>
            <a:br>
              <a:rPr lang="en-US" dirty="0"/>
            </a:b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501" y="1790700"/>
            <a:ext cx="2514600" cy="27375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429000" y="1790700"/>
            <a:ext cx="2514600" cy="27375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48400" y="1790700"/>
            <a:ext cx="2514600" cy="27375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05900" y="1790700"/>
            <a:ext cx="2514600" cy="27375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571502" y="4706705"/>
            <a:ext cx="2514599" cy="276999"/>
          </a:xfrm>
          <a:prstGeom prst="rect">
            <a:avLst/>
          </a:prstGeom>
        </p:spPr>
        <p:txBody>
          <a:bodyPr anchor="b" anchorCtr="0"/>
          <a:lstStyle>
            <a:lvl1pPr>
              <a:defRPr sz="18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3429000" y="4706705"/>
            <a:ext cx="2514599" cy="276999"/>
          </a:xfrm>
          <a:prstGeom prst="rect">
            <a:avLst/>
          </a:prstGeom>
        </p:spPr>
        <p:txBody>
          <a:bodyPr anchor="b" anchorCtr="0"/>
          <a:lstStyle>
            <a:lvl1pPr>
              <a:defRPr sz="18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19" hasCustomPrompt="1"/>
          </p:nvPr>
        </p:nvSpPr>
        <p:spPr>
          <a:xfrm>
            <a:off x="6248400" y="4706705"/>
            <a:ext cx="2514599" cy="276999"/>
          </a:xfrm>
          <a:prstGeom prst="rect">
            <a:avLst/>
          </a:prstGeom>
        </p:spPr>
        <p:txBody>
          <a:bodyPr anchor="b" anchorCtr="0"/>
          <a:lstStyle>
            <a:lvl1pPr>
              <a:defRPr sz="18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23" name="Content Placeholder 9"/>
          <p:cNvSpPr>
            <a:spLocks noGrp="1"/>
          </p:cNvSpPr>
          <p:nvPr>
            <p:ph sz="quarter" idx="21" hasCustomPrompt="1"/>
          </p:nvPr>
        </p:nvSpPr>
        <p:spPr>
          <a:xfrm>
            <a:off x="9105900" y="4706705"/>
            <a:ext cx="2514599" cy="276999"/>
          </a:xfrm>
          <a:prstGeom prst="rect">
            <a:avLst/>
          </a:prstGeom>
        </p:spPr>
        <p:txBody>
          <a:bodyPr anchor="b" anchorCtr="0"/>
          <a:lstStyle>
            <a:lvl1pPr>
              <a:defRPr sz="1800" b="1"/>
            </a:lvl1pPr>
          </a:lstStyle>
          <a:p>
            <a:pPr lvl="0"/>
            <a:r>
              <a:rPr lang="en-US" dirty="0"/>
              <a:t>Subhead 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571501" y="5091359"/>
            <a:ext cx="2514600" cy="1196866"/>
          </a:xfrm>
        </p:spPr>
        <p:txBody>
          <a:bodyPr wrap="square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lt"/>
              </a:defRPr>
            </a:lvl1pPr>
            <a:lvl2pPr marL="731838" indent="-334963">
              <a:defRPr sz="1584">
                <a:latin typeface="+mn-lt"/>
              </a:defRPr>
            </a:lvl2pPr>
            <a:lvl3pPr marL="1066800" indent="-288925">
              <a:defRPr sz="1584">
                <a:latin typeface="+mn-lt"/>
              </a:defRPr>
            </a:lvl3pPr>
            <a:lvl4pPr marL="1431925" indent="-319088">
              <a:defRPr sz="1584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8"/>
          </p:nvPr>
        </p:nvSpPr>
        <p:spPr>
          <a:xfrm>
            <a:off x="3429000" y="5091359"/>
            <a:ext cx="2514600" cy="1196866"/>
          </a:xfrm>
        </p:spPr>
        <p:txBody>
          <a:bodyPr wrap="square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lt"/>
              </a:defRPr>
            </a:lvl1pPr>
            <a:lvl2pPr marL="731838" indent="-334963">
              <a:defRPr sz="1584">
                <a:latin typeface="+mn-lt"/>
              </a:defRPr>
            </a:lvl2pPr>
            <a:lvl3pPr marL="1066800" indent="-288925">
              <a:defRPr sz="1584">
                <a:latin typeface="+mn-lt"/>
              </a:defRPr>
            </a:lvl3pPr>
            <a:lvl4pPr marL="1431925" indent="-319088">
              <a:defRPr sz="1584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9"/>
          </p:nvPr>
        </p:nvSpPr>
        <p:spPr>
          <a:xfrm>
            <a:off x="6248400" y="5091359"/>
            <a:ext cx="2514600" cy="1196866"/>
          </a:xfrm>
        </p:spPr>
        <p:txBody>
          <a:bodyPr wrap="square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lt"/>
              </a:defRPr>
            </a:lvl1pPr>
            <a:lvl2pPr marL="731838" indent="-334963">
              <a:defRPr sz="1584">
                <a:latin typeface="+mn-lt"/>
              </a:defRPr>
            </a:lvl2pPr>
            <a:lvl3pPr marL="1066800" indent="-288925">
              <a:defRPr sz="1584">
                <a:latin typeface="+mn-lt"/>
              </a:defRPr>
            </a:lvl3pPr>
            <a:lvl4pPr marL="1431925" indent="-319088">
              <a:defRPr sz="1584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30"/>
          </p:nvPr>
        </p:nvSpPr>
        <p:spPr>
          <a:xfrm>
            <a:off x="9105899" y="5091359"/>
            <a:ext cx="2514600" cy="1196866"/>
          </a:xfrm>
        </p:spPr>
        <p:txBody>
          <a:bodyPr wrap="square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lt"/>
              </a:defRPr>
            </a:lvl1pPr>
            <a:lvl2pPr marL="731838" indent="-334963">
              <a:defRPr sz="1584">
                <a:latin typeface="+mn-lt"/>
              </a:defRPr>
            </a:lvl2pPr>
            <a:lvl3pPr marL="1066800" indent="-288925">
              <a:defRPr sz="1584">
                <a:latin typeface="+mn-lt"/>
              </a:defRPr>
            </a:lvl3pPr>
            <a:lvl4pPr marL="1431925" indent="-319088">
              <a:defRPr sz="1584">
                <a:latin typeface="+mn-lt"/>
              </a:defRPr>
            </a:lvl4pPr>
            <a:lvl5pPr marL="1782763" indent="-336550">
              <a:defRPr sz="176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/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993802"/>
            <a:ext cx="11049000" cy="1863698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defRPr sz="5400" spc="-4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with</a:t>
            </a:r>
            <a:br>
              <a:rPr lang="en-US" dirty="0"/>
            </a:br>
            <a:r>
              <a:rPr lang="en-US" dirty="0"/>
              <a:t>Audience Logo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4713982"/>
            <a:ext cx="81915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7938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b="1" i="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938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2000" b="1" i="0">
                <a:solidFill>
                  <a:srgbClr val="898789"/>
                </a:solidFill>
                <a:latin typeface="+mn-lt"/>
                <a:ea typeface="Arial" charset="0"/>
                <a:cs typeface="Arial" charset="0"/>
              </a:defRPr>
            </a:lvl2pPr>
            <a:lvl3pPr marL="347663" indent="-341313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2000" b="1" i="0">
                <a:solidFill>
                  <a:srgbClr val="898789"/>
                </a:solidFill>
                <a:latin typeface="Arial" charset="0"/>
                <a:ea typeface="Arial" charset="0"/>
                <a:cs typeface="Arial" charset="0"/>
              </a:defRPr>
            </a:lvl3pPr>
            <a:lvl4pPr marL="690563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2000" b="1" i="0">
                <a:latin typeface="Arial" charset="0"/>
                <a:ea typeface="Arial" charset="0"/>
                <a:cs typeface="Arial" charset="0"/>
              </a:defRPr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Speaker(s)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699" y="6238875"/>
            <a:ext cx="1235075" cy="31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9105900" y="3246120"/>
            <a:ext cx="2514600" cy="160961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 baseline="0"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Audience Logo goes in this space, aligned to top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159280"/>
            <a:ext cx="1792224" cy="365553"/>
          </a:xfrm>
          <a:prstGeom prst="rect">
            <a:avLst/>
          </a:prstGeom>
        </p:spPr>
      </p:pic>
      <p:sp>
        <p:nvSpPr>
          <p:cNvPr id="9" name="Footer Placeholder 8"/>
          <p:cNvSpPr txBox="1">
            <a:spLocks/>
          </p:cNvSpPr>
          <p:nvPr/>
        </p:nvSpPr>
        <p:spPr>
          <a:xfrm>
            <a:off x="8547652" y="6410470"/>
            <a:ext cx="3072848" cy="1384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i="0" kern="1200" spc="0">
                <a:solidFill>
                  <a:srgbClr val="B8B7B9"/>
                </a:solidFill>
                <a:latin typeface="Bronkoh light" charset="0"/>
                <a:ea typeface="Bronkoh light" charset="0"/>
                <a:cs typeface="Bronkoh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© 2017 Zilliant Incorporated  •  CONFIDENTIAL  •  </a:t>
            </a:r>
            <a:fld id="{4E6BB48A-54F3-B64D-B342-B8FC3CB9C244}" type="slidenum">
              <a:rPr lang="en-US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71500" y="411481"/>
            <a:ext cx="11049000" cy="5539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8"/>
          <p:cNvSpPr txBox="1">
            <a:spLocks/>
          </p:cNvSpPr>
          <p:nvPr/>
        </p:nvSpPr>
        <p:spPr>
          <a:xfrm>
            <a:off x="8547652" y="6516928"/>
            <a:ext cx="3072848" cy="1384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i="0" kern="1200" spc="0">
                <a:solidFill>
                  <a:srgbClr val="B8B7B9"/>
                </a:solidFill>
                <a:latin typeface="Bronkoh light" charset="0"/>
                <a:ea typeface="Bronkoh light" charset="0"/>
                <a:cs typeface="Bronkoh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© 2017 Zilliant Incorporated  •  CONFIDENTIAL  •  </a:t>
            </a:r>
            <a:fld id="{4E6BB48A-54F3-B64D-B342-B8FC3CB9C244}" type="slidenum">
              <a:rPr lang="en-US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499" y="6471476"/>
            <a:ext cx="1124712" cy="22940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66545"/>
            <a:ext cx="11049000" cy="471995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36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60" r:id="rId3"/>
    <p:sldLayoutId id="2147483654" r:id="rId4"/>
    <p:sldLayoutId id="2147483674" r:id="rId5"/>
    <p:sldLayoutId id="2147483655" r:id="rId6"/>
    <p:sldLayoutId id="2147483662" r:id="rId7"/>
    <p:sldLayoutId id="2147483663" r:id="rId8"/>
    <p:sldLayoutId id="2147483667" r:id="rId9"/>
    <p:sldLayoutId id="2147483665" r:id="rId10"/>
    <p:sldLayoutId id="2147483661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64" r:id="rId1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spc="-30" baseline="0">
          <a:solidFill>
            <a:schemeClr val="tx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SzPct val="80000"/>
        <a:buFontTx/>
        <a:buNone/>
        <a:defRPr sz="2400" b="0" i="0" kern="1200" baseline="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52425" indent="-3429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80000"/>
        <a:buFont typeface="Wingdings" panose="05000000000000000000" pitchFamily="2" charset="2"/>
        <a:buChar char="§"/>
        <a:tabLst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46075" indent="-3365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80000"/>
        <a:buFont typeface="Wingdings" charset="2"/>
        <a:buChar char="§"/>
        <a:tabLst/>
        <a:defRPr sz="2000" b="0" i="0" kern="1200" baseline="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92150" indent="-34607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80000"/>
        <a:buFont typeface="Wingdings" charset="2"/>
        <a:buChar char="§"/>
        <a:tabLst/>
        <a:defRPr sz="2112" b="0" i="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28700" indent="-3365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80000"/>
        <a:buFont typeface="Wingdings" charset="2"/>
        <a:buChar char="§"/>
        <a:tabLst/>
        <a:defRPr sz="2112" b="0" i="0" kern="1200" baseline="0">
          <a:solidFill>
            <a:srgbClr val="898789"/>
          </a:solidFill>
          <a:latin typeface="+mn-lt"/>
          <a:ea typeface="Arial" charset="0"/>
          <a:cs typeface="Arial" charset="0"/>
        </a:defRPr>
      </a:lvl5pPr>
      <a:lvl6pPr marL="1374775" indent="-34607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80000"/>
        <a:buFont typeface="Wingdings" charset="2"/>
        <a:buChar char="§"/>
        <a:tabLst/>
        <a:defRPr sz="2112" b="0" i="0" kern="1200">
          <a:solidFill>
            <a:srgbClr val="898789"/>
          </a:solidFill>
          <a:latin typeface="+mn-lt"/>
          <a:ea typeface="Arial" charset="0"/>
          <a:cs typeface="Arial" charset="0"/>
        </a:defRPr>
      </a:lvl6pPr>
      <a:lvl7pPr marL="1720850" indent="-346075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Wingdings" charset="2"/>
        <a:buChar char="§"/>
        <a:tabLst/>
        <a:defRPr sz="2400" b="0" i="0" kern="1200" baseline="0">
          <a:solidFill>
            <a:srgbClr val="898789"/>
          </a:solidFill>
          <a:latin typeface="Arial" charset="0"/>
          <a:ea typeface="Arial" charset="0"/>
          <a:cs typeface="Arial" charset="0"/>
        </a:defRPr>
      </a:lvl7pPr>
      <a:lvl8pPr marL="2057400" indent="-3365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Wingdings" charset="2"/>
        <a:buChar char="§"/>
        <a:tabLst/>
        <a:defRPr sz="2400" b="0" i="0" kern="1200" baseline="0">
          <a:solidFill>
            <a:srgbClr val="898789"/>
          </a:solidFill>
          <a:latin typeface="Arial" charset="0"/>
          <a:ea typeface="Arial" charset="0"/>
          <a:cs typeface="Arial" charset="0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60">
          <p15:clr>
            <a:srgbClr val="F26B43"/>
          </p15:clr>
        </p15:guide>
        <p15:guide id="2" orient="horz" pos="4056">
          <p15:clr>
            <a:srgbClr val="F26B43"/>
          </p15:clr>
        </p15:guide>
        <p15:guide id="3" pos="7320">
          <p15:clr>
            <a:srgbClr val="F26B43"/>
          </p15:clr>
        </p15:guide>
        <p15:guide id="4" pos="5736">
          <p15:clr>
            <a:srgbClr val="F26B43"/>
          </p15:clr>
        </p15:guide>
        <p15:guide id="5" pos="5520">
          <p15:clr>
            <a:srgbClr val="F26B43"/>
          </p15:clr>
        </p15:guide>
        <p15:guide id="6" pos="3936">
          <p15:clr>
            <a:srgbClr val="F26B43"/>
          </p15:clr>
        </p15:guide>
        <p15:guide id="7" pos="3744">
          <p15:clr>
            <a:srgbClr val="F26B43"/>
          </p15:clr>
        </p15:guide>
        <p15:guide id="8" pos="2160">
          <p15:clr>
            <a:srgbClr val="F26B43"/>
          </p15:clr>
        </p15:guide>
        <p15:guide id="9" pos="1944">
          <p15:clr>
            <a:srgbClr val="F26B43"/>
          </p15:clr>
        </p15:guide>
        <p15:guide id="10" orient="horz" pos="264">
          <p15:clr>
            <a:srgbClr val="F26B43"/>
          </p15:clr>
        </p15:guide>
        <p15:guide id="12" orient="horz" pos="3960">
          <p15:clr>
            <a:srgbClr val="F26B43"/>
          </p15:clr>
        </p15:guide>
        <p15:guide id="13" orient="horz" pos="624">
          <p15:clr>
            <a:srgbClr val="F26B43"/>
          </p15:clr>
        </p15:guide>
        <p15:guide id="14" orient="horz" pos="984">
          <p15:clr>
            <a:srgbClr val="F26B43"/>
          </p15:clr>
        </p15:guide>
        <p15:guide id="15" orient="horz" pos="1800">
          <p15:clr>
            <a:srgbClr val="F26B43"/>
          </p15:clr>
        </p15:guide>
        <p15:guide id="16" orient="horz" pos="11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71500" y="411481"/>
            <a:ext cx="11049000" cy="5539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8"/>
          <p:cNvSpPr txBox="1">
            <a:spLocks/>
          </p:cNvSpPr>
          <p:nvPr/>
        </p:nvSpPr>
        <p:spPr>
          <a:xfrm>
            <a:off x="8547652" y="6516928"/>
            <a:ext cx="3072848" cy="1384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0" i="0" kern="1200" spc="0">
                <a:solidFill>
                  <a:srgbClr val="B8B7B9"/>
                </a:solidFill>
                <a:latin typeface="Bronkoh light" charset="0"/>
                <a:ea typeface="Bronkoh light" charset="0"/>
                <a:cs typeface="Bronkoh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© 2017 Zilliant Incorporated   </a:t>
            </a:r>
            <a:fld id="{4E6BB48A-54F3-B64D-B342-B8FC3CB9C244}" type="slidenum">
              <a:rPr lang="en-US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499" y="6471476"/>
            <a:ext cx="1124712" cy="22940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66545"/>
            <a:ext cx="11049000" cy="471995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620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48" r:id="rId10"/>
    <p:sldLayoutId id="2147483750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spc="-30" baseline="0">
          <a:solidFill>
            <a:schemeClr val="tx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SzPct val="80000"/>
        <a:buFontTx/>
        <a:buNone/>
        <a:defRPr sz="2400" b="0" i="0" kern="1200" baseline="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52425" indent="-3429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80000"/>
        <a:buFont typeface="Wingdings" panose="05000000000000000000" pitchFamily="2" charset="2"/>
        <a:buChar char="§"/>
        <a:tabLst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46075" indent="-3365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80000"/>
        <a:buFont typeface="Wingdings" charset="2"/>
        <a:buChar char="§"/>
        <a:tabLst/>
        <a:defRPr sz="2000" b="0" i="0" kern="1200" baseline="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92150" indent="-34607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80000"/>
        <a:buFont typeface="Wingdings" charset="2"/>
        <a:buChar char="§"/>
        <a:tabLst/>
        <a:defRPr sz="2112" b="0" i="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28700" indent="-3365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80000"/>
        <a:buFont typeface="Wingdings" charset="2"/>
        <a:buChar char="§"/>
        <a:tabLst/>
        <a:defRPr sz="2112" b="0" i="0" kern="1200" baseline="0">
          <a:solidFill>
            <a:srgbClr val="898789"/>
          </a:solidFill>
          <a:latin typeface="+mn-lt"/>
          <a:ea typeface="Arial" charset="0"/>
          <a:cs typeface="Arial" charset="0"/>
        </a:defRPr>
      </a:lvl5pPr>
      <a:lvl6pPr marL="1374775" indent="-34607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80000"/>
        <a:buFont typeface="Wingdings" charset="2"/>
        <a:buChar char="§"/>
        <a:tabLst/>
        <a:defRPr sz="2112" b="0" i="0" kern="1200">
          <a:solidFill>
            <a:srgbClr val="898789"/>
          </a:solidFill>
          <a:latin typeface="+mn-lt"/>
          <a:ea typeface="Arial" charset="0"/>
          <a:cs typeface="Arial" charset="0"/>
        </a:defRPr>
      </a:lvl6pPr>
      <a:lvl7pPr marL="1720850" indent="-346075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Wingdings" charset="2"/>
        <a:buChar char="§"/>
        <a:tabLst/>
        <a:defRPr sz="2400" b="0" i="0" kern="1200" baseline="0">
          <a:solidFill>
            <a:srgbClr val="898789"/>
          </a:solidFill>
          <a:latin typeface="Arial" charset="0"/>
          <a:ea typeface="Arial" charset="0"/>
          <a:cs typeface="Arial" charset="0"/>
        </a:defRPr>
      </a:lvl7pPr>
      <a:lvl8pPr marL="2057400" indent="-3365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Wingdings" charset="2"/>
        <a:buChar char="§"/>
        <a:tabLst/>
        <a:defRPr sz="2400" b="0" i="0" kern="1200" baseline="0">
          <a:solidFill>
            <a:srgbClr val="898789"/>
          </a:solidFill>
          <a:latin typeface="Arial" charset="0"/>
          <a:ea typeface="Arial" charset="0"/>
          <a:cs typeface="Arial" charset="0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60">
          <p15:clr>
            <a:srgbClr val="F26B43"/>
          </p15:clr>
        </p15:guide>
        <p15:guide id="2" orient="horz" pos="4056">
          <p15:clr>
            <a:srgbClr val="F26B43"/>
          </p15:clr>
        </p15:guide>
        <p15:guide id="3" pos="7320">
          <p15:clr>
            <a:srgbClr val="F26B43"/>
          </p15:clr>
        </p15:guide>
        <p15:guide id="4" pos="5736">
          <p15:clr>
            <a:srgbClr val="F26B43"/>
          </p15:clr>
        </p15:guide>
        <p15:guide id="5" pos="5520">
          <p15:clr>
            <a:srgbClr val="F26B43"/>
          </p15:clr>
        </p15:guide>
        <p15:guide id="6" pos="3936">
          <p15:clr>
            <a:srgbClr val="F26B43"/>
          </p15:clr>
        </p15:guide>
        <p15:guide id="7" pos="3744">
          <p15:clr>
            <a:srgbClr val="F26B43"/>
          </p15:clr>
        </p15:guide>
        <p15:guide id="8" pos="2160">
          <p15:clr>
            <a:srgbClr val="F26B43"/>
          </p15:clr>
        </p15:guide>
        <p15:guide id="9" pos="1944">
          <p15:clr>
            <a:srgbClr val="F26B43"/>
          </p15:clr>
        </p15:guide>
        <p15:guide id="10" orient="horz" pos="264">
          <p15:clr>
            <a:srgbClr val="F26B43"/>
          </p15:clr>
        </p15:guide>
        <p15:guide id="11" orient="horz" pos="3960">
          <p15:clr>
            <a:srgbClr val="F26B43"/>
          </p15:clr>
        </p15:guide>
        <p15:guide id="13" orient="horz" pos="624">
          <p15:clr>
            <a:srgbClr val="F26B43"/>
          </p15:clr>
        </p15:guide>
        <p15:guide id="14" orient="horz" pos="984">
          <p15:clr>
            <a:srgbClr val="F26B43"/>
          </p15:clr>
        </p15:guide>
        <p15:guide id="15" orient="horz" pos="1800">
          <p15:clr>
            <a:srgbClr val="F26B43"/>
          </p15:clr>
        </p15:guide>
        <p15:guide id="16" orient="horz" pos="11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485CF-F667-4019-951F-B5E1921A3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887" y="4364702"/>
            <a:ext cx="7551420" cy="830997"/>
          </a:xfrm>
        </p:spPr>
        <p:txBody>
          <a:bodyPr>
            <a:noAutofit/>
          </a:bodyPr>
          <a:lstStyle/>
          <a:p>
            <a:r>
              <a:rPr lang="en-US" sz="2800" dirty="0"/>
              <a:t>AI/ML Application on E-</a:t>
            </a:r>
            <a:r>
              <a:rPr lang="en-US" sz="2800" dirty="0" err="1"/>
              <a:t>Commerece</a:t>
            </a:r>
            <a:r>
              <a:rPr lang="en-US" sz="2800" dirty="0"/>
              <a:t> to Design an Effective Recommendation System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000" dirty="0"/>
              <a:t>Amir Meimand, Director of R&amp;D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033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FA63A5-B3ED-4A68-B618-B1723E4661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1500" y="1452706"/>
            <a:ext cx="11049000" cy="4473576"/>
          </a:xfrm>
        </p:spPr>
        <p:txBody>
          <a:bodyPr/>
          <a:lstStyle/>
          <a:p>
            <a:r>
              <a:rPr lang="en-US" dirty="0"/>
              <a:t>Running time is studied in two dimension:</a:t>
            </a:r>
          </a:p>
          <a:p>
            <a:pPr lvl="1"/>
            <a:r>
              <a:rPr lang="en-US" dirty="0"/>
              <a:t>Fix number of item per orders: Running time increases </a:t>
            </a:r>
            <a:r>
              <a:rPr lang="en-US" b="1" u="sng" dirty="0">
                <a:solidFill>
                  <a:schemeClr val="accent5"/>
                </a:solidFill>
              </a:rPr>
              <a:t>linearly</a:t>
            </a:r>
            <a:r>
              <a:rPr lang="en-US" dirty="0"/>
              <a:t> by orders</a:t>
            </a:r>
          </a:p>
          <a:p>
            <a:pPr lvl="1"/>
            <a:r>
              <a:rPr lang="en-US" dirty="0"/>
              <a:t>One Order with different number of products: Running time increases </a:t>
            </a:r>
            <a:r>
              <a:rPr lang="en-US" b="1" u="sng" dirty="0">
                <a:solidFill>
                  <a:schemeClr val="tx2"/>
                </a:solidFill>
              </a:rPr>
              <a:t>exponentially</a:t>
            </a:r>
            <a:r>
              <a:rPr lang="en-US" dirty="0"/>
              <a:t> by products: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951A3-C807-4722-AC49-76D83A52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Mining Complexity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44774-BB0A-4BE4-A4C0-4E992D48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32" y="2850374"/>
            <a:ext cx="6034809" cy="3199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FDF59-9E2F-43B1-A402-946172046264}"/>
              </a:ext>
            </a:extLst>
          </p:cNvPr>
          <p:cNvSpPr txBox="1"/>
          <p:nvPr/>
        </p:nvSpPr>
        <p:spPr>
          <a:xfrm rot="16200000">
            <a:off x="3233868" y="431945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Run time in second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F3B45-DCE4-48B2-9739-B1BD0EB4E697}"/>
              </a:ext>
            </a:extLst>
          </p:cNvPr>
          <p:cNvSpPr txBox="1"/>
          <p:nvPr/>
        </p:nvSpPr>
        <p:spPr>
          <a:xfrm>
            <a:off x="6458193" y="6050149"/>
            <a:ext cx="136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Number of products</a:t>
            </a:r>
          </a:p>
        </p:txBody>
      </p:sp>
    </p:spTree>
    <p:extLst>
      <p:ext uri="{BB962C8B-B14F-4D97-AF65-F5344CB8AC3E}">
        <p14:creationId xmlns:p14="http://schemas.microsoft.com/office/powerpoint/2010/main" val="230105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4F2712-2303-4148-8B19-0D8EB87A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Mining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B41528-3A37-4CF8-9EFF-2648A3B57501}"/>
              </a:ext>
            </a:extLst>
          </p:cNvPr>
          <p:cNvSpPr/>
          <p:nvPr/>
        </p:nvSpPr>
        <p:spPr>
          <a:xfrm>
            <a:off x="2173553" y="1632142"/>
            <a:ext cx="2453054" cy="2426677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E243A7-66FC-425C-BC3B-4B4B75240806}"/>
              </a:ext>
            </a:extLst>
          </p:cNvPr>
          <p:cNvSpPr/>
          <p:nvPr/>
        </p:nvSpPr>
        <p:spPr>
          <a:xfrm>
            <a:off x="2268438" y="2969149"/>
            <a:ext cx="2453054" cy="2426677"/>
          </a:xfrm>
          <a:prstGeom prst="ellipse">
            <a:avLst/>
          </a:prstGeom>
          <a:solidFill>
            <a:schemeClr val="accent5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2B191-7EE3-48F7-A822-CF8ABA1D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940" y="986789"/>
            <a:ext cx="773075" cy="967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F71E8-DBE1-403A-9C3A-3B5329FD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92" y="5270626"/>
            <a:ext cx="898768" cy="66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9C41B5-42C7-4100-8A15-0885F677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29" y="1412850"/>
            <a:ext cx="1206028" cy="781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6BDD8-9654-462D-AFC8-4BB7F52D5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735" y="2588055"/>
            <a:ext cx="644816" cy="1066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B60AC0-69F7-4B9F-8506-381C83DD9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024" y="4014757"/>
            <a:ext cx="1066238" cy="702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B7D98F-BDEC-4AFB-898B-B24C5AF28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1735" y="4826233"/>
            <a:ext cx="1202030" cy="79379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1A4F5CF-1115-4E07-A8D5-69DB89DC2C8B}"/>
              </a:ext>
            </a:extLst>
          </p:cNvPr>
          <p:cNvSpPr/>
          <p:nvPr/>
        </p:nvSpPr>
        <p:spPr>
          <a:xfrm>
            <a:off x="3785734" y="3034625"/>
            <a:ext cx="3945395" cy="76722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09CC1-7820-4A95-9B01-0D73C5ACE913}"/>
              </a:ext>
            </a:extLst>
          </p:cNvPr>
          <p:cNvSpPr txBox="1"/>
          <p:nvPr/>
        </p:nvSpPr>
        <p:spPr>
          <a:xfrm>
            <a:off x="698026" y="6041611"/>
            <a:ext cx="540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Items bought in similar baskets, but rarely together.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8D977-6C1C-41A6-BA15-7C4F5D8C4515}"/>
              </a:ext>
            </a:extLst>
          </p:cNvPr>
          <p:cNvSpPr txBox="1"/>
          <p:nvPr/>
        </p:nvSpPr>
        <p:spPr>
          <a:xfrm>
            <a:off x="1838429" y="1212795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Complementary of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80AE8-5C90-44F4-A087-5B8198CD49A2}"/>
              </a:ext>
            </a:extLst>
          </p:cNvPr>
          <p:cNvSpPr txBox="1"/>
          <p:nvPr/>
        </p:nvSpPr>
        <p:spPr>
          <a:xfrm>
            <a:off x="1838429" y="5475901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Complementary of </a:t>
            </a:r>
          </a:p>
        </p:txBody>
      </p:sp>
    </p:spTree>
    <p:extLst>
      <p:ext uri="{BB962C8B-B14F-4D97-AF65-F5344CB8AC3E}">
        <p14:creationId xmlns:p14="http://schemas.microsoft.com/office/powerpoint/2010/main" val="48377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3EFC2-D003-4C22-8B14-A86646BE51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381" y="2468593"/>
            <a:ext cx="11165083" cy="374311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41CBA3-494C-4F31-99B3-D8E6C6AE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4" y="378640"/>
            <a:ext cx="11049000" cy="1150619"/>
          </a:xfrm>
        </p:spPr>
        <p:txBody>
          <a:bodyPr/>
          <a:lstStyle/>
          <a:p>
            <a:r>
              <a:rPr lang="en-US" dirty="0"/>
              <a:t>B2B eCommerce Trends &amp; 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6F330-8487-4D75-8BE9-E2FC9A92D9D0}"/>
              </a:ext>
            </a:extLst>
          </p:cNvPr>
          <p:cNvSpPr txBox="1"/>
          <p:nvPr/>
        </p:nvSpPr>
        <p:spPr>
          <a:xfrm>
            <a:off x="877704" y="3325138"/>
            <a:ext cx="18627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“Make it easy for me to do business with you”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“I don’t want to talk to a sales person”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9575A-C24F-48C4-B35E-0CF0D4DD9EA7}"/>
              </a:ext>
            </a:extLst>
          </p:cNvPr>
          <p:cNvSpPr txBox="1"/>
          <p:nvPr/>
        </p:nvSpPr>
        <p:spPr>
          <a:xfrm>
            <a:off x="3512985" y="3325138"/>
            <a:ext cx="2170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How do I move my catalog online?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How can I get a simple quote for a customer without a sales touch and lead time? </a:t>
            </a:r>
          </a:p>
          <a:p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FB18A9-53E7-46A1-9EE6-91548E5FB780}"/>
              </a:ext>
            </a:extLst>
          </p:cNvPr>
          <p:cNvSpPr txBox="1"/>
          <p:nvPr/>
        </p:nvSpPr>
        <p:spPr>
          <a:xfrm>
            <a:off x="6228704" y="3314651"/>
            <a:ext cx="21093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Should I show the same prices to new customers versus tenured customers?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Customer loyalty needs to increase with the online experience</a:t>
            </a:r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8D724-D063-4E18-89C9-24F2CEBB8704}"/>
              </a:ext>
            </a:extLst>
          </p:cNvPr>
          <p:cNvSpPr txBox="1"/>
          <p:nvPr/>
        </p:nvSpPr>
        <p:spPr>
          <a:xfrm>
            <a:off x="8758508" y="3314651"/>
            <a:ext cx="28337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My eCommerce experience right now is an order entry system with static prices and without nimble, intelligent recommendations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How long will it take for eCommerce to reduce the cost of doing business?</a:t>
            </a:r>
          </a:p>
          <a:p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D87512-7046-4DB6-9C35-242A34DF73BA}"/>
              </a:ext>
            </a:extLst>
          </p:cNvPr>
          <p:cNvCxnSpPr/>
          <p:nvPr/>
        </p:nvCxnSpPr>
        <p:spPr>
          <a:xfrm>
            <a:off x="3308445" y="3248287"/>
            <a:ext cx="0" cy="2765301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5FD14E-2D07-490C-994A-D8A9C04B7F50}"/>
              </a:ext>
            </a:extLst>
          </p:cNvPr>
          <p:cNvCxnSpPr>
            <a:cxnSpLocks/>
          </p:cNvCxnSpPr>
          <p:nvPr/>
        </p:nvCxnSpPr>
        <p:spPr>
          <a:xfrm>
            <a:off x="6018310" y="3325138"/>
            <a:ext cx="0" cy="268845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A3292C-1BE6-42D5-9910-3B06E3D92FDA}"/>
              </a:ext>
            </a:extLst>
          </p:cNvPr>
          <p:cNvCxnSpPr>
            <a:cxnSpLocks/>
          </p:cNvCxnSpPr>
          <p:nvPr/>
        </p:nvCxnSpPr>
        <p:spPr>
          <a:xfrm>
            <a:off x="8620151" y="3325138"/>
            <a:ext cx="0" cy="268845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F0B305-E923-4BAE-922D-E822E6F0B530}"/>
              </a:ext>
            </a:extLst>
          </p:cNvPr>
          <p:cNvSpPr/>
          <p:nvPr/>
        </p:nvSpPr>
        <p:spPr>
          <a:xfrm>
            <a:off x="628232" y="1620456"/>
            <a:ext cx="2511199" cy="11506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Growing Population of Digital Buyers</a:t>
            </a:r>
          </a:p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DA3FE7-0980-4FA5-9268-C36E4F23687E}"/>
              </a:ext>
            </a:extLst>
          </p:cNvPr>
          <p:cNvSpPr/>
          <p:nvPr/>
        </p:nvSpPr>
        <p:spPr>
          <a:xfrm>
            <a:off x="3447342" y="1621698"/>
            <a:ext cx="2511199" cy="11506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b="1" dirty="0"/>
              <a:t>Born in the Cloud &amp; Non –Traditional Competitors</a:t>
            </a:r>
          </a:p>
          <a:p>
            <a:pPr algn="ctr"/>
            <a:r>
              <a:rPr lang="en-US" b="1" dirty="0"/>
              <a:t>Increasing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D0B788-91EF-4E81-ADE1-6975838AD7C1}"/>
              </a:ext>
            </a:extLst>
          </p:cNvPr>
          <p:cNvSpPr/>
          <p:nvPr/>
        </p:nvSpPr>
        <p:spPr>
          <a:xfrm>
            <a:off x="6142300" y="1620455"/>
            <a:ext cx="2511199" cy="11506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Amazon Bringing Personalized Purchasing experience to B2B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54AAAC-2B6A-4344-9772-DBA4D0932C5A}"/>
              </a:ext>
            </a:extLst>
          </p:cNvPr>
          <p:cNvSpPr/>
          <p:nvPr/>
        </p:nvSpPr>
        <p:spPr>
          <a:xfrm>
            <a:off x="8923532" y="1613340"/>
            <a:ext cx="2511199" cy="11506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lvl="0" algn="ctr">
              <a:defRPr/>
            </a:pPr>
            <a:r>
              <a:rPr lang="en-US" b="1" dirty="0"/>
              <a:t>Traditional Competitors adopting eCommerce ahead of you  </a:t>
            </a:r>
          </a:p>
        </p:txBody>
      </p:sp>
    </p:spTree>
    <p:extLst>
      <p:ext uri="{BB962C8B-B14F-4D97-AF65-F5344CB8AC3E}">
        <p14:creationId xmlns:p14="http://schemas.microsoft.com/office/powerpoint/2010/main" val="416680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3EFC2-D003-4C22-8B14-A86646BE51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5494" y="2017812"/>
            <a:ext cx="3857199" cy="4765298"/>
          </a:xfrm>
        </p:spPr>
        <p:txBody>
          <a:bodyPr>
            <a:normAutofit/>
          </a:bodyPr>
          <a:lstStyle/>
          <a:p>
            <a:r>
              <a:rPr lang="en-US" dirty="0"/>
              <a:t>Log in Functionality</a:t>
            </a:r>
          </a:p>
          <a:p>
            <a:endParaRPr lang="en-US" dirty="0"/>
          </a:p>
          <a:p>
            <a:r>
              <a:rPr lang="en-US" dirty="0"/>
              <a:t>Relevant Pricing for Guests versus Customers</a:t>
            </a:r>
          </a:p>
          <a:p>
            <a:endParaRPr lang="en-US" dirty="0"/>
          </a:p>
          <a:p>
            <a:r>
              <a:rPr lang="en-US" dirty="0"/>
              <a:t>Pricing that reflects off-line sales discussions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41CBA3-494C-4F31-99B3-D8E6C6AE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11480"/>
            <a:ext cx="11281581" cy="1150619"/>
          </a:xfrm>
        </p:spPr>
        <p:txBody>
          <a:bodyPr/>
          <a:lstStyle/>
          <a:p>
            <a:r>
              <a:rPr lang="en-US" dirty="0"/>
              <a:t>Go-To-Market with A Frictionless eCommerce Experience </a:t>
            </a:r>
          </a:p>
        </p:txBody>
      </p:sp>
      <p:pic>
        <p:nvPicPr>
          <p:cNvPr id="3074" name="Picture 2" descr="Image result for cart image">
            <a:extLst>
              <a:ext uri="{FF2B5EF4-FFF2-40B4-BE49-F238E27FC236}">
                <a16:creationId xmlns:a16="http://schemas.microsoft.com/office/drawing/2014/main" id="{E1B139D0-B0B8-435A-915E-B4B4A3F8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693" y="2361803"/>
            <a:ext cx="3387488" cy="320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BAB7F1E-B9AC-47E4-ABEA-D194F8125FB4}"/>
              </a:ext>
            </a:extLst>
          </p:cNvPr>
          <p:cNvSpPr txBox="1">
            <a:spLocks/>
          </p:cNvSpPr>
          <p:nvPr/>
        </p:nvSpPr>
        <p:spPr>
          <a:xfrm>
            <a:off x="8059571" y="1560167"/>
            <a:ext cx="3857199" cy="447357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31838" indent="-3349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sz="2112" b="0" i="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1066800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 b="0" i="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431925" indent="-3190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 b="0" i="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782763" indent="-3365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 b="0" i="0" kern="1200" baseline="0">
                <a:solidFill>
                  <a:srgbClr val="898789"/>
                </a:solidFill>
                <a:latin typeface="+mn-lt"/>
                <a:ea typeface="Arial" charset="0"/>
                <a:cs typeface="Arial" charset="0"/>
              </a:defRPr>
            </a:lvl5pPr>
            <a:lvl6pPr marL="1374775" indent="-3460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 b="0" i="0" kern="1200">
                <a:solidFill>
                  <a:srgbClr val="898789"/>
                </a:solidFill>
                <a:latin typeface="+mn-lt"/>
                <a:ea typeface="Arial" charset="0"/>
                <a:cs typeface="Arial" charset="0"/>
              </a:defRPr>
            </a:lvl6pPr>
            <a:lvl7pPr marL="1720850" indent="-3460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Wingdings" charset="2"/>
              <a:buChar char="§"/>
              <a:tabLst/>
              <a:defRPr sz="2400" b="0" i="0" kern="1200" baseline="0">
                <a:solidFill>
                  <a:srgbClr val="898789"/>
                </a:solidFill>
                <a:latin typeface="Arial" charset="0"/>
                <a:ea typeface="Arial" charset="0"/>
                <a:cs typeface="Arial" charset="0"/>
              </a:defRPr>
            </a:lvl7pPr>
            <a:lvl8pPr marL="2057400" indent="-3365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Wingdings" charset="2"/>
              <a:buChar char="§"/>
              <a:tabLst/>
              <a:defRPr sz="2400" b="0" i="0" kern="1200" baseline="0">
                <a:solidFill>
                  <a:srgbClr val="89878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Offer Items On Contract</a:t>
            </a:r>
          </a:p>
          <a:p>
            <a:endParaRPr lang="en-US" dirty="0"/>
          </a:p>
          <a:p>
            <a:r>
              <a:rPr lang="en-US" dirty="0"/>
              <a:t>Personalized recommendations for items Off Contract</a:t>
            </a:r>
          </a:p>
          <a:p>
            <a:endParaRPr lang="en-US" dirty="0"/>
          </a:p>
          <a:p>
            <a:r>
              <a:rPr lang="en-US" dirty="0"/>
              <a:t>Complementary Item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2BD07-9D4A-41CF-9F1B-B7205C6E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278381"/>
            <a:ext cx="11049000" cy="1150619"/>
          </a:xfrm>
        </p:spPr>
        <p:txBody>
          <a:bodyPr/>
          <a:lstStyle/>
          <a:p>
            <a:r>
              <a:rPr lang="en-US" dirty="0"/>
              <a:t>Example of a Frictionless Experience </a:t>
            </a:r>
          </a:p>
        </p:txBody>
      </p:sp>
    </p:spTree>
    <p:extLst>
      <p:ext uri="{BB962C8B-B14F-4D97-AF65-F5344CB8AC3E}">
        <p14:creationId xmlns:p14="http://schemas.microsoft.com/office/powerpoint/2010/main" val="392269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86F73E-0064-475C-B749-64BEE946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533771"/>
            <a:ext cx="11199154" cy="6324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BE35B7-31CA-488F-8BAB-9BAAA7D5E1AC}"/>
              </a:ext>
            </a:extLst>
          </p:cNvPr>
          <p:cNvSpPr/>
          <p:nvPr/>
        </p:nvSpPr>
        <p:spPr>
          <a:xfrm>
            <a:off x="8781691" y="3933645"/>
            <a:ext cx="2475781" cy="2924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A4782A-781D-4286-9622-53109FB538CA}"/>
              </a:ext>
            </a:extLst>
          </p:cNvPr>
          <p:cNvSpPr txBox="1">
            <a:spLocks/>
          </p:cNvSpPr>
          <p:nvPr/>
        </p:nvSpPr>
        <p:spPr>
          <a:xfrm>
            <a:off x="547687" y="0"/>
            <a:ext cx="11049000" cy="55399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2800" dirty="0"/>
              <a:t>Complementary Product Recommendations based on Items in Cart</a:t>
            </a:r>
          </a:p>
        </p:txBody>
      </p:sp>
    </p:spTree>
    <p:extLst>
      <p:ext uri="{BB962C8B-B14F-4D97-AF65-F5344CB8AC3E}">
        <p14:creationId xmlns:p14="http://schemas.microsoft.com/office/powerpoint/2010/main" val="15882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41" y="0"/>
            <a:ext cx="11049000" cy="1150619"/>
          </a:xfrm>
        </p:spPr>
        <p:txBody>
          <a:bodyPr/>
          <a:lstStyle/>
          <a:p>
            <a:r>
              <a:rPr lang="en-US" dirty="0"/>
              <a:t>Cart IQ in Action</a:t>
            </a:r>
            <a:br>
              <a:rPr lang="en-US" dirty="0"/>
            </a:br>
            <a:r>
              <a:rPr lang="en-US" sz="2400" dirty="0"/>
              <a:t>Increase Order Size with Most Likely Cross Sell Items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1" y="992332"/>
            <a:ext cx="8490483" cy="54952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26B9F6-D2F2-427D-A3B6-F81AD962DDA7}"/>
              </a:ext>
            </a:extLst>
          </p:cNvPr>
          <p:cNvSpPr/>
          <p:nvPr/>
        </p:nvSpPr>
        <p:spPr>
          <a:xfrm>
            <a:off x="6698142" y="3440258"/>
            <a:ext cx="2298258" cy="2218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7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72FFDF-7C46-40C7-A94B-5F1AFE93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131" y="1658389"/>
            <a:ext cx="5201227" cy="1150619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709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1" name="Group 2300"/>
          <p:cNvGrpSpPr/>
          <p:nvPr/>
        </p:nvGrpSpPr>
        <p:grpSpPr>
          <a:xfrm>
            <a:off x="5484553" y="1566268"/>
            <a:ext cx="1155968" cy="3689592"/>
            <a:chOff x="-1230888" y="1662118"/>
            <a:chExt cx="695325" cy="2219326"/>
          </a:xfrm>
        </p:grpSpPr>
        <p:sp>
          <p:nvSpPr>
            <p:cNvPr id="467" name="Freeform 784"/>
            <p:cNvSpPr>
              <a:spLocks/>
            </p:cNvSpPr>
            <p:nvPr/>
          </p:nvSpPr>
          <p:spPr bwMode="auto">
            <a:xfrm>
              <a:off x="-676851" y="2608268"/>
              <a:ext cx="93663" cy="207963"/>
            </a:xfrm>
            <a:custGeom>
              <a:avLst/>
              <a:gdLst>
                <a:gd name="T0" fmla="*/ 6 w 62"/>
                <a:gd name="T1" fmla="*/ 75 h 139"/>
                <a:gd name="T2" fmla="*/ 0 w 62"/>
                <a:gd name="T3" fmla="*/ 81 h 139"/>
                <a:gd name="T4" fmla="*/ 22 w 62"/>
                <a:gd name="T5" fmla="*/ 119 h 139"/>
                <a:gd name="T6" fmla="*/ 27 w 62"/>
                <a:gd name="T7" fmla="*/ 139 h 139"/>
                <a:gd name="T8" fmla="*/ 37 w 62"/>
                <a:gd name="T9" fmla="*/ 113 h 139"/>
                <a:gd name="T10" fmla="*/ 47 w 62"/>
                <a:gd name="T11" fmla="*/ 78 h 139"/>
                <a:gd name="T12" fmla="*/ 53 w 62"/>
                <a:gd name="T13" fmla="*/ 39 h 139"/>
                <a:gd name="T14" fmla="*/ 62 w 62"/>
                <a:gd name="T15" fmla="*/ 8 h 139"/>
                <a:gd name="T16" fmla="*/ 12 w 62"/>
                <a:gd name="T17" fmla="*/ 0 h 139"/>
                <a:gd name="T18" fmla="*/ 16 w 62"/>
                <a:gd name="T19" fmla="*/ 54 h 139"/>
                <a:gd name="T20" fmla="*/ 6 w 62"/>
                <a:gd name="T21" fmla="*/ 7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39">
                  <a:moveTo>
                    <a:pt x="6" y="75"/>
                  </a:moveTo>
                  <a:cubicBezTo>
                    <a:pt x="2" y="79"/>
                    <a:pt x="0" y="81"/>
                    <a:pt x="0" y="81"/>
                  </a:cubicBezTo>
                  <a:cubicBezTo>
                    <a:pt x="0" y="81"/>
                    <a:pt x="18" y="109"/>
                    <a:pt x="22" y="119"/>
                  </a:cubicBezTo>
                  <a:cubicBezTo>
                    <a:pt x="26" y="128"/>
                    <a:pt x="27" y="139"/>
                    <a:pt x="27" y="139"/>
                  </a:cubicBezTo>
                  <a:cubicBezTo>
                    <a:pt x="27" y="139"/>
                    <a:pt x="30" y="132"/>
                    <a:pt x="37" y="113"/>
                  </a:cubicBezTo>
                  <a:cubicBezTo>
                    <a:pt x="44" y="95"/>
                    <a:pt x="46" y="88"/>
                    <a:pt x="47" y="78"/>
                  </a:cubicBezTo>
                  <a:cubicBezTo>
                    <a:pt x="47" y="68"/>
                    <a:pt x="49" y="53"/>
                    <a:pt x="53" y="39"/>
                  </a:cubicBezTo>
                  <a:cubicBezTo>
                    <a:pt x="58" y="25"/>
                    <a:pt x="61" y="11"/>
                    <a:pt x="62" y="8"/>
                  </a:cubicBezTo>
                  <a:cubicBezTo>
                    <a:pt x="62" y="5"/>
                    <a:pt x="12" y="0"/>
                    <a:pt x="12" y="0"/>
                  </a:cubicBezTo>
                  <a:cubicBezTo>
                    <a:pt x="14" y="1"/>
                    <a:pt x="18" y="45"/>
                    <a:pt x="16" y="54"/>
                  </a:cubicBezTo>
                  <a:cubicBezTo>
                    <a:pt x="14" y="62"/>
                    <a:pt x="11" y="70"/>
                    <a:pt x="6" y="75"/>
                  </a:cubicBezTo>
                  <a:close/>
                </a:path>
              </a:pathLst>
            </a:custGeom>
            <a:solidFill>
              <a:srgbClr val="1F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785"/>
            <p:cNvSpPr>
              <a:spLocks/>
            </p:cNvSpPr>
            <p:nvPr/>
          </p:nvSpPr>
          <p:spPr bwMode="auto">
            <a:xfrm>
              <a:off x="-1205488" y="3771906"/>
              <a:ext cx="193675" cy="101600"/>
            </a:xfrm>
            <a:custGeom>
              <a:avLst/>
              <a:gdLst>
                <a:gd name="T0" fmla="*/ 70 w 129"/>
                <a:gd name="T1" fmla="*/ 68 h 68"/>
                <a:gd name="T2" fmla="*/ 100 w 129"/>
                <a:gd name="T3" fmla="*/ 63 h 68"/>
                <a:gd name="T4" fmla="*/ 107 w 129"/>
                <a:gd name="T5" fmla="*/ 65 h 68"/>
                <a:gd name="T6" fmla="*/ 124 w 129"/>
                <a:gd name="T7" fmla="*/ 63 h 68"/>
                <a:gd name="T8" fmla="*/ 128 w 129"/>
                <a:gd name="T9" fmla="*/ 55 h 68"/>
                <a:gd name="T10" fmla="*/ 125 w 129"/>
                <a:gd name="T11" fmla="*/ 33 h 68"/>
                <a:gd name="T12" fmla="*/ 96 w 129"/>
                <a:gd name="T13" fmla="*/ 6 h 68"/>
                <a:gd name="T14" fmla="*/ 65 w 129"/>
                <a:gd name="T15" fmla="*/ 1 h 68"/>
                <a:gd name="T16" fmla="*/ 44 w 129"/>
                <a:gd name="T17" fmla="*/ 12 h 68"/>
                <a:gd name="T18" fmla="*/ 27 w 129"/>
                <a:gd name="T19" fmla="*/ 29 h 68"/>
                <a:gd name="T20" fmla="*/ 4 w 129"/>
                <a:gd name="T21" fmla="*/ 52 h 68"/>
                <a:gd name="T22" fmla="*/ 5 w 129"/>
                <a:gd name="T23" fmla="*/ 62 h 68"/>
                <a:gd name="T24" fmla="*/ 70 w 129"/>
                <a:gd name="T2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68">
                  <a:moveTo>
                    <a:pt x="70" y="68"/>
                  </a:moveTo>
                  <a:cubicBezTo>
                    <a:pt x="93" y="68"/>
                    <a:pt x="100" y="67"/>
                    <a:pt x="100" y="63"/>
                  </a:cubicBezTo>
                  <a:cubicBezTo>
                    <a:pt x="105" y="65"/>
                    <a:pt x="107" y="65"/>
                    <a:pt x="107" y="65"/>
                  </a:cubicBezTo>
                  <a:cubicBezTo>
                    <a:pt x="107" y="65"/>
                    <a:pt x="119" y="64"/>
                    <a:pt x="124" y="63"/>
                  </a:cubicBezTo>
                  <a:cubicBezTo>
                    <a:pt x="128" y="62"/>
                    <a:pt x="129" y="59"/>
                    <a:pt x="128" y="55"/>
                  </a:cubicBezTo>
                  <a:cubicBezTo>
                    <a:pt x="127" y="50"/>
                    <a:pt x="128" y="37"/>
                    <a:pt x="125" y="33"/>
                  </a:cubicBezTo>
                  <a:cubicBezTo>
                    <a:pt x="122" y="29"/>
                    <a:pt x="108" y="9"/>
                    <a:pt x="96" y="6"/>
                  </a:cubicBezTo>
                  <a:cubicBezTo>
                    <a:pt x="84" y="3"/>
                    <a:pt x="74" y="2"/>
                    <a:pt x="65" y="1"/>
                  </a:cubicBezTo>
                  <a:cubicBezTo>
                    <a:pt x="56" y="0"/>
                    <a:pt x="44" y="12"/>
                    <a:pt x="44" y="12"/>
                  </a:cubicBezTo>
                  <a:cubicBezTo>
                    <a:pt x="44" y="12"/>
                    <a:pt x="36" y="26"/>
                    <a:pt x="27" y="29"/>
                  </a:cubicBezTo>
                  <a:cubicBezTo>
                    <a:pt x="18" y="33"/>
                    <a:pt x="5" y="34"/>
                    <a:pt x="4" y="52"/>
                  </a:cubicBezTo>
                  <a:cubicBezTo>
                    <a:pt x="3" y="54"/>
                    <a:pt x="0" y="58"/>
                    <a:pt x="5" y="62"/>
                  </a:cubicBezTo>
                  <a:cubicBezTo>
                    <a:pt x="19" y="62"/>
                    <a:pt x="48" y="68"/>
                    <a:pt x="70" y="68"/>
                  </a:cubicBezTo>
                  <a:close/>
                </a:path>
              </a:pathLst>
            </a:custGeom>
            <a:solidFill>
              <a:srgbClr val="1F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786"/>
            <p:cNvSpPr>
              <a:spLocks/>
            </p:cNvSpPr>
            <p:nvPr/>
          </p:nvSpPr>
          <p:spPr bwMode="auto">
            <a:xfrm>
              <a:off x="-857826" y="3721106"/>
              <a:ext cx="284163" cy="160338"/>
            </a:xfrm>
            <a:custGeom>
              <a:avLst/>
              <a:gdLst>
                <a:gd name="T0" fmla="*/ 39 w 190"/>
                <a:gd name="T1" fmla="*/ 97 h 106"/>
                <a:gd name="T2" fmla="*/ 63 w 190"/>
                <a:gd name="T3" fmla="*/ 93 h 106"/>
                <a:gd name="T4" fmla="*/ 67 w 190"/>
                <a:gd name="T5" fmla="*/ 100 h 106"/>
                <a:gd name="T6" fmla="*/ 103 w 190"/>
                <a:gd name="T7" fmla="*/ 105 h 106"/>
                <a:gd name="T8" fmla="*/ 176 w 190"/>
                <a:gd name="T9" fmla="*/ 99 h 106"/>
                <a:gd name="T10" fmla="*/ 187 w 190"/>
                <a:gd name="T11" fmla="*/ 87 h 106"/>
                <a:gd name="T12" fmla="*/ 180 w 190"/>
                <a:gd name="T13" fmla="*/ 73 h 106"/>
                <a:gd name="T14" fmla="*/ 158 w 190"/>
                <a:gd name="T15" fmla="*/ 67 h 106"/>
                <a:gd name="T16" fmla="*/ 104 w 190"/>
                <a:gd name="T17" fmla="*/ 36 h 106"/>
                <a:gd name="T18" fmla="*/ 68 w 190"/>
                <a:gd name="T19" fmla="*/ 23 h 106"/>
                <a:gd name="T20" fmla="*/ 23 w 190"/>
                <a:gd name="T21" fmla="*/ 42 h 106"/>
                <a:gd name="T22" fmla="*/ 9 w 190"/>
                <a:gd name="T23" fmla="*/ 60 h 106"/>
                <a:gd name="T24" fmla="*/ 2 w 190"/>
                <a:gd name="T25" fmla="*/ 80 h 106"/>
                <a:gd name="T26" fmla="*/ 4 w 190"/>
                <a:gd name="T27" fmla="*/ 90 h 106"/>
                <a:gd name="T28" fmla="*/ 39 w 190"/>
                <a:gd name="T29" fmla="*/ 9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106">
                  <a:moveTo>
                    <a:pt x="39" y="97"/>
                  </a:move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4" y="96"/>
                    <a:pt x="67" y="100"/>
                  </a:cubicBezTo>
                  <a:cubicBezTo>
                    <a:pt x="70" y="105"/>
                    <a:pt x="77" y="106"/>
                    <a:pt x="103" y="105"/>
                  </a:cubicBezTo>
                  <a:cubicBezTo>
                    <a:pt x="130" y="105"/>
                    <a:pt x="165" y="101"/>
                    <a:pt x="176" y="99"/>
                  </a:cubicBezTo>
                  <a:cubicBezTo>
                    <a:pt x="186" y="97"/>
                    <a:pt x="190" y="91"/>
                    <a:pt x="187" y="87"/>
                  </a:cubicBezTo>
                  <a:cubicBezTo>
                    <a:pt x="185" y="83"/>
                    <a:pt x="185" y="77"/>
                    <a:pt x="180" y="73"/>
                  </a:cubicBezTo>
                  <a:cubicBezTo>
                    <a:pt x="175" y="68"/>
                    <a:pt x="169" y="67"/>
                    <a:pt x="158" y="67"/>
                  </a:cubicBezTo>
                  <a:cubicBezTo>
                    <a:pt x="147" y="67"/>
                    <a:pt x="123" y="72"/>
                    <a:pt x="104" y="36"/>
                  </a:cubicBezTo>
                  <a:cubicBezTo>
                    <a:pt x="85" y="0"/>
                    <a:pt x="73" y="22"/>
                    <a:pt x="68" y="23"/>
                  </a:cubicBezTo>
                  <a:cubicBezTo>
                    <a:pt x="63" y="25"/>
                    <a:pt x="24" y="41"/>
                    <a:pt x="23" y="42"/>
                  </a:cubicBezTo>
                  <a:cubicBezTo>
                    <a:pt x="22" y="43"/>
                    <a:pt x="9" y="60"/>
                    <a:pt x="9" y="60"/>
                  </a:cubicBezTo>
                  <a:cubicBezTo>
                    <a:pt x="9" y="60"/>
                    <a:pt x="0" y="69"/>
                    <a:pt x="2" y="80"/>
                  </a:cubicBezTo>
                  <a:cubicBezTo>
                    <a:pt x="3" y="83"/>
                    <a:pt x="2" y="88"/>
                    <a:pt x="4" y="90"/>
                  </a:cubicBezTo>
                  <a:cubicBezTo>
                    <a:pt x="6" y="93"/>
                    <a:pt x="39" y="97"/>
                    <a:pt x="39" y="97"/>
                  </a:cubicBezTo>
                  <a:close/>
                </a:path>
              </a:pathLst>
            </a:custGeom>
            <a:solidFill>
              <a:srgbClr val="1F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787"/>
            <p:cNvSpPr>
              <a:spLocks/>
            </p:cNvSpPr>
            <p:nvPr/>
          </p:nvSpPr>
          <p:spPr bwMode="auto">
            <a:xfrm>
              <a:off x="-1151513" y="3776668"/>
              <a:ext cx="138113" cy="57150"/>
            </a:xfrm>
            <a:custGeom>
              <a:avLst/>
              <a:gdLst>
                <a:gd name="T0" fmla="*/ 33 w 92"/>
                <a:gd name="T1" fmla="*/ 12 h 38"/>
                <a:gd name="T2" fmla="*/ 60 w 92"/>
                <a:gd name="T3" fmla="*/ 20 h 38"/>
                <a:gd name="T4" fmla="*/ 75 w 92"/>
                <a:gd name="T5" fmla="*/ 27 h 38"/>
                <a:gd name="T6" fmla="*/ 86 w 92"/>
                <a:gd name="T7" fmla="*/ 34 h 38"/>
                <a:gd name="T8" fmla="*/ 91 w 92"/>
                <a:gd name="T9" fmla="*/ 38 h 38"/>
                <a:gd name="T10" fmla="*/ 85 w 92"/>
                <a:gd name="T11" fmla="*/ 28 h 38"/>
                <a:gd name="T12" fmla="*/ 54 w 92"/>
                <a:gd name="T13" fmla="*/ 7 h 38"/>
                <a:gd name="T14" fmla="*/ 21 w 92"/>
                <a:gd name="T15" fmla="*/ 2 h 38"/>
                <a:gd name="T16" fmla="*/ 6 w 92"/>
                <a:gd name="T17" fmla="*/ 12 h 38"/>
                <a:gd name="T18" fmla="*/ 2 w 92"/>
                <a:gd name="T19" fmla="*/ 19 h 38"/>
                <a:gd name="T20" fmla="*/ 10 w 92"/>
                <a:gd name="T21" fmla="*/ 15 h 38"/>
                <a:gd name="T22" fmla="*/ 33 w 92"/>
                <a:gd name="T23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38">
                  <a:moveTo>
                    <a:pt x="33" y="12"/>
                  </a:moveTo>
                  <a:cubicBezTo>
                    <a:pt x="41" y="12"/>
                    <a:pt x="52" y="17"/>
                    <a:pt x="60" y="20"/>
                  </a:cubicBezTo>
                  <a:cubicBezTo>
                    <a:pt x="68" y="23"/>
                    <a:pt x="70" y="25"/>
                    <a:pt x="75" y="27"/>
                  </a:cubicBezTo>
                  <a:cubicBezTo>
                    <a:pt x="81" y="30"/>
                    <a:pt x="81" y="31"/>
                    <a:pt x="86" y="34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1" y="38"/>
                    <a:pt x="92" y="35"/>
                    <a:pt x="85" y="28"/>
                  </a:cubicBezTo>
                  <a:cubicBezTo>
                    <a:pt x="78" y="20"/>
                    <a:pt x="64" y="10"/>
                    <a:pt x="54" y="7"/>
                  </a:cubicBezTo>
                  <a:cubicBezTo>
                    <a:pt x="45" y="4"/>
                    <a:pt x="28" y="0"/>
                    <a:pt x="21" y="2"/>
                  </a:cubicBezTo>
                  <a:cubicBezTo>
                    <a:pt x="13" y="5"/>
                    <a:pt x="6" y="12"/>
                    <a:pt x="6" y="12"/>
                  </a:cubicBezTo>
                  <a:cubicBezTo>
                    <a:pt x="6" y="12"/>
                    <a:pt x="3" y="16"/>
                    <a:pt x="2" y="19"/>
                  </a:cubicBezTo>
                  <a:cubicBezTo>
                    <a:pt x="0" y="21"/>
                    <a:pt x="4" y="17"/>
                    <a:pt x="10" y="15"/>
                  </a:cubicBezTo>
                  <a:cubicBezTo>
                    <a:pt x="17" y="13"/>
                    <a:pt x="25" y="12"/>
                    <a:pt x="33" y="12"/>
                  </a:cubicBezTo>
                  <a:close/>
                </a:path>
              </a:pathLst>
            </a:custGeom>
            <a:solidFill>
              <a:srgbClr val="181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788"/>
            <p:cNvSpPr>
              <a:spLocks/>
            </p:cNvSpPr>
            <p:nvPr/>
          </p:nvSpPr>
          <p:spPr bwMode="auto">
            <a:xfrm>
              <a:off x="-849888" y="3775081"/>
              <a:ext cx="158750" cy="47625"/>
            </a:xfrm>
            <a:custGeom>
              <a:avLst/>
              <a:gdLst>
                <a:gd name="T0" fmla="*/ 45 w 105"/>
                <a:gd name="T1" fmla="*/ 18 h 32"/>
                <a:gd name="T2" fmla="*/ 83 w 105"/>
                <a:gd name="T3" fmla="*/ 9 h 32"/>
                <a:gd name="T4" fmla="*/ 104 w 105"/>
                <a:gd name="T5" fmla="*/ 11 h 32"/>
                <a:gd name="T6" fmla="*/ 100 w 105"/>
                <a:gd name="T7" fmla="*/ 6 h 32"/>
                <a:gd name="T8" fmla="*/ 61 w 105"/>
                <a:gd name="T9" fmla="*/ 6 h 32"/>
                <a:gd name="T10" fmla="*/ 24 w 105"/>
                <a:gd name="T11" fmla="*/ 22 h 32"/>
                <a:gd name="T12" fmla="*/ 0 w 105"/>
                <a:gd name="T13" fmla="*/ 28 h 32"/>
                <a:gd name="T14" fmla="*/ 17 w 105"/>
                <a:gd name="T15" fmla="*/ 28 h 32"/>
                <a:gd name="T16" fmla="*/ 45 w 105"/>
                <a:gd name="T1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2">
                  <a:moveTo>
                    <a:pt x="45" y="18"/>
                  </a:moveTo>
                  <a:cubicBezTo>
                    <a:pt x="55" y="12"/>
                    <a:pt x="76" y="9"/>
                    <a:pt x="83" y="9"/>
                  </a:cubicBezTo>
                  <a:cubicBezTo>
                    <a:pt x="90" y="8"/>
                    <a:pt x="104" y="11"/>
                    <a:pt x="104" y="11"/>
                  </a:cubicBezTo>
                  <a:cubicBezTo>
                    <a:pt x="104" y="11"/>
                    <a:pt x="105" y="11"/>
                    <a:pt x="100" y="6"/>
                  </a:cubicBezTo>
                  <a:cubicBezTo>
                    <a:pt x="95" y="0"/>
                    <a:pt x="74" y="3"/>
                    <a:pt x="61" y="6"/>
                  </a:cubicBezTo>
                  <a:cubicBezTo>
                    <a:pt x="48" y="10"/>
                    <a:pt x="31" y="19"/>
                    <a:pt x="24" y="22"/>
                  </a:cubicBezTo>
                  <a:cubicBezTo>
                    <a:pt x="16" y="25"/>
                    <a:pt x="7" y="27"/>
                    <a:pt x="0" y="28"/>
                  </a:cubicBezTo>
                  <a:cubicBezTo>
                    <a:pt x="0" y="28"/>
                    <a:pt x="5" y="32"/>
                    <a:pt x="17" y="28"/>
                  </a:cubicBezTo>
                  <a:cubicBezTo>
                    <a:pt x="29" y="25"/>
                    <a:pt x="35" y="24"/>
                    <a:pt x="45" y="18"/>
                  </a:cubicBezTo>
                  <a:close/>
                </a:path>
              </a:pathLst>
            </a:custGeom>
            <a:solidFill>
              <a:srgbClr val="181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789"/>
            <p:cNvSpPr>
              <a:spLocks/>
            </p:cNvSpPr>
            <p:nvPr/>
          </p:nvSpPr>
          <p:spPr bwMode="auto">
            <a:xfrm>
              <a:off x="-953076" y="2552706"/>
              <a:ext cx="131763" cy="111125"/>
            </a:xfrm>
            <a:custGeom>
              <a:avLst/>
              <a:gdLst>
                <a:gd name="T0" fmla="*/ 81 w 88"/>
                <a:gd name="T1" fmla="*/ 63 h 74"/>
                <a:gd name="T2" fmla="*/ 72 w 88"/>
                <a:gd name="T3" fmla="*/ 26 h 74"/>
                <a:gd name="T4" fmla="*/ 40 w 88"/>
                <a:gd name="T5" fmla="*/ 10 h 74"/>
                <a:gd name="T6" fmla="*/ 7 w 88"/>
                <a:gd name="T7" fmla="*/ 46 h 74"/>
                <a:gd name="T8" fmla="*/ 9 w 88"/>
                <a:gd name="T9" fmla="*/ 62 h 74"/>
                <a:gd name="T10" fmla="*/ 81 w 88"/>
                <a:gd name="T11" fmla="*/ 6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4">
                  <a:moveTo>
                    <a:pt x="81" y="63"/>
                  </a:moveTo>
                  <a:cubicBezTo>
                    <a:pt x="88" y="56"/>
                    <a:pt x="87" y="38"/>
                    <a:pt x="72" y="26"/>
                  </a:cubicBezTo>
                  <a:cubicBezTo>
                    <a:pt x="56" y="13"/>
                    <a:pt x="51" y="0"/>
                    <a:pt x="40" y="10"/>
                  </a:cubicBezTo>
                  <a:cubicBezTo>
                    <a:pt x="29" y="19"/>
                    <a:pt x="9" y="39"/>
                    <a:pt x="7" y="46"/>
                  </a:cubicBezTo>
                  <a:cubicBezTo>
                    <a:pt x="4" y="53"/>
                    <a:pt x="0" y="58"/>
                    <a:pt x="9" y="62"/>
                  </a:cubicBezTo>
                  <a:cubicBezTo>
                    <a:pt x="32" y="74"/>
                    <a:pt x="75" y="71"/>
                    <a:pt x="81" y="63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790"/>
            <p:cNvSpPr>
              <a:spLocks/>
            </p:cNvSpPr>
            <p:nvPr/>
          </p:nvSpPr>
          <p:spPr bwMode="auto">
            <a:xfrm>
              <a:off x="-1186438" y="2622556"/>
              <a:ext cx="554038" cy="1203325"/>
            </a:xfrm>
            <a:custGeom>
              <a:avLst/>
              <a:gdLst>
                <a:gd name="T0" fmla="*/ 324 w 368"/>
                <a:gd name="T1" fmla="*/ 20 h 800"/>
                <a:gd name="T2" fmla="*/ 225 w 368"/>
                <a:gd name="T3" fmla="*/ 10 h 800"/>
                <a:gd name="T4" fmla="*/ 161 w 368"/>
                <a:gd name="T5" fmla="*/ 9 h 800"/>
                <a:gd name="T6" fmla="*/ 59 w 368"/>
                <a:gd name="T7" fmla="*/ 15 h 800"/>
                <a:gd name="T8" fmla="*/ 45 w 368"/>
                <a:gd name="T9" fmla="*/ 55 h 800"/>
                <a:gd name="T10" fmla="*/ 6 w 368"/>
                <a:gd name="T11" fmla="*/ 136 h 800"/>
                <a:gd name="T12" fmla="*/ 17 w 368"/>
                <a:gd name="T13" fmla="*/ 162 h 800"/>
                <a:gd name="T14" fmla="*/ 26 w 368"/>
                <a:gd name="T15" fmla="*/ 203 h 800"/>
                <a:gd name="T16" fmla="*/ 29 w 368"/>
                <a:gd name="T17" fmla="*/ 307 h 800"/>
                <a:gd name="T18" fmla="*/ 28 w 368"/>
                <a:gd name="T19" fmla="*/ 483 h 800"/>
                <a:gd name="T20" fmla="*/ 34 w 368"/>
                <a:gd name="T21" fmla="*/ 538 h 800"/>
                <a:gd name="T22" fmla="*/ 25 w 368"/>
                <a:gd name="T23" fmla="*/ 592 h 800"/>
                <a:gd name="T24" fmla="*/ 35 w 368"/>
                <a:gd name="T25" fmla="*/ 645 h 800"/>
                <a:gd name="T26" fmla="*/ 26 w 368"/>
                <a:gd name="T27" fmla="*/ 691 h 800"/>
                <a:gd name="T28" fmla="*/ 21 w 368"/>
                <a:gd name="T29" fmla="*/ 725 h 800"/>
                <a:gd name="T30" fmla="*/ 28 w 368"/>
                <a:gd name="T31" fmla="*/ 771 h 800"/>
                <a:gd name="T32" fmla="*/ 36 w 368"/>
                <a:gd name="T33" fmla="*/ 774 h 800"/>
                <a:gd name="T34" fmla="*/ 68 w 368"/>
                <a:gd name="T35" fmla="*/ 772 h 800"/>
                <a:gd name="T36" fmla="*/ 108 w 368"/>
                <a:gd name="T37" fmla="*/ 795 h 800"/>
                <a:gd name="T38" fmla="*/ 116 w 368"/>
                <a:gd name="T39" fmla="*/ 789 h 800"/>
                <a:gd name="T40" fmla="*/ 135 w 368"/>
                <a:gd name="T41" fmla="*/ 748 h 800"/>
                <a:gd name="T42" fmla="*/ 132 w 368"/>
                <a:gd name="T43" fmla="*/ 721 h 800"/>
                <a:gd name="T44" fmla="*/ 126 w 368"/>
                <a:gd name="T45" fmla="*/ 694 h 800"/>
                <a:gd name="T46" fmla="*/ 126 w 368"/>
                <a:gd name="T47" fmla="*/ 636 h 800"/>
                <a:gd name="T48" fmla="*/ 129 w 368"/>
                <a:gd name="T49" fmla="*/ 555 h 800"/>
                <a:gd name="T50" fmla="*/ 135 w 368"/>
                <a:gd name="T51" fmla="*/ 479 h 800"/>
                <a:gd name="T52" fmla="*/ 142 w 368"/>
                <a:gd name="T53" fmla="*/ 400 h 800"/>
                <a:gd name="T54" fmla="*/ 154 w 368"/>
                <a:gd name="T55" fmla="*/ 350 h 800"/>
                <a:gd name="T56" fmla="*/ 159 w 368"/>
                <a:gd name="T57" fmla="*/ 303 h 800"/>
                <a:gd name="T58" fmla="*/ 165 w 368"/>
                <a:gd name="T59" fmla="*/ 258 h 800"/>
                <a:gd name="T60" fmla="*/ 174 w 368"/>
                <a:gd name="T61" fmla="*/ 219 h 800"/>
                <a:gd name="T62" fmla="*/ 187 w 368"/>
                <a:gd name="T63" fmla="*/ 198 h 800"/>
                <a:gd name="T64" fmla="*/ 201 w 368"/>
                <a:gd name="T65" fmla="*/ 293 h 800"/>
                <a:gd name="T66" fmla="*/ 207 w 368"/>
                <a:gd name="T67" fmla="*/ 437 h 800"/>
                <a:gd name="T68" fmla="*/ 217 w 368"/>
                <a:gd name="T69" fmla="*/ 534 h 800"/>
                <a:gd name="T70" fmla="*/ 220 w 368"/>
                <a:gd name="T71" fmla="*/ 649 h 800"/>
                <a:gd name="T72" fmla="*/ 214 w 368"/>
                <a:gd name="T73" fmla="*/ 727 h 800"/>
                <a:gd name="T74" fmla="*/ 223 w 368"/>
                <a:gd name="T75" fmla="*/ 773 h 800"/>
                <a:gd name="T76" fmla="*/ 223 w 368"/>
                <a:gd name="T77" fmla="*/ 794 h 800"/>
                <a:gd name="T78" fmla="*/ 253 w 368"/>
                <a:gd name="T79" fmla="*/ 785 h 800"/>
                <a:gd name="T80" fmla="*/ 324 w 368"/>
                <a:gd name="T81" fmla="*/ 772 h 800"/>
                <a:gd name="T82" fmla="*/ 330 w 368"/>
                <a:gd name="T83" fmla="*/ 742 h 800"/>
                <a:gd name="T84" fmla="*/ 322 w 368"/>
                <a:gd name="T85" fmla="*/ 705 h 800"/>
                <a:gd name="T86" fmla="*/ 324 w 368"/>
                <a:gd name="T87" fmla="*/ 651 h 800"/>
                <a:gd name="T88" fmla="*/ 323 w 368"/>
                <a:gd name="T89" fmla="*/ 546 h 800"/>
                <a:gd name="T90" fmla="*/ 321 w 368"/>
                <a:gd name="T91" fmla="*/ 443 h 800"/>
                <a:gd name="T92" fmla="*/ 334 w 368"/>
                <a:gd name="T93" fmla="*/ 285 h 800"/>
                <a:gd name="T94" fmla="*/ 352 w 368"/>
                <a:gd name="T95" fmla="*/ 170 h 800"/>
                <a:gd name="T96" fmla="*/ 366 w 368"/>
                <a:gd name="T97" fmla="*/ 124 h 800"/>
                <a:gd name="T98" fmla="*/ 336 w 368"/>
                <a:gd name="T99" fmla="*/ 67 h 800"/>
                <a:gd name="T100" fmla="*/ 328 w 368"/>
                <a:gd name="T101" fmla="*/ 35 h 800"/>
                <a:gd name="T102" fmla="*/ 324 w 368"/>
                <a:gd name="T103" fmla="*/ 2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8" h="800">
                  <a:moveTo>
                    <a:pt x="324" y="20"/>
                  </a:moveTo>
                  <a:cubicBezTo>
                    <a:pt x="324" y="20"/>
                    <a:pt x="255" y="10"/>
                    <a:pt x="225" y="10"/>
                  </a:cubicBezTo>
                  <a:cubicBezTo>
                    <a:pt x="196" y="10"/>
                    <a:pt x="161" y="9"/>
                    <a:pt x="161" y="9"/>
                  </a:cubicBezTo>
                  <a:cubicBezTo>
                    <a:pt x="161" y="9"/>
                    <a:pt x="61" y="0"/>
                    <a:pt x="59" y="15"/>
                  </a:cubicBezTo>
                  <a:cubicBezTo>
                    <a:pt x="59" y="15"/>
                    <a:pt x="55" y="39"/>
                    <a:pt x="45" y="55"/>
                  </a:cubicBezTo>
                  <a:cubicBezTo>
                    <a:pt x="35" y="72"/>
                    <a:pt x="0" y="94"/>
                    <a:pt x="6" y="136"/>
                  </a:cubicBezTo>
                  <a:cubicBezTo>
                    <a:pt x="9" y="147"/>
                    <a:pt x="15" y="153"/>
                    <a:pt x="17" y="162"/>
                  </a:cubicBezTo>
                  <a:cubicBezTo>
                    <a:pt x="20" y="170"/>
                    <a:pt x="25" y="190"/>
                    <a:pt x="26" y="203"/>
                  </a:cubicBezTo>
                  <a:cubicBezTo>
                    <a:pt x="26" y="216"/>
                    <a:pt x="29" y="256"/>
                    <a:pt x="29" y="307"/>
                  </a:cubicBezTo>
                  <a:cubicBezTo>
                    <a:pt x="29" y="357"/>
                    <a:pt x="26" y="461"/>
                    <a:pt x="28" y="483"/>
                  </a:cubicBezTo>
                  <a:cubicBezTo>
                    <a:pt x="30" y="504"/>
                    <a:pt x="35" y="523"/>
                    <a:pt x="34" y="538"/>
                  </a:cubicBezTo>
                  <a:cubicBezTo>
                    <a:pt x="32" y="553"/>
                    <a:pt x="23" y="573"/>
                    <a:pt x="25" y="592"/>
                  </a:cubicBezTo>
                  <a:cubicBezTo>
                    <a:pt x="26" y="611"/>
                    <a:pt x="35" y="630"/>
                    <a:pt x="35" y="645"/>
                  </a:cubicBezTo>
                  <a:cubicBezTo>
                    <a:pt x="36" y="660"/>
                    <a:pt x="31" y="679"/>
                    <a:pt x="26" y="691"/>
                  </a:cubicBezTo>
                  <a:cubicBezTo>
                    <a:pt x="21" y="704"/>
                    <a:pt x="19" y="704"/>
                    <a:pt x="21" y="725"/>
                  </a:cubicBezTo>
                  <a:cubicBezTo>
                    <a:pt x="22" y="747"/>
                    <a:pt x="27" y="762"/>
                    <a:pt x="28" y="771"/>
                  </a:cubicBezTo>
                  <a:cubicBezTo>
                    <a:pt x="29" y="779"/>
                    <a:pt x="27" y="781"/>
                    <a:pt x="36" y="774"/>
                  </a:cubicBezTo>
                  <a:cubicBezTo>
                    <a:pt x="45" y="767"/>
                    <a:pt x="51" y="769"/>
                    <a:pt x="68" y="772"/>
                  </a:cubicBezTo>
                  <a:cubicBezTo>
                    <a:pt x="86" y="776"/>
                    <a:pt x="102" y="791"/>
                    <a:pt x="108" y="795"/>
                  </a:cubicBezTo>
                  <a:cubicBezTo>
                    <a:pt x="114" y="799"/>
                    <a:pt x="111" y="800"/>
                    <a:pt x="116" y="789"/>
                  </a:cubicBezTo>
                  <a:cubicBezTo>
                    <a:pt x="120" y="777"/>
                    <a:pt x="131" y="759"/>
                    <a:pt x="135" y="748"/>
                  </a:cubicBezTo>
                  <a:cubicBezTo>
                    <a:pt x="138" y="738"/>
                    <a:pt x="138" y="730"/>
                    <a:pt x="132" y="721"/>
                  </a:cubicBezTo>
                  <a:cubicBezTo>
                    <a:pt x="126" y="712"/>
                    <a:pt x="126" y="707"/>
                    <a:pt x="126" y="694"/>
                  </a:cubicBezTo>
                  <a:cubicBezTo>
                    <a:pt x="126" y="681"/>
                    <a:pt x="125" y="654"/>
                    <a:pt x="126" y="636"/>
                  </a:cubicBezTo>
                  <a:cubicBezTo>
                    <a:pt x="127" y="618"/>
                    <a:pt x="128" y="580"/>
                    <a:pt x="129" y="555"/>
                  </a:cubicBezTo>
                  <a:cubicBezTo>
                    <a:pt x="130" y="531"/>
                    <a:pt x="132" y="501"/>
                    <a:pt x="135" y="479"/>
                  </a:cubicBezTo>
                  <a:cubicBezTo>
                    <a:pt x="137" y="458"/>
                    <a:pt x="137" y="416"/>
                    <a:pt x="142" y="400"/>
                  </a:cubicBezTo>
                  <a:cubicBezTo>
                    <a:pt x="147" y="384"/>
                    <a:pt x="150" y="365"/>
                    <a:pt x="154" y="350"/>
                  </a:cubicBezTo>
                  <a:cubicBezTo>
                    <a:pt x="157" y="334"/>
                    <a:pt x="154" y="322"/>
                    <a:pt x="159" y="303"/>
                  </a:cubicBezTo>
                  <a:cubicBezTo>
                    <a:pt x="164" y="284"/>
                    <a:pt x="162" y="275"/>
                    <a:pt x="165" y="258"/>
                  </a:cubicBezTo>
                  <a:cubicBezTo>
                    <a:pt x="168" y="241"/>
                    <a:pt x="173" y="236"/>
                    <a:pt x="174" y="219"/>
                  </a:cubicBezTo>
                  <a:cubicBezTo>
                    <a:pt x="175" y="203"/>
                    <a:pt x="181" y="183"/>
                    <a:pt x="187" y="198"/>
                  </a:cubicBezTo>
                  <a:cubicBezTo>
                    <a:pt x="192" y="213"/>
                    <a:pt x="197" y="257"/>
                    <a:pt x="201" y="293"/>
                  </a:cubicBezTo>
                  <a:cubicBezTo>
                    <a:pt x="206" y="328"/>
                    <a:pt x="201" y="408"/>
                    <a:pt x="207" y="437"/>
                  </a:cubicBezTo>
                  <a:cubicBezTo>
                    <a:pt x="214" y="467"/>
                    <a:pt x="214" y="510"/>
                    <a:pt x="217" y="534"/>
                  </a:cubicBezTo>
                  <a:cubicBezTo>
                    <a:pt x="219" y="557"/>
                    <a:pt x="219" y="623"/>
                    <a:pt x="220" y="649"/>
                  </a:cubicBezTo>
                  <a:cubicBezTo>
                    <a:pt x="220" y="676"/>
                    <a:pt x="212" y="708"/>
                    <a:pt x="214" y="727"/>
                  </a:cubicBezTo>
                  <a:cubicBezTo>
                    <a:pt x="215" y="746"/>
                    <a:pt x="222" y="762"/>
                    <a:pt x="223" y="773"/>
                  </a:cubicBezTo>
                  <a:cubicBezTo>
                    <a:pt x="224" y="784"/>
                    <a:pt x="223" y="794"/>
                    <a:pt x="223" y="794"/>
                  </a:cubicBezTo>
                  <a:cubicBezTo>
                    <a:pt x="223" y="794"/>
                    <a:pt x="238" y="794"/>
                    <a:pt x="253" y="785"/>
                  </a:cubicBezTo>
                  <a:cubicBezTo>
                    <a:pt x="267" y="776"/>
                    <a:pt x="309" y="762"/>
                    <a:pt x="324" y="772"/>
                  </a:cubicBezTo>
                  <a:cubicBezTo>
                    <a:pt x="322" y="753"/>
                    <a:pt x="332" y="754"/>
                    <a:pt x="330" y="742"/>
                  </a:cubicBezTo>
                  <a:cubicBezTo>
                    <a:pt x="327" y="730"/>
                    <a:pt x="326" y="714"/>
                    <a:pt x="322" y="705"/>
                  </a:cubicBezTo>
                  <a:cubicBezTo>
                    <a:pt x="318" y="696"/>
                    <a:pt x="323" y="669"/>
                    <a:pt x="324" y="651"/>
                  </a:cubicBezTo>
                  <a:cubicBezTo>
                    <a:pt x="325" y="633"/>
                    <a:pt x="321" y="576"/>
                    <a:pt x="323" y="546"/>
                  </a:cubicBezTo>
                  <a:cubicBezTo>
                    <a:pt x="324" y="515"/>
                    <a:pt x="318" y="466"/>
                    <a:pt x="321" y="443"/>
                  </a:cubicBezTo>
                  <a:cubicBezTo>
                    <a:pt x="323" y="419"/>
                    <a:pt x="329" y="339"/>
                    <a:pt x="334" y="285"/>
                  </a:cubicBezTo>
                  <a:cubicBezTo>
                    <a:pt x="339" y="232"/>
                    <a:pt x="336" y="208"/>
                    <a:pt x="352" y="170"/>
                  </a:cubicBezTo>
                  <a:cubicBezTo>
                    <a:pt x="357" y="157"/>
                    <a:pt x="368" y="143"/>
                    <a:pt x="366" y="124"/>
                  </a:cubicBezTo>
                  <a:cubicBezTo>
                    <a:pt x="363" y="105"/>
                    <a:pt x="345" y="79"/>
                    <a:pt x="336" y="67"/>
                  </a:cubicBezTo>
                  <a:cubicBezTo>
                    <a:pt x="327" y="54"/>
                    <a:pt x="328" y="41"/>
                    <a:pt x="328" y="35"/>
                  </a:cubicBezTo>
                  <a:cubicBezTo>
                    <a:pt x="328" y="30"/>
                    <a:pt x="324" y="20"/>
                    <a:pt x="324" y="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791"/>
            <p:cNvSpPr>
              <a:spLocks/>
            </p:cNvSpPr>
            <p:nvPr/>
          </p:nvSpPr>
          <p:spPr bwMode="auto">
            <a:xfrm>
              <a:off x="-1013401" y="1662118"/>
              <a:ext cx="252413" cy="344488"/>
            </a:xfrm>
            <a:custGeom>
              <a:avLst/>
              <a:gdLst>
                <a:gd name="T0" fmla="*/ 153 w 168"/>
                <a:gd name="T1" fmla="*/ 56 h 229"/>
                <a:gd name="T2" fmla="*/ 138 w 168"/>
                <a:gd name="T3" fmla="*/ 27 h 229"/>
                <a:gd name="T4" fmla="*/ 117 w 168"/>
                <a:gd name="T5" fmla="*/ 11 h 229"/>
                <a:gd name="T6" fmla="*/ 95 w 168"/>
                <a:gd name="T7" fmla="*/ 3 h 229"/>
                <a:gd name="T8" fmla="*/ 67 w 168"/>
                <a:gd name="T9" fmla="*/ 0 h 229"/>
                <a:gd name="T10" fmla="*/ 39 w 168"/>
                <a:gd name="T11" fmla="*/ 16 h 229"/>
                <a:gd name="T12" fmla="*/ 14 w 168"/>
                <a:gd name="T13" fmla="*/ 47 h 229"/>
                <a:gd name="T14" fmla="*/ 14 w 168"/>
                <a:gd name="T15" fmla="*/ 107 h 229"/>
                <a:gd name="T16" fmla="*/ 16 w 168"/>
                <a:gd name="T17" fmla="*/ 136 h 229"/>
                <a:gd name="T18" fmla="*/ 26 w 168"/>
                <a:gd name="T19" fmla="*/ 141 h 229"/>
                <a:gd name="T20" fmla="*/ 39 w 168"/>
                <a:gd name="T21" fmla="*/ 170 h 229"/>
                <a:gd name="T22" fmla="*/ 39 w 168"/>
                <a:gd name="T23" fmla="*/ 202 h 229"/>
                <a:gd name="T24" fmla="*/ 88 w 168"/>
                <a:gd name="T25" fmla="*/ 228 h 229"/>
                <a:gd name="T26" fmla="*/ 136 w 168"/>
                <a:gd name="T27" fmla="*/ 198 h 229"/>
                <a:gd name="T28" fmla="*/ 132 w 168"/>
                <a:gd name="T29" fmla="*/ 187 h 229"/>
                <a:gd name="T30" fmla="*/ 134 w 168"/>
                <a:gd name="T31" fmla="*/ 156 h 229"/>
                <a:gd name="T32" fmla="*/ 144 w 168"/>
                <a:gd name="T33" fmla="*/ 130 h 229"/>
                <a:gd name="T34" fmla="*/ 159 w 168"/>
                <a:gd name="T35" fmla="*/ 123 h 229"/>
                <a:gd name="T36" fmla="*/ 166 w 168"/>
                <a:gd name="T37" fmla="*/ 98 h 229"/>
                <a:gd name="T38" fmla="*/ 157 w 168"/>
                <a:gd name="T39" fmla="*/ 85 h 229"/>
                <a:gd name="T40" fmla="*/ 153 w 168"/>
                <a:gd name="T41" fmla="*/ 5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9">
                  <a:moveTo>
                    <a:pt x="153" y="56"/>
                  </a:moveTo>
                  <a:cubicBezTo>
                    <a:pt x="150" y="46"/>
                    <a:pt x="147" y="38"/>
                    <a:pt x="138" y="27"/>
                  </a:cubicBezTo>
                  <a:cubicBezTo>
                    <a:pt x="130" y="17"/>
                    <a:pt x="124" y="14"/>
                    <a:pt x="117" y="11"/>
                  </a:cubicBezTo>
                  <a:cubicBezTo>
                    <a:pt x="110" y="7"/>
                    <a:pt x="102" y="4"/>
                    <a:pt x="95" y="3"/>
                  </a:cubicBezTo>
                  <a:cubicBezTo>
                    <a:pt x="88" y="2"/>
                    <a:pt x="82" y="0"/>
                    <a:pt x="67" y="0"/>
                  </a:cubicBezTo>
                  <a:cubicBezTo>
                    <a:pt x="52" y="1"/>
                    <a:pt x="43" y="11"/>
                    <a:pt x="39" y="16"/>
                  </a:cubicBezTo>
                  <a:cubicBezTo>
                    <a:pt x="35" y="21"/>
                    <a:pt x="27" y="25"/>
                    <a:pt x="14" y="47"/>
                  </a:cubicBezTo>
                  <a:cubicBezTo>
                    <a:pt x="0" y="68"/>
                    <a:pt x="13" y="95"/>
                    <a:pt x="14" y="107"/>
                  </a:cubicBezTo>
                  <a:cubicBezTo>
                    <a:pt x="8" y="112"/>
                    <a:pt x="15" y="126"/>
                    <a:pt x="16" y="136"/>
                  </a:cubicBezTo>
                  <a:cubicBezTo>
                    <a:pt x="17" y="146"/>
                    <a:pt x="23" y="144"/>
                    <a:pt x="26" y="141"/>
                  </a:cubicBezTo>
                  <a:cubicBezTo>
                    <a:pt x="31" y="158"/>
                    <a:pt x="37" y="165"/>
                    <a:pt x="39" y="170"/>
                  </a:cubicBezTo>
                  <a:cubicBezTo>
                    <a:pt x="41" y="176"/>
                    <a:pt x="39" y="202"/>
                    <a:pt x="39" y="202"/>
                  </a:cubicBezTo>
                  <a:cubicBezTo>
                    <a:pt x="41" y="207"/>
                    <a:pt x="80" y="229"/>
                    <a:pt x="88" y="228"/>
                  </a:cubicBezTo>
                  <a:cubicBezTo>
                    <a:pt x="95" y="226"/>
                    <a:pt x="136" y="203"/>
                    <a:pt x="136" y="198"/>
                  </a:cubicBezTo>
                  <a:cubicBezTo>
                    <a:pt x="136" y="194"/>
                    <a:pt x="133" y="193"/>
                    <a:pt x="132" y="187"/>
                  </a:cubicBezTo>
                  <a:cubicBezTo>
                    <a:pt x="131" y="182"/>
                    <a:pt x="131" y="159"/>
                    <a:pt x="134" y="156"/>
                  </a:cubicBezTo>
                  <a:cubicBezTo>
                    <a:pt x="137" y="149"/>
                    <a:pt x="141" y="141"/>
                    <a:pt x="144" y="130"/>
                  </a:cubicBezTo>
                  <a:cubicBezTo>
                    <a:pt x="148" y="133"/>
                    <a:pt x="155" y="129"/>
                    <a:pt x="159" y="123"/>
                  </a:cubicBezTo>
                  <a:cubicBezTo>
                    <a:pt x="162" y="118"/>
                    <a:pt x="168" y="110"/>
                    <a:pt x="166" y="98"/>
                  </a:cubicBezTo>
                  <a:cubicBezTo>
                    <a:pt x="164" y="86"/>
                    <a:pt x="157" y="85"/>
                    <a:pt x="157" y="85"/>
                  </a:cubicBezTo>
                  <a:cubicBezTo>
                    <a:pt x="158" y="80"/>
                    <a:pt x="157" y="66"/>
                    <a:pt x="153" y="56"/>
                  </a:cubicBezTo>
                  <a:close/>
                </a:path>
              </a:pathLst>
            </a:custGeom>
            <a:solidFill>
              <a:srgbClr val="1F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792"/>
            <p:cNvSpPr>
              <a:spLocks/>
            </p:cNvSpPr>
            <p:nvPr/>
          </p:nvSpPr>
          <p:spPr bwMode="auto">
            <a:xfrm>
              <a:off x="-1230888" y="1978031"/>
              <a:ext cx="695325" cy="698500"/>
            </a:xfrm>
            <a:custGeom>
              <a:avLst/>
              <a:gdLst>
                <a:gd name="T0" fmla="*/ 13 w 463"/>
                <a:gd name="T1" fmla="*/ 410 h 465"/>
                <a:gd name="T2" fmla="*/ 4 w 463"/>
                <a:gd name="T3" fmla="*/ 416 h 465"/>
                <a:gd name="T4" fmla="*/ 3 w 463"/>
                <a:gd name="T5" fmla="*/ 430 h 465"/>
                <a:gd name="T6" fmla="*/ 12 w 463"/>
                <a:gd name="T7" fmla="*/ 452 h 465"/>
                <a:gd name="T8" fmla="*/ 21 w 463"/>
                <a:gd name="T9" fmla="*/ 463 h 465"/>
                <a:gd name="T10" fmla="*/ 44 w 463"/>
                <a:gd name="T11" fmla="*/ 459 h 465"/>
                <a:gd name="T12" fmla="*/ 59 w 463"/>
                <a:gd name="T13" fmla="*/ 459 h 465"/>
                <a:gd name="T14" fmla="*/ 58 w 463"/>
                <a:gd name="T15" fmla="*/ 463 h 465"/>
                <a:gd name="T16" fmla="*/ 74 w 463"/>
                <a:gd name="T17" fmla="*/ 460 h 465"/>
                <a:gd name="T18" fmla="*/ 80 w 463"/>
                <a:gd name="T19" fmla="*/ 445 h 465"/>
                <a:gd name="T20" fmla="*/ 84 w 463"/>
                <a:gd name="T21" fmla="*/ 415 h 465"/>
                <a:gd name="T22" fmla="*/ 84 w 463"/>
                <a:gd name="T23" fmla="*/ 403 h 465"/>
                <a:gd name="T24" fmla="*/ 92 w 463"/>
                <a:gd name="T25" fmla="*/ 353 h 465"/>
                <a:gd name="T26" fmla="*/ 92 w 463"/>
                <a:gd name="T27" fmla="*/ 335 h 465"/>
                <a:gd name="T28" fmla="*/ 99 w 463"/>
                <a:gd name="T29" fmla="*/ 317 h 465"/>
                <a:gd name="T30" fmla="*/ 102 w 463"/>
                <a:gd name="T31" fmla="*/ 298 h 465"/>
                <a:gd name="T32" fmla="*/ 101 w 463"/>
                <a:gd name="T33" fmla="*/ 279 h 465"/>
                <a:gd name="T34" fmla="*/ 106 w 463"/>
                <a:gd name="T35" fmla="*/ 244 h 465"/>
                <a:gd name="T36" fmla="*/ 105 w 463"/>
                <a:gd name="T37" fmla="*/ 213 h 465"/>
                <a:gd name="T38" fmla="*/ 103 w 463"/>
                <a:gd name="T39" fmla="*/ 180 h 465"/>
                <a:gd name="T40" fmla="*/ 98 w 463"/>
                <a:gd name="T41" fmla="*/ 150 h 465"/>
                <a:gd name="T42" fmla="*/ 96 w 463"/>
                <a:gd name="T43" fmla="*/ 115 h 465"/>
                <a:gd name="T44" fmla="*/ 175 w 463"/>
                <a:gd name="T45" fmla="*/ 125 h 465"/>
                <a:gd name="T46" fmla="*/ 247 w 463"/>
                <a:gd name="T47" fmla="*/ 161 h 465"/>
                <a:gd name="T48" fmla="*/ 348 w 463"/>
                <a:gd name="T49" fmla="*/ 120 h 465"/>
                <a:gd name="T50" fmla="*/ 364 w 463"/>
                <a:gd name="T51" fmla="*/ 251 h 465"/>
                <a:gd name="T52" fmla="*/ 369 w 463"/>
                <a:gd name="T53" fmla="*/ 298 h 465"/>
                <a:gd name="T54" fmla="*/ 374 w 463"/>
                <a:gd name="T55" fmla="*/ 333 h 465"/>
                <a:gd name="T56" fmla="*/ 376 w 463"/>
                <a:gd name="T57" fmla="*/ 358 h 465"/>
                <a:gd name="T58" fmla="*/ 375 w 463"/>
                <a:gd name="T59" fmla="*/ 373 h 465"/>
                <a:gd name="T60" fmla="*/ 370 w 463"/>
                <a:gd name="T61" fmla="*/ 373 h 465"/>
                <a:gd name="T62" fmla="*/ 371 w 463"/>
                <a:gd name="T63" fmla="*/ 386 h 465"/>
                <a:gd name="T64" fmla="*/ 375 w 463"/>
                <a:gd name="T65" fmla="*/ 406 h 465"/>
                <a:gd name="T66" fmla="*/ 376 w 463"/>
                <a:gd name="T67" fmla="*/ 425 h 465"/>
                <a:gd name="T68" fmla="*/ 382 w 463"/>
                <a:gd name="T69" fmla="*/ 432 h 465"/>
                <a:gd name="T70" fmla="*/ 383 w 463"/>
                <a:gd name="T71" fmla="*/ 428 h 465"/>
                <a:gd name="T72" fmla="*/ 430 w 463"/>
                <a:gd name="T73" fmla="*/ 433 h 465"/>
                <a:gd name="T74" fmla="*/ 440 w 463"/>
                <a:gd name="T75" fmla="*/ 430 h 465"/>
                <a:gd name="T76" fmla="*/ 452 w 463"/>
                <a:gd name="T77" fmla="*/ 414 h 465"/>
                <a:gd name="T78" fmla="*/ 459 w 463"/>
                <a:gd name="T79" fmla="*/ 383 h 465"/>
                <a:gd name="T80" fmla="*/ 450 w 463"/>
                <a:gd name="T81" fmla="*/ 378 h 465"/>
                <a:gd name="T82" fmla="*/ 449 w 463"/>
                <a:gd name="T83" fmla="*/ 367 h 465"/>
                <a:gd name="T84" fmla="*/ 450 w 463"/>
                <a:gd name="T85" fmla="*/ 303 h 465"/>
                <a:gd name="T86" fmla="*/ 444 w 463"/>
                <a:gd name="T87" fmla="*/ 198 h 465"/>
                <a:gd name="T88" fmla="*/ 425 w 463"/>
                <a:gd name="T89" fmla="*/ 89 h 465"/>
                <a:gd name="T90" fmla="*/ 378 w 463"/>
                <a:gd name="T91" fmla="*/ 47 h 465"/>
                <a:gd name="T92" fmla="*/ 291 w 463"/>
                <a:gd name="T93" fmla="*/ 8 h 465"/>
                <a:gd name="T94" fmla="*/ 233 w 463"/>
                <a:gd name="T95" fmla="*/ 8 h 465"/>
                <a:gd name="T96" fmla="*/ 184 w 463"/>
                <a:gd name="T97" fmla="*/ 16 h 465"/>
                <a:gd name="T98" fmla="*/ 164 w 463"/>
                <a:gd name="T99" fmla="*/ 29 h 465"/>
                <a:gd name="T100" fmla="*/ 100 w 463"/>
                <a:gd name="T101" fmla="*/ 62 h 465"/>
                <a:gd name="T102" fmla="*/ 60 w 463"/>
                <a:gd name="T103" fmla="*/ 97 h 465"/>
                <a:gd name="T104" fmla="*/ 47 w 463"/>
                <a:gd name="T105" fmla="*/ 161 h 465"/>
                <a:gd name="T106" fmla="*/ 22 w 463"/>
                <a:gd name="T107" fmla="*/ 310 h 465"/>
                <a:gd name="T108" fmla="*/ 16 w 463"/>
                <a:gd name="T109" fmla="*/ 405 h 465"/>
                <a:gd name="T110" fmla="*/ 13 w 463"/>
                <a:gd name="T111" fmla="*/ 41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3" h="465">
                  <a:moveTo>
                    <a:pt x="13" y="410"/>
                  </a:moveTo>
                  <a:cubicBezTo>
                    <a:pt x="9" y="413"/>
                    <a:pt x="8" y="416"/>
                    <a:pt x="4" y="416"/>
                  </a:cubicBezTo>
                  <a:cubicBezTo>
                    <a:pt x="0" y="415"/>
                    <a:pt x="1" y="419"/>
                    <a:pt x="3" y="430"/>
                  </a:cubicBezTo>
                  <a:cubicBezTo>
                    <a:pt x="4" y="441"/>
                    <a:pt x="6" y="445"/>
                    <a:pt x="12" y="452"/>
                  </a:cubicBezTo>
                  <a:cubicBezTo>
                    <a:pt x="18" y="460"/>
                    <a:pt x="18" y="465"/>
                    <a:pt x="21" y="463"/>
                  </a:cubicBezTo>
                  <a:cubicBezTo>
                    <a:pt x="25" y="461"/>
                    <a:pt x="33" y="459"/>
                    <a:pt x="44" y="459"/>
                  </a:cubicBezTo>
                  <a:cubicBezTo>
                    <a:pt x="55" y="459"/>
                    <a:pt x="59" y="459"/>
                    <a:pt x="59" y="459"/>
                  </a:cubicBezTo>
                  <a:cubicBezTo>
                    <a:pt x="58" y="463"/>
                    <a:pt x="58" y="463"/>
                    <a:pt x="58" y="463"/>
                  </a:cubicBezTo>
                  <a:cubicBezTo>
                    <a:pt x="58" y="463"/>
                    <a:pt x="70" y="464"/>
                    <a:pt x="74" y="460"/>
                  </a:cubicBezTo>
                  <a:cubicBezTo>
                    <a:pt x="79" y="456"/>
                    <a:pt x="77" y="450"/>
                    <a:pt x="80" y="445"/>
                  </a:cubicBezTo>
                  <a:cubicBezTo>
                    <a:pt x="82" y="440"/>
                    <a:pt x="84" y="419"/>
                    <a:pt x="84" y="415"/>
                  </a:cubicBezTo>
                  <a:cubicBezTo>
                    <a:pt x="84" y="411"/>
                    <a:pt x="83" y="411"/>
                    <a:pt x="84" y="403"/>
                  </a:cubicBezTo>
                  <a:cubicBezTo>
                    <a:pt x="86" y="395"/>
                    <a:pt x="91" y="361"/>
                    <a:pt x="92" y="353"/>
                  </a:cubicBezTo>
                  <a:cubicBezTo>
                    <a:pt x="93" y="345"/>
                    <a:pt x="89" y="344"/>
                    <a:pt x="92" y="335"/>
                  </a:cubicBezTo>
                  <a:cubicBezTo>
                    <a:pt x="95" y="325"/>
                    <a:pt x="99" y="328"/>
                    <a:pt x="99" y="317"/>
                  </a:cubicBezTo>
                  <a:cubicBezTo>
                    <a:pt x="99" y="307"/>
                    <a:pt x="104" y="305"/>
                    <a:pt x="102" y="298"/>
                  </a:cubicBezTo>
                  <a:cubicBezTo>
                    <a:pt x="99" y="292"/>
                    <a:pt x="98" y="290"/>
                    <a:pt x="101" y="279"/>
                  </a:cubicBezTo>
                  <a:cubicBezTo>
                    <a:pt x="103" y="268"/>
                    <a:pt x="105" y="258"/>
                    <a:pt x="106" y="244"/>
                  </a:cubicBezTo>
                  <a:cubicBezTo>
                    <a:pt x="108" y="230"/>
                    <a:pt x="106" y="221"/>
                    <a:pt x="105" y="213"/>
                  </a:cubicBezTo>
                  <a:cubicBezTo>
                    <a:pt x="104" y="205"/>
                    <a:pt x="103" y="187"/>
                    <a:pt x="103" y="180"/>
                  </a:cubicBezTo>
                  <a:cubicBezTo>
                    <a:pt x="103" y="173"/>
                    <a:pt x="100" y="159"/>
                    <a:pt x="98" y="150"/>
                  </a:cubicBezTo>
                  <a:cubicBezTo>
                    <a:pt x="96" y="140"/>
                    <a:pt x="95" y="123"/>
                    <a:pt x="96" y="115"/>
                  </a:cubicBezTo>
                  <a:cubicBezTo>
                    <a:pt x="96" y="106"/>
                    <a:pt x="155" y="106"/>
                    <a:pt x="175" y="125"/>
                  </a:cubicBezTo>
                  <a:cubicBezTo>
                    <a:pt x="195" y="144"/>
                    <a:pt x="231" y="180"/>
                    <a:pt x="247" y="161"/>
                  </a:cubicBezTo>
                  <a:cubicBezTo>
                    <a:pt x="262" y="142"/>
                    <a:pt x="343" y="97"/>
                    <a:pt x="348" y="120"/>
                  </a:cubicBezTo>
                  <a:cubicBezTo>
                    <a:pt x="353" y="143"/>
                    <a:pt x="359" y="238"/>
                    <a:pt x="364" y="251"/>
                  </a:cubicBezTo>
                  <a:cubicBezTo>
                    <a:pt x="370" y="263"/>
                    <a:pt x="368" y="280"/>
                    <a:pt x="369" y="298"/>
                  </a:cubicBezTo>
                  <a:cubicBezTo>
                    <a:pt x="370" y="316"/>
                    <a:pt x="370" y="325"/>
                    <a:pt x="374" y="333"/>
                  </a:cubicBezTo>
                  <a:cubicBezTo>
                    <a:pt x="377" y="340"/>
                    <a:pt x="376" y="353"/>
                    <a:pt x="376" y="358"/>
                  </a:cubicBezTo>
                  <a:cubicBezTo>
                    <a:pt x="375" y="363"/>
                    <a:pt x="377" y="370"/>
                    <a:pt x="375" y="373"/>
                  </a:cubicBezTo>
                  <a:cubicBezTo>
                    <a:pt x="373" y="376"/>
                    <a:pt x="370" y="373"/>
                    <a:pt x="370" y="373"/>
                  </a:cubicBezTo>
                  <a:cubicBezTo>
                    <a:pt x="370" y="373"/>
                    <a:pt x="370" y="376"/>
                    <a:pt x="371" y="386"/>
                  </a:cubicBezTo>
                  <a:cubicBezTo>
                    <a:pt x="373" y="396"/>
                    <a:pt x="373" y="399"/>
                    <a:pt x="375" y="406"/>
                  </a:cubicBezTo>
                  <a:cubicBezTo>
                    <a:pt x="376" y="414"/>
                    <a:pt x="375" y="421"/>
                    <a:pt x="376" y="425"/>
                  </a:cubicBezTo>
                  <a:cubicBezTo>
                    <a:pt x="377" y="428"/>
                    <a:pt x="382" y="432"/>
                    <a:pt x="382" y="432"/>
                  </a:cubicBezTo>
                  <a:cubicBezTo>
                    <a:pt x="383" y="428"/>
                    <a:pt x="383" y="428"/>
                    <a:pt x="383" y="428"/>
                  </a:cubicBezTo>
                  <a:cubicBezTo>
                    <a:pt x="383" y="428"/>
                    <a:pt x="408" y="422"/>
                    <a:pt x="430" y="433"/>
                  </a:cubicBezTo>
                  <a:cubicBezTo>
                    <a:pt x="436" y="434"/>
                    <a:pt x="436" y="434"/>
                    <a:pt x="440" y="430"/>
                  </a:cubicBezTo>
                  <a:cubicBezTo>
                    <a:pt x="444" y="426"/>
                    <a:pt x="448" y="425"/>
                    <a:pt x="452" y="414"/>
                  </a:cubicBezTo>
                  <a:cubicBezTo>
                    <a:pt x="455" y="402"/>
                    <a:pt x="463" y="381"/>
                    <a:pt x="459" y="383"/>
                  </a:cubicBezTo>
                  <a:cubicBezTo>
                    <a:pt x="455" y="385"/>
                    <a:pt x="450" y="378"/>
                    <a:pt x="450" y="378"/>
                  </a:cubicBezTo>
                  <a:cubicBezTo>
                    <a:pt x="450" y="378"/>
                    <a:pt x="449" y="383"/>
                    <a:pt x="449" y="367"/>
                  </a:cubicBezTo>
                  <a:cubicBezTo>
                    <a:pt x="450" y="352"/>
                    <a:pt x="450" y="322"/>
                    <a:pt x="450" y="303"/>
                  </a:cubicBezTo>
                  <a:cubicBezTo>
                    <a:pt x="451" y="284"/>
                    <a:pt x="450" y="247"/>
                    <a:pt x="444" y="198"/>
                  </a:cubicBezTo>
                  <a:cubicBezTo>
                    <a:pt x="437" y="149"/>
                    <a:pt x="432" y="107"/>
                    <a:pt x="425" y="89"/>
                  </a:cubicBezTo>
                  <a:cubicBezTo>
                    <a:pt x="418" y="71"/>
                    <a:pt x="403" y="59"/>
                    <a:pt x="378" y="47"/>
                  </a:cubicBezTo>
                  <a:cubicBezTo>
                    <a:pt x="352" y="35"/>
                    <a:pt x="303" y="16"/>
                    <a:pt x="291" y="8"/>
                  </a:cubicBezTo>
                  <a:cubicBezTo>
                    <a:pt x="278" y="0"/>
                    <a:pt x="244" y="7"/>
                    <a:pt x="233" y="8"/>
                  </a:cubicBezTo>
                  <a:cubicBezTo>
                    <a:pt x="222" y="9"/>
                    <a:pt x="190" y="12"/>
                    <a:pt x="184" y="16"/>
                  </a:cubicBezTo>
                  <a:cubicBezTo>
                    <a:pt x="177" y="21"/>
                    <a:pt x="170" y="26"/>
                    <a:pt x="164" y="29"/>
                  </a:cubicBezTo>
                  <a:cubicBezTo>
                    <a:pt x="156" y="34"/>
                    <a:pt x="117" y="51"/>
                    <a:pt x="100" y="62"/>
                  </a:cubicBezTo>
                  <a:cubicBezTo>
                    <a:pt x="83" y="72"/>
                    <a:pt x="72" y="76"/>
                    <a:pt x="60" y="97"/>
                  </a:cubicBezTo>
                  <a:cubicBezTo>
                    <a:pt x="47" y="119"/>
                    <a:pt x="50" y="135"/>
                    <a:pt x="47" y="161"/>
                  </a:cubicBezTo>
                  <a:cubicBezTo>
                    <a:pt x="44" y="187"/>
                    <a:pt x="29" y="269"/>
                    <a:pt x="22" y="310"/>
                  </a:cubicBezTo>
                  <a:cubicBezTo>
                    <a:pt x="15" y="350"/>
                    <a:pt x="15" y="399"/>
                    <a:pt x="16" y="405"/>
                  </a:cubicBezTo>
                  <a:cubicBezTo>
                    <a:pt x="16" y="411"/>
                    <a:pt x="18" y="407"/>
                    <a:pt x="13" y="410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793"/>
            <p:cNvSpPr>
              <a:spLocks/>
            </p:cNvSpPr>
            <p:nvPr/>
          </p:nvSpPr>
          <p:spPr bwMode="auto">
            <a:xfrm>
              <a:off x="-1205488" y="2657481"/>
              <a:ext cx="63500" cy="158750"/>
            </a:xfrm>
            <a:custGeom>
              <a:avLst/>
              <a:gdLst>
                <a:gd name="T0" fmla="*/ 5 w 42"/>
                <a:gd name="T1" fmla="*/ 9 h 106"/>
                <a:gd name="T2" fmla="*/ 3 w 42"/>
                <a:gd name="T3" fmla="*/ 36 h 106"/>
                <a:gd name="T4" fmla="*/ 1 w 42"/>
                <a:gd name="T5" fmla="*/ 56 h 106"/>
                <a:gd name="T6" fmla="*/ 4 w 42"/>
                <a:gd name="T7" fmla="*/ 75 h 106"/>
                <a:gd name="T8" fmla="*/ 19 w 42"/>
                <a:gd name="T9" fmla="*/ 106 h 106"/>
                <a:gd name="T10" fmla="*/ 42 w 42"/>
                <a:gd name="T11" fmla="*/ 54 h 106"/>
                <a:gd name="T12" fmla="*/ 37 w 42"/>
                <a:gd name="T13" fmla="*/ 41 h 106"/>
                <a:gd name="T14" fmla="*/ 42 w 42"/>
                <a:gd name="T15" fmla="*/ 7 h 106"/>
                <a:gd name="T16" fmla="*/ 5 w 42"/>
                <a:gd name="T17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06">
                  <a:moveTo>
                    <a:pt x="5" y="9"/>
                  </a:moveTo>
                  <a:cubicBezTo>
                    <a:pt x="4" y="17"/>
                    <a:pt x="5" y="28"/>
                    <a:pt x="3" y="36"/>
                  </a:cubicBezTo>
                  <a:cubicBezTo>
                    <a:pt x="2" y="44"/>
                    <a:pt x="1" y="50"/>
                    <a:pt x="1" y="56"/>
                  </a:cubicBezTo>
                  <a:cubicBezTo>
                    <a:pt x="0" y="62"/>
                    <a:pt x="2" y="69"/>
                    <a:pt x="4" y="75"/>
                  </a:cubicBezTo>
                  <a:cubicBezTo>
                    <a:pt x="7" y="80"/>
                    <a:pt x="10" y="90"/>
                    <a:pt x="19" y="106"/>
                  </a:cubicBezTo>
                  <a:cubicBezTo>
                    <a:pt x="16" y="80"/>
                    <a:pt x="42" y="54"/>
                    <a:pt x="42" y="54"/>
                  </a:cubicBezTo>
                  <a:cubicBezTo>
                    <a:pt x="42" y="54"/>
                    <a:pt x="38" y="49"/>
                    <a:pt x="37" y="41"/>
                  </a:cubicBezTo>
                  <a:cubicBezTo>
                    <a:pt x="37" y="32"/>
                    <a:pt x="42" y="7"/>
                    <a:pt x="42" y="7"/>
                  </a:cubicBezTo>
                  <a:cubicBezTo>
                    <a:pt x="32" y="4"/>
                    <a:pt x="6" y="0"/>
                    <a:pt x="5" y="9"/>
                  </a:cubicBezTo>
                  <a:close/>
                </a:path>
              </a:pathLst>
            </a:custGeom>
            <a:solidFill>
              <a:srgbClr val="1F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794"/>
            <p:cNvSpPr>
              <a:spLocks/>
            </p:cNvSpPr>
            <p:nvPr/>
          </p:nvSpPr>
          <p:spPr bwMode="auto">
            <a:xfrm>
              <a:off x="-968951" y="1938343"/>
              <a:ext cx="184150" cy="122238"/>
            </a:xfrm>
            <a:custGeom>
              <a:avLst/>
              <a:gdLst>
                <a:gd name="T0" fmla="*/ 6 w 123"/>
                <a:gd name="T1" fmla="*/ 26 h 81"/>
                <a:gd name="T2" fmla="*/ 0 w 123"/>
                <a:gd name="T3" fmla="*/ 48 h 81"/>
                <a:gd name="T4" fmla="*/ 20 w 123"/>
                <a:gd name="T5" fmla="*/ 80 h 81"/>
                <a:gd name="T6" fmla="*/ 35 w 123"/>
                <a:gd name="T7" fmla="*/ 54 h 81"/>
                <a:gd name="T8" fmla="*/ 57 w 123"/>
                <a:gd name="T9" fmla="*/ 35 h 81"/>
                <a:gd name="T10" fmla="*/ 76 w 123"/>
                <a:gd name="T11" fmla="*/ 57 h 81"/>
                <a:gd name="T12" fmla="*/ 94 w 123"/>
                <a:gd name="T13" fmla="*/ 81 h 81"/>
                <a:gd name="T14" fmla="*/ 123 w 123"/>
                <a:gd name="T15" fmla="*/ 37 h 81"/>
                <a:gd name="T16" fmla="*/ 111 w 123"/>
                <a:gd name="T17" fmla="*/ 7 h 81"/>
                <a:gd name="T18" fmla="*/ 103 w 123"/>
                <a:gd name="T19" fmla="*/ 0 h 81"/>
                <a:gd name="T20" fmla="*/ 104 w 123"/>
                <a:gd name="T21" fmla="*/ 7 h 81"/>
                <a:gd name="T22" fmla="*/ 56 w 123"/>
                <a:gd name="T23" fmla="*/ 33 h 81"/>
                <a:gd name="T24" fmla="*/ 13 w 123"/>
                <a:gd name="T25" fmla="*/ 18 h 81"/>
                <a:gd name="T26" fmla="*/ 11 w 123"/>
                <a:gd name="T27" fmla="*/ 12 h 81"/>
                <a:gd name="T28" fmla="*/ 6 w 123"/>
                <a:gd name="T2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81">
                  <a:moveTo>
                    <a:pt x="6" y="26"/>
                  </a:moveTo>
                  <a:cubicBezTo>
                    <a:pt x="5" y="32"/>
                    <a:pt x="4" y="38"/>
                    <a:pt x="0" y="48"/>
                  </a:cubicBezTo>
                  <a:cubicBezTo>
                    <a:pt x="5" y="52"/>
                    <a:pt x="18" y="72"/>
                    <a:pt x="20" y="80"/>
                  </a:cubicBezTo>
                  <a:cubicBezTo>
                    <a:pt x="23" y="79"/>
                    <a:pt x="29" y="74"/>
                    <a:pt x="35" y="54"/>
                  </a:cubicBezTo>
                  <a:cubicBezTo>
                    <a:pt x="40" y="34"/>
                    <a:pt x="53" y="37"/>
                    <a:pt x="57" y="35"/>
                  </a:cubicBezTo>
                  <a:cubicBezTo>
                    <a:pt x="60" y="33"/>
                    <a:pt x="71" y="46"/>
                    <a:pt x="76" y="57"/>
                  </a:cubicBezTo>
                  <a:cubicBezTo>
                    <a:pt x="80" y="67"/>
                    <a:pt x="85" y="75"/>
                    <a:pt x="94" y="81"/>
                  </a:cubicBezTo>
                  <a:cubicBezTo>
                    <a:pt x="95" y="71"/>
                    <a:pt x="116" y="46"/>
                    <a:pt x="123" y="37"/>
                  </a:cubicBezTo>
                  <a:cubicBezTo>
                    <a:pt x="118" y="32"/>
                    <a:pt x="114" y="12"/>
                    <a:pt x="111" y="7"/>
                  </a:cubicBezTo>
                  <a:cubicBezTo>
                    <a:pt x="109" y="3"/>
                    <a:pt x="103" y="0"/>
                    <a:pt x="103" y="0"/>
                  </a:cubicBezTo>
                  <a:cubicBezTo>
                    <a:pt x="103" y="0"/>
                    <a:pt x="103" y="5"/>
                    <a:pt x="104" y="7"/>
                  </a:cubicBezTo>
                  <a:cubicBezTo>
                    <a:pt x="104" y="9"/>
                    <a:pt x="56" y="33"/>
                    <a:pt x="56" y="33"/>
                  </a:cubicBezTo>
                  <a:cubicBezTo>
                    <a:pt x="56" y="33"/>
                    <a:pt x="20" y="21"/>
                    <a:pt x="13" y="18"/>
                  </a:cubicBezTo>
                  <a:cubicBezTo>
                    <a:pt x="10" y="16"/>
                    <a:pt x="11" y="12"/>
                    <a:pt x="11" y="12"/>
                  </a:cubicBezTo>
                  <a:cubicBezTo>
                    <a:pt x="7" y="13"/>
                    <a:pt x="7" y="19"/>
                    <a:pt x="6" y="26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795"/>
            <p:cNvSpPr>
              <a:spLocks/>
            </p:cNvSpPr>
            <p:nvPr/>
          </p:nvSpPr>
          <p:spPr bwMode="auto">
            <a:xfrm>
              <a:off x="-919738" y="2027243"/>
              <a:ext cx="76200" cy="185738"/>
            </a:xfrm>
            <a:custGeom>
              <a:avLst/>
              <a:gdLst>
                <a:gd name="T0" fmla="*/ 31 w 51"/>
                <a:gd name="T1" fmla="*/ 116 h 123"/>
                <a:gd name="T2" fmla="*/ 51 w 51"/>
                <a:gd name="T3" fmla="*/ 75 h 123"/>
                <a:gd name="T4" fmla="*/ 47 w 51"/>
                <a:gd name="T5" fmla="*/ 52 h 123"/>
                <a:gd name="T6" fmla="*/ 38 w 51"/>
                <a:gd name="T7" fmla="*/ 19 h 123"/>
                <a:gd name="T8" fmla="*/ 35 w 51"/>
                <a:gd name="T9" fmla="*/ 3 h 123"/>
                <a:gd name="T10" fmla="*/ 19 w 51"/>
                <a:gd name="T11" fmla="*/ 1 h 123"/>
                <a:gd name="T12" fmla="*/ 13 w 51"/>
                <a:gd name="T13" fmla="*/ 10 h 123"/>
                <a:gd name="T14" fmla="*/ 12 w 51"/>
                <a:gd name="T15" fmla="*/ 19 h 123"/>
                <a:gd name="T16" fmla="*/ 6 w 51"/>
                <a:gd name="T17" fmla="*/ 39 h 123"/>
                <a:gd name="T18" fmla="*/ 0 w 51"/>
                <a:gd name="T19" fmla="*/ 72 h 123"/>
                <a:gd name="T20" fmla="*/ 0 w 51"/>
                <a:gd name="T21" fmla="*/ 78 h 123"/>
                <a:gd name="T22" fmla="*/ 31 w 51"/>
                <a:gd name="T23" fmla="*/ 1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123">
                  <a:moveTo>
                    <a:pt x="31" y="116"/>
                  </a:moveTo>
                  <a:cubicBezTo>
                    <a:pt x="33" y="109"/>
                    <a:pt x="51" y="75"/>
                    <a:pt x="51" y="75"/>
                  </a:cubicBezTo>
                  <a:cubicBezTo>
                    <a:pt x="51" y="75"/>
                    <a:pt x="51" y="67"/>
                    <a:pt x="47" y="52"/>
                  </a:cubicBezTo>
                  <a:cubicBezTo>
                    <a:pt x="44" y="37"/>
                    <a:pt x="40" y="30"/>
                    <a:pt x="38" y="19"/>
                  </a:cubicBezTo>
                  <a:cubicBezTo>
                    <a:pt x="36" y="9"/>
                    <a:pt x="35" y="3"/>
                    <a:pt x="35" y="3"/>
                  </a:cubicBezTo>
                  <a:cubicBezTo>
                    <a:pt x="35" y="3"/>
                    <a:pt x="23" y="0"/>
                    <a:pt x="19" y="1"/>
                  </a:cubicBezTo>
                  <a:cubicBezTo>
                    <a:pt x="14" y="1"/>
                    <a:pt x="13" y="10"/>
                    <a:pt x="13" y="10"/>
                  </a:cubicBezTo>
                  <a:cubicBezTo>
                    <a:pt x="13" y="10"/>
                    <a:pt x="13" y="13"/>
                    <a:pt x="12" y="19"/>
                  </a:cubicBezTo>
                  <a:cubicBezTo>
                    <a:pt x="11" y="25"/>
                    <a:pt x="9" y="29"/>
                    <a:pt x="6" y="39"/>
                  </a:cubicBezTo>
                  <a:cubicBezTo>
                    <a:pt x="3" y="49"/>
                    <a:pt x="0" y="72"/>
                    <a:pt x="0" y="7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28" y="123"/>
                    <a:pt x="31" y="11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796"/>
            <p:cNvSpPr>
              <a:spLocks/>
            </p:cNvSpPr>
            <p:nvPr/>
          </p:nvSpPr>
          <p:spPr bwMode="auto">
            <a:xfrm>
              <a:off x="-1205488" y="2576518"/>
              <a:ext cx="87313" cy="14288"/>
            </a:xfrm>
            <a:custGeom>
              <a:avLst/>
              <a:gdLst>
                <a:gd name="T0" fmla="*/ 16 w 58"/>
                <a:gd name="T1" fmla="*/ 3 h 10"/>
                <a:gd name="T2" fmla="*/ 0 w 58"/>
                <a:gd name="T3" fmla="*/ 10 h 10"/>
                <a:gd name="T4" fmla="*/ 58 w 58"/>
                <a:gd name="T5" fmla="*/ 10 h 10"/>
                <a:gd name="T6" fmla="*/ 16 w 58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0">
                  <a:moveTo>
                    <a:pt x="16" y="3"/>
                  </a:moveTo>
                  <a:cubicBezTo>
                    <a:pt x="7" y="6"/>
                    <a:pt x="0" y="10"/>
                    <a:pt x="0" y="10"/>
                  </a:cubicBezTo>
                  <a:cubicBezTo>
                    <a:pt x="0" y="10"/>
                    <a:pt x="29" y="0"/>
                    <a:pt x="58" y="10"/>
                  </a:cubicBezTo>
                  <a:cubicBezTo>
                    <a:pt x="44" y="3"/>
                    <a:pt x="25" y="1"/>
                    <a:pt x="16" y="3"/>
                  </a:cubicBezTo>
                  <a:close/>
                </a:path>
              </a:pathLst>
            </a:custGeom>
            <a:solidFill>
              <a:srgbClr val="E6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797"/>
            <p:cNvSpPr>
              <a:spLocks/>
            </p:cNvSpPr>
            <p:nvPr/>
          </p:nvSpPr>
          <p:spPr bwMode="auto">
            <a:xfrm>
              <a:off x="-675263" y="2536831"/>
              <a:ext cx="115888" cy="17463"/>
            </a:xfrm>
            <a:custGeom>
              <a:avLst/>
              <a:gdLst>
                <a:gd name="T0" fmla="*/ 24 w 77"/>
                <a:gd name="T1" fmla="*/ 7 h 11"/>
                <a:gd name="T2" fmla="*/ 77 w 77"/>
                <a:gd name="T3" fmla="*/ 6 h 11"/>
                <a:gd name="T4" fmla="*/ 33 w 77"/>
                <a:gd name="T5" fmla="*/ 3 h 11"/>
                <a:gd name="T6" fmla="*/ 0 w 77"/>
                <a:gd name="T7" fmla="*/ 1 h 11"/>
                <a:gd name="T8" fmla="*/ 24 w 7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">
                  <a:moveTo>
                    <a:pt x="24" y="7"/>
                  </a:moveTo>
                  <a:cubicBezTo>
                    <a:pt x="40" y="3"/>
                    <a:pt x="77" y="6"/>
                    <a:pt x="77" y="6"/>
                  </a:cubicBezTo>
                  <a:cubicBezTo>
                    <a:pt x="77" y="6"/>
                    <a:pt x="46" y="0"/>
                    <a:pt x="33" y="3"/>
                  </a:cubicBezTo>
                  <a:cubicBezTo>
                    <a:pt x="20" y="5"/>
                    <a:pt x="8" y="8"/>
                    <a:pt x="0" y="1"/>
                  </a:cubicBezTo>
                  <a:cubicBezTo>
                    <a:pt x="0" y="1"/>
                    <a:pt x="8" y="11"/>
                    <a:pt x="24" y="7"/>
                  </a:cubicBezTo>
                  <a:close/>
                </a:path>
              </a:pathLst>
            </a:custGeom>
            <a:solidFill>
              <a:srgbClr val="E6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798"/>
            <p:cNvSpPr>
              <a:spLocks/>
            </p:cNvSpPr>
            <p:nvPr/>
          </p:nvSpPr>
          <p:spPr bwMode="auto">
            <a:xfrm>
              <a:off x="-1116588" y="2081218"/>
              <a:ext cx="46038" cy="350838"/>
            </a:xfrm>
            <a:custGeom>
              <a:avLst/>
              <a:gdLst>
                <a:gd name="T0" fmla="*/ 31 w 31"/>
                <a:gd name="T1" fmla="*/ 161 h 233"/>
                <a:gd name="T2" fmla="*/ 25 w 31"/>
                <a:gd name="T3" fmla="*/ 105 h 233"/>
                <a:gd name="T4" fmla="*/ 19 w 31"/>
                <a:gd name="T5" fmla="*/ 63 h 233"/>
                <a:gd name="T6" fmla="*/ 12 w 31"/>
                <a:gd name="T7" fmla="*/ 0 h 233"/>
                <a:gd name="T8" fmla="*/ 3 w 31"/>
                <a:gd name="T9" fmla="*/ 4 h 233"/>
                <a:gd name="T10" fmla="*/ 7 w 31"/>
                <a:gd name="T11" fmla="*/ 11 h 233"/>
                <a:gd name="T12" fmla="*/ 13 w 31"/>
                <a:gd name="T13" fmla="*/ 65 h 233"/>
                <a:gd name="T14" fmla="*/ 16 w 31"/>
                <a:gd name="T15" fmla="*/ 83 h 233"/>
                <a:gd name="T16" fmla="*/ 19 w 31"/>
                <a:gd name="T17" fmla="*/ 106 h 233"/>
                <a:gd name="T18" fmla="*/ 11 w 31"/>
                <a:gd name="T19" fmla="*/ 104 h 233"/>
                <a:gd name="T20" fmla="*/ 23 w 31"/>
                <a:gd name="T21" fmla="*/ 163 h 233"/>
                <a:gd name="T22" fmla="*/ 22 w 31"/>
                <a:gd name="T23" fmla="*/ 184 h 233"/>
                <a:gd name="T24" fmla="*/ 20 w 31"/>
                <a:gd name="T25" fmla="*/ 212 h 233"/>
                <a:gd name="T26" fmla="*/ 26 w 31"/>
                <a:gd name="T27" fmla="*/ 233 h 233"/>
                <a:gd name="T28" fmla="*/ 25 w 31"/>
                <a:gd name="T29" fmla="*/ 204 h 233"/>
                <a:gd name="T30" fmla="*/ 31 w 31"/>
                <a:gd name="T31" fmla="*/ 16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33">
                  <a:moveTo>
                    <a:pt x="31" y="161"/>
                  </a:moveTo>
                  <a:cubicBezTo>
                    <a:pt x="30" y="146"/>
                    <a:pt x="26" y="116"/>
                    <a:pt x="25" y="105"/>
                  </a:cubicBezTo>
                  <a:cubicBezTo>
                    <a:pt x="25" y="93"/>
                    <a:pt x="20" y="82"/>
                    <a:pt x="19" y="63"/>
                  </a:cubicBezTo>
                  <a:cubicBezTo>
                    <a:pt x="17" y="45"/>
                    <a:pt x="12" y="0"/>
                    <a:pt x="12" y="0"/>
                  </a:cubicBezTo>
                  <a:cubicBezTo>
                    <a:pt x="12" y="0"/>
                    <a:pt x="6" y="2"/>
                    <a:pt x="3" y="4"/>
                  </a:cubicBezTo>
                  <a:cubicBezTo>
                    <a:pt x="0" y="7"/>
                    <a:pt x="5" y="8"/>
                    <a:pt x="7" y="11"/>
                  </a:cubicBezTo>
                  <a:cubicBezTo>
                    <a:pt x="10" y="15"/>
                    <a:pt x="12" y="56"/>
                    <a:pt x="13" y="65"/>
                  </a:cubicBezTo>
                  <a:cubicBezTo>
                    <a:pt x="14" y="73"/>
                    <a:pt x="13" y="74"/>
                    <a:pt x="16" y="83"/>
                  </a:cubicBezTo>
                  <a:cubicBezTo>
                    <a:pt x="19" y="92"/>
                    <a:pt x="24" y="111"/>
                    <a:pt x="19" y="106"/>
                  </a:cubicBezTo>
                  <a:cubicBezTo>
                    <a:pt x="14" y="101"/>
                    <a:pt x="5" y="92"/>
                    <a:pt x="11" y="104"/>
                  </a:cubicBezTo>
                  <a:cubicBezTo>
                    <a:pt x="18" y="117"/>
                    <a:pt x="22" y="153"/>
                    <a:pt x="23" y="163"/>
                  </a:cubicBezTo>
                  <a:cubicBezTo>
                    <a:pt x="24" y="173"/>
                    <a:pt x="23" y="177"/>
                    <a:pt x="22" y="184"/>
                  </a:cubicBezTo>
                  <a:cubicBezTo>
                    <a:pt x="21" y="190"/>
                    <a:pt x="18" y="201"/>
                    <a:pt x="20" y="212"/>
                  </a:cubicBezTo>
                  <a:cubicBezTo>
                    <a:pt x="22" y="223"/>
                    <a:pt x="26" y="233"/>
                    <a:pt x="26" y="233"/>
                  </a:cubicBezTo>
                  <a:cubicBezTo>
                    <a:pt x="26" y="233"/>
                    <a:pt x="23" y="217"/>
                    <a:pt x="25" y="204"/>
                  </a:cubicBezTo>
                  <a:cubicBezTo>
                    <a:pt x="28" y="191"/>
                    <a:pt x="31" y="177"/>
                    <a:pt x="31" y="161"/>
                  </a:cubicBezTo>
                  <a:close/>
                </a:path>
              </a:pathLst>
            </a:custGeom>
            <a:solidFill>
              <a:srgbClr val="E6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799"/>
            <p:cNvSpPr>
              <a:spLocks/>
            </p:cNvSpPr>
            <p:nvPr/>
          </p:nvSpPr>
          <p:spPr bwMode="auto">
            <a:xfrm>
              <a:off x="-689551" y="2052643"/>
              <a:ext cx="44450" cy="363538"/>
            </a:xfrm>
            <a:custGeom>
              <a:avLst/>
              <a:gdLst>
                <a:gd name="T0" fmla="*/ 24 w 30"/>
                <a:gd name="T1" fmla="*/ 0 h 242"/>
                <a:gd name="T2" fmla="*/ 16 w 30"/>
                <a:gd name="T3" fmla="*/ 58 h 242"/>
                <a:gd name="T4" fmla="*/ 3 w 30"/>
                <a:gd name="T5" fmla="*/ 176 h 242"/>
                <a:gd name="T6" fmla="*/ 8 w 30"/>
                <a:gd name="T7" fmla="*/ 217 h 242"/>
                <a:gd name="T8" fmla="*/ 8 w 30"/>
                <a:gd name="T9" fmla="*/ 240 h 242"/>
                <a:gd name="T10" fmla="*/ 12 w 30"/>
                <a:gd name="T11" fmla="*/ 216 h 242"/>
                <a:gd name="T12" fmla="*/ 13 w 30"/>
                <a:gd name="T13" fmla="*/ 190 h 242"/>
                <a:gd name="T14" fmla="*/ 11 w 30"/>
                <a:gd name="T15" fmla="*/ 163 h 242"/>
                <a:gd name="T16" fmla="*/ 24 w 30"/>
                <a:gd name="T17" fmla="*/ 99 h 242"/>
                <a:gd name="T18" fmla="*/ 24 w 30"/>
                <a:gd name="T19" fmla="*/ 84 h 242"/>
                <a:gd name="T20" fmla="*/ 19 w 30"/>
                <a:gd name="T21" fmla="*/ 64 h 242"/>
                <a:gd name="T22" fmla="*/ 24 w 30"/>
                <a:gd name="T2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42">
                  <a:moveTo>
                    <a:pt x="24" y="0"/>
                  </a:moveTo>
                  <a:cubicBezTo>
                    <a:pt x="24" y="0"/>
                    <a:pt x="23" y="21"/>
                    <a:pt x="16" y="58"/>
                  </a:cubicBezTo>
                  <a:cubicBezTo>
                    <a:pt x="8" y="94"/>
                    <a:pt x="0" y="142"/>
                    <a:pt x="3" y="176"/>
                  </a:cubicBezTo>
                  <a:cubicBezTo>
                    <a:pt x="5" y="210"/>
                    <a:pt x="7" y="208"/>
                    <a:pt x="8" y="217"/>
                  </a:cubicBezTo>
                  <a:cubicBezTo>
                    <a:pt x="8" y="225"/>
                    <a:pt x="8" y="238"/>
                    <a:pt x="8" y="240"/>
                  </a:cubicBezTo>
                  <a:cubicBezTo>
                    <a:pt x="8" y="242"/>
                    <a:pt x="10" y="231"/>
                    <a:pt x="12" y="216"/>
                  </a:cubicBezTo>
                  <a:cubicBezTo>
                    <a:pt x="14" y="201"/>
                    <a:pt x="16" y="195"/>
                    <a:pt x="13" y="190"/>
                  </a:cubicBezTo>
                  <a:cubicBezTo>
                    <a:pt x="10" y="185"/>
                    <a:pt x="10" y="173"/>
                    <a:pt x="11" y="163"/>
                  </a:cubicBezTo>
                  <a:cubicBezTo>
                    <a:pt x="13" y="152"/>
                    <a:pt x="19" y="116"/>
                    <a:pt x="24" y="99"/>
                  </a:cubicBezTo>
                  <a:cubicBezTo>
                    <a:pt x="29" y="83"/>
                    <a:pt x="30" y="83"/>
                    <a:pt x="24" y="84"/>
                  </a:cubicBezTo>
                  <a:cubicBezTo>
                    <a:pt x="19" y="84"/>
                    <a:pt x="16" y="78"/>
                    <a:pt x="19" y="64"/>
                  </a:cubicBezTo>
                  <a:cubicBezTo>
                    <a:pt x="22" y="51"/>
                    <a:pt x="24" y="9"/>
                    <a:pt x="24" y="0"/>
                  </a:cubicBezTo>
                  <a:close/>
                </a:path>
              </a:pathLst>
            </a:custGeom>
            <a:solidFill>
              <a:srgbClr val="E6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800"/>
            <p:cNvSpPr>
              <a:spLocks/>
            </p:cNvSpPr>
            <p:nvPr/>
          </p:nvSpPr>
          <p:spPr bwMode="auto">
            <a:xfrm>
              <a:off x="-916563" y="2586043"/>
              <a:ext cx="46038" cy="50800"/>
            </a:xfrm>
            <a:custGeom>
              <a:avLst/>
              <a:gdLst>
                <a:gd name="T0" fmla="*/ 19 w 31"/>
                <a:gd name="T1" fmla="*/ 15 h 34"/>
                <a:gd name="T2" fmla="*/ 31 w 31"/>
                <a:gd name="T3" fmla="*/ 17 h 34"/>
                <a:gd name="T4" fmla="*/ 20 w 31"/>
                <a:gd name="T5" fmla="*/ 0 h 34"/>
                <a:gd name="T6" fmla="*/ 0 w 31"/>
                <a:gd name="T7" fmla="*/ 34 h 34"/>
                <a:gd name="T8" fmla="*/ 10 w 31"/>
                <a:gd name="T9" fmla="*/ 25 h 34"/>
                <a:gd name="T10" fmla="*/ 19 w 31"/>
                <a:gd name="T1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19" y="15"/>
                  </a:moveTo>
                  <a:cubicBezTo>
                    <a:pt x="23" y="13"/>
                    <a:pt x="31" y="17"/>
                    <a:pt x="31" y="1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6" y="31"/>
                    <a:pt x="10" y="25"/>
                  </a:cubicBezTo>
                  <a:cubicBezTo>
                    <a:pt x="14" y="19"/>
                    <a:pt x="14" y="17"/>
                    <a:pt x="19" y="15"/>
                  </a:cubicBezTo>
                  <a:close/>
                </a:path>
              </a:pathLst>
            </a:custGeom>
            <a:solidFill>
              <a:srgbClr val="E6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801"/>
            <p:cNvSpPr>
              <a:spLocks/>
            </p:cNvSpPr>
            <p:nvPr/>
          </p:nvSpPr>
          <p:spPr bwMode="auto">
            <a:xfrm>
              <a:off x="-1102301" y="2633668"/>
              <a:ext cx="407988" cy="52388"/>
            </a:xfrm>
            <a:custGeom>
              <a:avLst/>
              <a:gdLst>
                <a:gd name="T0" fmla="*/ 94 w 271"/>
                <a:gd name="T1" fmla="*/ 32 h 35"/>
                <a:gd name="T2" fmla="*/ 119 w 271"/>
                <a:gd name="T3" fmla="*/ 35 h 35"/>
                <a:gd name="T4" fmla="*/ 127 w 271"/>
                <a:gd name="T5" fmla="*/ 22 h 35"/>
                <a:gd name="T6" fmla="*/ 135 w 271"/>
                <a:gd name="T7" fmla="*/ 9 h 35"/>
                <a:gd name="T8" fmla="*/ 159 w 271"/>
                <a:gd name="T9" fmla="*/ 11 h 35"/>
                <a:gd name="T10" fmla="*/ 171 w 271"/>
                <a:gd name="T11" fmla="*/ 31 h 35"/>
                <a:gd name="T12" fmla="*/ 199 w 271"/>
                <a:gd name="T13" fmla="*/ 32 h 35"/>
                <a:gd name="T14" fmla="*/ 238 w 271"/>
                <a:gd name="T15" fmla="*/ 26 h 35"/>
                <a:gd name="T16" fmla="*/ 271 w 271"/>
                <a:gd name="T17" fmla="*/ 22 h 35"/>
                <a:gd name="T18" fmla="*/ 268 w 271"/>
                <a:gd name="T19" fmla="*/ 13 h 35"/>
                <a:gd name="T20" fmla="*/ 217 w 271"/>
                <a:gd name="T21" fmla="*/ 12 h 35"/>
                <a:gd name="T22" fmla="*/ 166 w 271"/>
                <a:gd name="T23" fmla="*/ 3 h 35"/>
                <a:gd name="T24" fmla="*/ 114 w 271"/>
                <a:gd name="T25" fmla="*/ 2 h 35"/>
                <a:gd name="T26" fmla="*/ 15 w 271"/>
                <a:gd name="T27" fmla="*/ 2 h 35"/>
                <a:gd name="T28" fmla="*/ 3 w 271"/>
                <a:gd name="T29" fmla="*/ 10 h 35"/>
                <a:gd name="T30" fmla="*/ 0 w 271"/>
                <a:gd name="T31" fmla="*/ 24 h 35"/>
                <a:gd name="T32" fmla="*/ 22 w 271"/>
                <a:gd name="T33" fmla="*/ 21 h 35"/>
                <a:gd name="T34" fmla="*/ 94 w 271"/>
                <a:gd name="T3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1" h="35">
                  <a:moveTo>
                    <a:pt x="94" y="32"/>
                  </a:moveTo>
                  <a:cubicBezTo>
                    <a:pt x="105" y="34"/>
                    <a:pt x="116" y="34"/>
                    <a:pt x="119" y="35"/>
                  </a:cubicBezTo>
                  <a:cubicBezTo>
                    <a:pt x="123" y="35"/>
                    <a:pt x="122" y="30"/>
                    <a:pt x="127" y="22"/>
                  </a:cubicBezTo>
                  <a:cubicBezTo>
                    <a:pt x="133" y="14"/>
                    <a:pt x="131" y="10"/>
                    <a:pt x="135" y="9"/>
                  </a:cubicBezTo>
                  <a:cubicBezTo>
                    <a:pt x="140" y="8"/>
                    <a:pt x="156" y="11"/>
                    <a:pt x="159" y="11"/>
                  </a:cubicBezTo>
                  <a:cubicBezTo>
                    <a:pt x="163" y="11"/>
                    <a:pt x="168" y="28"/>
                    <a:pt x="171" y="31"/>
                  </a:cubicBezTo>
                  <a:cubicBezTo>
                    <a:pt x="174" y="34"/>
                    <a:pt x="182" y="32"/>
                    <a:pt x="199" y="32"/>
                  </a:cubicBezTo>
                  <a:cubicBezTo>
                    <a:pt x="215" y="31"/>
                    <a:pt x="219" y="27"/>
                    <a:pt x="238" y="26"/>
                  </a:cubicBezTo>
                  <a:cubicBezTo>
                    <a:pt x="256" y="25"/>
                    <a:pt x="271" y="22"/>
                    <a:pt x="271" y="22"/>
                  </a:cubicBezTo>
                  <a:cubicBezTo>
                    <a:pt x="268" y="13"/>
                    <a:pt x="268" y="13"/>
                    <a:pt x="268" y="13"/>
                  </a:cubicBezTo>
                  <a:cubicBezTo>
                    <a:pt x="268" y="13"/>
                    <a:pt x="232" y="11"/>
                    <a:pt x="217" y="12"/>
                  </a:cubicBezTo>
                  <a:cubicBezTo>
                    <a:pt x="201" y="13"/>
                    <a:pt x="166" y="3"/>
                    <a:pt x="166" y="3"/>
                  </a:cubicBezTo>
                  <a:cubicBezTo>
                    <a:pt x="166" y="3"/>
                    <a:pt x="130" y="2"/>
                    <a:pt x="114" y="2"/>
                  </a:cubicBezTo>
                  <a:cubicBezTo>
                    <a:pt x="99" y="3"/>
                    <a:pt x="24" y="0"/>
                    <a:pt x="15" y="2"/>
                  </a:cubicBezTo>
                  <a:cubicBezTo>
                    <a:pt x="7" y="4"/>
                    <a:pt x="3" y="3"/>
                    <a:pt x="3" y="10"/>
                  </a:cubicBezTo>
                  <a:cubicBezTo>
                    <a:pt x="2" y="17"/>
                    <a:pt x="1" y="20"/>
                    <a:pt x="0" y="24"/>
                  </a:cubicBezTo>
                  <a:cubicBezTo>
                    <a:pt x="0" y="24"/>
                    <a:pt x="9" y="18"/>
                    <a:pt x="22" y="21"/>
                  </a:cubicBezTo>
                  <a:cubicBezTo>
                    <a:pt x="35" y="23"/>
                    <a:pt x="84" y="30"/>
                    <a:pt x="94" y="32"/>
                  </a:cubicBezTo>
                  <a:close/>
                </a:path>
              </a:pathLst>
            </a:custGeom>
            <a:solidFill>
              <a:srgbClr val="181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802"/>
            <p:cNvSpPr>
              <a:spLocks/>
            </p:cNvSpPr>
            <p:nvPr/>
          </p:nvSpPr>
          <p:spPr bwMode="auto">
            <a:xfrm>
              <a:off x="-946726" y="2643193"/>
              <a:ext cx="60325" cy="384175"/>
            </a:xfrm>
            <a:custGeom>
              <a:avLst/>
              <a:gdLst>
                <a:gd name="T0" fmla="*/ 4 w 40"/>
                <a:gd name="T1" fmla="*/ 256 h 256"/>
                <a:gd name="T2" fmla="*/ 9 w 40"/>
                <a:gd name="T3" fmla="*/ 233 h 256"/>
                <a:gd name="T4" fmla="*/ 15 w 40"/>
                <a:gd name="T5" fmla="*/ 202 h 256"/>
                <a:gd name="T6" fmla="*/ 23 w 40"/>
                <a:gd name="T7" fmla="*/ 180 h 256"/>
                <a:gd name="T8" fmla="*/ 35 w 40"/>
                <a:gd name="T9" fmla="*/ 220 h 256"/>
                <a:gd name="T10" fmla="*/ 36 w 40"/>
                <a:gd name="T11" fmla="*/ 209 h 256"/>
                <a:gd name="T12" fmla="*/ 30 w 40"/>
                <a:gd name="T13" fmla="*/ 170 h 256"/>
                <a:gd name="T14" fmla="*/ 36 w 40"/>
                <a:gd name="T15" fmla="*/ 98 h 256"/>
                <a:gd name="T16" fmla="*/ 32 w 40"/>
                <a:gd name="T17" fmla="*/ 49 h 256"/>
                <a:gd name="T18" fmla="*/ 40 w 40"/>
                <a:gd name="T19" fmla="*/ 0 h 256"/>
                <a:gd name="T20" fmla="*/ 27 w 40"/>
                <a:gd name="T21" fmla="*/ 0 h 256"/>
                <a:gd name="T22" fmla="*/ 22 w 40"/>
                <a:gd name="T23" fmla="*/ 19 h 256"/>
                <a:gd name="T24" fmla="*/ 25 w 40"/>
                <a:gd name="T25" fmla="*/ 40 h 256"/>
                <a:gd name="T26" fmla="*/ 18 w 40"/>
                <a:gd name="T27" fmla="*/ 108 h 256"/>
                <a:gd name="T28" fmla="*/ 18 w 40"/>
                <a:gd name="T29" fmla="*/ 154 h 256"/>
                <a:gd name="T30" fmla="*/ 6 w 40"/>
                <a:gd name="T31" fmla="*/ 178 h 256"/>
                <a:gd name="T32" fmla="*/ 9 w 40"/>
                <a:gd name="T33" fmla="*/ 203 h 256"/>
                <a:gd name="T34" fmla="*/ 3 w 40"/>
                <a:gd name="T35" fmla="*/ 233 h 256"/>
                <a:gd name="T36" fmla="*/ 4 w 40"/>
                <a:gd name="T3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6">
                  <a:moveTo>
                    <a:pt x="4" y="256"/>
                  </a:moveTo>
                  <a:cubicBezTo>
                    <a:pt x="4" y="256"/>
                    <a:pt x="7" y="242"/>
                    <a:pt x="9" y="233"/>
                  </a:cubicBezTo>
                  <a:cubicBezTo>
                    <a:pt x="12" y="224"/>
                    <a:pt x="14" y="212"/>
                    <a:pt x="15" y="202"/>
                  </a:cubicBezTo>
                  <a:cubicBezTo>
                    <a:pt x="16" y="192"/>
                    <a:pt x="17" y="179"/>
                    <a:pt x="23" y="180"/>
                  </a:cubicBezTo>
                  <a:cubicBezTo>
                    <a:pt x="30" y="180"/>
                    <a:pt x="35" y="220"/>
                    <a:pt x="35" y="220"/>
                  </a:cubicBezTo>
                  <a:cubicBezTo>
                    <a:pt x="35" y="220"/>
                    <a:pt x="35" y="213"/>
                    <a:pt x="36" y="209"/>
                  </a:cubicBezTo>
                  <a:cubicBezTo>
                    <a:pt x="36" y="205"/>
                    <a:pt x="32" y="183"/>
                    <a:pt x="30" y="170"/>
                  </a:cubicBezTo>
                  <a:cubicBezTo>
                    <a:pt x="28" y="158"/>
                    <a:pt x="35" y="109"/>
                    <a:pt x="36" y="98"/>
                  </a:cubicBezTo>
                  <a:cubicBezTo>
                    <a:pt x="37" y="87"/>
                    <a:pt x="32" y="62"/>
                    <a:pt x="32" y="49"/>
                  </a:cubicBezTo>
                  <a:cubicBezTo>
                    <a:pt x="32" y="35"/>
                    <a:pt x="40" y="0"/>
                    <a:pt x="4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3" y="17"/>
                    <a:pt x="22" y="19"/>
                  </a:cubicBezTo>
                  <a:cubicBezTo>
                    <a:pt x="21" y="21"/>
                    <a:pt x="24" y="33"/>
                    <a:pt x="25" y="40"/>
                  </a:cubicBezTo>
                  <a:cubicBezTo>
                    <a:pt x="26" y="48"/>
                    <a:pt x="21" y="92"/>
                    <a:pt x="18" y="108"/>
                  </a:cubicBezTo>
                  <a:cubicBezTo>
                    <a:pt x="16" y="124"/>
                    <a:pt x="20" y="145"/>
                    <a:pt x="18" y="154"/>
                  </a:cubicBezTo>
                  <a:cubicBezTo>
                    <a:pt x="16" y="163"/>
                    <a:pt x="9" y="166"/>
                    <a:pt x="6" y="178"/>
                  </a:cubicBezTo>
                  <a:cubicBezTo>
                    <a:pt x="3" y="189"/>
                    <a:pt x="8" y="192"/>
                    <a:pt x="9" y="203"/>
                  </a:cubicBezTo>
                  <a:cubicBezTo>
                    <a:pt x="10" y="215"/>
                    <a:pt x="6" y="223"/>
                    <a:pt x="3" y="233"/>
                  </a:cubicBezTo>
                  <a:cubicBezTo>
                    <a:pt x="0" y="243"/>
                    <a:pt x="4" y="255"/>
                    <a:pt x="4" y="256"/>
                  </a:cubicBezTo>
                  <a:close/>
                </a:path>
              </a:pathLst>
            </a:custGeom>
            <a:solidFill>
              <a:srgbClr val="181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803"/>
            <p:cNvSpPr>
              <a:spLocks/>
            </p:cNvSpPr>
            <p:nvPr/>
          </p:nvSpPr>
          <p:spPr bwMode="auto">
            <a:xfrm>
              <a:off x="-832426" y="3630618"/>
              <a:ext cx="125413" cy="109538"/>
            </a:xfrm>
            <a:custGeom>
              <a:avLst/>
              <a:gdLst>
                <a:gd name="T0" fmla="*/ 21 w 84"/>
                <a:gd name="T1" fmla="*/ 50 h 73"/>
                <a:gd name="T2" fmla="*/ 13 w 84"/>
                <a:gd name="T3" fmla="*/ 66 h 73"/>
                <a:gd name="T4" fmla="*/ 57 w 84"/>
                <a:gd name="T5" fmla="*/ 49 h 73"/>
                <a:gd name="T6" fmla="*/ 81 w 84"/>
                <a:gd name="T7" fmla="*/ 62 h 73"/>
                <a:gd name="T8" fmla="*/ 82 w 84"/>
                <a:gd name="T9" fmla="*/ 49 h 73"/>
                <a:gd name="T10" fmla="*/ 67 w 84"/>
                <a:gd name="T11" fmla="*/ 36 h 73"/>
                <a:gd name="T12" fmla="*/ 46 w 84"/>
                <a:gd name="T13" fmla="*/ 9 h 73"/>
                <a:gd name="T14" fmla="*/ 52 w 84"/>
                <a:gd name="T15" fmla="*/ 30 h 73"/>
                <a:gd name="T16" fmla="*/ 21 w 84"/>
                <a:gd name="T17" fmla="*/ 5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3">
                  <a:moveTo>
                    <a:pt x="21" y="50"/>
                  </a:moveTo>
                  <a:cubicBezTo>
                    <a:pt x="0" y="64"/>
                    <a:pt x="1" y="73"/>
                    <a:pt x="13" y="66"/>
                  </a:cubicBezTo>
                  <a:cubicBezTo>
                    <a:pt x="25" y="60"/>
                    <a:pt x="40" y="55"/>
                    <a:pt x="57" y="49"/>
                  </a:cubicBezTo>
                  <a:cubicBezTo>
                    <a:pt x="74" y="43"/>
                    <a:pt x="72" y="53"/>
                    <a:pt x="81" y="62"/>
                  </a:cubicBezTo>
                  <a:cubicBezTo>
                    <a:pt x="81" y="62"/>
                    <a:pt x="84" y="58"/>
                    <a:pt x="82" y="49"/>
                  </a:cubicBezTo>
                  <a:cubicBezTo>
                    <a:pt x="79" y="40"/>
                    <a:pt x="75" y="41"/>
                    <a:pt x="67" y="36"/>
                  </a:cubicBezTo>
                  <a:cubicBezTo>
                    <a:pt x="59" y="30"/>
                    <a:pt x="56" y="18"/>
                    <a:pt x="46" y="9"/>
                  </a:cubicBezTo>
                  <a:cubicBezTo>
                    <a:pt x="36" y="0"/>
                    <a:pt x="52" y="22"/>
                    <a:pt x="52" y="30"/>
                  </a:cubicBezTo>
                  <a:cubicBezTo>
                    <a:pt x="51" y="37"/>
                    <a:pt x="41" y="37"/>
                    <a:pt x="21" y="50"/>
                  </a:cubicBezTo>
                  <a:close/>
                </a:path>
              </a:pathLst>
            </a:custGeom>
            <a:solidFill>
              <a:srgbClr val="181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804"/>
            <p:cNvSpPr>
              <a:spLocks/>
            </p:cNvSpPr>
            <p:nvPr/>
          </p:nvSpPr>
          <p:spPr bwMode="auto">
            <a:xfrm>
              <a:off x="-1127701" y="3705231"/>
              <a:ext cx="141288" cy="73025"/>
            </a:xfrm>
            <a:custGeom>
              <a:avLst/>
              <a:gdLst>
                <a:gd name="T0" fmla="*/ 59 w 94"/>
                <a:gd name="T1" fmla="*/ 38 h 49"/>
                <a:gd name="T2" fmla="*/ 74 w 94"/>
                <a:gd name="T3" fmla="*/ 49 h 49"/>
                <a:gd name="T4" fmla="*/ 85 w 94"/>
                <a:gd name="T5" fmla="*/ 11 h 49"/>
                <a:gd name="T6" fmla="*/ 62 w 94"/>
                <a:gd name="T7" fmla="*/ 16 h 49"/>
                <a:gd name="T8" fmla="*/ 32 w 94"/>
                <a:gd name="T9" fmla="*/ 29 h 49"/>
                <a:gd name="T10" fmla="*/ 15 w 94"/>
                <a:gd name="T11" fmla="*/ 37 h 49"/>
                <a:gd name="T12" fmla="*/ 59 w 94"/>
                <a:gd name="T13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49">
                  <a:moveTo>
                    <a:pt x="59" y="38"/>
                  </a:moveTo>
                  <a:cubicBezTo>
                    <a:pt x="68" y="41"/>
                    <a:pt x="74" y="49"/>
                    <a:pt x="74" y="49"/>
                  </a:cubicBezTo>
                  <a:cubicBezTo>
                    <a:pt x="79" y="38"/>
                    <a:pt x="94" y="22"/>
                    <a:pt x="85" y="11"/>
                  </a:cubicBezTo>
                  <a:cubicBezTo>
                    <a:pt x="77" y="0"/>
                    <a:pt x="71" y="12"/>
                    <a:pt x="62" y="16"/>
                  </a:cubicBezTo>
                  <a:cubicBezTo>
                    <a:pt x="53" y="20"/>
                    <a:pt x="49" y="26"/>
                    <a:pt x="32" y="29"/>
                  </a:cubicBezTo>
                  <a:cubicBezTo>
                    <a:pt x="16" y="32"/>
                    <a:pt x="0" y="36"/>
                    <a:pt x="15" y="37"/>
                  </a:cubicBezTo>
                  <a:cubicBezTo>
                    <a:pt x="30" y="37"/>
                    <a:pt x="50" y="35"/>
                    <a:pt x="59" y="38"/>
                  </a:cubicBezTo>
                  <a:close/>
                </a:path>
              </a:pathLst>
            </a:custGeom>
            <a:solidFill>
              <a:srgbClr val="181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805"/>
            <p:cNvSpPr>
              <a:spLocks/>
            </p:cNvSpPr>
            <p:nvPr/>
          </p:nvSpPr>
          <p:spPr bwMode="auto">
            <a:xfrm>
              <a:off x="-968951" y="2011368"/>
              <a:ext cx="68263" cy="66675"/>
            </a:xfrm>
            <a:custGeom>
              <a:avLst/>
              <a:gdLst>
                <a:gd name="T0" fmla="*/ 19 w 46"/>
                <a:gd name="T1" fmla="*/ 45 h 45"/>
                <a:gd name="T2" fmla="*/ 29 w 46"/>
                <a:gd name="T3" fmla="*/ 31 h 45"/>
                <a:gd name="T4" fmla="*/ 37 w 46"/>
                <a:gd name="T5" fmla="*/ 9 h 45"/>
                <a:gd name="T6" fmla="*/ 42 w 46"/>
                <a:gd name="T7" fmla="*/ 21 h 45"/>
                <a:gd name="T8" fmla="*/ 45 w 46"/>
                <a:gd name="T9" fmla="*/ 29 h 45"/>
                <a:gd name="T10" fmla="*/ 46 w 46"/>
                <a:gd name="T11" fmla="*/ 21 h 45"/>
                <a:gd name="T12" fmla="*/ 36 w 46"/>
                <a:gd name="T13" fmla="*/ 2 h 45"/>
                <a:gd name="T14" fmla="*/ 20 w 46"/>
                <a:gd name="T15" fmla="*/ 31 h 45"/>
                <a:gd name="T16" fmla="*/ 0 w 46"/>
                <a:gd name="T17" fmla="*/ 0 h 45"/>
                <a:gd name="T18" fmla="*/ 1 w 46"/>
                <a:gd name="T19" fmla="*/ 7 h 45"/>
                <a:gd name="T20" fmla="*/ 14 w 46"/>
                <a:gd name="T21" fmla="*/ 29 h 45"/>
                <a:gd name="T22" fmla="*/ 19 w 46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5">
                  <a:moveTo>
                    <a:pt x="19" y="45"/>
                  </a:moveTo>
                  <a:cubicBezTo>
                    <a:pt x="19" y="45"/>
                    <a:pt x="24" y="41"/>
                    <a:pt x="29" y="31"/>
                  </a:cubicBezTo>
                  <a:cubicBezTo>
                    <a:pt x="33" y="20"/>
                    <a:pt x="37" y="9"/>
                    <a:pt x="37" y="9"/>
                  </a:cubicBezTo>
                  <a:cubicBezTo>
                    <a:pt x="37" y="9"/>
                    <a:pt x="41" y="18"/>
                    <a:pt x="42" y="21"/>
                  </a:cubicBezTo>
                  <a:cubicBezTo>
                    <a:pt x="44" y="24"/>
                    <a:pt x="45" y="29"/>
                    <a:pt x="45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37" y="7"/>
                    <a:pt x="36" y="2"/>
                  </a:cubicBezTo>
                  <a:cubicBezTo>
                    <a:pt x="33" y="9"/>
                    <a:pt x="27" y="28"/>
                    <a:pt x="20" y="31"/>
                  </a:cubicBezTo>
                  <a:cubicBezTo>
                    <a:pt x="13" y="15"/>
                    <a:pt x="5" y="4"/>
                    <a:pt x="0" y="0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7"/>
                    <a:pt x="11" y="21"/>
                    <a:pt x="14" y="29"/>
                  </a:cubicBezTo>
                  <a:cubicBezTo>
                    <a:pt x="17" y="37"/>
                    <a:pt x="19" y="45"/>
                    <a:pt x="19" y="45"/>
                  </a:cubicBezTo>
                  <a:close/>
                </a:path>
              </a:pathLst>
            </a:custGeom>
            <a:solidFill>
              <a:srgbClr val="E6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806"/>
            <p:cNvSpPr>
              <a:spLocks/>
            </p:cNvSpPr>
            <p:nvPr/>
          </p:nvSpPr>
          <p:spPr bwMode="auto">
            <a:xfrm>
              <a:off x="-865763" y="1993906"/>
              <a:ext cx="88900" cy="87313"/>
            </a:xfrm>
            <a:custGeom>
              <a:avLst/>
              <a:gdLst>
                <a:gd name="T0" fmla="*/ 52 w 59"/>
                <a:gd name="T1" fmla="*/ 6 h 58"/>
                <a:gd name="T2" fmla="*/ 59 w 59"/>
                <a:gd name="T3" fmla="*/ 6 h 58"/>
                <a:gd name="T4" fmla="*/ 59 w 59"/>
                <a:gd name="T5" fmla="*/ 3 h 58"/>
                <a:gd name="T6" fmla="*/ 54 w 59"/>
                <a:gd name="T7" fmla="*/ 0 h 58"/>
                <a:gd name="T8" fmla="*/ 25 w 59"/>
                <a:gd name="T9" fmla="*/ 44 h 58"/>
                <a:gd name="T10" fmla="*/ 5 w 59"/>
                <a:gd name="T11" fmla="*/ 15 h 58"/>
                <a:gd name="T12" fmla="*/ 0 w 59"/>
                <a:gd name="T13" fmla="*/ 32 h 58"/>
                <a:gd name="T14" fmla="*/ 5 w 59"/>
                <a:gd name="T15" fmla="*/ 27 h 58"/>
                <a:gd name="T16" fmla="*/ 22 w 59"/>
                <a:gd name="T17" fmla="*/ 51 h 58"/>
                <a:gd name="T18" fmla="*/ 31 w 59"/>
                <a:gd name="T19" fmla="*/ 58 h 58"/>
                <a:gd name="T20" fmla="*/ 34 w 59"/>
                <a:gd name="T21" fmla="*/ 37 h 58"/>
                <a:gd name="T22" fmla="*/ 52 w 59"/>
                <a:gd name="T23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8">
                  <a:moveTo>
                    <a:pt x="52" y="6"/>
                  </a:moveTo>
                  <a:cubicBezTo>
                    <a:pt x="55" y="3"/>
                    <a:pt x="59" y="6"/>
                    <a:pt x="59" y="6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26" y="34"/>
                    <a:pt x="25" y="44"/>
                  </a:cubicBezTo>
                  <a:cubicBezTo>
                    <a:pt x="17" y="37"/>
                    <a:pt x="10" y="30"/>
                    <a:pt x="5" y="15"/>
                  </a:cubicBezTo>
                  <a:cubicBezTo>
                    <a:pt x="4" y="20"/>
                    <a:pt x="0" y="32"/>
                    <a:pt x="0" y="32"/>
                  </a:cubicBezTo>
                  <a:cubicBezTo>
                    <a:pt x="0" y="32"/>
                    <a:pt x="3" y="24"/>
                    <a:pt x="5" y="27"/>
                  </a:cubicBezTo>
                  <a:cubicBezTo>
                    <a:pt x="7" y="30"/>
                    <a:pt x="16" y="45"/>
                    <a:pt x="22" y="51"/>
                  </a:cubicBezTo>
                  <a:cubicBezTo>
                    <a:pt x="29" y="58"/>
                    <a:pt x="31" y="58"/>
                    <a:pt x="31" y="58"/>
                  </a:cubicBezTo>
                  <a:cubicBezTo>
                    <a:pt x="31" y="58"/>
                    <a:pt x="28" y="49"/>
                    <a:pt x="34" y="37"/>
                  </a:cubicBezTo>
                  <a:cubicBezTo>
                    <a:pt x="40" y="25"/>
                    <a:pt x="50" y="8"/>
                    <a:pt x="52" y="6"/>
                  </a:cubicBezTo>
                  <a:close/>
                </a:path>
              </a:pathLst>
            </a:custGeom>
            <a:solidFill>
              <a:srgbClr val="E6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807"/>
            <p:cNvSpPr>
              <a:spLocks/>
            </p:cNvSpPr>
            <p:nvPr/>
          </p:nvSpPr>
          <p:spPr bwMode="auto">
            <a:xfrm>
              <a:off x="-908626" y="1987556"/>
              <a:ext cx="38100" cy="14288"/>
            </a:xfrm>
            <a:custGeom>
              <a:avLst/>
              <a:gdLst>
                <a:gd name="T0" fmla="*/ 20 w 25"/>
                <a:gd name="T1" fmla="*/ 9 h 10"/>
                <a:gd name="T2" fmla="*/ 24 w 25"/>
                <a:gd name="T3" fmla="*/ 9 h 10"/>
                <a:gd name="T4" fmla="*/ 15 w 25"/>
                <a:gd name="T5" fmla="*/ 1 h 10"/>
                <a:gd name="T6" fmla="*/ 0 w 25"/>
                <a:gd name="T7" fmla="*/ 10 h 10"/>
                <a:gd name="T8" fmla="*/ 4 w 25"/>
                <a:gd name="T9" fmla="*/ 10 h 10"/>
                <a:gd name="T10" fmla="*/ 14 w 25"/>
                <a:gd name="T11" fmla="*/ 5 h 10"/>
                <a:gd name="T12" fmla="*/ 20 w 25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0">
                  <a:moveTo>
                    <a:pt x="2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5" y="10"/>
                    <a:pt x="16" y="2"/>
                    <a:pt x="15" y="1"/>
                  </a:cubicBezTo>
                  <a:cubicBezTo>
                    <a:pt x="13" y="0"/>
                    <a:pt x="0" y="10"/>
                    <a:pt x="0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12" y="6"/>
                    <a:pt x="14" y="5"/>
                  </a:cubicBezTo>
                  <a:cubicBezTo>
                    <a:pt x="16" y="4"/>
                    <a:pt x="20" y="9"/>
                    <a:pt x="20" y="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809"/>
            <p:cNvSpPr>
              <a:spLocks/>
            </p:cNvSpPr>
            <p:nvPr/>
          </p:nvSpPr>
          <p:spPr bwMode="auto">
            <a:xfrm>
              <a:off x="-914976" y="1998668"/>
              <a:ext cx="57150" cy="44450"/>
            </a:xfrm>
            <a:custGeom>
              <a:avLst/>
              <a:gdLst>
                <a:gd name="T0" fmla="*/ 33 w 38"/>
                <a:gd name="T1" fmla="*/ 29 h 29"/>
                <a:gd name="T2" fmla="*/ 38 w 38"/>
                <a:gd name="T3" fmla="*/ 12 h 29"/>
                <a:gd name="T4" fmla="*/ 29 w 38"/>
                <a:gd name="T5" fmla="*/ 1 h 29"/>
                <a:gd name="T6" fmla="*/ 5 w 38"/>
                <a:gd name="T7" fmla="*/ 2 h 29"/>
                <a:gd name="T8" fmla="*/ 0 w 38"/>
                <a:gd name="T9" fmla="*/ 10 h 29"/>
                <a:gd name="T10" fmla="*/ 10 w 38"/>
                <a:gd name="T11" fmla="*/ 29 h 29"/>
                <a:gd name="T12" fmla="*/ 33 w 3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">
                  <a:moveTo>
                    <a:pt x="33" y="29"/>
                  </a:moveTo>
                  <a:cubicBezTo>
                    <a:pt x="37" y="19"/>
                    <a:pt x="38" y="12"/>
                    <a:pt x="38" y="12"/>
                  </a:cubicBezTo>
                  <a:cubicBezTo>
                    <a:pt x="38" y="12"/>
                    <a:pt x="31" y="3"/>
                    <a:pt x="29" y="1"/>
                  </a:cubicBezTo>
                  <a:cubicBezTo>
                    <a:pt x="21" y="0"/>
                    <a:pt x="5" y="2"/>
                    <a:pt x="5" y="2"/>
                  </a:cubicBezTo>
                  <a:cubicBezTo>
                    <a:pt x="5" y="2"/>
                    <a:pt x="0" y="7"/>
                    <a:pt x="0" y="10"/>
                  </a:cubicBezTo>
                  <a:cubicBezTo>
                    <a:pt x="0" y="10"/>
                    <a:pt x="9" y="27"/>
                    <a:pt x="10" y="29"/>
                  </a:cubicBezTo>
                  <a:cubicBezTo>
                    <a:pt x="17" y="26"/>
                    <a:pt x="26" y="23"/>
                    <a:pt x="33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810"/>
            <p:cNvSpPr>
              <a:spLocks/>
            </p:cNvSpPr>
            <p:nvPr/>
          </p:nvSpPr>
          <p:spPr bwMode="auto">
            <a:xfrm>
              <a:off x="-1110238" y="1995493"/>
              <a:ext cx="455612" cy="676275"/>
            </a:xfrm>
            <a:custGeom>
              <a:avLst/>
              <a:gdLst>
                <a:gd name="T0" fmla="*/ 15 w 304"/>
                <a:gd name="T1" fmla="*/ 343 h 449"/>
                <a:gd name="T2" fmla="*/ 6 w 304"/>
                <a:gd name="T3" fmla="*/ 404 h 449"/>
                <a:gd name="T4" fmla="*/ 0 w 304"/>
                <a:gd name="T5" fmla="*/ 428 h 449"/>
                <a:gd name="T6" fmla="*/ 15 w 304"/>
                <a:gd name="T7" fmla="*/ 432 h 449"/>
                <a:gd name="T8" fmla="*/ 80 w 304"/>
                <a:gd name="T9" fmla="*/ 443 h 449"/>
                <a:gd name="T10" fmla="*/ 116 w 304"/>
                <a:gd name="T11" fmla="*/ 446 h 449"/>
                <a:gd name="T12" fmla="*/ 149 w 304"/>
                <a:gd name="T13" fmla="*/ 392 h 449"/>
                <a:gd name="T14" fmla="*/ 182 w 304"/>
                <a:gd name="T15" fmla="*/ 446 h 449"/>
                <a:gd name="T16" fmla="*/ 228 w 304"/>
                <a:gd name="T17" fmla="*/ 443 h 449"/>
                <a:gd name="T18" fmla="*/ 268 w 304"/>
                <a:gd name="T19" fmla="*/ 439 h 449"/>
                <a:gd name="T20" fmla="*/ 288 w 304"/>
                <a:gd name="T21" fmla="*/ 434 h 449"/>
                <a:gd name="T22" fmla="*/ 286 w 304"/>
                <a:gd name="T23" fmla="*/ 400 h 449"/>
                <a:gd name="T24" fmla="*/ 281 w 304"/>
                <a:gd name="T25" fmla="*/ 331 h 449"/>
                <a:gd name="T26" fmla="*/ 278 w 304"/>
                <a:gd name="T27" fmla="*/ 295 h 449"/>
                <a:gd name="T28" fmla="*/ 279 w 304"/>
                <a:gd name="T29" fmla="*/ 278 h 449"/>
                <a:gd name="T30" fmla="*/ 285 w 304"/>
                <a:gd name="T31" fmla="*/ 248 h 449"/>
                <a:gd name="T32" fmla="*/ 283 w 304"/>
                <a:gd name="T33" fmla="*/ 176 h 449"/>
                <a:gd name="T34" fmla="*/ 291 w 304"/>
                <a:gd name="T35" fmla="*/ 123 h 449"/>
                <a:gd name="T36" fmla="*/ 304 w 304"/>
                <a:gd name="T37" fmla="*/ 38 h 449"/>
                <a:gd name="T38" fmla="*/ 225 w 304"/>
                <a:gd name="T39" fmla="*/ 1 h 449"/>
                <a:gd name="T40" fmla="*/ 222 w 304"/>
                <a:gd name="T41" fmla="*/ 2 h 449"/>
                <a:gd name="T42" fmla="*/ 220 w 304"/>
                <a:gd name="T43" fmla="*/ 16 h 449"/>
                <a:gd name="T44" fmla="*/ 171 w 304"/>
                <a:gd name="T45" fmla="*/ 108 h 449"/>
                <a:gd name="T46" fmla="*/ 153 w 304"/>
                <a:gd name="T47" fmla="*/ 132 h 449"/>
                <a:gd name="T48" fmla="*/ 110 w 304"/>
                <a:gd name="T49" fmla="*/ 64 h 449"/>
                <a:gd name="T50" fmla="*/ 96 w 304"/>
                <a:gd name="T51" fmla="*/ 28 h 449"/>
                <a:gd name="T52" fmla="*/ 94 w 304"/>
                <a:gd name="T53" fmla="*/ 10 h 449"/>
                <a:gd name="T54" fmla="*/ 55 w 304"/>
                <a:gd name="T55" fmla="*/ 29 h 449"/>
                <a:gd name="T56" fmla="*/ 8 w 304"/>
                <a:gd name="T57" fmla="*/ 54 h 449"/>
                <a:gd name="T58" fmla="*/ 15 w 304"/>
                <a:gd name="T59" fmla="*/ 120 h 449"/>
                <a:gd name="T60" fmla="*/ 23 w 304"/>
                <a:gd name="T61" fmla="*/ 186 h 449"/>
                <a:gd name="T62" fmla="*/ 26 w 304"/>
                <a:gd name="T63" fmla="*/ 226 h 449"/>
                <a:gd name="T64" fmla="*/ 19 w 304"/>
                <a:gd name="T65" fmla="*/ 277 h 449"/>
                <a:gd name="T66" fmla="*/ 25 w 304"/>
                <a:gd name="T67" fmla="*/ 294 h 449"/>
                <a:gd name="T68" fmla="*/ 23 w 304"/>
                <a:gd name="T69" fmla="*/ 311 h 449"/>
                <a:gd name="T70" fmla="*/ 23 w 304"/>
                <a:gd name="T71" fmla="*/ 326 h 449"/>
                <a:gd name="T72" fmla="*/ 15 w 304"/>
                <a:gd name="T73" fmla="*/ 343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4" h="449">
                  <a:moveTo>
                    <a:pt x="15" y="343"/>
                  </a:moveTo>
                  <a:cubicBezTo>
                    <a:pt x="13" y="352"/>
                    <a:pt x="6" y="395"/>
                    <a:pt x="6" y="404"/>
                  </a:cubicBezTo>
                  <a:cubicBezTo>
                    <a:pt x="5" y="412"/>
                    <a:pt x="0" y="428"/>
                    <a:pt x="0" y="428"/>
                  </a:cubicBezTo>
                  <a:cubicBezTo>
                    <a:pt x="0" y="428"/>
                    <a:pt x="6" y="431"/>
                    <a:pt x="15" y="432"/>
                  </a:cubicBezTo>
                  <a:cubicBezTo>
                    <a:pt x="24" y="433"/>
                    <a:pt x="63" y="441"/>
                    <a:pt x="80" y="443"/>
                  </a:cubicBezTo>
                  <a:cubicBezTo>
                    <a:pt x="96" y="445"/>
                    <a:pt x="116" y="446"/>
                    <a:pt x="116" y="446"/>
                  </a:cubicBezTo>
                  <a:cubicBezTo>
                    <a:pt x="149" y="392"/>
                    <a:pt x="149" y="392"/>
                    <a:pt x="149" y="392"/>
                  </a:cubicBezTo>
                  <a:cubicBezTo>
                    <a:pt x="182" y="446"/>
                    <a:pt x="182" y="446"/>
                    <a:pt x="182" y="446"/>
                  </a:cubicBezTo>
                  <a:cubicBezTo>
                    <a:pt x="182" y="446"/>
                    <a:pt x="211" y="449"/>
                    <a:pt x="228" y="443"/>
                  </a:cubicBezTo>
                  <a:cubicBezTo>
                    <a:pt x="244" y="437"/>
                    <a:pt x="260" y="440"/>
                    <a:pt x="268" y="439"/>
                  </a:cubicBezTo>
                  <a:cubicBezTo>
                    <a:pt x="275" y="437"/>
                    <a:pt x="285" y="438"/>
                    <a:pt x="288" y="434"/>
                  </a:cubicBezTo>
                  <a:cubicBezTo>
                    <a:pt x="290" y="430"/>
                    <a:pt x="288" y="416"/>
                    <a:pt x="286" y="400"/>
                  </a:cubicBezTo>
                  <a:cubicBezTo>
                    <a:pt x="283" y="384"/>
                    <a:pt x="283" y="353"/>
                    <a:pt x="281" y="331"/>
                  </a:cubicBezTo>
                  <a:cubicBezTo>
                    <a:pt x="278" y="308"/>
                    <a:pt x="280" y="303"/>
                    <a:pt x="278" y="295"/>
                  </a:cubicBezTo>
                  <a:cubicBezTo>
                    <a:pt x="277" y="287"/>
                    <a:pt x="276" y="286"/>
                    <a:pt x="279" y="278"/>
                  </a:cubicBezTo>
                  <a:cubicBezTo>
                    <a:pt x="282" y="269"/>
                    <a:pt x="285" y="263"/>
                    <a:pt x="285" y="248"/>
                  </a:cubicBezTo>
                  <a:cubicBezTo>
                    <a:pt x="284" y="233"/>
                    <a:pt x="282" y="196"/>
                    <a:pt x="283" y="176"/>
                  </a:cubicBezTo>
                  <a:cubicBezTo>
                    <a:pt x="285" y="156"/>
                    <a:pt x="288" y="141"/>
                    <a:pt x="291" y="123"/>
                  </a:cubicBezTo>
                  <a:cubicBezTo>
                    <a:pt x="294" y="106"/>
                    <a:pt x="304" y="56"/>
                    <a:pt x="304" y="38"/>
                  </a:cubicBezTo>
                  <a:cubicBezTo>
                    <a:pt x="294" y="31"/>
                    <a:pt x="234" y="5"/>
                    <a:pt x="225" y="1"/>
                  </a:cubicBezTo>
                  <a:cubicBezTo>
                    <a:pt x="222" y="0"/>
                    <a:pt x="222" y="2"/>
                    <a:pt x="222" y="2"/>
                  </a:cubicBezTo>
                  <a:cubicBezTo>
                    <a:pt x="222" y="2"/>
                    <a:pt x="224" y="8"/>
                    <a:pt x="220" y="16"/>
                  </a:cubicBezTo>
                  <a:cubicBezTo>
                    <a:pt x="216" y="24"/>
                    <a:pt x="182" y="90"/>
                    <a:pt x="171" y="108"/>
                  </a:cubicBezTo>
                  <a:cubicBezTo>
                    <a:pt x="159" y="126"/>
                    <a:pt x="153" y="132"/>
                    <a:pt x="153" y="132"/>
                  </a:cubicBezTo>
                  <a:cubicBezTo>
                    <a:pt x="153" y="132"/>
                    <a:pt x="122" y="88"/>
                    <a:pt x="110" y="64"/>
                  </a:cubicBezTo>
                  <a:cubicBezTo>
                    <a:pt x="98" y="40"/>
                    <a:pt x="96" y="35"/>
                    <a:pt x="96" y="28"/>
                  </a:cubicBezTo>
                  <a:cubicBezTo>
                    <a:pt x="96" y="21"/>
                    <a:pt x="94" y="10"/>
                    <a:pt x="94" y="10"/>
                  </a:cubicBezTo>
                  <a:cubicBezTo>
                    <a:pt x="94" y="10"/>
                    <a:pt x="71" y="23"/>
                    <a:pt x="55" y="29"/>
                  </a:cubicBezTo>
                  <a:cubicBezTo>
                    <a:pt x="40" y="35"/>
                    <a:pt x="11" y="51"/>
                    <a:pt x="8" y="54"/>
                  </a:cubicBezTo>
                  <a:cubicBezTo>
                    <a:pt x="8" y="54"/>
                    <a:pt x="12" y="93"/>
                    <a:pt x="15" y="120"/>
                  </a:cubicBezTo>
                  <a:cubicBezTo>
                    <a:pt x="17" y="148"/>
                    <a:pt x="23" y="173"/>
                    <a:pt x="23" y="186"/>
                  </a:cubicBezTo>
                  <a:cubicBezTo>
                    <a:pt x="23" y="199"/>
                    <a:pt x="25" y="217"/>
                    <a:pt x="26" y="226"/>
                  </a:cubicBezTo>
                  <a:cubicBezTo>
                    <a:pt x="26" y="236"/>
                    <a:pt x="17" y="268"/>
                    <a:pt x="19" y="277"/>
                  </a:cubicBezTo>
                  <a:cubicBezTo>
                    <a:pt x="22" y="286"/>
                    <a:pt x="24" y="287"/>
                    <a:pt x="25" y="294"/>
                  </a:cubicBezTo>
                  <a:cubicBezTo>
                    <a:pt x="26" y="301"/>
                    <a:pt x="24" y="305"/>
                    <a:pt x="23" y="311"/>
                  </a:cubicBezTo>
                  <a:cubicBezTo>
                    <a:pt x="23" y="317"/>
                    <a:pt x="25" y="321"/>
                    <a:pt x="23" y="326"/>
                  </a:cubicBezTo>
                  <a:cubicBezTo>
                    <a:pt x="21" y="331"/>
                    <a:pt x="17" y="333"/>
                    <a:pt x="15" y="343"/>
                  </a:cubicBezTo>
                  <a:close/>
                </a:path>
              </a:pathLst>
            </a:custGeom>
            <a:solidFill>
              <a:srgbClr val="1F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811"/>
            <p:cNvSpPr>
              <a:spLocks/>
            </p:cNvSpPr>
            <p:nvPr/>
          </p:nvSpPr>
          <p:spPr bwMode="auto">
            <a:xfrm>
              <a:off x="-900688" y="2203455"/>
              <a:ext cx="17462" cy="382588"/>
            </a:xfrm>
            <a:custGeom>
              <a:avLst/>
              <a:gdLst>
                <a:gd name="T0" fmla="*/ 1 w 12"/>
                <a:gd name="T1" fmla="*/ 185 h 254"/>
                <a:gd name="T2" fmla="*/ 2 w 12"/>
                <a:gd name="T3" fmla="*/ 231 h 254"/>
                <a:gd name="T4" fmla="*/ 9 w 12"/>
                <a:gd name="T5" fmla="*/ 254 h 254"/>
                <a:gd name="T6" fmla="*/ 5 w 12"/>
                <a:gd name="T7" fmla="*/ 217 h 254"/>
                <a:gd name="T8" fmla="*/ 12 w 12"/>
                <a:gd name="T9" fmla="*/ 34 h 254"/>
                <a:gd name="T10" fmla="*/ 10 w 12"/>
                <a:gd name="T11" fmla="*/ 16 h 254"/>
                <a:gd name="T12" fmla="*/ 6 w 12"/>
                <a:gd name="T13" fmla="*/ 106 h 254"/>
                <a:gd name="T14" fmla="*/ 3 w 12"/>
                <a:gd name="T15" fmla="*/ 144 h 254"/>
                <a:gd name="T16" fmla="*/ 1 w 12"/>
                <a:gd name="T17" fmla="*/ 18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54">
                  <a:moveTo>
                    <a:pt x="1" y="185"/>
                  </a:moveTo>
                  <a:cubicBezTo>
                    <a:pt x="1" y="197"/>
                    <a:pt x="1" y="220"/>
                    <a:pt x="2" y="231"/>
                  </a:cubicBezTo>
                  <a:cubicBezTo>
                    <a:pt x="2" y="241"/>
                    <a:pt x="9" y="254"/>
                    <a:pt x="9" y="254"/>
                  </a:cubicBezTo>
                  <a:cubicBezTo>
                    <a:pt x="9" y="254"/>
                    <a:pt x="5" y="239"/>
                    <a:pt x="5" y="217"/>
                  </a:cubicBezTo>
                  <a:cubicBezTo>
                    <a:pt x="4" y="188"/>
                    <a:pt x="2" y="228"/>
                    <a:pt x="12" y="34"/>
                  </a:cubicBezTo>
                  <a:cubicBezTo>
                    <a:pt x="12" y="34"/>
                    <a:pt x="10" y="0"/>
                    <a:pt x="10" y="16"/>
                  </a:cubicBezTo>
                  <a:cubicBezTo>
                    <a:pt x="10" y="31"/>
                    <a:pt x="5" y="95"/>
                    <a:pt x="6" y="106"/>
                  </a:cubicBezTo>
                  <a:cubicBezTo>
                    <a:pt x="7" y="116"/>
                    <a:pt x="3" y="133"/>
                    <a:pt x="3" y="144"/>
                  </a:cubicBezTo>
                  <a:cubicBezTo>
                    <a:pt x="3" y="156"/>
                    <a:pt x="0" y="174"/>
                    <a:pt x="1" y="185"/>
                  </a:cubicBezTo>
                  <a:close/>
                </a:path>
              </a:pathLst>
            </a:custGeom>
            <a:solidFill>
              <a:srgbClr val="181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812"/>
            <p:cNvSpPr>
              <a:spLocks/>
            </p:cNvSpPr>
            <p:nvPr/>
          </p:nvSpPr>
          <p:spPr bwMode="auto">
            <a:xfrm>
              <a:off x="-919738" y="2132018"/>
              <a:ext cx="76200" cy="61913"/>
            </a:xfrm>
            <a:custGeom>
              <a:avLst/>
              <a:gdLst>
                <a:gd name="T0" fmla="*/ 31 w 51"/>
                <a:gd name="T1" fmla="*/ 31 h 42"/>
                <a:gd name="T2" fmla="*/ 18 w 51"/>
                <a:gd name="T3" fmla="*/ 23 h 42"/>
                <a:gd name="T4" fmla="*/ 0 w 51"/>
                <a:gd name="T5" fmla="*/ 0 h 42"/>
                <a:gd name="T6" fmla="*/ 0 w 51"/>
                <a:gd name="T7" fmla="*/ 3 h 42"/>
                <a:gd name="T8" fmla="*/ 26 w 51"/>
                <a:gd name="T9" fmla="*/ 42 h 42"/>
                <a:gd name="T10" fmla="*/ 51 w 51"/>
                <a:gd name="T11" fmla="*/ 5 h 42"/>
                <a:gd name="T12" fmla="*/ 31 w 51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42">
                  <a:moveTo>
                    <a:pt x="31" y="31"/>
                  </a:moveTo>
                  <a:cubicBezTo>
                    <a:pt x="27" y="33"/>
                    <a:pt x="23" y="30"/>
                    <a:pt x="18" y="23"/>
                  </a:cubicBezTo>
                  <a:cubicBezTo>
                    <a:pt x="12" y="17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39" y="28"/>
                    <a:pt x="51" y="5"/>
                  </a:cubicBezTo>
                  <a:cubicBezTo>
                    <a:pt x="43" y="17"/>
                    <a:pt x="35" y="28"/>
                    <a:pt x="31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813"/>
            <p:cNvSpPr>
              <a:spLocks/>
            </p:cNvSpPr>
            <p:nvPr/>
          </p:nvSpPr>
          <p:spPr bwMode="auto">
            <a:xfrm>
              <a:off x="-1078488" y="2513018"/>
              <a:ext cx="114300" cy="50800"/>
            </a:xfrm>
            <a:custGeom>
              <a:avLst/>
              <a:gdLst>
                <a:gd name="T0" fmla="*/ 76 w 76"/>
                <a:gd name="T1" fmla="*/ 10 h 34"/>
                <a:gd name="T2" fmla="*/ 56 w 76"/>
                <a:gd name="T3" fmla="*/ 31 h 34"/>
                <a:gd name="T4" fmla="*/ 11 w 76"/>
                <a:gd name="T5" fmla="*/ 23 h 34"/>
                <a:gd name="T6" fmla="*/ 0 w 76"/>
                <a:gd name="T7" fmla="*/ 20 h 34"/>
                <a:gd name="T8" fmla="*/ 60 w 76"/>
                <a:gd name="T9" fmla="*/ 33 h 34"/>
                <a:gd name="T10" fmla="*/ 76 w 76"/>
                <a:gd name="T11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34">
                  <a:moveTo>
                    <a:pt x="76" y="10"/>
                  </a:moveTo>
                  <a:cubicBezTo>
                    <a:pt x="76" y="0"/>
                    <a:pt x="70" y="32"/>
                    <a:pt x="56" y="31"/>
                  </a:cubicBezTo>
                  <a:cubicBezTo>
                    <a:pt x="42" y="30"/>
                    <a:pt x="23" y="25"/>
                    <a:pt x="11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48" y="34"/>
                    <a:pt x="60" y="33"/>
                  </a:cubicBezTo>
                  <a:cubicBezTo>
                    <a:pt x="73" y="31"/>
                    <a:pt x="75" y="16"/>
                    <a:pt x="76" y="10"/>
                  </a:cubicBezTo>
                  <a:close/>
                </a:path>
              </a:pathLst>
            </a:custGeom>
            <a:solidFill>
              <a:srgbClr val="181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814"/>
            <p:cNvSpPr>
              <a:spLocks/>
            </p:cNvSpPr>
            <p:nvPr/>
          </p:nvSpPr>
          <p:spPr bwMode="auto">
            <a:xfrm>
              <a:off x="-837188" y="2522543"/>
              <a:ext cx="115887" cy="47625"/>
            </a:xfrm>
            <a:custGeom>
              <a:avLst/>
              <a:gdLst>
                <a:gd name="T0" fmla="*/ 20 w 77"/>
                <a:gd name="T1" fmla="*/ 29 h 32"/>
                <a:gd name="T2" fmla="*/ 77 w 77"/>
                <a:gd name="T3" fmla="*/ 24 h 32"/>
                <a:gd name="T4" fmla="*/ 27 w 77"/>
                <a:gd name="T5" fmla="*/ 28 h 32"/>
                <a:gd name="T6" fmla="*/ 1 w 77"/>
                <a:gd name="T7" fmla="*/ 0 h 32"/>
                <a:gd name="T8" fmla="*/ 20 w 77"/>
                <a:gd name="T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2">
                  <a:moveTo>
                    <a:pt x="20" y="29"/>
                  </a:moveTo>
                  <a:cubicBezTo>
                    <a:pt x="36" y="32"/>
                    <a:pt x="77" y="24"/>
                    <a:pt x="77" y="24"/>
                  </a:cubicBezTo>
                  <a:cubicBezTo>
                    <a:pt x="77" y="24"/>
                    <a:pt x="53" y="29"/>
                    <a:pt x="27" y="28"/>
                  </a:cubicBezTo>
                  <a:cubicBezTo>
                    <a:pt x="0" y="28"/>
                    <a:pt x="1" y="0"/>
                    <a:pt x="1" y="0"/>
                  </a:cubicBezTo>
                  <a:cubicBezTo>
                    <a:pt x="0" y="12"/>
                    <a:pt x="3" y="27"/>
                    <a:pt x="20" y="29"/>
                  </a:cubicBezTo>
                  <a:close/>
                </a:path>
              </a:pathLst>
            </a:custGeom>
            <a:solidFill>
              <a:srgbClr val="181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815"/>
            <p:cNvSpPr>
              <a:spLocks/>
            </p:cNvSpPr>
            <p:nvPr/>
          </p:nvSpPr>
          <p:spPr bwMode="auto">
            <a:xfrm>
              <a:off x="-900688" y="2035180"/>
              <a:ext cx="34925" cy="31750"/>
            </a:xfrm>
            <a:custGeom>
              <a:avLst/>
              <a:gdLst>
                <a:gd name="T0" fmla="*/ 11 w 23"/>
                <a:gd name="T1" fmla="*/ 8 h 21"/>
                <a:gd name="T2" fmla="*/ 12 w 23"/>
                <a:gd name="T3" fmla="*/ 16 h 21"/>
                <a:gd name="T4" fmla="*/ 14 w 23"/>
                <a:gd name="T5" fmla="*/ 4 h 21"/>
                <a:gd name="T6" fmla="*/ 23 w 23"/>
                <a:gd name="T7" fmla="*/ 5 h 21"/>
                <a:gd name="T8" fmla="*/ 15 w 23"/>
                <a:gd name="T9" fmla="*/ 2 h 21"/>
                <a:gd name="T10" fmla="*/ 5 w 23"/>
                <a:gd name="T11" fmla="*/ 2 h 21"/>
                <a:gd name="T12" fmla="*/ 0 w 23"/>
                <a:gd name="T13" fmla="*/ 5 h 21"/>
                <a:gd name="T14" fmla="*/ 10 w 23"/>
                <a:gd name="T15" fmla="*/ 2 h 21"/>
                <a:gd name="T16" fmla="*/ 11 w 23"/>
                <a:gd name="T17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1">
                  <a:moveTo>
                    <a:pt x="11" y="8"/>
                  </a:moveTo>
                  <a:cubicBezTo>
                    <a:pt x="11" y="14"/>
                    <a:pt x="12" y="21"/>
                    <a:pt x="12" y="16"/>
                  </a:cubicBezTo>
                  <a:cubicBezTo>
                    <a:pt x="12" y="11"/>
                    <a:pt x="13" y="5"/>
                    <a:pt x="14" y="4"/>
                  </a:cubicBezTo>
                  <a:cubicBezTo>
                    <a:pt x="15" y="3"/>
                    <a:pt x="23" y="5"/>
                    <a:pt x="23" y="5"/>
                  </a:cubicBezTo>
                  <a:cubicBezTo>
                    <a:pt x="23" y="5"/>
                    <a:pt x="17" y="3"/>
                    <a:pt x="15" y="2"/>
                  </a:cubicBezTo>
                  <a:cubicBezTo>
                    <a:pt x="12" y="1"/>
                    <a:pt x="8" y="0"/>
                    <a:pt x="5" y="2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7" y="3"/>
                    <a:pt x="10" y="2"/>
                  </a:cubicBezTo>
                  <a:cubicBezTo>
                    <a:pt x="12" y="2"/>
                    <a:pt x="11" y="1"/>
                    <a:pt x="11" y="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816"/>
            <p:cNvSpPr>
              <a:spLocks/>
            </p:cNvSpPr>
            <p:nvPr/>
          </p:nvSpPr>
          <p:spPr bwMode="auto">
            <a:xfrm>
              <a:off x="-1207076" y="2657480"/>
              <a:ext cx="95250" cy="15875"/>
            </a:xfrm>
            <a:custGeom>
              <a:avLst/>
              <a:gdLst>
                <a:gd name="T0" fmla="*/ 56 w 63"/>
                <a:gd name="T1" fmla="*/ 8 h 11"/>
                <a:gd name="T2" fmla="*/ 16 w 63"/>
                <a:gd name="T3" fmla="*/ 3 h 11"/>
                <a:gd name="T4" fmla="*/ 3 w 63"/>
                <a:gd name="T5" fmla="*/ 8 h 11"/>
                <a:gd name="T6" fmla="*/ 5 w 63"/>
                <a:gd name="T7" fmla="*/ 11 h 11"/>
                <a:gd name="T8" fmla="*/ 6 w 63"/>
                <a:gd name="T9" fmla="*/ 11 h 11"/>
                <a:gd name="T10" fmla="*/ 9 w 63"/>
                <a:gd name="T11" fmla="*/ 5 h 11"/>
                <a:gd name="T12" fmla="*/ 43 w 63"/>
                <a:gd name="T13" fmla="*/ 7 h 11"/>
                <a:gd name="T14" fmla="*/ 42 w 63"/>
                <a:gd name="T15" fmla="*/ 11 h 11"/>
                <a:gd name="T16" fmla="*/ 56 w 63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1">
                  <a:moveTo>
                    <a:pt x="56" y="8"/>
                  </a:moveTo>
                  <a:cubicBezTo>
                    <a:pt x="49" y="5"/>
                    <a:pt x="23" y="2"/>
                    <a:pt x="16" y="3"/>
                  </a:cubicBezTo>
                  <a:cubicBezTo>
                    <a:pt x="10" y="3"/>
                    <a:pt x="7" y="4"/>
                    <a:pt x="3" y="8"/>
                  </a:cubicBezTo>
                  <a:cubicBezTo>
                    <a:pt x="0" y="11"/>
                    <a:pt x="5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8"/>
                    <a:pt x="6" y="6"/>
                    <a:pt x="9" y="5"/>
                  </a:cubicBezTo>
                  <a:cubicBezTo>
                    <a:pt x="22" y="0"/>
                    <a:pt x="43" y="7"/>
                    <a:pt x="43" y="7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1"/>
                    <a:pt x="63" y="10"/>
                    <a:pt x="56" y="8"/>
                  </a:cubicBezTo>
                  <a:close/>
                </a:path>
              </a:pathLst>
            </a:custGeom>
            <a:solidFill>
              <a:srgbClr val="E6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817"/>
            <p:cNvSpPr>
              <a:spLocks/>
            </p:cNvSpPr>
            <p:nvPr/>
          </p:nvSpPr>
          <p:spPr bwMode="auto">
            <a:xfrm>
              <a:off x="-672088" y="2614618"/>
              <a:ext cx="96837" cy="15875"/>
            </a:xfrm>
            <a:custGeom>
              <a:avLst/>
              <a:gdLst>
                <a:gd name="T0" fmla="*/ 57 w 64"/>
                <a:gd name="T1" fmla="*/ 10 h 11"/>
                <a:gd name="T2" fmla="*/ 64 w 64"/>
                <a:gd name="T3" fmla="*/ 10 h 11"/>
                <a:gd name="T4" fmla="*/ 56 w 64"/>
                <a:gd name="T5" fmla="*/ 8 h 11"/>
                <a:gd name="T6" fmla="*/ 34 w 64"/>
                <a:gd name="T7" fmla="*/ 3 h 11"/>
                <a:gd name="T8" fmla="*/ 14 w 64"/>
                <a:gd name="T9" fmla="*/ 3 h 11"/>
                <a:gd name="T10" fmla="*/ 7 w 64"/>
                <a:gd name="T11" fmla="*/ 1 h 11"/>
                <a:gd name="T12" fmla="*/ 11 w 64"/>
                <a:gd name="T13" fmla="*/ 9 h 11"/>
                <a:gd name="T14" fmla="*/ 11 w 64"/>
                <a:gd name="T15" fmla="*/ 5 h 11"/>
                <a:gd name="T16" fmla="*/ 57 w 64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1">
                  <a:moveTo>
                    <a:pt x="57" y="10"/>
                  </a:moveTo>
                  <a:cubicBezTo>
                    <a:pt x="59" y="11"/>
                    <a:pt x="63" y="10"/>
                    <a:pt x="64" y="10"/>
                  </a:cubicBezTo>
                  <a:cubicBezTo>
                    <a:pt x="64" y="9"/>
                    <a:pt x="60" y="8"/>
                    <a:pt x="56" y="8"/>
                  </a:cubicBezTo>
                  <a:cubicBezTo>
                    <a:pt x="49" y="6"/>
                    <a:pt x="39" y="4"/>
                    <a:pt x="34" y="3"/>
                  </a:cubicBezTo>
                  <a:cubicBezTo>
                    <a:pt x="29" y="2"/>
                    <a:pt x="20" y="3"/>
                    <a:pt x="14" y="3"/>
                  </a:cubicBezTo>
                  <a:cubicBezTo>
                    <a:pt x="11" y="2"/>
                    <a:pt x="9" y="1"/>
                    <a:pt x="7" y="1"/>
                  </a:cubicBezTo>
                  <a:cubicBezTo>
                    <a:pt x="0" y="2"/>
                    <a:pt x="11" y="9"/>
                    <a:pt x="11" y="9"/>
                  </a:cubicBezTo>
                  <a:cubicBezTo>
                    <a:pt x="11" y="9"/>
                    <a:pt x="11" y="8"/>
                    <a:pt x="11" y="5"/>
                  </a:cubicBezTo>
                  <a:cubicBezTo>
                    <a:pt x="35" y="0"/>
                    <a:pt x="54" y="9"/>
                    <a:pt x="57" y="10"/>
                  </a:cubicBezTo>
                  <a:close/>
                </a:path>
              </a:pathLst>
            </a:custGeom>
            <a:solidFill>
              <a:srgbClr val="E6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411480"/>
            <a:ext cx="11049000" cy="553998"/>
          </a:xfrm>
        </p:spPr>
        <p:txBody>
          <a:bodyPr>
            <a:spAutoFit/>
          </a:bodyPr>
          <a:lstStyle/>
          <a:p>
            <a:r>
              <a:rPr lang="en-US" dirty="0"/>
              <a:t>Artificial Intelligence – A Definition for B2B</a:t>
            </a:r>
          </a:p>
        </p:txBody>
      </p:sp>
      <p:sp>
        <p:nvSpPr>
          <p:cNvPr id="4" name="Content Placeholder 15"/>
          <p:cNvSpPr txBox="1">
            <a:spLocks/>
          </p:cNvSpPr>
          <p:nvPr/>
        </p:nvSpPr>
        <p:spPr>
          <a:xfrm>
            <a:off x="571500" y="977900"/>
            <a:ext cx="11049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731838" indent="-3349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sz="2112" b="0" i="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1066800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 b="0" i="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431925" indent="-3190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 b="0" i="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782763" indent="-3365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 b="0" i="0" kern="1200" baseline="0">
                <a:solidFill>
                  <a:srgbClr val="898789"/>
                </a:solidFill>
                <a:latin typeface="+mn-lt"/>
                <a:ea typeface="Arial" charset="0"/>
                <a:cs typeface="Arial" charset="0"/>
              </a:defRPr>
            </a:lvl5pPr>
            <a:lvl6pPr marL="1374775" indent="-3460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Wingdings" charset="2"/>
              <a:buChar char="§"/>
              <a:tabLst/>
              <a:defRPr sz="2112" b="0" i="0" kern="1200">
                <a:solidFill>
                  <a:srgbClr val="898789"/>
                </a:solidFill>
                <a:latin typeface="+mn-lt"/>
                <a:ea typeface="Arial" charset="0"/>
                <a:cs typeface="Arial" charset="0"/>
              </a:defRPr>
            </a:lvl6pPr>
            <a:lvl7pPr marL="1720850" indent="-3460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Wingdings" charset="2"/>
              <a:buChar char="§"/>
              <a:tabLst/>
              <a:defRPr sz="2400" b="0" i="0" kern="1200" baseline="0">
                <a:solidFill>
                  <a:srgbClr val="898789"/>
                </a:solidFill>
                <a:latin typeface="Arial" charset="0"/>
                <a:ea typeface="Arial" charset="0"/>
                <a:cs typeface="Arial" charset="0"/>
              </a:defRPr>
            </a:lvl7pPr>
            <a:lvl8pPr marL="2057400" indent="-3365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Wingdings" charset="2"/>
              <a:buChar char="§"/>
              <a:tabLst/>
              <a:defRPr sz="2400" b="0" i="0" kern="1200" baseline="0">
                <a:solidFill>
                  <a:srgbClr val="89878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/>
              <a:t>The capability of a machine to imitate intelligent human behavior</a:t>
            </a:r>
          </a:p>
        </p:txBody>
      </p:sp>
      <p:grpSp>
        <p:nvGrpSpPr>
          <p:cNvPr id="461" name="Group 460"/>
          <p:cNvGrpSpPr/>
          <p:nvPr/>
        </p:nvGrpSpPr>
        <p:grpSpPr>
          <a:xfrm>
            <a:off x="0" y="2590737"/>
            <a:ext cx="4362324" cy="1900046"/>
            <a:chOff x="0" y="2590737"/>
            <a:chExt cx="4362324" cy="1900046"/>
          </a:xfrm>
        </p:grpSpPr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0" y="2590737"/>
              <a:ext cx="4362324" cy="1900046"/>
            </a:xfrm>
            <a:custGeom>
              <a:avLst/>
              <a:gdLst>
                <a:gd name="connsiteX0" fmla="*/ 4108309 w 4362324"/>
                <a:gd name="connsiteY0" fmla="*/ 0 h 1900046"/>
                <a:gd name="connsiteX1" fmla="*/ 350930 w 4362324"/>
                <a:gd name="connsiteY1" fmla="*/ 0 h 1900046"/>
                <a:gd name="connsiteX2" fmla="*/ 0 w 4362324"/>
                <a:gd name="connsiteY2" fmla="*/ 0 h 1900046"/>
                <a:gd name="connsiteX3" fmla="*/ 0 w 4362324"/>
                <a:gd name="connsiteY3" fmla="*/ 1900046 h 1900046"/>
                <a:gd name="connsiteX4" fmla="*/ 117501 w 4362324"/>
                <a:gd name="connsiteY4" fmla="*/ 1900046 h 1900046"/>
                <a:gd name="connsiteX5" fmla="*/ 4108309 w 4362324"/>
                <a:gd name="connsiteY5" fmla="*/ 1900046 h 1900046"/>
                <a:gd name="connsiteX6" fmla="*/ 4362324 w 4362324"/>
                <a:gd name="connsiteY6" fmla="*/ 1644972 h 1900046"/>
                <a:gd name="connsiteX7" fmla="*/ 4362324 w 4362324"/>
                <a:gd name="connsiteY7" fmla="*/ 255076 h 1900046"/>
                <a:gd name="connsiteX8" fmla="*/ 4108309 w 4362324"/>
                <a:gd name="connsiteY8" fmla="*/ 0 h 190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2324" h="1900046">
                  <a:moveTo>
                    <a:pt x="4108309" y="0"/>
                  </a:moveTo>
                  <a:cubicBezTo>
                    <a:pt x="2679592" y="0"/>
                    <a:pt x="1435047" y="0"/>
                    <a:pt x="350930" y="0"/>
                  </a:cubicBezTo>
                  <a:lnTo>
                    <a:pt x="0" y="0"/>
                  </a:lnTo>
                  <a:lnTo>
                    <a:pt x="0" y="1900046"/>
                  </a:lnTo>
                  <a:lnTo>
                    <a:pt x="117501" y="1900046"/>
                  </a:lnTo>
                  <a:cubicBezTo>
                    <a:pt x="4108309" y="1900046"/>
                    <a:pt x="4108309" y="1900046"/>
                    <a:pt x="4108309" y="1900046"/>
                  </a:cubicBezTo>
                  <a:cubicBezTo>
                    <a:pt x="4248277" y="1900046"/>
                    <a:pt x="4362324" y="1785523"/>
                    <a:pt x="4362324" y="1644972"/>
                  </a:cubicBezTo>
                  <a:cubicBezTo>
                    <a:pt x="4362324" y="255076"/>
                    <a:pt x="4362324" y="255076"/>
                    <a:pt x="4362324" y="255076"/>
                  </a:cubicBezTo>
                  <a:cubicBezTo>
                    <a:pt x="4362324" y="114524"/>
                    <a:pt x="4248277" y="0"/>
                    <a:pt x="4108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71500" y="3306758"/>
              <a:ext cx="3274935" cy="430887"/>
            </a:xfrm>
            <a:prstGeom prst="rect">
              <a:avLst/>
            </a:prstGeom>
          </p:spPr>
          <p:txBody>
            <a:bodyPr vert="horz" wrap="non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2400" b="1" i="0" kern="1200" baseline="0">
                  <a:solidFill>
                    <a:schemeClr val="tx1"/>
                  </a:solidFill>
                  <a:latin typeface="Bronkoh" charset="0"/>
                  <a:ea typeface="Bronkoh" charset="0"/>
                  <a:cs typeface="Bronkoh" charset="0"/>
                </a:defRPr>
              </a:lvl1pPr>
              <a:lvl2pPr marL="9525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/>
                <a:buNone/>
                <a:tabLst/>
                <a:defRPr sz="2400" b="0" i="0" kern="1200">
                  <a:solidFill>
                    <a:schemeClr val="tx1"/>
                  </a:solidFill>
                  <a:latin typeface="Bronkoh" charset="0"/>
                  <a:ea typeface="Bronkoh" charset="0"/>
                  <a:cs typeface="Bronkoh" charset="0"/>
                </a:defRPr>
              </a:lvl2pPr>
              <a:lvl3pPr marL="346075" indent="-3365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kern="1200" baseline="0">
                  <a:solidFill>
                    <a:schemeClr val="tx1"/>
                  </a:solidFill>
                  <a:latin typeface="Bronkoh" charset="0"/>
                  <a:ea typeface="Bronkoh" charset="0"/>
                  <a:cs typeface="Bronkoh" charset="0"/>
                </a:defRPr>
              </a:lvl3pPr>
              <a:lvl4pPr marL="692150" indent="-346075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kern="120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4pPr>
              <a:lvl5pPr marL="1028700" indent="-3365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kern="120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5pPr>
              <a:lvl6pPr marL="1374775" indent="-34607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kern="120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6pPr>
              <a:lvl7pPr marL="1720850" indent="-34607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kern="120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7pPr>
              <a:lvl8pPr marL="2057400" indent="-3365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kern="120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Arial" charset="0"/>
                  <a:cs typeface="Arial" charset="0"/>
                </a:rPr>
                <a:t>What if your best</a:t>
              </a:r>
              <a:r>
                <a:rPr kumimoji="0" lang="mr-IN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Arial" charset="0"/>
                  <a:cs typeface="Arial" charset="0"/>
                </a:rPr>
                <a:t>…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endParaRPr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7829676" y="2590737"/>
            <a:ext cx="4362324" cy="1900046"/>
            <a:chOff x="7829676" y="2590737"/>
            <a:chExt cx="4362324" cy="1900046"/>
          </a:xfrm>
        </p:grpSpPr>
        <p:sp>
          <p:nvSpPr>
            <p:cNvPr id="462" name="Freeform 461"/>
            <p:cNvSpPr>
              <a:spLocks/>
            </p:cNvSpPr>
            <p:nvPr/>
          </p:nvSpPr>
          <p:spPr bwMode="auto">
            <a:xfrm flipH="1">
              <a:off x="7829676" y="2590737"/>
              <a:ext cx="4362324" cy="1900046"/>
            </a:xfrm>
            <a:custGeom>
              <a:avLst/>
              <a:gdLst>
                <a:gd name="connsiteX0" fmla="*/ 4108309 w 4362324"/>
                <a:gd name="connsiteY0" fmla="*/ 0 h 1900046"/>
                <a:gd name="connsiteX1" fmla="*/ 350930 w 4362324"/>
                <a:gd name="connsiteY1" fmla="*/ 0 h 1900046"/>
                <a:gd name="connsiteX2" fmla="*/ 0 w 4362324"/>
                <a:gd name="connsiteY2" fmla="*/ 0 h 1900046"/>
                <a:gd name="connsiteX3" fmla="*/ 0 w 4362324"/>
                <a:gd name="connsiteY3" fmla="*/ 1900046 h 1900046"/>
                <a:gd name="connsiteX4" fmla="*/ 117501 w 4362324"/>
                <a:gd name="connsiteY4" fmla="*/ 1900046 h 1900046"/>
                <a:gd name="connsiteX5" fmla="*/ 4108309 w 4362324"/>
                <a:gd name="connsiteY5" fmla="*/ 1900046 h 1900046"/>
                <a:gd name="connsiteX6" fmla="*/ 4362324 w 4362324"/>
                <a:gd name="connsiteY6" fmla="*/ 1644972 h 1900046"/>
                <a:gd name="connsiteX7" fmla="*/ 4362324 w 4362324"/>
                <a:gd name="connsiteY7" fmla="*/ 255076 h 1900046"/>
                <a:gd name="connsiteX8" fmla="*/ 4108309 w 4362324"/>
                <a:gd name="connsiteY8" fmla="*/ 0 h 190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2324" h="1900046">
                  <a:moveTo>
                    <a:pt x="4108309" y="0"/>
                  </a:moveTo>
                  <a:cubicBezTo>
                    <a:pt x="2679592" y="0"/>
                    <a:pt x="1435047" y="0"/>
                    <a:pt x="350930" y="0"/>
                  </a:cubicBezTo>
                  <a:lnTo>
                    <a:pt x="0" y="0"/>
                  </a:lnTo>
                  <a:lnTo>
                    <a:pt x="0" y="1900046"/>
                  </a:lnTo>
                  <a:lnTo>
                    <a:pt x="117501" y="1900046"/>
                  </a:lnTo>
                  <a:cubicBezTo>
                    <a:pt x="4108309" y="1900046"/>
                    <a:pt x="4108309" y="1900046"/>
                    <a:pt x="4108309" y="1900046"/>
                  </a:cubicBezTo>
                  <a:cubicBezTo>
                    <a:pt x="4248277" y="1900046"/>
                    <a:pt x="4362324" y="1785523"/>
                    <a:pt x="4362324" y="1644972"/>
                  </a:cubicBezTo>
                  <a:cubicBezTo>
                    <a:pt x="4362324" y="255076"/>
                    <a:pt x="4362324" y="255076"/>
                    <a:pt x="4362324" y="255076"/>
                  </a:cubicBezTo>
                  <a:cubicBezTo>
                    <a:pt x="4362324" y="114524"/>
                    <a:pt x="4248277" y="0"/>
                    <a:pt x="4108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8083811" y="2678986"/>
              <a:ext cx="3916848" cy="1723549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2400" b="1" i="0" kern="1200" baseline="0">
                  <a:solidFill>
                    <a:schemeClr val="tx1"/>
                  </a:solidFill>
                  <a:latin typeface="Bronkoh" charset="0"/>
                  <a:ea typeface="Bronkoh" charset="0"/>
                  <a:cs typeface="Bronkoh" charset="0"/>
                </a:defRPr>
              </a:lvl1pPr>
              <a:lvl2pPr marL="9525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/>
                <a:buNone/>
                <a:tabLst/>
                <a:defRPr sz="2400" b="0" i="0" kern="1200">
                  <a:solidFill>
                    <a:schemeClr val="tx1"/>
                  </a:solidFill>
                  <a:latin typeface="Bronkoh" charset="0"/>
                  <a:ea typeface="Bronkoh" charset="0"/>
                  <a:cs typeface="Bronkoh" charset="0"/>
                </a:defRPr>
              </a:lvl2pPr>
              <a:lvl3pPr marL="346075" indent="-3365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kern="1200" baseline="0">
                  <a:solidFill>
                    <a:schemeClr val="tx1"/>
                  </a:solidFill>
                  <a:latin typeface="Bronkoh" charset="0"/>
                  <a:ea typeface="Bronkoh" charset="0"/>
                  <a:cs typeface="Bronkoh" charset="0"/>
                </a:defRPr>
              </a:lvl3pPr>
              <a:lvl4pPr marL="692150" indent="-346075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kern="120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4pPr>
              <a:lvl5pPr marL="1028700" indent="-3365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kern="120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5pPr>
              <a:lvl6pPr marL="1374775" indent="-34607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kern="120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6pPr>
              <a:lvl7pPr marL="1720850" indent="-34607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kern="120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7pPr>
              <a:lvl8pPr marL="2057400" indent="-3365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kern="120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Arial" charset="0"/>
                  <a:cs typeface="Arial" charset="0"/>
                </a:rPr>
                <a:t>…</a:t>
              </a:r>
              <a:r>
                <a: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Arial" charset="0"/>
                  <a:cs typeface="Arial" charset="0"/>
                </a:rPr>
                <a:t>could evaluate every customer relationship, every day and recommend action?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75418" y="5561721"/>
            <a:ext cx="1105778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2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ea typeface="Arial Bold" charset="0"/>
                <a:cs typeface="Arial Bold" charset="0"/>
              </a:rPr>
              <a:t>How would that impact your revenue, profit and margin?</a:t>
            </a:r>
          </a:p>
        </p:txBody>
      </p:sp>
      <p:grpSp>
        <p:nvGrpSpPr>
          <p:cNvPr id="507" name="Group 506"/>
          <p:cNvGrpSpPr/>
          <p:nvPr/>
        </p:nvGrpSpPr>
        <p:grpSpPr>
          <a:xfrm>
            <a:off x="4470400" y="1506995"/>
            <a:ext cx="3251200" cy="735010"/>
            <a:chOff x="4470400" y="1506995"/>
            <a:chExt cx="3251200" cy="735010"/>
          </a:xfrm>
        </p:grpSpPr>
        <p:sp>
          <p:nvSpPr>
            <p:cNvPr id="508" name="Freeform 5"/>
            <p:cNvSpPr>
              <a:spLocks/>
            </p:cNvSpPr>
            <p:nvPr/>
          </p:nvSpPr>
          <p:spPr bwMode="auto">
            <a:xfrm rot="5400000">
              <a:off x="5728495" y="248900"/>
              <a:ext cx="735010" cy="3251200"/>
            </a:xfrm>
            <a:custGeom>
              <a:avLst/>
              <a:gdLst>
                <a:gd name="T0" fmla="*/ 0 w 151"/>
                <a:gd name="T1" fmla="*/ 973 h 996"/>
                <a:gd name="T2" fmla="*/ 0 w 151"/>
                <a:gd name="T3" fmla="*/ 24 h 996"/>
                <a:gd name="T4" fmla="*/ 24 w 151"/>
                <a:gd name="T5" fmla="*/ 0 h 996"/>
                <a:gd name="T6" fmla="*/ 127 w 151"/>
                <a:gd name="T7" fmla="*/ 0 h 996"/>
                <a:gd name="T8" fmla="*/ 151 w 151"/>
                <a:gd name="T9" fmla="*/ 24 h 996"/>
                <a:gd name="T10" fmla="*/ 151 w 151"/>
                <a:gd name="T11" fmla="*/ 973 h 996"/>
                <a:gd name="T12" fmla="*/ 128 w 151"/>
                <a:gd name="T13" fmla="*/ 996 h 996"/>
                <a:gd name="T14" fmla="*/ 22 w 151"/>
                <a:gd name="T15" fmla="*/ 996 h 996"/>
                <a:gd name="T16" fmla="*/ 0 w 151"/>
                <a:gd name="T17" fmla="*/ 97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996">
                  <a:moveTo>
                    <a:pt x="0" y="973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9"/>
                    <a:pt x="9" y="0"/>
                    <a:pt x="2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2" y="0"/>
                    <a:pt x="151" y="9"/>
                    <a:pt x="151" y="24"/>
                  </a:cubicBezTo>
                  <a:cubicBezTo>
                    <a:pt x="151" y="973"/>
                    <a:pt x="151" y="973"/>
                    <a:pt x="151" y="973"/>
                  </a:cubicBezTo>
                  <a:cubicBezTo>
                    <a:pt x="151" y="987"/>
                    <a:pt x="142" y="996"/>
                    <a:pt x="128" y="996"/>
                  </a:cubicBezTo>
                  <a:cubicBezTo>
                    <a:pt x="22" y="996"/>
                    <a:pt x="22" y="996"/>
                    <a:pt x="22" y="996"/>
                  </a:cubicBezTo>
                  <a:cubicBezTo>
                    <a:pt x="9" y="996"/>
                    <a:pt x="0" y="987"/>
                    <a:pt x="0" y="973"/>
                  </a:cubicBezTo>
                </a:path>
              </a:pathLst>
            </a:custGeom>
            <a:solidFill>
              <a:schemeClr val="bg1">
                <a:alpha val="77000"/>
              </a:schemeClr>
            </a:solidFill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5043092" y="1659057"/>
              <a:ext cx="2140747" cy="430887"/>
            </a:xfrm>
            <a:prstGeom prst="rect">
              <a:avLst/>
            </a:prstGeom>
            <a:ln>
              <a:noFill/>
            </a:ln>
          </p:spPr>
          <p:txBody>
            <a:bodyPr vert="horz"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ea typeface="Arial Bold" charset="0"/>
                  <a:cs typeface="Arial Bold" charset="0"/>
                </a:defRPr>
              </a:lvl1pPr>
              <a:lvl2pPr marL="9525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/>
                <a:buNone/>
                <a:tabLst/>
                <a:defRPr sz="2400" b="0" i="0">
                  <a:latin typeface="Bronkoh" charset="0"/>
                  <a:ea typeface="Bronkoh" charset="0"/>
                  <a:cs typeface="Bronkoh" charset="0"/>
                </a:defRPr>
              </a:lvl2pPr>
              <a:lvl3pPr marL="346075" indent="-33655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baseline="0">
                  <a:latin typeface="Bronkoh" charset="0"/>
                  <a:ea typeface="Bronkoh" charset="0"/>
                  <a:cs typeface="Bronkoh" charset="0"/>
                </a:defRPr>
              </a:lvl3pPr>
              <a:lvl4pPr marL="692150" indent="-346075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4pPr>
              <a:lvl5pPr marL="1028700" indent="-33655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5pPr>
              <a:lvl6pPr marL="1374775" indent="-346075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6pPr>
              <a:lvl7pPr marL="1720850" indent="-346075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7pPr>
              <a:lvl8pPr marL="2057400" indent="-336550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dirty="0"/>
                <a:t>Sales Person</a:t>
              </a:r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4470400" y="2298478"/>
            <a:ext cx="3251200" cy="735010"/>
            <a:chOff x="4470400" y="2298478"/>
            <a:chExt cx="3251200" cy="735010"/>
          </a:xfrm>
        </p:grpSpPr>
        <p:sp>
          <p:nvSpPr>
            <p:cNvPr id="511" name="Freeform 5"/>
            <p:cNvSpPr>
              <a:spLocks/>
            </p:cNvSpPr>
            <p:nvPr/>
          </p:nvSpPr>
          <p:spPr bwMode="auto">
            <a:xfrm rot="5400000">
              <a:off x="5728495" y="1040383"/>
              <a:ext cx="735010" cy="3251200"/>
            </a:xfrm>
            <a:custGeom>
              <a:avLst/>
              <a:gdLst>
                <a:gd name="T0" fmla="*/ 0 w 151"/>
                <a:gd name="T1" fmla="*/ 973 h 996"/>
                <a:gd name="T2" fmla="*/ 0 w 151"/>
                <a:gd name="T3" fmla="*/ 24 h 996"/>
                <a:gd name="T4" fmla="*/ 24 w 151"/>
                <a:gd name="T5" fmla="*/ 0 h 996"/>
                <a:gd name="T6" fmla="*/ 127 w 151"/>
                <a:gd name="T7" fmla="*/ 0 h 996"/>
                <a:gd name="T8" fmla="*/ 151 w 151"/>
                <a:gd name="T9" fmla="*/ 24 h 996"/>
                <a:gd name="T10" fmla="*/ 151 w 151"/>
                <a:gd name="T11" fmla="*/ 973 h 996"/>
                <a:gd name="T12" fmla="*/ 128 w 151"/>
                <a:gd name="T13" fmla="*/ 996 h 996"/>
                <a:gd name="T14" fmla="*/ 22 w 151"/>
                <a:gd name="T15" fmla="*/ 996 h 996"/>
                <a:gd name="T16" fmla="*/ 0 w 151"/>
                <a:gd name="T17" fmla="*/ 97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996">
                  <a:moveTo>
                    <a:pt x="0" y="973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9"/>
                    <a:pt x="9" y="0"/>
                    <a:pt x="2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2" y="0"/>
                    <a:pt x="151" y="9"/>
                    <a:pt x="151" y="24"/>
                  </a:cubicBezTo>
                  <a:cubicBezTo>
                    <a:pt x="151" y="973"/>
                    <a:pt x="151" y="973"/>
                    <a:pt x="151" y="973"/>
                  </a:cubicBezTo>
                  <a:cubicBezTo>
                    <a:pt x="151" y="987"/>
                    <a:pt x="142" y="996"/>
                    <a:pt x="128" y="996"/>
                  </a:cubicBezTo>
                  <a:cubicBezTo>
                    <a:pt x="22" y="996"/>
                    <a:pt x="22" y="996"/>
                    <a:pt x="22" y="996"/>
                  </a:cubicBezTo>
                  <a:cubicBezTo>
                    <a:pt x="9" y="996"/>
                    <a:pt x="0" y="987"/>
                    <a:pt x="0" y="973"/>
                  </a:cubicBezTo>
                </a:path>
              </a:pathLst>
            </a:custGeom>
            <a:solidFill>
              <a:schemeClr val="bg1">
                <a:alpha val="77000"/>
              </a:schemeClr>
            </a:solidFill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5630733" y="2450540"/>
              <a:ext cx="965464" cy="430887"/>
            </a:xfrm>
            <a:prstGeom prst="rect">
              <a:avLst/>
            </a:prstGeom>
            <a:ln>
              <a:noFill/>
            </a:ln>
          </p:spPr>
          <p:txBody>
            <a:bodyPr vert="horz"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ea typeface="Arial Bold" charset="0"/>
                  <a:cs typeface="Arial Bold" charset="0"/>
                </a:defRPr>
              </a:lvl1pPr>
              <a:lvl2pPr marL="9525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/>
                <a:buNone/>
                <a:tabLst/>
                <a:defRPr sz="2400" b="0" i="0">
                  <a:latin typeface="Bronkoh" charset="0"/>
                  <a:ea typeface="Bronkoh" charset="0"/>
                  <a:cs typeface="Bronkoh" charset="0"/>
                </a:defRPr>
              </a:lvl2pPr>
              <a:lvl3pPr marL="346075" indent="-33655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baseline="0">
                  <a:latin typeface="Bronkoh" charset="0"/>
                  <a:ea typeface="Bronkoh" charset="0"/>
                  <a:cs typeface="Bronkoh" charset="0"/>
                </a:defRPr>
              </a:lvl3pPr>
              <a:lvl4pPr marL="692150" indent="-346075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4pPr>
              <a:lvl5pPr marL="1028700" indent="-33655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5pPr>
              <a:lvl6pPr marL="1374775" indent="-346075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6pPr>
              <a:lvl7pPr marL="1720850" indent="-346075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7pPr>
              <a:lvl8pPr marL="2057400" indent="-336550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dirty="0"/>
                <a:t>Pricer</a:t>
              </a:r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4470400" y="3089961"/>
            <a:ext cx="3251200" cy="735010"/>
            <a:chOff x="4470400" y="3089961"/>
            <a:chExt cx="3251200" cy="735010"/>
          </a:xfrm>
        </p:grpSpPr>
        <p:sp>
          <p:nvSpPr>
            <p:cNvPr id="514" name="Freeform 5"/>
            <p:cNvSpPr>
              <a:spLocks/>
            </p:cNvSpPr>
            <p:nvPr/>
          </p:nvSpPr>
          <p:spPr bwMode="auto">
            <a:xfrm rot="5400000">
              <a:off x="5728495" y="1831866"/>
              <a:ext cx="735010" cy="3251200"/>
            </a:xfrm>
            <a:custGeom>
              <a:avLst/>
              <a:gdLst>
                <a:gd name="T0" fmla="*/ 0 w 151"/>
                <a:gd name="T1" fmla="*/ 973 h 996"/>
                <a:gd name="T2" fmla="*/ 0 w 151"/>
                <a:gd name="T3" fmla="*/ 24 h 996"/>
                <a:gd name="T4" fmla="*/ 24 w 151"/>
                <a:gd name="T5" fmla="*/ 0 h 996"/>
                <a:gd name="T6" fmla="*/ 127 w 151"/>
                <a:gd name="T7" fmla="*/ 0 h 996"/>
                <a:gd name="T8" fmla="*/ 151 w 151"/>
                <a:gd name="T9" fmla="*/ 24 h 996"/>
                <a:gd name="T10" fmla="*/ 151 w 151"/>
                <a:gd name="T11" fmla="*/ 973 h 996"/>
                <a:gd name="T12" fmla="*/ 128 w 151"/>
                <a:gd name="T13" fmla="*/ 996 h 996"/>
                <a:gd name="T14" fmla="*/ 22 w 151"/>
                <a:gd name="T15" fmla="*/ 996 h 996"/>
                <a:gd name="T16" fmla="*/ 0 w 151"/>
                <a:gd name="T17" fmla="*/ 97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996">
                  <a:moveTo>
                    <a:pt x="0" y="973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9"/>
                    <a:pt x="9" y="0"/>
                    <a:pt x="2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2" y="0"/>
                    <a:pt x="151" y="9"/>
                    <a:pt x="151" y="24"/>
                  </a:cubicBezTo>
                  <a:cubicBezTo>
                    <a:pt x="151" y="973"/>
                    <a:pt x="151" y="973"/>
                    <a:pt x="151" y="973"/>
                  </a:cubicBezTo>
                  <a:cubicBezTo>
                    <a:pt x="151" y="987"/>
                    <a:pt x="142" y="996"/>
                    <a:pt x="128" y="996"/>
                  </a:cubicBezTo>
                  <a:cubicBezTo>
                    <a:pt x="22" y="996"/>
                    <a:pt x="22" y="996"/>
                    <a:pt x="22" y="996"/>
                  </a:cubicBezTo>
                  <a:cubicBezTo>
                    <a:pt x="9" y="996"/>
                    <a:pt x="0" y="987"/>
                    <a:pt x="0" y="973"/>
                  </a:cubicBezTo>
                </a:path>
              </a:pathLst>
            </a:custGeom>
            <a:solidFill>
              <a:schemeClr val="bg1">
                <a:alpha val="77000"/>
              </a:schemeClr>
            </a:solidFill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5629973" y="3242023"/>
              <a:ext cx="966985" cy="430887"/>
            </a:xfrm>
            <a:prstGeom prst="rect">
              <a:avLst/>
            </a:prstGeom>
            <a:ln>
              <a:noFill/>
            </a:ln>
          </p:spPr>
          <p:txBody>
            <a:bodyPr vert="horz"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ea typeface="Arial Bold" charset="0"/>
                  <a:cs typeface="Arial Bold" charset="0"/>
                </a:defRPr>
              </a:lvl1pPr>
              <a:lvl2pPr marL="9525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/>
                <a:buNone/>
                <a:tabLst/>
                <a:defRPr sz="2400" b="0" i="0">
                  <a:latin typeface="Bronkoh" charset="0"/>
                  <a:ea typeface="Bronkoh" charset="0"/>
                  <a:cs typeface="Bronkoh" charset="0"/>
                </a:defRPr>
              </a:lvl2pPr>
              <a:lvl3pPr marL="346075" indent="-33655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baseline="0">
                  <a:latin typeface="Bronkoh" charset="0"/>
                  <a:ea typeface="Bronkoh" charset="0"/>
                  <a:cs typeface="Bronkoh" charset="0"/>
                </a:defRPr>
              </a:lvl3pPr>
              <a:lvl4pPr marL="692150" indent="-346075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4pPr>
              <a:lvl5pPr marL="1028700" indent="-33655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5pPr>
              <a:lvl6pPr marL="1374775" indent="-346075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6pPr>
              <a:lvl7pPr marL="1720850" indent="-346075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7pPr>
              <a:lvl8pPr marL="2057400" indent="-336550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dirty="0"/>
                <a:t>Buyer</a:t>
              </a:r>
            </a:p>
          </p:txBody>
        </p:sp>
      </p:grpSp>
      <p:grpSp>
        <p:nvGrpSpPr>
          <p:cNvPr id="516" name="Group 515"/>
          <p:cNvGrpSpPr/>
          <p:nvPr/>
        </p:nvGrpSpPr>
        <p:grpSpPr>
          <a:xfrm>
            <a:off x="4470400" y="3881444"/>
            <a:ext cx="3251200" cy="735010"/>
            <a:chOff x="4470400" y="3881444"/>
            <a:chExt cx="3251200" cy="735010"/>
          </a:xfrm>
        </p:grpSpPr>
        <p:sp>
          <p:nvSpPr>
            <p:cNvPr id="517" name="Freeform 5"/>
            <p:cNvSpPr>
              <a:spLocks/>
            </p:cNvSpPr>
            <p:nvPr/>
          </p:nvSpPr>
          <p:spPr bwMode="auto">
            <a:xfrm rot="5400000">
              <a:off x="5728495" y="2623349"/>
              <a:ext cx="735010" cy="3251200"/>
            </a:xfrm>
            <a:custGeom>
              <a:avLst/>
              <a:gdLst>
                <a:gd name="T0" fmla="*/ 0 w 151"/>
                <a:gd name="T1" fmla="*/ 973 h 996"/>
                <a:gd name="T2" fmla="*/ 0 w 151"/>
                <a:gd name="T3" fmla="*/ 24 h 996"/>
                <a:gd name="T4" fmla="*/ 24 w 151"/>
                <a:gd name="T5" fmla="*/ 0 h 996"/>
                <a:gd name="T6" fmla="*/ 127 w 151"/>
                <a:gd name="T7" fmla="*/ 0 h 996"/>
                <a:gd name="T8" fmla="*/ 151 w 151"/>
                <a:gd name="T9" fmla="*/ 24 h 996"/>
                <a:gd name="T10" fmla="*/ 151 w 151"/>
                <a:gd name="T11" fmla="*/ 973 h 996"/>
                <a:gd name="T12" fmla="*/ 128 w 151"/>
                <a:gd name="T13" fmla="*/ 996 h 996"/>
                <a:gd name="T14" fmla="*/ 22 w 151"/>
                <a:gd name="T15" fmla="*/ 996 h 996"/>
                <a:gd name="T16" fmla="*/ 0 w 151"/>
                <a:gd name="T17" fmla="*/ 97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996">
                  <a:moveTo>
                    <a:pt x="0" y="973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9"/>
                    <a:pt x="9" y="0"/>
                    <a:pt x="2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2" y="0"/>
                    <a:pt x="151" y="9"/>
                    <a:pt x="151" y="24"/>
                  </a:cubicBezTo>
                  <a:cubicBezTo>
                    <a:pt x="151" y="973"/>
                    <a:pt x="151" y="973"/>
                    <a:pt x="151" y="973"/>
                  </a:cubicBezTo>
                  <a:cubicBezTo>
                    <a:pt x="151" y="987"/>
                    <a:pt x="142" y="996"/>
                    <a:pt x="128" y="996"/>
                  </a:cubicBezTo>
                  <a:cubicBezTo>
                    <a:pt x="22" y="996"/>
                    <a:pt x="22" y="996"/>
                    <a:pt x="22" y="996"/>
                  </a:cubicBezTo>
                  <a:cubicBezTo>
                    <a:pt x="9" y="996"/>
                    <a:pt x="0" y="987"/>
                    <a:pt x="0" y="973"/>
                  </a:cubicBezTo>
                </a:path>
              </a:pathLst>
            </a:custGeom>
            <a:solidFill>
              <a:schemeClr val="bg1">
                <a:alpha val="77000"/>
              </a:schemeClr>
            </a:solidFill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4720764" y="4033506"/>
              <a:ext cx="2785404" cy="430887"/>
            </a:xfrm>
            <a:prstGeom prst="rect">
              <a:avLst/>
            </a:prstGeom>
            <a:ln>
              <a:noFill/>
            </a:ln>
          </p:spPr>
          <p:txBody>
            <a:bodyPr vert="horz"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ea typeface="Arial Bold" charset="0"/>
                  <a:cs typeface="Arial Bold" charset="0"/>
                </a:defRPr>
              </a:lvl1pPr>
              <a:lvl2pPr marL="9525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/>
                <a:buNone/>
                <a:tabLst/>
                <a:defRPr sz="2400" b="0" i="0">
                  <a:latin typeface="Bronkoh" charset="0"/>
                  <a:ea typeface="Bronkoh" charset="0"/>
                  <a:cs typeface="Bronkoh" charset="0"/>
                </a:defRPr>
              </a:lvl2pPr>
              <a:lvl3pPr marL="346075" indent="-33655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baseline="0">
                  <a:latin typeface="Bronkoh" charset="0"/>
                  <a:ea typeface="Bronkoh" charset="0"/>
                  <a:cs typeface="Bronkoh" charset="0"/>
                </a:defRPr>
              </a:lvl3pPr>
              <a:lvl4pPr marL="692150" indent="-346075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4pPr>
              <a:lvl5pPr marL="1028700" indent="-33655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5pPr>
              <a:lvl6pPr marL="1374775" indent="-346075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6pPr>
              <a:lvl7pPr marL="1720850" indent="-346075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7pPr>
              <a:lvl8pPr marL="2057400" indent="-336550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dirty="0"/>
                <a:t>Product Manager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4470400" y="4672927"/>
            <a:ext cx="3251200" cy="735010"/>
            <a:chOff x="4470400" y="4672927"/>
            <a:chExt cx="3251200" cy="735010"/>
          </a:xfrm>
        </p:grpSpPr>
        <p:sp>
          <p:nvSpPr>
            <p:cNvPr id="520" name="Freeform 5"/>
            <p:cNvSpPr>
              <a:spLocks/>
            </p:cNvSpPr>
            <p:nvPr/>
          </p:nvSpPr>
          <p:spPr bwMode="auto">
            <a:xfrm rot="5400000">
              <a:off x="5728495" y="3414832"/>
              <a:ext cx="735010" cy="3251200"/>
            </a:xfrm>
            <a:custGeom>
              <a:avLst/>
              <a:gdLst>
                <a:gd name="T0" fmla="*/ 0 w 151"/>
                <a:gd name="T1" fmla="*/ 973 h 996"/>
                <a:gd name="T2" fmla="*/ 0 w 151"/>
                <a:gd name="T3" fmla="*/ 24 h 996"/>
                <a:gd name="T4" fmla="*/ 24 w 151"/>
                <a:gd name="T5" fmla="*/ 0 h 996"/>
                <a:gd name="T6" fmla="*/ 127 w 151"/>
                <a:gd name="T7" fmla="*/ 0 h 996"/>
                <a:gd name="T8" fmla="*/ 151 w 151"/>
                <a:gd name="T9" fmla="*/ 24 h 996"/>
                <a:gd name="T10" fmla="*/ 151 w 151"/>
                <a:gd name="T11" fmla="*/ 973 h 996"/>
                <a:gd name="T12" fmla="*/ 128 w 151"/>
                <a:gd name="T13" fmla="*/ 996 h 996"/>
                <a:gd name="T14" fmla="*/ 22 w 151"/>
                <a:gd name="T15" fmla="*/ 996 h 996"/>
                <a:gd name="T16" fmla="*/ 0 w 151"/>
                <a:gd name="T17" fmla="*/ 97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996">
                  <a:moveTo>
                    <a:pt x="0" y="973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9"/>
                    <a:pt x="9" y="0"/>
                    <a:pt x="2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2" y="0"/>
                    <a:pt x="151" y="9"/>
                    <a:pt x="151" y="24"/>
                  </a:cubicBezTo>
                  <a:cubicBezTo>
                    <a:pt x="151" y="973"/>
                    <a:pt x="151" y="973"/>
                    <a:pt x="151" y="973"/>
                  </a:cubicBezTo>
                  <a:cubicBezTo>
                    <a:pt x="151" y="987"/>
                    <a:pt x="142" y="996"/>
                    <a:pt x="128" y="996"/>
                  </a:cubicBezTo>
                  <a:cubicBezTo>
                    <a:pt x="22" y="996"/>
                    <a:pt x="22" y="996"/>
                    <a:pt x="22" y="996"/>
                  </a:cubicBezTo>
                  <a:cubicBezTo>
                    <a:pt x="9" y="996"/>
                    <a:pt x="0" y="987"/>
                    <a:pt x="0" y="973"/>
                  </a:cubicBezTo>
                </a:path>
              </a:pathLst>
            </a:custGeom>
            <a:solidFill>
              <a:schemeClr val="bg1">
                <a:alpha val="77000"/>
              </a:schemeClr>
            </a:solidFill>
            <a:ln>
              <a:solidFill>
                <a:schemeClr val="accent6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4717205" y="4824989"/>
              <a:ext cx="2792520" cy="430887"/>
            </a:xfrm>
            <a:prstGeom prst="rect">
              <a:avLst/>
            </a:prstGeom>
            <a:ln>
              <a:noFill/>
            </a:ln>
          </p:spPr>
          <p:txBody>
            <a:bodyPr vert="horz"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ea typeface="Arial Bold" charset="0"/>
                  <a:cs typeface="Arial Bold" charset="0"/>
                </a:defRPr>
              </a:lvl1pPr>
              <a:lvl2pPr marL="9525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/>
                <a:buNone/>
                <a:tabLst/>
                <a:defRPr sz="2400" b="0" i="0">
                  <a:latin typeface="Bronkoh" charset="0"/>
                  <a:ea typeface="Bronkoh" charset="0"/>
                  <a:cs typeface="Bronkoh" charset="0"/>
                </a:defRPr>
              </a:lvl2pPr>
              <a:lvl3pPr marL="346075" indent="-33655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baseline="0">
                  <a:latin typeface="Bronkoh" charset="0"/>
                  <a:ea typeface="Bronkoh" charset="0"/>
                  <a:cs typeface="Bronkoh" charset="0"/>
                </a:defRPr>
              </a:lvl3pPr>
              <a:lvl4pPr marL="692150" indent="-346075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4pPr>
              <a:lvl5pPr marL="1028700" indent="-33655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5pPr>
              <a:lvl6pPr marL="1374775" indent="-346075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6pPr>
              <a:lvl7pPr marL="1720850" indent="-346075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7pPr>
              <a:lvl8pPr marL="2057400" indent="-336550">
                <a:lnSpc>
                  <a:spcPct val="100000"/>
                </a:lnSpc>
                <a:spcBef>
                  <a:spcPts val="500"/>
                </a:spcBef>
                <a:buSzPct val="80000"/>
                <a:buFont typeface="Wingdings" charset="2"/>
                <a:buChar char="§"/>
                <a:tabLst/>
                <a:defRPr sz="2400" b="0" i="0" baseline="0">
                  <a:solidFill>
                    <a:srgbClr val="898789"/>
                  </a:solidFill>
                  <a:latin typeface="Bronkoh" charset="0"/>
                  <a:ea typeface="Bronkoh" charset="0"/>
                  <a:cs typeface="Bronkoh" charset="0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dirty="0"/>
                <a:t>Financial Analyst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82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80634" y="1955432"/>
            <a:ext cx="11844218" cy="3170755"/>
          </a:xfrm>
          <a:prstGeom prst="roundRect">
            <a:avLst>
              <a:gd name="adj" fmla="val 3334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E58DEDB0-FFC5-4EBA-8FF1-90725EB8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11480"/>
            <a:ext cx="11049000" cy="1150619"/>
          </a:xfrm>
        </p:spPr>
        <p:txBody>
          <a:bodyPr>
            <a:normAutofit/>
          </a:bodyPr>
          <a:lstStyle/>
          <a:p>
            <a:r>
              <a:rPr lang="en-US" dirty="0"/>
              <a:t>Zilliant IQ - Overview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>
          <a:xfrm>
            <a:off x="477186" y="2093056"/>
            <a:ext cx="2557762" cy="2321931"/>
            <a:chOff x="1139982" y="2816460"/>
            <a:chExt cx="2253344" cy="2118599"/>
          </a:xfrm>
        </p:grpSpPr>
        <p:sp>
          <p:nvSpPr>
            <p:cNvPr id="12" name="Rounded Rectangle 11"/>
            <p:cNvSpPr/>
            <p:nvPr/>
          </p:nvSpPr>
          <p:spPr>
            <a:xfrm>
              <a:off x="1139982" y="2816460"/>
              <a:ext cx="2253344" cy="2115659"/>
            </a:xfrm>
            <a:prstGeom prst="roundRect">
              <a:avLst>
                <a:gd name="adj" fmla="val 33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1358823" y="2988872"/>
              <a:ext cx="1815891" cy="194618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b="1" i="0" kern="1200" spc="-30" baseline="0">
                  <a:solidFill>
                    <a:schemeClr val="tx2"/>
                  </a:solidFill>
                  <a:latin typeface="+mj-lt"/>
                  <a:ea typeface="Arial" charset="0"/>
                  <a:cs typeface="Arial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2000" u="sng" spc="0" dirty="0">
                  <a:solidFill>
                    <a:schemeClr val="accent1"/>
                  </a:solidFill>
                  <a:latin typeface="+mn-lt"/>
                </a:rPr>
                <a:t>IQ ENGINES</a:t>
              </a:r>
            </a:p>
            <a:p>
              <a:pPr>
                <a:lnSpc>
                  <a:spcPct val="90000"/>
                </a:lnSpc>
              </a:pPr>
              <a:br>
                <a:rPr lang="en-US" sz="800" b="0" spc="0" dirty="0">
                  <a:solidFill>
                    <a:schemeClr val="accent1"/>
                  </a:solidFill>
                  <a:latin typeface="+mn-lt"/>
                </a:rPr>
              </a:br>
              <a:r>
                <a:rPr lang="en-US" sz="1800" b="0" spc="0" dirty="0">
                  <a:solidFill>
                    <a:schemeClr val="accent1"/>
                  </a:solidFill>
                  <a:latin typeface="+mn-lt"/>
                </a:rPr>
                <a:t>AI &amp; Prescriptive Insights</a:t>
              </a:r>
            </a:p>
            <a:p>
              <a:pPr>
                <a:lnSpc>
                  <a:spcPct val="90000"/>
                </a:lnSpc>
              </a:pPr>
              <a:endParaRPr lang="en-US" sz="2400" b="0" spc="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sp>
        <p:nvSpPr>
          <p:cNvPr id="37" name="Rounded Rectangle 11">
            <a:extLst>
              <a:ext uri="{FF2B5EF4-FFF2-40B4-BE49-F238E27FC236}">
                <a16:creationId xmlns:a16="http://schemas.microsoft.com/office/drawing/2014/main" id="{5E7252C2-1E25-4C62-817F-0208CDA3884E}"/>
              </a:ext>
            </a:extLst>
          </p:cNvPr>
          <p:cNvSpPr/>
          <p:nvPr/>
        </p:nvSpPr>
        <p:spPr>
          <a:xfrm>
            <a:off x="477186" y="4549389"/>
            <a:ext cx="2557762" cy="357458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>
          <a:xfrm>
            <a:off x="3380548" y="2093058"/>
            <a:ext cx="2557762" cy="2318707"/>
            <a:chOff x="3736226" y="2816460"/>
            <a:chExt cx="2253344" cy="2118599"/>
          </a:xfrm>
        </p:grpSpPr>
        <p:sp>
          <p:nvSpPr>
            <p:cNvPr id="33" name="Rounded Rectangle 32"/>
            <p:cNvSpPr/>
            <p:nvPr/>
          </p:nvSpPr>
          <p:spPr>
            <a:xfrm>
              <a:off x="3736226" y="2816460"/>
              <a:ext cx="2253344" cy="2115659"/>
            </a:xfrm>
            <a:prstGeom prst="roundRect">
              <a:avLst>
                <a:gd name="adj" fmla="val 33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3954952" y="2988872"/>
              <a:ext cx="1815891" cy="194618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b="1" i="0" kern="1200" spc="-30" baseline="0">
                  <a:solidFill>
                    <a:schemeClr val="tx2"/>
                  </a:solidFill>
                  <a:latin typeface="+mj-lt"/>
                  <a:ea typeface="Arial" charset="0"/>
                  <a:cs typeface="Arial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2000" u="sng" spc="0" dirty="0">
                  <a:solidFill>
                    <a:schemeClr val="accent1"/>
                  </a:solidFill>
                  <a:latin typeface="+mn-lt"/>
                </a:rPr>
                <a:t>IQ MANAGER</a:t>
              </a:r>
              <a:endParaRPr lang="en-US" sz="900" u="sng" spc="0" dirty="0">
                <a:solidFill>
                  <a:schemeClr val="accent1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br>
                <a:rPr lang="en-US" sz="800" b="0" spc="0" dirty="0">
                  <a:solidFill>
                    <a:schemeClr val="accent1"/>
                  </a:solidFill>
                  <a:latin typeface="+mn-lt"/>
                </a:rPr>
              </a:br>
              <a:r>
                <a:rPr lang="en-US" sz="1800" b="0" spc="0" dirty="0">
                  <a:solidFill>
                    <a:schemeClr val="accent1"/>
                  </a:solidFill>
                  <a:latin typeface="+mn-lt"/>
                </a:rPr>
                <a:t>Map Strategy to Execution </a:t>
              </a:r>
              <a:r>
                <a:rPr lang="en-US" sz="1800" b="0" spc="0" dirty="0">
                  <a:solidFill>
                    <a:schemeClr val="accent1"/>
                  </a:solidFill>
                </a:rPr>
                <a:t>across all channels</a:t>
              </a:r>
            </a:p>
          </p:txBody>
        </p:sp>
      </p:grpSp>
      <p:sp>
        <p:nvSpPr>
          <p:cNvPr id="38" name="Rounded Rectangle 11">
            <a:extLst>
              <a:ext uri="{FF2B5EF4-FFF2-40B4-BE49-F238E27FC236}">
                <a16:creationId xmlns:a16="http://schemas.microsoft.com/office/drawing/2014/main" id="{A416BB75-39CE-4038-8FB1-B769DC0A5826}"/>
              </a:ext>
            </a:extLst>
          </p:cNvPr>
          <p:cNvSpPr/>
          <p:nvPr/>
        </p:nvSpPr>
        <p:spPr>
          <a:xfrm>
            <a:off x="3380547" y="4546173"/>
            <a:ext cx="2557762" cy="360674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INITIATIVES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04DC1F5-D40F-4160-B4F3-47CBE02F13B4}"/>
              </a:ext>
            </a:extLst>
          </p:cNvPr>
          <p:cNvSpPr/>
          <p:nvPr/>
        </p:nvSpPr>
        <p:spPr>
          <a:xfrm rot="5400000">
            <a:off x="3026642" y="4600511"/>
            <a:ext cx="360676" cy="252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>
            <a:grpSpLocks/>
          </p:cNvGrpSpPr>
          <p:nvPr/>
        </p:nvGrpSpPr>
        <p:grpSpPr>
          <a:xfrm>
            <a:off x="6283911" y="2098609"/>
            <a:ext cx="2557762" cy="2316378"/>
            <a:chOff x="6332470" y="2816460"/>
            <a:chExt cx="2253344" cy="2118599"/>
          </a:xfrm>
        </p:grpSpPr>
        <p:sp>
          <p:nvSpPr>
            <p:cNvPr id="13" name="Rounded Rectangle 12"/>
            <p:cNvSpPr/>
            <p:nvPr/>
          </p:nvSpPr>
          <p:spPr>
            <a:xfrm>
              <a:off x="6332470" y="2816460"/>
              <a:ext cx="2253344" cy="2115659"/>
            </a:xfrm>
            <a:prstGeom prst="roundRect">
              <a:avLst>
                <a:gd name="adj" fmla="val 33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6560074" y="2988872"/>
              <a:ext cx="1815891" cy="194618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b="1" i="0" kern="1200" spc="-30" baseline="0">
                  <a:solidFill>
                    <a:schemeClr val="tx2"/>
                  </a:solidFill>
                  <a:latin typeface="+mj-lt"/>
                  <a:ea typeface="Arial" charset="0"/>
                  <a:cs typeface="Arial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2000" u="sng" spc="0" dirty="0">
                  <a:solidFill>
                    <a:schemeClr val="accent1"/>
                  </a:solidFill>
                  <a:latin typeface="+mn-lt"/>
                </a:rPr>
                <a:t>ACTION IQ</a:t>
              </a:r>
            </a:p>
            <a:p>
              <a:pPr>
                <a:lnSpc>
                  <a:spcPct val="90000"/>
                </a:lnSpc>
              </a:pPr>
              <a:br>
                <a:rPr lang="en-US" sz="800" b="0" spc="0" dirty="0">
                  <a:solidFill>
                    <a:schemeClr val="accent1"/>
                  </a:solidFill>
                  <a:latin typeface="+mn-lt"/>
                </a:rPr>
              </a:br>
              <a:r>
                <a:rPr lang="en-US" sz="1800" b="0" spc="0" dirty="0">
                  <a:solidFill>
                    <a:schemeClr val="accent1"/>
                  </a:solidFill>
                  <a:latin typeface="+mn-lt"/>
                </a:rPr>
                <a:t>Drive Sales &amp; Pricing Actions</a:t>
              </a:r>
            </a:p>
          </p:txBody>
        </p:sp>
      </p:grpSp>
      <p:sp>
        <p:nvSpPr>
          <p:cNvPr id="39" name="Rounded Rectangle 11">
            <a:extLst>
              <a:ext uri="{FF2B5EF4-FFF2-40B4-BE49-F238E27FC236}">
                <a16:creationId xmlns:a16="http://schemas.microsoft.com/office/drawing/2014/main" id="{82E6DE97-BAD4-4AB3-B4BE-11060383F878}"/>
              </a:ext>
            </a:extLst>
          </p:cNvPr>
          <p:cNvSpPr/>
          <p:nvPr/>
        </p:nvSpPr>
        <p:spPr>
          <a:xfrm>
            <a:off x="6283908" y="4546172"/>
            <a:ext cx="2557762" cy="360675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ACTIONS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30CE22A-36C4-44B3-9DA0-E844693B2F0E}"/>
              </a:ext>
            </a:extLst>
          </p:cNvPr>
          <p:cNvSpPr/>
          <p:nvPr/>
        </p:nvSpPr>
        <p:spPr>
          <a:xfrm rot="5400000">
            <a:off x="5935067" y="4600512"/>
            <a:ext cx="360679" cy="252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/>
          <p:cNvGrpSpPr>
            <a:grpSpLocks/>
          </p:cNvGrpSpPr>
          <p:nvPr/>
        </p:nvGrpSpPr>
        <p:grpSpPr>
          <a:xfrm>
            <a:off x="9187273" y="2098609"/>
            <a:ext cx="2557762" cy="2309938"/>
            <a:chOff x="8813418" y="2816460"/>
            <a:chExt cx="2253344" cy="211859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2382A52-0311-6646-B418-C15F0504A641}"/>
                </a:ext>
              </a:extLst>
            </p:cNvPr>
            <p:cNvSpPr/>
            <p:nvPr/>
          </p:nvSpPr>
          <p:spPr>
            <a:xfrm>
              <a:off x="8813418" y="2816460"/>
              <a:ext cx="2253344" cy="2115659"/>
            </a:xfrm>
            <a:prstGeom prst="roundRect">
              <a:avLst>
                <a:gd name="adj" fmla="val 33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E713ABAC-9A2B-6645-9D6B-A790AF5D12D3}"/>
                </a:ext>
              </a:extLst>
            </p:cNvPr>
            <p:cNvSpPr txBox="1">
              <a:spLocks/>
            </p:cNvSpPr>
            <p:nvPr/>
          </p:nvSpPr>
          <p:spPr>
            <a:xfrm>
              <a:off x="9041022" y="2988872"/>
              <a:ext cx="1815891" cy="194618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b="1" i="0" kern="1200" spc="-30" baseline="0">
                  <a:solidFill>
                    <a:schemeClr val="tx2"/>
                  </a:solidFill>
                  <a:latin typeface="+mj-lt"/>
                  <a:ea typeface="Arial" charset="0"/>
                  <a:cs typeface="Arial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2000" u="sng" spc="0" dirty="0">
                  <a:solidFill>
                    <a:schemeClr val="accent1"/>
                  </a:solidFill>
                  <a:latin typeface="+mn-lt"/>
                </a:rPr>
                <a:t>IQ ANYWHERE</a:t>
              </a:r>
            </a:p>
            <a:p>
              <a:pPr>
                <a:lnSpc>
                  <a:spcPct val="90000"/>
                </a:lnSpc>
              </a:pPr>
              <a:br>
                <a:rPr lang="en-US" sz="800" b="0" spc="0" dirty="0">
                  <a:solidFill>
                    <a:schemeClr val="accent1"/>
                  </a:solidFill>
                  <a:latin typeface="+mn-lt"/>
                </a:rPr>
              </a:br>
              <a:r>
                <a:rPr lang="en-US" sz="1800" b="0" spc="0" dirty="0">
                  <a:solidFill>
                    <a:schemeClr val="accent1"/>
                  </a:solidFill>
                  <a:latin typeface="+mn-lt"/>
                </a:rPr>
                <a:t>Omnichannel Activation</a:t>
              </a:r>
            </a:p>
          </p:txBody>
        </p:sp>
      </p:grpSp>
      <p:sp>
        <p:nvSpPr>
          <p:cNvPr id="40" name="Rounded Rectangle 11">
            <a:extLst>
              <a:ext uri="{FF2B5EF4-FFF2-40B4-BE49-F238E27FC236}">
                <a16:creationId xmlns:a16="http://schemas.microsoft.com/office/drawing/2014/main" id="{766912F2-3DB9-4979-9A60-D1D04B2B6D9A}"/>
              </a:ext>
            </a:extLst>
          </p:cNvPr>
          <p:cNvSpPr/>
          <p:nvPr/>
        </p:nvSpPr>
        <p:spPr>
          <a:xfrm>
            <a:off x="9187273" y="4546172"/>
            <a:ext cx="2557762" cy="360675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EXECUTION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D95C504-F197-4DD4-B3D2-902DF20F5A8C}"/>
              </a:ext>
            </a:extLst>
          </p:cNvPr>
          <p:cNvSpPr/>
          <p:nvPr/>
        </p:nvSpPr>
        <p:spPr>
          <a:xfrm rot="5400000">
            <a:off x="8838121" y="4600511"/>
            <a:ext cx="360673" cy="252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5F824921-4AA0-4199-A672-31063EC595A8}"/>
              </a:ext>
            </a:extLst>
          </p:cNvPr>
          <p:cNvSpPr/>
          <p:nvPr/>
        </p:nvSpPr>
        <p:spPr>
          <a:xfrm>
            <a:off x="0" y="959244"/>
            <a:ext cx="12192000" cy="550071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Zilliant IQ – Product Packaging</a:t>
            </a:r>
            <a:endParaRPr lang="en-US" sz="2700" b="0" dirty="0">
              <a:solidFill>
                <a:schemeClr val="bg1">
                  <a:lumMod val="6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205188" y="959244"/>
            <a:ext cx="7680960" cy="5510925"/>
          </a:xfrm>
          <a:prstGeom prst="roundRect">
            <a:avLst>
              <a:gd name="adj" fmla="val 261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521356" y="1080768"/>
            <a:ext cx="4940664" cy="31044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800" spc="0" dirty="0">
                <a:solidFill>
                  <a:schemeClr val="accent1"/>
                </a:solidFill>
                <a:latin typeface="+mn-lt"/>
              </a:rPr>
              <a:t>Zilliant IQ – </a:t>
            </a:r>
            <a:r>
              <a:rPr lang="en-US" sz="1800" b="0" spc="0" dirty="0">
                <a:solidFill>
                  <a:schemeClr val="accent1"/>
                </a:solidFill>
                <a:latin typeface="+mn-lt"/>
              </a:rPr>
              <a:t>Multi-Tenant SaaS Platform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669863" y="4743703"/>
            <a:ext cx="6766560" cy="1280160"/>
          </a:xfrm>
          <a:prstGeom prst="roundRect">
            <a:avLst>
              <a:gd name="adj" fmla="val 8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810318" y="4848466"/>
            <a:ext cx="5625518" cy="2832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800" spc="0" dirty="0">
                <a:solidFill>
                  <a:schemeClr val="accent1"/>
                </a:solidFill>
                <a:latin typeface="+mn-lt"/>
              </a:rPr>
              <a:t>IQ Engines </a:t>
            </a:r>
            <a:r>
              <a:rPr lang="en-US" sz="1800" b="0" spc="0" dirty="0">
                <a:solidFill>
                  <a:schemeClr val="accent1"/>
                </a:solidFill>
                <a:latin typeface="+mn-lt"/>
              </a:rPr>
              <a:t>-</a:t>
            </a:r>
            <a:r>
              <a:rPr lang="en-US" sz="1800" spc="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800" b="0" spc="0" dirty="0">
                <a:solidFill>
                  <a:schemeClr val="accent1"/>
                </a:solidFill>
                <a:latin typeface="+mn-lt"/>
              </a:rPr>
              <a:t>AI &amp; Prescriptive &amp; On-Demand Insights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10218102" y="959244"/>
            <a:ext cx="1499218" cy="5652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700" b="0" spc="0">
                <a:solidFill>
                  <a:schemeClr val="accent1"/>
                </a:solidFill>
                <a:latin typeface="+mn-lt"/>
              </a:rPr>
              <a:t>Omnichannel</a:t>
            </a:r>
          </a:p>
          <a:p>
            <a:r>
              <a:rPr lang="en-US" sz="1700" b="0" spc="0">
                <a:solidFill>
                  <a:schemeClr val="accent1"/>
                </a:solidFill>
                <a:latin typeface="+mn-lt"/>
              </a:rPr>
              <a:t>Activation</a:t>
            </a:r>
          </a:p>
        </p:txBody>
      </p: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1927841" y="5992731"/>
            <a:ext cx="597245" cy="0"/>
          </a:xfrm>
          <a:prstGeom prst="line">
            <a:avLst/>
          </a:prstGeom>
          <a:ln w="381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35">
            <a:extLst>
              <a:ext uri="{FF2B5EF4-FFF2-40B4-BE49-F238E27FC236}">
                <a16:creationId xmlns:a16="http://schemas.microsoft.com/office/drawing/2014/main" id="{EBD8F2CA-BA52-4117-A686-C1F2D8FCBBD2}"/>
              </a:ext>
            </a:extLst>
          </p:cNvPr>
          <p:cNvSpPr/>
          <p:nvPr/>
        </p:nvSpPr>
        <p:spPr>
          <a:xfrm>
            <a:off x="2664368" y="2433487"/>
            <a:ext cx="6766560" cy="1104337"/>
          </a:xfrm>
          <a:prstGeom prst="roundRect">
            <a:avLst>
              <a:gd name="adj" fmla="val 8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F0961C53-D8AA-43E4-88CC-E7DF11B7ACD2}"/>
              </a:ext>
            </a:extLst>
          </p:cNvPr>
          <p:cNvSpPr txBox="1">
            <a:spLocks/>
          </p:cNvSpPr>
          <p:nvPr/>
        </p:nvSpPr>
        <p:spPr>
          <a:xfrm>
            <a:off x="2810318" y="2523514"/>
            <a:ext cx="6524629" cy="213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800" spc="0" dirty="0">
                <a:solidFill>
                  <a:schemeClr val="accent1"/>
                </a:solidFill>
                <a:latin typeface="+mn-lt"/>
              </a:rPr>
              <a:t>Action IQ</a:t>
            </a:r>
            <a:r>
              <a:rPr lang="en-US" sz="1800" b="0" spc="0" dirty="0">
                <a:solidFill>
                  <a:schemeClr val="accent1"/>
                </a:solidFill>
                <a:latin typeface="+mn-lt"/>
              </a:rPr>
              <a:t> - Actionable Intelligence &amp; Sales Guidance</a:t>
            </a:r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F4FEFA93-1A77-43C2-B4C6-0B32B8838B85}"/>
              </a:ext>
            </a:extLst>
          </p:cNvPr>
          <p:cNvSpPr txBox="1">
            <a:spLocks/>
          </p:cNvSpPr>
          <p:nvPr/>
        </p:nvSpPr>
        <p:spPr>
          <a:xfrm>
            <a:off x="2770594" y="6153376"/>
            <a:ext cx="7040880" cy="3677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="0" spc="0" dirty="0">
                <a:solidFill>
                  <a:schemeClr val="accent1"/>
                </a:solidFill>
                <a:latin typeface="+mn-lt"/>
              </a:rPr>
              <a:t>Cloud Infrastructure: </a:t>
            </a:r>
            <a:r>
              <a:rPr lang="en-US" sz="1400" b="0" spc="0" dirty="0">
                <a:solidFill>
                  <a:schemeClr val="accent1"/>
                </a:solidFill>
                <a:latin typeface="+mn-lt"/>
              </a:rPr>
              <a:t>Highly Scalable – Secure – AI/ML – In-Memory Reporting </a:t>
            </a:r>
            <a:endParaRPr lang="en-US" sz="1800" b="0" spc="0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9834088" y="2135335"/>
            <a:ext cx="268746" cy="0"/>
          </a:xfrm>
          <a:prstGeom prst="line">
            <a:avLst/>
          </a:prstGeom>
          <a:ln w="381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669863" y="1444279"/>
            <a:ext cx="6766560" cy="931144"/>
          </a:xfrm>
          <a:prstGeom prst="roundRect">
            <a:avLst>
              <a:gd name="adj" fmla="val 191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2828327" y="1493263"/>
            <a:ext cx="6309360" cy="2832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800" spc="0" dirty="0">
                <a:solidFill>
                  <a:schemeClr val="accent1"/>
                </a:solidFill>
                <a:latin typeface="+mn-lt"/>
              </a:rPr>
              <a:t>IQ Anywhere – </a:t>
            </a:r>
            <a:r>
              <a:rPr lang="en-US" sz="1800" b="0" spc="0" dirty="0">
                <a:solidFill>
                  <a:schemeClr val="accent1"/>
                </a:solidFill>
                <a:latin typeface="+mn-lt"/>
              </a:rPr>
              <a:t>Integration &amp; Omnichannel Activation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0181856" y="1524774"/>
            <a:ext cx="1417320" cy="457200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700" b="1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0181856" y="2140426"/>
            <a:ext cx="1417320" cy="457200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700" b="1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183277" y="3371730"/>
            <a:ext cx="1414479" cy="600519"/>
          </a:xfrm>
          <a:prstGeom prst="roundRect">
            <a:avLst>
              <a:gd name="adj" fmla="val 20852"/>
            </a:avLst>
          </a:prstGeom>
          <a:solidFill>
            <a:srgbClr val="B3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700" b="1">
                <a:solidFill>
                  <a:schemeClr val="accent3"/>
                </a:solidFill>
              </a:rPr>
              <a:t>CRM / CPQ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0181856" y="4889672"/>
            <a:ext cx="1417320" cy="600519"/>
          </a:xfrm>
          <a:prstGeom prst="roundRect">
            <a:avLst>
              <a:gd name="adj" fmla="val 20852"/>
            </a:avLst>
          </a:prstGeom>
          <a:solidFill>
            <a:srgbClr val="B2C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b="1">
                <a:solidFill>
                  <a:schemeClr val="accent5"/>
                </a:solidFill>
              </a:rPr>
              <a:t>Quoting Tools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0181856" y="4130701"/>
            <a:ext cx="1417320" cy="600519"/>
          </a:xfrm>
          <a:prstGeom prst="roundRect">
            <a:avLst>
              <a:gd name="adj" fmla="val 20852"/>
            </a:avLst>
          </a:prstGeom>
          <a:solidFill>
            <a:srgbClr val="B5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700" b="1" err="1">
                <a:solidFill>
                  <a:schemeClr val="accent4"/>
                </a:solidFill>
              </a:rPr>
              <a:t>eComm</a:t>
            </a:r>
            <a:endParaRPr lang="en-US" sz="1700" b="1">
              <a:solidFill>
                <a:schemeClr val="accent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0181856" y="5648643"/>
            <a:ext cx="1417320" cy="600519"/>
          </a:xfrm>
          <a:prstGeom prst="roundRect">
            <a:avLst>
              <a:gd name="adj" fmla="val 20852"/>
            </a:avLst>
          </a:prstGeom>
          <a:solidFill>
            <a:srgbClr val="B3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700" b="1">
                <a:solidFill>
                  <a:schemeClr val="accent3"/>
                </a:solidFill>
              </a:rPr>
              <a:t>ERP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0181856" y="2756078"/>
            <a:ext cx="1417320" cy="457200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D1C63-D009-44A8-85CB-1B40E8750F28}"/>
              </a:ext>
            </a:extLst>
          </p:cNvPr>
          <p:cNvSpPr txBox="1"/>
          <p:nvPr/>
        </p:nvSpPr>
        <p:spPr>
          <a:xfrm rot="5400000">
            <a:off x="10894546" y="2209071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Zilliant Apps.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179B38-8118-48BB-8B78-CDC2E59C3B09}"/>
              </a:ext>
            </a:extLst>
          </p:cNvPr>
          <p:cNvSpPr txBox="1"/>
          <p:nvPr/>
        </p:nvSpPr>
        <p:spPr>
          <a:xfrm rot="5400000">
            <a:off x="10339064" y="4650551"/>
            <a:ext cx="2834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Enterprise Integration…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979AFA-E7BA-4172-827A-F29677E5B02F}"/>
              </a:ext>
            </a:extLst>
          </p:cNvPr>
          <p:cNvCxnSpPr>
            <a:cxnSpLocks/>
          </p:cNvCxnSpPr>
          <p:nvPr/>
        </p:nvCxnSpPr>
        <p:spPr>
          <a:xfrm>
            <a:off x="9834088" y="5948902"/>
            <a:ext cx="268746" cy="0"/>
          </a:xfrm>
          <a:prstGeom prst="line">
            <a:avLst/>
          </a:prstGeom>
          <a:ln w="381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2D2B95-53D0-42B2-9B6D-35110BFAED6B}"/>
              </a:ext>
            </a:extLst>
          </p:cNvPr>
          <p:cNvCxnSpPr>
            <a:cxnSpLocks/>
          </p:cNvCxnSpPr>
          <p:nvPr/>
        </p:nvCxnSpPr>
        <p:spPr>
          <a:xfrm>
            <a:off x="10102834" y="1685010"/>
            <a:ext cx="0" cy="4521361"/>
          </a:xfrm>
          <a:prstGeom prst="line">
            <a:avLst/>
          </a:prstGeom>
          <a:ln w="381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35">
            <a:extLst>
              <a:ext uri="{FF2B5EF4-FFF2-40B4-BE49-F238E27FC236}">
                <a16:creationId xmlns:a16="http://schemas.microsoft.com/office/drawing/2014/main" id="{955E5EF9-1734-4F96-8FCC-4B4D4FD39043}"/>
              </a:ext>
            </a:extLst>
          </p:cNvPr>
          <p:cNvSpPr/>
          <p:nvPr/>
        </p:nvSpPr>
        <p:spPr>
          <a:xfrm>
            <a:off x="2664368" y="3613666"/>
            <a:ext cx="6766560" cy="1076338"/>
          </a:xfrm>
          <a:prstGeom prst="roundRect">
            <a:avLst>
              <a:gd name="adj" fmla="val 8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3448AAC2-FF95-43A1-B528-DEB1B1667AB3}"/>
              </a:ext>
            </a:extLst>
          </p:cNvPr>
          <p:cNvSpPr txBox="1">
            <a:spLocks/>
          </p:cNvSpPr>
          <p:nvPr/>
        </p:nvSpPr>
        <p:spPr>
          <a:xfrm>
            <a:off x="2810318" y="3720519"/>
            <a:ext cx="6524629" cy="213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800" spc="0" dirty="0">
                <a:solidFill>
                  <a:schemeClr val="accent1"/>
                </a:solidFill>
                <a:latin typeface="+mn-lt"/>
              </a:rPr>
              <a:t>IQ Manager</a:t>
            </a:r>
            <a:r>
              <a:rPr lang="en-US" sz="1800" b="0" spc="0" dirty="0">
                <a:solidFill>
                  <a:schemeClr val="accent1"/>
                </a:solidFill>
                <a:latin typeface="+mn-lt"/>
              </a:rPr>
              <a:t> - Drive Strategy Through the Organization</a:t>
            </a:r>
          </a:p>
        </p:txBody>
      </p:sp>
      <p:sp>
        <p:nvSpPr>
          <p:cNvPr id="44" name="Rounded Rectangle 47">
            <a:extLst>
              <a:ext uri="{FF2B5EF4-FFF2-40B4-BE49-F238E27FC236}">
                <a16:creationId xmlns:a16="http://schemas.microsoft.com/office/drawing/2014/main" id="{59097C9B-EDC5-46C9-A890-E44EA72C3B6C}"/>
              </a:ext>
            </a:extLst>
          </p:cNvPr>
          <p:cNvSpPr/>
          <p:nvPr/>
        </p:nvSpPr>
        <p:spPr>
          <a:xfrm>
            <a:off x="3977133" y="2851511"/>
            <a:ext cx="1652601" cy="548640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Account IQ</a:t>
            </a: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275897A-403C-4F9D-AEFA-A7CD5A87938C}"/>
              </a:ext>
            </a:extLst>
          </p:cNvPr>
          <p:cNvSpPr/>
          <p:nvPr/>
        </p:nvSpPr>
        <p:spPr>
          <a:xfrm>
            <a:off x="6387259" y="2850965"/>
            <a:ext cx="1652601" cy="548640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Deal IQ</a:t>
            </a: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7705B034-ADFF-4069-9057-78E04B0291B0}"/>
              </a:ext>
            </a:extLst>
          </p:cNvPr>
          <p:cNvSpPr/>
          <p:nvPr/>
        </p:nvSpPr>
        <p:spPr>
          <a:xfrm>
            <a:off x="2828327" y="5255487"/>
            <a:ext cx="1188720" cy="548640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Price IQ</a:t>
            </a: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89FDD3DF-1DDF-4CC4-BA8B-39AD27283DC5}"/>
              </a:ext>
            </a:extLst>
          </p:cNvPr>
          <p:cNvSpPr/>
          <p:nvPr/>
        </p:nvSpPr>
        <p:spPr>
          <a:xfrm>
            <a:off x="6761948" y="5255487"/>
            <a:ext cx="1188720" cy="548640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Cost IQ</a:t>
            </a:r>
          </a:p>
        </p:txBody>
      </p:sp>
      <p:sp>
        <p:nvSpPr>
          <p:cNvPr id="56" name="Rounded Rectangle 40">
            <a:extLst>
              <a:ext uri="{FF2B5EF4-FFF2-40B4-BE49-F238E27FC236}">
                <a16:creationId xmlns:a16="http://schemas.microsoft.com/office/drawing/2014/main" id="{3163FD33-AE6D-4E1D-A75C-FDB1152027F9}"/>
              </a:ext>
            </a:extLst>
          </p:cNvPr>
          <p:cNvSpPr/>
          <p:nvPr/>
        </p:nvSpPr>
        <p:spPr>
          <a:xfrm>
            <a:off x="5450741" y="5255487"/>
            <a:ext cx="1188720" cy="548640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Cart IQ</a:t>
            </a:r>
          </a:p>
        </p:txBody>
      </p:sp>
      <p:sp>
        <p:nvSpPr>
          <p:cNvPr id="57" name="Rounded Rectangle 40">
            <a:extLst>
              <a:ext uri="{FF2B5EF4-FFF2-40B4-BE49-F238E27FC236}">
                <a16:creationId xmlns:a16="http://schemas.microsoft.com/office/drawing/2014/main" id="{C1109031-80B4-41FA-88FE-0B790E6F76F4}"/>
              </a:ext>
            </a:extLst>
          </p:cNvPr>
          <p:cNvSpPr/>
          <p:nvPr/>
        </p:nvSpPr>
        <p:spPr>
          <a:xfrm>
            <a:off x="4139534" y="5255487"/>
            <a:ext cx="1188720" cy="548640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Sales IQ</a:t>
            </a:r>
          </a:p>
        </p:txBody>
      </p:sp>
      <p:sp>
        <p:nvSpPr>
          <p:cNvPr id="60" name="Rounded Rectangle 48">
            <a:extLst>
              <a:ext uri="{FF2B5EF4-FFF2-40B4-BE49-F238E27FC236}">
                <a16:creationId xmlns:a16="http://schemas.microsoft.com/office/drawing/2014/main" id="{6309C2D7-F6AA-456D-B596-1344FAC8B69D}"/>
              </a:ext>
            </a:extLst>
          </p:cNvPr>
          <p:cNvSpPr/>
          <p:nvPr/>
        </p:nvSpPr>
        <p:spPr>
          <a:xfrm>
            <a:off x="8073155" y="5255487"/>
            <a:ext cx="1188720" cy="548640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Profit IQ </a:t>
            </a:r>
          </a:p>
        </p:txBody>
      </p:sp>
      <p:sp>
        <p:nvSpPr>
          <p:cNvPr id="61" name="Rounded Rectangle 47">
            <a:extLst>
              <a:ext uri="{FF2B5EF4-FFF2-40B4-BE49-F238E27FC236}">
                <a16:creationId xmlns:a16="http://schemas.microsoft.com/office/drawing/2014/main" id="{84BC48FF-1DBA-4D0A-9912-EDE4AA565719}"/>
              </a:ext>
            </a:extLst>
          </p:cNvPr>
          <p:cNvSpPr/>
          <p:nvPr/>
        </p:nvSpPr>
        <p:spPr>
          <a:xfrm>
            <a:off x="3977133" y="4032981"/>
            <a:ext cx="4062727" cy="560021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IQ Manager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0A1F2078-EC4C-4641-A704-EE9A30859A14}"/>
              </a:ext>
            </a:extLst>
          </p:cNvPr>
          <p:cNvSpPr txBox="1">
            <a:spLocks/>
          </p:cNvSpPr>
          <p:nvPr/>
        </p:nvSpPr>
        <p:spPr>
          <a:xfrm>
            <a:off x="596202" y="1320049"/>
            <a:ext cx="1499218" cy="50979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800" b="0" spc="0" dirty="0">
                <a:solidFill>
                  <a:schemeClr val="accent1"/>
                </a:solidFill>
                <a:latin typeface="+mn-lt"/>
              </a:rPr>
              <a:t>Ex. Data</a:t>
            </a:r>
            <a:br>
              <a:rPr lang="en-US" sz="1800" b="0" spc="0" dirty="0">
                <a:solidFill>
                  <a:schemeClr val="accent1"/>
                </a:solidFill>
                <a:latin typeface="+mn-lt"/>
              </a:rPr>
            </a:br>
            <a:r>
              <a:rPr lang="en-US" sz="1800" b="0" spc="0" dirty="0">
                <a:solidFill>
                  <a:schemeClr val="accent1"/>
                </a:solidFill>
                <a:latin typeface="+mn-lt"/>
              </a:rPr>
              <a:t>Ingestion</a:t>
            </a:r>
          </a:p>
        </p:txBody>
      </p:sp>
      <p:sp>
        <p:nvSpPr>
          <p:cNvPr id="39" name="Rounded Rectangle 61">
            <a:hlinkClick r:id="" action="ppaction://noaction"/>
            <a:extLst>
              <a:ext uri="{FF2B5EF4-FFF2-40B4-BE49-F238E27FC236}">
                <a16:creationId xmlns:a16="http://schemas.microsoft.com/office/drawing/2014/main" id="{05A0E4CB-7956-4568-85B2-9471D581F6B3}"/>
              </a:ext>
            </a:extLst>
          </p:cNvPr>
          <p:cNvSpPr/>
          <p:nvPr/>
        </p:nvSpPr>
        <p:spPr>
          <a:xfrm>
            <a:off x="556241" y="1835076"/>
            <a:ext cx="1371600" cy="600519"/>
          </a:xfrm>
          <a:prstGeom prst="roundRect">
            <a:avLst>
              <a:gd name="adj" fmla="val 20852"/>
            </a:avLst>
          </a:prstGeom>
          <a:solidFill>
            <a:srgbClr val="B3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Product Master</a:t>
            </a:r>
          </a:p>
        </p:txBody>
      </p:sp>
      <p:sp>
        <p:nvSpPr>
          <p:cNvPr id="40" name="Rounded Rectangle 63">
            <a:extLst>
              <a:ext uri="{FF2B5EF4-FFF2-40B4-BE49-F238E27FC236}">
                <a16:creationId xmlns:a16="http://schemas.microsoft.com/office/drawing/2014/main" id="{B295DBC7-8C4D-4C0B-BF33-5115BCA2A986}"/>
              </a:ext>
            </a:extLst>
          </p:cNvPr>
          <p:cNvSpPr/>
          <p:nvPr/>
        </p:nvSpPr>
        <p:spPr>
          <a:xfrm>
            <a:off x="556241" y="3432462"/>
            <a:ext cx="1371600" cy="600519"/>
          </a:xfrm>
          <a:prstGeom prst="roundRect">
            <a:avLst>
              <a:gd name="adj" fmla="val 20852"/>
            </a:avLst>
          </a:prstGeom>
          <a:solidFill>
            <a:srgbClr val="B3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Transaction Data</a:t>
            </a:r>
          </a:p>
        </p:txBody>
      </p:sp>
      <p:sp>
        <p:nvSpPr>
          <p:cNvPr id="42" name="Rounded Rectangle 64">
            <a:extLst>
              <a:ext uri="{FF2B5EF4-FFF2-40B4-BE49-F238E27FC236}">
                <a16:creationId xmlns:a16="http://schemas.microsoft.com/office/drawing/2014/main" id="{C429C83A-DD0E-4D4F-8EE4-227A1BBCCE81}"/>
              </a:ext>
            </a:extLst>
          </p:cNvPr>
          <p:cNvSpPr/>
          <p:nvPr/>
        </p:nvSpPr>
        <p:spPr>
          <a:xfrm>
            <a:off x="556241" y="2633769"/>
            <a:ext cx="1371600" cy="600519"/>
          </a:xfrm>
          <a:prstGeom prst="roundRect">
            <a:avLst>
              <a:gd name="adj" fmla="val 20852"/>
            </a:avLst>
          </a:prstGeom>
          <a:solidFill>
            <a:srgbClr val="B3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Customer Master </a:t>
            </a:r>
          </a:p>
        </p:txBody>
      </p:sp>
      <p:sp>
        <p:nvSpPr>
          <p:cNvPr id="43" name="Rounded Rectangle 66">
            <a:extLst>
              <a:ext uri="{FF2B5EF4-FFF2-40B4-BE49-F238E27FC236}">
                <a16:creationId xmlns:a16="http://schemas.microsoft.com/office/drawing/2014/main" id="{366D7093-4923-4869-A9DC-F5324F60A891}"/>
              </a:ext>
            </a:extLst>
          </p:cNvPr>
          <p:cNvSpPr/>
          <p:nvPr/>
        </p:nvSpPr>
        <p:spPr>
          <a:xfrm>
            <a:off x="556241" y="4227017"/>
            <a:ext cx="1371600" cy="600519"/>
          </a:xfrm>
          <a:prstGeom prst="roundRect">
            <a:avLst>
              <a:gd name="adj" fmla="val 20852"/>
            </a:avLst>
          </a:prstGeom>
          <a:solidFill>
            <a:srgbClr val="B5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Win / Loss Data</a:t>
            </a:r>
          </a:p>
        </p:txBody>
      </p:sp>
      <p:sp>
        <p:nvSpPr>
          <p:cNvPr id="53" name="Rounded Rectangle 68">
            <a:extLst>
              <a:ext uri="{FF2B5EF4-FFF2-40B4-BE49-F238E27FC236}">
                <a16:creationId xmlns:a16="http://schemas.microsoft.com/office/drawing/2014/main" id="{91A7A08C-CEA2-45DE-A874-C059B2A2F3E7}"/>
              </a:ext>
            </a:extLst>
          </p:cNvPr>
          <p:cNvSpPr/>
          <p:nvPr/>
        </p:nvSpPr>
        <p:spPr>
          <a:xfrm>
            <a:off x="556241" y="4989137"/>
            <a:ext cx="1371600" cy="600519"/>
          </a:xfrm>
          <a:prstGeom prst="roundRect">
            <a:avLst>
              <a:gd name="adj" fmla="val 20852"/>
            </a:avLst>
          </a:prstGeom>
          <a:solidFill>
            <a:srgbClr val="B5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3</a:t>
            </a:r>
            <a:r>
              <a:rPr lang="en-US" sz="1400" baseline="30000" dirty="0">
                <a:solidFill>
                  <a:schemeClr val="accent4"/>
                </a:solidFill>
              </a:rPr>
              <a:t>rd</a:t>
            </a:r>
            <a:r>
              <a:rPr lang="en-US" sz="1400" dirty="0">
                <a:solidFill>
                  <a:schemeClr val="accent4"/>
                </a:solidFill>
              </a:rPr>
              <a:t> Party   Data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A3C0082-6F71-4347-8CB0-9E14FAEEA685}"/>
              </a:ext>
            </a:extLst>
          </p:cNvPr>
          <p:cNvCxnSpPr/>
          <p:nvPr/>
        </p:nvCxnSpPr>
        <p:spPr>
          <a:xfrm rot="120000">
            <a:off x="1240982" y="5615242"/>
            <a:ext cx="2118" cy="90174"/>
          </a:xfrm>
          <a:prstGeom prst="line">
            <a:avLst/>
          </a:prstGeom>
          <a:ln w="381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7FE002E-C611-4D50-9655-08F27189A94C}"/>
              </a:ext>
            </a:extLst>
          </p:cNvPr>
          <p:cNvCxnSpPr/>
          <p:nvPr/>
        </p:nvCxnSpPr>
        <p:spPr>
          <a:xfrm rot="120000">
            <a:off x="1240982" y="3299092"/>
            <a:ext cx="2118" cy="90174"/>
          </a:xfrm>
          <a:prstGeom prst="line">
            <a:avLst/>
          </a:prstGeom>
          <a:ln w="381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560529-6D45-4CB1-9F0B-3EAA1E569034}"/>
              </a:ext>
            </a:extLst>
          </p:cNvPr>
          <p:cNvCxnSpPr/>
          <p:nvPr/>
        </p:nvCxnSpPr>
        <p:spPr>
          <a:xfrm rot="120000">
            <a:off x="1240982" y="4871703"/>
            <a:ext cx="2118" cy="90174"/>
          </a:xfrm>
          <a:prstGeom prst="line">
            <a:avLst/>
          </a:prstGeom>
          <a:ln w="381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E2DDE7-3F62-49AE-86B1-1976A57206BF}"/>
              </a:ext>
            </a:extLst>
          </p:cNvPr>
          <p:cNvCxnSpPr/>
          <p:nvPr/>
        </p:nvCxnSpPr>
        <p:spPr>
          <a:xfrm rot="120000">
            <a:off x="1240982" y="2495835"/>
            <a:ext cx="2118" cy="90174"/>
          </a:xfrm>
          <a:prstGeom prst="line">
            <a:avLst/>
          </a:prstGeom>
          <a:ln w="381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7A38F0-B3B6-481A-AAD0-ED3435D3CC0F}"/>
              </a:ext>
            </a:extLst>
          </p:cNvPr>
          <p:cNvCxnSpPr/>
          <p:nvPr/>
        </p:nvCxnSpPr>
        <p:spPr>
          <a:xfrm rot="120000">
            <a:off x="1240982" y="4105730"/>
            <a:ext cx="2118" cy="90174"/>
          </a:xfrm>
          <a:prstGeom prst="line">
            <a:avLst/>
          </a:prstGeom>
          <a:ln w="381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F46E8E2-1E9A-49F0-91C9-2C6EA730AFFA}"/>
              </a:ext>
            </a:extLst>
          </p:cNvPr>
          <p:cNvSpPr txBox="1"/>
          <p:nvPr/>
        </p:nvSpPr>
        <p:spPr>
          <a:xfrm rot="16200000">
            <a:off x="-752442" y="2828276"/>
            <a:ext cx="22860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Minimum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8C1FF2-7629-4DC8-B3AB-D5B4C83ED582}"/>
              </a:ext>
            </a:extLst>
          </p:cNvPr>
          <p:cNvSpPr txBox="1"/>
          <p:nvPr/>
        </p:nvSpPr>
        <p:spPr>
          <a:xfrm rot="16200000">
            <a:off x="-427609" y="5161537"/>
            <a:ext cx="1602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Optional  Data…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D5FBF0E-46F9-4AA0-A581-562E76CE95A2}"/>
              </a:ext>
            </a:extLst>
          </p:cNvPr>
          <p:cNvSpPr/>
          <p:nvPr/>
        </p:nvSpPr>
        <p:spPr>
          <a:xfrm>
            <a:off x="550257" y="5703639"/>
            <a:ext cx="1371600" cy="600519"/>
          </a:xfrm>
          <a:prstGeom prst="roundRect">
            <a:avLst>
              <a:gd name="adj" fmla="val 20852"/>
            </a:avLst>
          </a:prstGeom>
          <a:solidFill>
            <a:srgbClr val="B5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Prospect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5B45A4-B62A-4259-8773-8D953B5148B2}"/>
              </a:ext>
            </a:extLst>
          </p:cNvPr>
          <p:cNvSpPr/>
          <p:nvPr/>
        </p:nvSpPr>
        <p:spPr>
          <a:xfrm>
            <a:off x="5974813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sp>
        <p:nvSpPr>
          <p:cNvPr id="62" name="Rounded Rectangle 47">
            <a:extLst>
              <a:ext uri="{FF2B5EF4-FFF2-40B4-BE49-F238E27FC236}">
                <a16:creationId xmlns:a16="http://schemas.microsoft.com/office/drawing/2014/main" id="{4FA94587-6754-4DD4-BC12-76B851C136BE}"/>
              </a:ext>
            </a:extLst>
          </p:cNvPr>
          <p:cNvSpPr/>
          <p:nvPr/>
        </p:nvSpPr>
        <p:spPr>
          <a:xfrm>
            <a:off x="3977133" y="1794408"/>
            <a:ext cx="4062727" cy="504403"/>
          </a:xfrm>
          <a:prstGeom prst="roundRect">
            <a:avLst>
              <a:gd name="adj" fmla="val 20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IQ Anywhere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6A7C47-B905-4A00-8925-7BE9113BF9CC}"/>
              </a:ext>
            </a:extLst>
          </p:cNvPr>
          <p:cNvSpPr/>
          <p:nvPr/>
        </p:nvSpPr>
        <p:spPr>
          <a:xfrm>
            <a:off x="5365552" y="5104950"/>
            <a:ext cx="1356886" cy="804855"/>
          </a:xfrm>
          <a:prstGeom prst="rect">
            <a:avLst/>
          </a:prstGeom>
          <a:noFill/>
          <a:ln w="476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46407"/>
            <a:ext cx="11049000" cy="1150619"/>
          </a:xfrm>
        </p:spPr>
        <p:txBody>
          <a:bodyPr>
            <a:normAutofit/>
          </a:bodyPr>
          <a:lstStyle/>
          <a:p>
            <a:r>
              <a:rPr lang="en-US" sz="3200" dirty="0"/>
              <a:t>The Zilliant IQ Platform Brings Best-In-Class AI to B2B</a:t>
            </a:r>
          </a:p>
        </p:txBody>
      </p:sp>
      <p:pic>
        <p:nvPicPr>
          <p:cNvPr id="2050" name="Picture 2" descr="Conceptual diagram of the RANDOM FOREST algorithm. On the left, trees are trained independently by recursive binary partitioning of a bootstrapped sample of the input data,    X  . On the right, test data is dropped down through each tree and the response estimate is the average over the all the individual predictions in the fores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9" y="1430874"/>
            <a:ext cx="3735315" cy="18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isualstudiomagazine.com/articles/2014/06/01/~/media/ECG/visualstudiomagazine/Images/2014/06/0614vsm_mccaffreyFig2.ash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42" y="1199699"/>
            <a:ext cx="4176658" cy="234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5478" y="98207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3565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3842" y="881228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3565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Neural Network / Deep Learning</a:t>
            </a:r>
          </a:p>
        </p:txBody>
      </p:sp>
      <p:pic>
        <p:nvPicPr>
          <p:cNvPr id="1026" name="Picture 2" descr="Image result for kmeans">
            <a:extLst>
              <a:ext uri="{FF2B5EF4-FFF2-40B4-BE49-F238E27FC236}">
                <a16:creationId xmlns:a16="http://schemas.microsoft.com/office/drawing/2014/main" id="{D0072213-D2F2-4E8B-A8AB-01E2BCBC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29" y="3901401"/>
            <a:ext cx="2344209" cy="23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BEDDBC-6A7B-470E-BB83-C014F85AAA0A}"/>
              </a:ext>
            </a:extLst>
          </p:cNvPr>
          <p:cNvSpPr txBox="1"/>
          <p:nvPr/>
        </p:nvSpPr>
        <p:spPr>
          <a:xfrm>
            <a:off x="1967376" y="334761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3565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Clustering</a:t>
            </a:r>
          </a:p>
        </p:txBody>
      </p:sp>
      <p:pic>
        <p:nvPicPr>
          <p:cNvPr id="1028" name="Picture 4" descr="Image result for association rules">
            <a:extLst>
              <a:ext uri="{FF2B5EF4-FFF2-40B4-BE49-F238E27FC236}">
                <a16:creationId xmlns:a16="http://schemas.microsoft.com/office/drawing/2014/main" id="{A1CF79A9-BBE5-4E25-9DF9-97BA8698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42" y="4270733"/>
            <a:ext cx="3525202" cy="212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CF6B27-D23C-4709-BAC1-00F314A2BD54}"/>
              </a:ext>
            </a:extLst>
          </p:cNvPr>
          <p:cNvSpPr txBox="1"/>
          <p:nvPr/>
        </p:nvSpPr>
        <p:spPr>
          <a:xfrm>
            <a:off x="8439564" y="395136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3565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Association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D7F6D-A5A9-4C3B-AB51-0F3666FC6A9A}"/>
              </a:ext>
            </a:extLst>
          </p:cNvPr>
          <p:cNvSpPr txBox="1"/>
          <p:nvPr/>
        </p:nvSpPr>
        <p:spPr>
          <a:xfrm>
            <a:off x="4903492" y="2499625"/>
            <a:ext cx="238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Convex 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8DF8C-4079-45C9-AD98-F34EBBA57D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95" y="3143824"/>
            <a:ext cx="2895347" cy="21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1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D81C19-3432-4739-8EDA-9E9E4B93760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1500" y="1323396"/>
            <a:ext cx="11049000" cy="4473576"/>
          </a:xfrm>
        </p:spPr>
        <p:txBody>
          <a:bodyPr>
            <a:normAutofit/>
          </a:bodyPr>
          <a:lstStyle/>
          <a:p>
            <a:r>
              <a:rPr lang="en-US" sz="2000" b="1" dirty="0"/>
              <a:t>Complementary Products:</a:t>
            </a:r>
            <a:r>
              <a:rPr lang="en-US" sz="2000" dirty="0"/>
              <a:t> The products that are mostly purchased together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Substitute Products:</a:t>
            </a:r>
            <a:r>
              <a:rPr lang="en-US" sz="2000" dirty="0"/>
              <a:t> The products that can be used instead of another.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F4B821-F2F9-4F13-A082-BA3D5D08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vs Substitute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56A9-598E-45F2-9654-1FD72B71E4B2}"/>
              </a:ext>
            </a:extLst>
          </p:cNvPr>
          <p:cNvSpPr txBox="1"/>
          <p:nvPr/>
        </p:nvSpPr>
        <p:spPr>
          <a:xfrm>
            <a:off x="1260536" y="1843013"/>
            <a:ext cx="83401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spc="-31" dirty="0">
                <a:solidFill>
                  <a:schemeClr val="tx2"/>
                </a:solidFill>
                <a:latin typeface="+mj-lt"/>
                <a:cs typeface="Arial" charset="0"/>
              </a:rPr>
              <a:t>Milk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C9148-1391-47CA-8AA4-164A9CD9082B}"/>
              </a:ext>
            </a:extLst>
          </p:cNvPr>
          <p:cNvSpPr txBox="1"/>
          <p:nvPr/>
        </p:nvSpPr>
        <p:spPr>
          <a:xfrm>
            <a:off x="3216471" y="1843013"/>
            <a:ext cx="116749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spc="-31" dirty="0">
                <a:solidFill>
                  <a:schemeClr val="tx2"/>
                </a:solidFill>
                <a:latin typeface="+mj-lt"/>
                <a:cs typeface="Arial" charset="0"/>
              </a:rPr>
              <a:t>Butter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4B9A4D-C90E-4880-A18F-CC447E129218}"/>
              </a:ext>
            </a:extLst>
          </p:cNvPr>
          <p:cNvSpPr/>
          <p:nvPr/>
        </p:nvSpPr>
        <p:spPr>
          <a:xfrm>
            <a:off x="2223238" y="1969313"/>
            <a:ext cx="909403" cy="309796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50C37-602E-4276-AA42-9B03FCA1AEFA}"/>
              </a:ext>
            </a:extLst>
          </p:cNvPr>
          <p:cNvSpPr txBox="1"/>
          <p:nvPr/>
        </p:nvSpPr>
        <p:spPr>
          <a:xfrm>
            <a:off x="4994052" y="4316219"/>
            <a:ext cx="182081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spc="-31" dirty="0">
                <a:solidFill>
                  <a:schemeClr val="tx2"/>
                </a:solidFill>
                <a:latin typeface="+mj-lt"/>
                <a:cs typeface="Arial" charset="0"/>
              </a:rPr>
              <a:t>Coca Cola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BD2B4-1EB0-4C15-9CDF-08086EA58CC8}"/>
              </a:ext>
            </a:extLst>
          </p:cNvPr>
          <p:cNvSpPr txBox="1"/>
          <p:nvPr/>
        </p:nvSpPr>
        <p:spPr>
          <a:xfrm>
            <a:off x="7916018" y="4282333"/>
            <a:ext cx="107689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spc="-31" dirty="0">
                <a:solidFill>
                  <a:schemeClr val="tx2"/>
                </a:solidFill>
                <a:latin typeface="+mj-lt"/>
                <a:cs typeface="Arial" charset="0"/>
              </a:rPr>
              <a:t>Pepsi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41E7904-1D77-449E-8649-4E9445ACE18F}"/>
              </a:ext>
            </a:extLst>
          </p:cNvPr>
          <p:cNvSpPr/>
          <p:nvPr/>
        </p:nvSpPr>
        <p:spPr>
          <a:xfrm>
            <a:off x="6888802" y="4428062"/>
            <a:ext cx="909403" cy="309796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C4CACB-1AC2-4714-AD04-4F1B3AEC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4" y="1843013"/>
            <a:ext cx="2096776" cy="1924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D1B720-B308-459D-9333-93AD8968C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3" y="4316219"/>
            <a:ext cx="3041567" cy="20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43177B-90CC-443C-9AA5-6A90DD05926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/>
              <a:t>Cross-sell/Upsell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Product Mixed Effect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F53A2-3F5A-43EA-B1EC-250C86A6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Complementary and Substitute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2BBB0-6047-4722-BA99-123C6EEC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14" y="2163986"/>
            <a:ext cx="808845" cy="562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EE0A5-11E4-4E21-8F1C-F8EEEB67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31" y="2093089"/>
            <a:ext cx="810792" cy="568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1B58B-A596-4C1A-A3DD-4774FDA5F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377" y="1910298"/>
            <a:ext cx="968253" cy="550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00D15-57B6-442E-ADC5-9B1B99B4E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443" y="2612483"/>
            <a:ext cx="714081" cy="559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0BA0A2-E653-42DE-8294-2AD2A8DE5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393" y="1910298"/>
            <a:ext cx="817984" cy="621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86EBF6-D83B-477F-9C43-58E10253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36" y="2551455"/>
            <a:ext cx="810792" cy="56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607ABF-65EA-404F-AC4C-FA8048684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766" y="2938105"/>
            <a:ext cx="855306" cy="53880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918B7E-3E7A-44E8-9D75-9DCC5BCB6BA5}"/>
              </a:ext>
            </a:extLst>
          </p:cNvPr>
          <p:cNvSpPr/>
          <p:nvPr/>
        </p:nvSpPr>
        <p:spPr>
          <a:xfrm>
            <a:off x="6121918" y="2649762"/>
            <a:ext cx="978408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12DCE-A026-41E1-BD8E-CAA9FD75BD66}"/>
              </a:ext>
            </a:extLst>
          </p:cNvPr>
          <p:cNvCxnSpPr>
            <a:cxnSpLocks/>
          </p:cNvCxnSpPr>
          <p:nvPr/>
        </p:nvCxnSpPr>
        <p:spPr>
          <a:xfrm flipH="1" flipV="1">
            <a:off x="5123149" y="5704440"/>
            <a:ext cx="3993142" cy="44561"/>
          </a:xfrm>
          <a:prstGeom prst="straightConnector1">
            <a:avLst/>
          </a:prstGeom>
          <a:ln w="2857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01BEE2-4E2C-4036-87B7-0F1284448773}"/>
              </a:ext>
            </a:extLst>
          </p:cNvPr>
          <p:cNvCxnSpPr>
            <a:cxnSpLocks/>
          </p:cNvCxnSpPr>
          <p:nvPr/>
        </p:nvCxnSpPr>
        <p:spPr>
          <a:xfrm flipV="1">
            <a:off x="5126965" y="3833696"/>
            <a:ext cx="0" cy="1870745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D093440-B21B-4AE2-AA66-7A6C327E5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9286" y="3851841"/>
            <a:ext cx="675107" cy="777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27A798-6B44-457F-831C-959AD9A159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798" y="4644097"/>
            <a:ext cx="861724" cy="58861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895E31-35D6-49F7-9287-C33C8AA1E027}"/>
              </a:ext>
            </a:extLst>
          </p:cNvPr>
          <p:cNvCxnSpPr>
            <a:cxnSpLocks/>
          </p:cNvCxnSpPr>
          <p:nvPr/>
        </p:nvCxnSpPr>
        <p:spPr>
          <a:xfrm flipH="1">
            <a:off x="6290514" y="4255269"/>
            <a:ext cx="1395146" cy="0"/>
          </a:xfrm>
          <a:prstGeom prst="line">
            <a:avLst/>
          </a:prstGeom>
          <a:ln w="1905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28A14F-8F56-4937-B718-14027DD80D92}"/>
              </a:ext>
            </a:extLst>
          </p:cNvPr>
          <p:cNvCxnSpPr>
            <a:cxnSpLocks/>
          </p:cNvCxnSpPr>
          <p:nvPr/>
        </p:nvCxnSpPr>
        <p:spPr>
          <a:xfrm flipH="1">
            <a:off x="6988087" y="4901639"/>
            <a:ext cx="1395146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DD6178-CD1D-49D4-A2DD-8FCBB7E81769}"/>
              </a:ext>
            </a:extLst>
          </p:cNvPr>
          <p:cNvSpPr txBox="1"/>
          <p:nvPr/>
        </p:nvSpPr>
        <p:spPr>
          <a:xfrm rot="16200000">
            <a:off x="4509784" y="4591680"/>
            <a:ext cx="8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D9444F-EE49-4FAB-A6EF-5D546C0BB7AB}"/>
              </a:ext>
            </a:extLst>
          </p:cNvPr>
          <p:cNvSpPr txBox="1"/>
          <p:nvPr/>
        </p:nvSpPr>
        <p:spPr>
          <a:xfrm>
            <a:off x="6399796" y="5749001"/>
            <a:ext cx="118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DC1DDBD-D486-489D-86BC-53832A97AF98}"/>
              </a:ext>
            </a:extLst>
          </p:cNvPr>
          <p:cNvSpPr/>
          <p:nvPr/>
        </p:nvSpPr>
        <p:spPr>
          <a:xfrm rot="16200000">
            <a:off x="7104939" y="4327403"/>
            <a:ext cx="432188" cy="28792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75569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8113AC-E47E-437F-8958-BDE7AA8C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11481"/>
            <a:ext cx="11049000" cy="1150619"/>
          </a:xfrm>
        </p:spPr>
        <p:txBody>
          <a:bodyPr/>
          <a:lstStyle/>
          <a:p>
            <a:r>
              <a:rPr lang="en-US" dirty="0"/>
              <a:t>Association Rule Concept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CCD395-E1D9-4348-9FBE-61E99A3606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8042" y="1677551"/>
          <a:ext cx="4001442" cy="370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7">
                  <a:extLst>
                    <a:ext uri="{9D8B030D-6E8A-4147-A177-3AD203B41FA5}">
                      <a16:colId xmlns:a16="http://schemas.microsoft.com/office/drawing/2014/main" val="3894042382"/>
                    </a:ext>
                  </a:extLst>
                </a:gridCol>
                <a:gridCol w="666907">
                  <a:extLst>
                    <a:ext uri="{9D8B030D-6E8A-4147-A177-3AD203B41FA5}">
                      <a16:colId xmlns:a16="http://schemas.microsoft.com/office/drawing/2014/main" val="660660479"/>
                    </a:ext>
                  </a:extLst>
                </a:gridCol>
                <a:gridCol w="666907">
                  <a:extLst>
                    <a:ext uri="{9D8B030D-6E8A-4147-A177-3AD203B41FA5}">
                      <a16:colId xmlns:a16="http://schemas.microsoft.com/office/drawing/2014/main" val="998214182"/>
                    </a:ext>
                  </a:extLst>
                </a:gridCol>
                <a:gridCol w="666907">
                  <a:extLst>
                    <a:ext uri="{9D8B030D-6E8A-4147-A177-3AD203B41FA5}">
                      <a16:colId xmlns:a16="http://schemas.microsoft.com/office/drawing/2014/main" val="3877980526"/>
                    </a:ext>
                  </a:extLst>
                </a:gridCol>
                <a:gridCol w="666907">
                  <a:extLst>
                    <a:ext uri="{9D8B030D-6E8A-4147-A177-3AD203B41FA5}">
                      <a16:colId xmlns:a16="http://schemas.microsoft.com/office/drawing/2014/main" val="61244429"/>
                    </a:ext>
                  </a:extLst>
                </a:gridCol>
                <a:gridCol w="666907">
                  <a:extLst>
                    <a:ext uri="{9D8B030D-6E8A-4147-A177-3AD203B41FA5}">
                      <a16:colId xmlns:a16="http://schemas.microsoft.com/office/drawing/2014/main" val="4176155752"/>
                    </a:ext>
                  </a:extLst>
                </a:gridCol>
              </a:tblGrid>
              <a:tr h="61815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08041153"/>
                  </a:ext>
                </a:extLst>
              </a:tr>
              <a:tr h="618151">
                <a:tc>
                  <a:txBody>
                    <a:bodyPr/>
                    <a:lstStyle/>
                    <a:p>
                      <a:r>
                        <a:rPr lang="en-US" sz="2000" dirty="0"/>
                        <a:t>B1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76763219"/>
                  </a:ext>
                </a:extLst>
              </a:tr>
              <a:tr h="618151">
                <a:tc>
                  <a:txBody>
                    <a:bodyPr/>
                    <a:lstStyle/>
                    <a:p>
                      <a:r>
                        <a:rPr lang="en-US" sz="2000" dirty="0"/>
                        <a:t>B2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0481675"/>
                  </a:ext>
                </a:extLst>
              </a:tr>
              <a:tr h="618151">
                <a:tc>
                  <a:txBody>
                    <a:bodyPr/>
                    <a:lstStyle/>
                    <a:p>
                      <a:r>
                        <a:rPr lang="en-US" sz="2000" dirty="0"/>
                        <a:t>B3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7349907"/>
                  </a:ext>
                </a:extLst>
              </a:tr>
              <a:tr h="618151">
                <a:tc>
                  <a:txBody>
                    <a:bodyPr/>
                    <a:lstStyle/>
                    <a:p>
                      <a:r>
                        <a:rPr lang="en-US" sz="2000" dirty="0"/>
                        <a:t>B4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98991026"/>
                  </a:ext>
                </a:extLst>
              </a:tr>
              <a:tr h="618151">
                <a:tc>
                  <a:txBody>
                    <a:bodyPr/>
                    <a:lstStyle/>
                    <a:p>
                      <a:r>
                        <a:rPr lang="en-US" sz="2000" dirty="0"/>
                        <a:t>B5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8970887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A5B5FC-C680-4E6A-B168-808A7319124F}"/>
              </a:ext>
            </a:extLst>
          </p:cNvPr>
          <p:cNvCxnSpPr>
            <a:cxnSpLocks/>
          </p:cNvCxnSpPr>
          <p:nvPr/>
        </p:nvCxnSpPr>
        <p:spPr>
          <a:xfrm>
            <a:off x="3763732" y="1473747"/>
            <a:ext cx="1219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32AED7-6D78-4AF8-A0AF-26DC66C028CE}"/>
              </a:ext>
            </a:extLst>
          </p:cNvPr>
          <p:cNvSpPr txBox="1"/>
          <p:nvPr/>
        </p:nvSpPr>
        <p:spPr>
          <a:xfrm>
            <a:off x="3040767" y="127953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Items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0A7274-39BE-440B-9213-B30DF4B03D52}"/>
              </a:ext>
            </a:extLst>
          </p:cNvPr>
          <p:cNvCxnSpPr>
            <a:cxnSpLocks/>
          </p:cNvCxnSpPr>
          <p:nvPr/>
        </p:nvCxnSpPr>
        <p:spPr>
          <a:xfrm flipH="1">
            <a:off x="1945158" y="1473747"/>
            <a:ext cx="1099276" cy="15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A9254-C7AD-40B2-9EBD-46FC2F395D69}"/>
              </a:ext>
            </a:extLst>
          </p:cNvPr>
          <p:cNvCxnSpPr>
            <a:cxnSpLocks/>
          </p:cNvCxnSpPr>
          <p:nvPr/>
        </p:nvCxnSpPr>
        <p:spPr>
          <a:xfrm flipV="1">
            <a:off x="881107" y="2492885"/>
            <a:ext cx="0" cy="1165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F02061-9EA2-497A-B7ED-22CED8EE74E9}"/>
              </a:ext>
            </a:extLst>
          </p:cNvPr>
          <p:cNvSpPr txBox="1"/>
          <p:nvPr/>
        </p:nvSpPr>
        <p:spPr>
          <a:xfrm rot="16200000">
            <a:off x="424093" y="3879103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Baskets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6AFB8C-4101-4019-A6F1-06B178293263}"/>
              </a:ext>
            </a:extLst>
          </p:cNvPr>
          <p:cNvCxnSpPr>
            <a:stCxn id="15" idx="1"/>
          </p:cNvCxnSpPr>
          <p:nvPr/>
        </p:nvCxnSpPr>
        <p:spPr>
          <a:xfrm flipH="1">
            <a:off x="881108" y="4505397"/>
            <a:ext cx="2" cy="881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81812-ACDE-483F-BF0D-74C962AF2968}"/>
              </a:ext>
            </a:extLst>
          </p:cNvPr>
          <p:cNvSpPr txBox="1"/>
          <p:nvPr/>
        </p:nvSpPr>
        <p:spPr>
          <a:xfrm>
            <a:off x="1042672" y="5752213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item was purchased in the basket, 0 if not purchased.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48AE49A-BBDC-489E-A65E-2AE30752D03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20359" y="2671098"/>
          <a:ext cx="3292172" cy="80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3" imgW="1765080" imgH="431640" progId="Equation.3">
                  <p:embed/>
                </p:oleObj>
              </mc:Choice>
              <mc:Fallback>
                <p:oleObj name="Equation" r:id="rId3" imgW="1765080" imgH="43164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D48AE49A-BBDC-489E-A65E-2AE30752D0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0359" y="2671098"/>
                        <a:ext cx="3292172" cy="80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EADF2FD-A2A6-414A-A93A-6AFAD1A7B9DF}"/>
              </a:ext>
            </a:extLst>
          </p:cNvPr>
          <p:cNvSpPr txBox="1"/>
          <p:nvPr/>
        </p:nvSpPr>
        <p:spPr>
          <a:xfrm>
            <a:off x="5572026" y="3658786"/>
            <a:ext cx="5588838" cy="9233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2700" b="1" i="0" spc="-23" baseline="0">
                <a:solidFill>
                  <a:schemeClr val="tx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US" sz="2000" dirty="0"/>
              <a:t>Metric can be interpreted as </a:t>
            </a:r>
          </a:p>
          <a:p>
            <a:pPr algn="ctr"/>
            <a:r>
              <a:rPr lang="en-US" sz="2000" dirty="0"/>
              <a:t>the conditional probability or purchase</a:t>
            </a:r>
          </a:p>
        </p:txBody>
      </p:sp>
    </p:spTree>
    <p:extLst>
      <p:ext uri="{BB962C8B-B14F-4D97-AF65-F5344CB8AC3E}">
        <p14:creationId xmlns:p14="http://schemas.microsoft.com/office/powerpoint/2010/main" val="70588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0CF952-78A9-429A-A130-BA279A73A68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442" y="1368307"/>
            <a:ext cx="11049000" cy="4473576"/>
          </a:xfrm>
        </p:spPr>
        <p:txBody>
          <a:bodyPr/>
          <a:lstStyle/>
          <a:p>
            <a:r>
              <a:rPr lang="en-US" b="1" dirty="0"/>
              <a:t>Apriori : </a:t>
            </a:r>
            <a:r>
              <a:rPr lang="en-US" sz="1800" dirty="0"/>
              <a:t>uses a breadth-first search strategy to count the support</a:t>
            </a:r>
          </a:p>
          <a:p>
            <a:pPr marL="0" indent="0">
              <a:buNone/>
            </a:pPr>
            <a:r>
              <a:rPr lang="en-US" sz="1800" dirty="0"/>
              <a:t> 	of itemset and uses a candidate generation function which exploits the </a:t>
            </a:r>
          </a:p>
          <a:p>
            <a:pPr marL="0" indent="0">
              <a:buNone/>
            </a:pPr>
            <a:r>
              <a:rPr lang="en-US" sz="1800" dirty="0"/>
              <a:t>	downward closure property of support.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b="1" dirty="0"/>
              <a:t>FP-Growth: </a:t>
            </a:r>
            <a:r>
              <a:rPr lang="en-US" sz="1800" dirty="0"/>
              <a:t>first counts occurrence of items (attribute-value pairs) </a:t>
            </a:r>
          </a:p>
          <a:p>
            <a:pPr marL="0" indent="0">
              <a:buNone/>
            </a:pPr>
            <a:r>
              <a:rPr lang="en-US" sz="1800" dirty="0"/>
              <a:t>	in the dataset, and stores them to 'header table’. then builds the FP-tree </a:t>
            </a:r>
          </a:p>
          <a:p>
            <a:pPr marL="0" indent="0">
              <a:buNone/>
            </a:pPr>
            <a:r>
              <a:rPr lang="en-US" sz="1800" dirty="0"/>
              <a:t>	structure by inserting instances. Items in each instance have to be sorted </a:t>
            </a:r>
          </a:p>
          <a:p>
            <a:pPr marL="0" indent="0">
              <a:buNone/>
            </a:pPr>
            <a:r>
              <a:rPr lang="en-US" sz="1800" dirty="0"/>
              <a:t>	by descending order of their frequency in the dataset, so that the tree can </a:t>
            </a:r>
          </a:p>
          <a:p>
            <a:pPr marL="0" indent="0">
              <a:buNone/>
            </a:pPr>
            <a:r>
              <a:rPr lang="en-US" sz="1800" dirty="0"/>
              <a:t>	be processed quickly.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B8BB2-206C-4CDB-8FAA-71B0A888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A0CE2-8DD3-41BE-803E-62DA86E3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713" y="4076029"/>
            <a:ext cx="2687026" cy="2147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AABB6-A26A-4AC7-95EB-1BE213E1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181" y="986789"/>
            <a:ext cx="2458367" cy="23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8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Zilliant Internal">
  <a:themeElements>
    <a:clrScheme name="Zilliant 2017">
      <a:dk1>
        <a:srgbClr val="535659"/>
      </a:dk1>
      <a:lt1>
        <a:srgbClr val="FFFFFF"/>
      </a:lt1>
      <a:dk2>
        <a:srgbClr val="FA4616"/>
      </a:dk2>
      <a:lt2>
        <a:srgbClr val="F9F7F7"/>
      </a:lt2>
      <a:accent1>
        <a:srgbClr val="FF8F1C"/>
      </a:accent1>
      <a:accent2>
        <a:srgbClr val="FFB500"/>
      </a:accent2>
      <a:accent3>
        <a:srgbClr val="407EC9"/>
      </a:accent3>
      <a:accent4>
        <a:srgbClr val="00A399"/>
      </a:accent4>
      <a:accent5>
        <a:srgbClr val="3A913F"/>
      </a:accent5>
      <a:accent6>
        <a:srgbClr val="B8B7B9"/>
      </a:accent6>
      <a:hlink>
        <a:srgbClr val="535659"/>
      </a:hlink>
      <a:folHlink>
        <a:srgbClr val="535659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Zilliant Internal" id="{723601BE-1D5D-4B03-AA7C-D24FCE6B4638}" vid="{2B2A24C0-4BBE-4920-A9FF-279170673630}"/>
    </a:ext>
  </a:extLst>
</a:theme>
</file>

<file path=ppt/theme/theme2.xml><?xml version="1.0" encoding="utf-8"?>
<a:theme xmlns:a="http://schemas.openxmlformats.org/drawingml/2006/main" name="Zilliant Public">
  <a:themeElements>
    <a:clrScheme name="Zilliant 2017">
      <a:dk1>
        <a:srgbClr val="535659"/>
      </a:dk1>
      <a:lt1>
        <a:srgbClr val="FFFFFF"/>
      </a:lt1>
      <a:dk2>
        <a:srgbClr val="FA4616"/>
      </a:dk2>
      <a:lt2>
        <a:srgbClr val="F9F7F7"/>
      </a:lt2>
      <a:accent1>
        <a:srgbClr val="FF8F1C"/>
      </a:accent1>
      <a:accent2>
        <a:srgbClr val="FFB500"/>
      </a:accent2>
      <a:accent3>
        <a:srgbClr val="407EC9"/>
      </a:accent3>
      <a:accent4>
        <a:srgbClr val="00A399"/>
      </a:accent4>
      <a:accent5>
        <a:srgbClr val="3A913F"/>
      </a:accent5>
      <a:accent6>
        <a:srgbClr val="B8B7B9"/>
      </a:accent6>
      <a:hlink>
        <a:srgbClr val="535659"/>
      </a:hlink>
      <a:folHlink>
        <a:srgbClr val="535659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8992</TotalTime>
  <Words>644</Words>
  <Application>Microsoft Office PowerPoint</Application>
  <PresentationFormat>Widescreen</PresentationFormat>
  <Paragraphs>196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Bold</vt:lpstr>
      <vt:lpstr>Calibri</vt:lpstr>
      <vt:lpstr>Wingdings</vt:lpstr>
      <vt:lpstr>Zilliant Internal</vt:lpstr>
      <vt:lpstr>Zilliant Public</vt:lpstr>
      <vt:lpstr>think-cell Slide</vt:lpstr>
      <vt:lpstr>Equation</vt:lpstr>
      <vt:lpstr>AI/ML Application on E-Commerece to Design an Effective Recommendation System   Amir Meimand, Director of R&amp;D</vt:lpstr>
      <vt:lpstr>Artificial Intelligence – A Definition for B2B</vt:lpstr>
      <vt:lpstr>Zilliant IQ - Overview</vt:lpstr>
      <vt:lpstr>Zilliant IQ – Product Packaging</vt:lpstr>
      <vt:lpstr>The Zilliant IQ Platform Brings Best-In-Class AI to B2B</vt:lpstr>
      <vt:lpstr>Complementary vs Substitute Products</vt:lpstr>
      <vt:lpstr>Importance of Complementary and Substitute Product</vt:lpstr>
      <vt:lpstr>Association Rule Concept </vt:lpstr>
      <vt:lpstr>Association Rule Algorithms</vt:lpstr>
      <vt:lpstr>Association Rules Mining Complexity</vt:lpstr>
      <vt:lpstr>Substitute Mining</vt:lpstr>
      <vt:lpstr>B2B eCommerce Trends &amp; Challenges</vt:lpstr>
      <vt:lpstr>Go-To-Market with A Frictionless eCommerce Experience </vt:lpstr>
      <vt:lpstr>Example of a Frictionless Experience </vt:lpstr>
      <vt:lpstr>PowerPoint Presentation</vt:lpstr>
      <vt:lpstr>Cart IQ in Action Increase Order Size with Most Likely Cross Sell Items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Rehwinkel, Lee</dc:creator>
  <cp:lastModifiedBy>Meimand, Amir</cp:lastModifiedBy>
  <cp:revision>98</cp:revision>
  <dcterms:created xsi:type="dcterms:W3CDTF">2018-05-24T18:57:04Z</dcterms:created>
  <dcterms:modified xsi:type="dcterms:W3CDTF">2018-09-21T18:55:48Z</dcterms:modified>
</cp:coreProperties>
</file>