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D0203-E997-B891-7DE5-6C41E32F5D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790D8F-426E-A013-7E72-4107B2B0B7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108822-39F8-1265-AECF-F08873B87D9A}"/>
              </a:ext>
            </a:extLst>
          </p:cNvPr>
          <p:cNvSpPr>
            <a:spLocks noGrp="1"/>
          </p:cNvSpPr>
          <p:nvPr>
            <p:ph type="dt" sz="half" idx="10"/>
          </p:nvPr>
        </p:nvSpPr>
        <p:spPr/>
        <p:txBody>
          <a:bodyPr/>
          <a:lstStyle/>
          <a:p>
            <a:fld id="{19970704-75AD-4DA1-8058-608BC11E5D98}" type="datetimeFigureOut">
              <a:rPr lang="en-US" smtClean="0"/>
              <a:t>6/1/2023</a:t>
            </a:fld>
            <a:endParaRPr lang="en-US"/>
          </a:p>
        </p:txBody>
      </p:sp>
      <p:sp>
        <p:nvSpPr>
          <p:cNvPr id="5" name="Footer Placeholder 4">
            <a:extLst>
              <a:ext uri="{FF2B5EF4-FFF2-40B4-BE49-F238E27FC236}">
                <a16:creationId xmlns:a16="http://schemas.microsoft.com/office/drawing/2014/main" id="{06D94BCB-7D21-A987-F2AE-610C676E7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EC38D-E85E-25A2-C35B-31B9FCA14DDC}"/>
              </a:ext>
            </a:extLst>
          </p:cNvPr>
          <p:cNvSpPr>
            <a:spLocks noGrp="1"/>
          </p:cNvSpPr>
          <p:nvPr>
            <p:ph type="sldNum" sz="quarter" idx="12"/>
          </p:nvPr>
        </p:nvSpPr>
        <p:spPr/>
        <p:txBody>
          <a:bodyPr/>
          <a:lstStyle/>
          <a:p>
            <a:fld id="{4C49C9B7-C105-4D93-8A76-FBAF84C52E43}" type="slidenum">
              <a:rPr lang="en-US" smtClean="0"/>
              <a:t>‹#›</a:t>
            </a:fld>
            <a:endParaRPr lang="en-US"/>
          </a:p>
        </p:txBody>
      </p:sp>
    </p:spTree>
    <p:extLst>
      <p:ext uri="{BB962C8B-B14F-4D97-AF65-F5344CB8AC3E}">
        <p14:creationId xmlns:p14="http://schemas.microsoft.com/office/powerpoint/2010/main" val="555279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CD582-F5D9-972E-A2EA-B808E847F1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6FBBA1-35DF-121F-8A15-CDE1EB1AC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08E75-EAB2-C532-8114-687F450EEA39}"/>
              </a:ext>
            </a:extLst>
          </p:cNvPr>
          <p:cNvSpPr>
            <a:spLocks noGrp="1"/>
          </p:cNvSpPr>
          <p:nvPr>
            <p:ph type="dt" sz="half" idx="10"/>
          </p:nvPr>
        </p:nvSpPr>
        <p:spPr/>
        <p:txBody>
          <a:bodyPr/>
          <a:lstStyle/>
          <a:p>
            <a:fld id="{19970704-75AD-4DA1-8058-608BC11E5D98}" type="datetimeFigureOut">
              <a:rPr lang="en-US" smtClean="0"/>
              <a:t>6/1/2023</a:t>
            </a:fld>
            <a:endParaRPr lang="en-US"/>
          </a:p>
        </p:txBody>
      </p:sp>
      <p:sp>
        <p:nvSpPr>
          <p:cNvPr id="5" name="Footer Placeholder 4">
            <a:extLst>
              <a:ext uri="{FF2B5EF4-FFF2-40B4-BE49-F238E27FC236}">
                <a16:creationId xmlns:a16="http://schemas.microsoft.com/office/drawing/2014/main" id="{279E5F7F-A6B8-BE63-1D17-3836FB929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87A52-FC3A-F367-B7BD-BCC1B9F0777C}"/>
              </a:ext>
            </a:extLst>
          </p:cNvPr>
          <p:cNvSpPr>
            <a:spLocks noGrp="1"/>
          </p:cNvSpPr>
          <p:nvPr>
            <p:ph type="sldNum" sz="quarter" idx="12"/>
          </p:nvPr>
        </p:nvSpPr>
        <p:spPr/>
        <p:txBody>
          <a:bodyPr/>
          <a:lstStyle/>
          <a:p>
            <a:fld id="{4C49C9B7-C105-4D93-8A76-FBAF84C52E43}" type="slidenum">
              <a:rPr lang="en-US" smtClean="0"/>
              <a:t>‹#›</a:t>
            </a:fld>
            <a:endParaRPr lang="en-US"/>
          </a:p>
        </p:txBody>
      </p:sp>
    </p:spTree>
    <p:extLst>
      <p:ext uri="{BB962C8B-B14F-4D97-AF65-F5344CB8AC3E}">
        <p14:creationId xmlns:p14="http://schemas.microsoft.com/office/powerpoint/2010/main" val="2606031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547F73-1ACC-1D51-4BF4-ED737746C3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226D48-A800-D3F0-AA7E-C2E49B4C75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CD105-D4A2-8009-33B5-ECC68C68B6C7}"/>
              </a:ext>
            </a:extLst>
          </p:cNvPr>
          <p:cNvSpPr>
            <a:spLocks noGrp="1"/>
          </p:cNvSpPr>
          <p:nvPr>
            <p:ph type="dt" sz="half" idx="10"/>
          </p:nvPr>
        </p:nvSpPr>
        <p:spPr/>
        <p:txBody>
          <a:bodyPr/>
          <a:lstStyle/>
          <a:p>
            <a:fld id="{19970704-75AD-4DA1-8058-608BC11E5D98}" type="datetimeFigureOut">
              <a:rPr lang="en-US" smtClean="0"/>
              <a:t>6/1/2023</a:t>
            </a:fld>
            <a:endParaRPr lang="en-US"/>
          </a:p>
        </p:txBody>
      </p:sp>
      <p:sp>
        <p:nvSpPr>
          <p:cNvPr id="5" name="Footer Placeholder 4">
            <a:extLst>
              <a:ext uri="{FF2B5EF4-FFF2-40B4-BE49-F238E27FC236}">
                <a16:creationId xmlns:a16="http://schemas.microsoft.com/office/drawing/2014/main" id="{DED9F41B-3A2D-1FCF-0C53-A8803BE74A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1918CF-F0F0-F1C0-82E2-74095187B053}"/>
              </a:ext>
            </a:extLst>
          </p:cNvPr>
          <p:cNvSpPr>
            <a:spLocks noGrp="1"/>
          </p:cNvSpPr>
          <p:nvPr>
            <p:ph type="sldNum" sz="quarter" idx="12"/>
          </p:nvPr>
        </p:nvSpPr>
        <p:spPr/>
        <p:txBody>
          <a:bodyPr/>
          <a:lstStyle/>
          <a:p>
            <a:fld id="{4C49C9B7-C105-4D93-8A76-FBAF84C52E43}" type="slidenum">
              <a:rPr lang="en-US" smtClean="0"/>
              <a:t>‹#›</a:t>
            </a:fld>
            <a:endParaRPr lang="en-US"/>
          </a:p>
        </p:txBody>
      </p:sp>
    </p:spTree>
    <p:extLst>
      <p:ext uri="{BB962C8B-B14F-4D97-AF65-F5344CB8AC3E}">
        <p14:creationId xmlns:p14="http://schemas.microsoft.com/office/powerpoint/2010/main" val="2656466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F176D-8D19-0F1F-195B-765EB8889C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12B4AE-7D31-53AC-BCDF-63CD7681A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24789A-6E4C-F42C-7173-D50C97086F65}"/>
              </a:ext>
            </a:extLst>
          </p:cNvPr>
          <p:cNvSpPr>
            <a:spLocks noGrp="1"/>
          </p:cNvSpPr>
          <p:nvPr>
            <p:ph type="dt" sz="half" idx="10"/>
          </p:nvPr>
        </p:nvSpPr>
        <p:spPr/>
        <p:txBody>
          <a:bodyPr/>
          <a:lstStyle/>
          <a:p>
            <a:fld id="{19970704-75AD-4DA1-8058-608BC11E5D98}" type="datetimeFigureOut">
              <a:rPr lang="en-US" smtClean="0"/>
              <a:t>6/1/2023</a:t>
            </a:fld>
            <a:endParaRPr lang="en-US"/>
          </a:p>
        </p:txBody>
      </p:sp>
      <p:sp>
        <p:nvSpPr>
          <p:cNvPr id="5" name="Footer Placeholder 4">
            <a:extLst>
              <a:ext uri="{FF2B5EF4-FFF2-40B4-BE49-F238E27FC236}">
                <a16:creationId xmlns:a16="http://schemas.microsoft.com/office/drawing/2014/main" id="{75B63EAD-536E-22F5-8C43-0BB12CED6E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C58FF-38EF-2D61-A9DC-F24F49268835}"/>
              </a:ext>
            </a:extLst>
          </p:cNvPr>
          <p:cNvSpPr>
            <a:spLocks noGrp="1"/>
          </p:cNvSpPr>
          <p:nvPr>
            <p:ph type="sldNum" sz="quarter" idx="12"/>
          </p:nvPr>
        </p:nvSpPr>
        <p:spPr/>
        <p:txBody>
          <a:bodyPr/>
          <a:lstStyle/>
          <a:p>
            <a:fld id="{4C49C9B7-C105-4D93-8A76-FBAF84C52E43}" type="slidenum">
              <a:rPr lang="en-US" smtClean="0"/>
              <a:t>‹#›</a:t>
            </a:fld>
            <a:endParaRPr lang="en-US"/>
          </a:p>
        </p:txBody>
      </p:sp>
    </p:spTree>
    <p:extLst>
      <p:ext uri="{BB962C8B-B14F-4D97-AF65-F5344CB8AC3E}">
        <p14:creationId xmlns:p14="http://schemas.microsoft.com/office/powerpoint/2010/main" val="2220007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0EBD3-0F00-0B4F-E6DB-E88D174F7C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7E40AC-C35B-8A35-7C58-13E572C0CC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A5F7D5-FEF9-395C-0599-F16BA7C09CA3}"/>
              </a:ext>
            </a:extLst>
          </p:cNvPr>
          <p:cNvSpPr>
            <a:spLocks noGrp="1"/>
          </p:cNvSpPr>
          <p:nvPr>
            <p:ph type="dt" sz="half" idx="10"/>
          </p:nvPr>
        </p:nvSpPr>
        <p:spPr/>
        <p:txBody>
          <a:bodyPr/>
          <a:lstStyle/>
          <a:p>
            <a:fld id="{19970704-75AD-4DA1-8058-608BC11E5D98}" type="datetimeFigureOut">
              <a:rPr lang="en-US" smtClean="0"/>
              <a:t>6/1/2023</a:t>
            </a:fld>
            <a:endParaRPr lang="en-US"/>
          </a:p>
        </p:txBody>
      </p:sp>
      <p:sp>
        <p:nvSpPr>
          <p:cNvPr id="5" name="Footer Placeholder 4">
            <a:extLst>
              <a:ext uri="{FF2B5EF4-FFF2-40B4-BE49-F238E27FC236}">
                <a16:creationId xmlns:a16="http://schemas.microsoft.com/office/drawing/2014/main" id="{3AF576EA-DFF4-2DE1-61C9-42E330B24D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DA33E-ED8D-23C6-25E7-7042CE1E2484}"/>
              </a:ext>
            </a:extLst>
          </p:cNvPr>
          <p:cNvSpPr>
            <a:spLocks noGrp="1"/>
          </p:cNvSpPr>
          <p:nvPr>
            <p:ph type="sldNum" sz="quarter" idx="12"/>
          </p:nvPr>
        </p:nvSpPr>
        <p:spPr/>
        <p:txBody>
          <a:bodyPr/>
          <a:lstStyle/>
          <a:p>
            <a:fld id="{4C49C9B7-C105-4D93-8A76-FBAF84C52E43}" type="slidenum">
              <a:rPr lang="en-US" smtClean="0"/>
              <a:t>‹#›</a:t>
            </a:fld>
            <a:endParaRPr lang="en-US"/>
          </a:p>
        </p:txBody>
      </p:sp>
    </p:spTree>
    <p:extLst>
      <p:ext uri="{BB962C8B-B14F-4D97-AF65-F5344CB8AC3E}">
        <p14:creationId xmlns:p14="http://schemas.microsoft.com/office/powerpoint/2010/main" val="2598168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9DEB1-D36E-6280-8BE2-9DC039B819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A3C080-2B1D-9054-E8BE-EBA6308C58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3EB1A2-3A90-924B-FAE6-9E035E6E63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D7115F-DF25-4678-0A02-01E5B1EB1AB5}"/>
              </a:ext>
            </a:extLst>
          </p:cNvPr>
          <p:cNvSpPr>
            <a:spLocks noGrp="1"/>
          </p:cNvSpPr>
          <p:nvPr>
            <p:ph type="dt" sz="half" idx="10"/>
          </p:nvPr>
        </p:nvSpPr>
        <p:spPr/>
        <p:txBody>
          <a:bodyPr/>
          <a:lstStyle/>
          <a:p>
            <a:fld id="{19970704-75AD-4DA1-8058-608BC11E5D98}" type="datetimeFigureOut">
              <a:rPr lang="en-US" smtClean="0"/>
              <a:t>6/1/2023</a:t>
            </a:fld>
            <a:endParaRPr lang="en-US"/>
          </a:p>
        </p:txBody>
      </p:sp>
      <p:sp>
        <p:nvSpPr>
          <p:cNvPr id="6" name="Footer Placeholder 5">
            <a:extLst>
              <a:ext uri="{FF2B5EF4-FFF2-40B4-BE49-F238E27FC236}">
                <a16:creationId xmlns:a16="http://schemas.microsoft.com/office/drawing/2014/main" id="{5F81C4F4-403B-0CCB-99CE-C678D326BD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6D7F89-8C05-DD38-67BF-1B3D308A3FCE}"/>
              </a:ext>
            </a:extLst>
          </p:cNvPr>
          <p:cNvSpPr>
            <a:spLocks noGrp="1"/>
          </p:cNvSpPr>
          <p:nvPr>
            <p:ph type="sldNum" sz="quarter" idx="12"/>
          </p:nvPr>
        </p:nvSpPr>
        <p:spPr/>
        <p:txBody>
          <a:bodyPr/>
          <a:lstStyle/>
          <a:p>
            <a:fld id="{4C49C9B7-C105-4D93-8A76-FBAF84C52E43}" type="slidenum">
              <a:rPr lang="en-US" smtClean="0"/>
              <a:t>‹#›</a:t>
            </a:fld>
            <a:endParaRPr lang="en-US"/>
          </a:p>
        </p:txBody>
      </p:sp>
    </p:spTree>
    <p:extLst>
      <p:ext uri="{BB962C8B-B14F-4D97-AF65-F5344CB8AC3E}">
        <p14:creationId xmlns:p14="http://schemas.microsoft.com/office/powerpoint/2010/main" val="94340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150EA-7C98-1C9B-337D-FF7178E01F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149CEE-0C36-9ACC-7AB1-404A490707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D7C919-CBFC-1CA5-2D25-888A6F0835C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EBE5CD-896E-56A3-6554-DE4876435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E485EC-4BDE-23FF-AC90-79B40234BF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14B031-DDE4-D85F-DCC2-18DAEFF350B1}"/>
              </a:ext>
            </a:extLst>
          </p:cNvPr>
          <p:cNvSpPr>
            <a:spLocks noGrp="1"/>
          </p:cNvSpPr>
          <p:nvPr>
            <p:ph type="dt" sz="half" idx="10"/>
          </p:nvPr>
        </p:nvSpPr>
        <p:spPr/>
        <p:txBody>
          <a:bodyPr/>
          <a:lstStyle/>
          <a:p>
            <a:fld id="{19970704-75AD-4DA1-8058-608BC11E5D98}" type="datetimeFigureOut">
              <a:rPr lang="en-US" smtClean="0"/>
              <a:t>6/1/2023</a:t>
            </a:fld>
            <a:endParaRPr lang="en-US"/>
          </a:p>
        </p:txBody>
      </p:sp>
      <p:sp>
        <p:nvSpPr>
          <p:cNvPr id="8" name="Footer Placeholder 7">
            <a:extLst>
              <a:ext uri="{FF2B5EF4-FFF2-40B4-BE49-F238E27FC236}">
                <a16:creationId xmlns:a16="http://schemas.microsoft.com/office/drawing/2014/main" id="{3F6F1F7B-1E47-473E-EE08-D2F46B0AD1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EA0378-7915-C529-4941-0942ADC3601B}"/>
              </a:ext>
            </a:extLst>
          </p:cNvPr>
          <p:cNvSpPr>
            <a:spLocks noGrp="1"/>
          </p:cNvSpPr>
          <p:nvPr>
            <p:ph type="sldNum" sz="quarter" idx="12"/>
          </p:nvPr>
        </p:nvSpPr>
        <p:spPr/>
        <p:txBody>
          <a:bodyPr/>
          <a:lstStyle/>
          <a:p>
            <a:fld id="{4C49C9B7-C105-4D93-8A76-FBAF84C52E43}" type="slidenum">
              <a:rPr lang="en-US" smtClean="0"/>
              <a:t>‹#›</a:t>
            </a:fld>
            <a:endParaRPr lang="en-US"/>
          </a:p>
        </p:txBody>
      </p:sp>
    </p:spTree>
    <p:extLst>
      <p:ext uri="{BB962C8B-B14F-4D97-AF65-F5344CB8AC3E}">
        <p14:creationId xmlns:p14="http://schemas.microsoft.com/office/powerpoint/2010/main" val="58645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69387-9DAA-2057-FDB7-FF5DFA98BB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F8CB0B-A13E-1EEE-F94B-4B8A908DB652}"/>
              </a:ext>
            </a:extLst>
          </p:cNvPr>
          <p:cNvSpPr>
            <a:spLocks noGrp="1"/>
          </p:cNvSpPr>
          <p:nvPr>
            <p:ph type="dt" sz="half" idx="10"/>
          </p:nvPr>
        </p:nvSpPr>
        <p:spPr/>
        <p:txBody>
          <a:bodyPr/>
          <a:lstStyle/>
          <a:p>
            <a:fld id="{19970704-75AD-4DA1-8058-608BC11E5D98}" type="datetimeFigureOut">
              <a:rPr lang="en-US" smtClean="0"/>
              <a:t>6/1/2023</a:t>
            </a:fld>
            <a:endParaRPr lang="en-US"/>
          </a:p>
        </p:txBody>
      </p:sp>
      <p:sp>
        <p:nvSpPr>
          <p:cNvPr id="4" name="Footer Placeholder 3">
            <a:extLst>
              <a:ext uri="{FF2B5EF4-FFF2-40B4-BE49-F238E27FC236}">
                <a16:creationId xmlns:a16="http://schemas.microsoft.com/office/drawing/2014/main" id="{D0C8CF56-B1A5-2310-F957-01E2F341C1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BC414B-C2FD-8366-38F7-BF214C4D8612}"/>
              </a:ext>
            </a:extLst>
          </p:cNvPr>
          <p:cNvSpPr>
            <a:spLocks noGrp="1"/>
          </p:cNvSpPr>
          <p:nvPr>
            <p:ph type="sldNum" sz="quarter" idx="12"/>
          </p:nvPr>
        </p:nvSpPr>
        <p:spPr/>
        <p:txBody>
          <a:bodyPr/>
          <a:lstStyle/>
          <a:p>
            <a:fld id="{4C49C9B7-C105-4D93-8A76-FBAF84C52E43}" type="slidenum">
              <a:rPr lang="en-US" smtClean="0"/>
              <a:t>‹#›</a:t>
            </a:fld>
            <a:endParaRPr lang="en-US"/>
          </a:p>
        </p:txBody>
      </p:sp>
    </p:spTree>
    <p:extLst>
      <p:ext uri="{BB962C8B-B14F-4D97-AF65-F5344CB8AC3E}">
        <p14:creationId xmlns:p14="http://schemas.microsoft.com/office/powerpoint/2010/main" val="1442067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627442-EB8A-CC68-B023-AF6B8A958059}"/>
              </a:ext>
            </a:extLst>
          </p:cNvPr>
          <p:cNvSpPr>
            <a:spLocks noGrp="1"/>
          </p:cNvSpPr>
          <p:nvPr>
            <p:ph type="dt" sz="half" idx="10"/>
          </p:nvPr>
        </p:nvSpPr>
        <p:spPr/>
        <p:txBody>
          <a:bodyPr/>
          <a:lstStyle/>
          <a:p>
            <a:fld id="{19970704-75AD-4DA1-8058-608BC11E5D98}" type="datetimeFigureOut">
              <a:rPr lang="en-US" smtClean="0"/>
              <a:t>6/1/2023</a:t>
            </a:fld>
            <a:endParaRPr lang="en-US"/>
          </a:p>
        </p:txBody>
      </p:sp>
      <p:sp>
        <p:nvSpPr>
          <p:cNvPr id="3" name="Footer Placeholder 2">
            <a:extLst>
              <a:ext uri="{FF2B5EF4-FFF2-40B4-BE49-F238E27FC236}">
                <a16:creationId xmlns:a16="http://schemas.microsoft.com/office/drawing/2014/main" id="{A34B740B-7C4C-0CCE-028F-F2D4CE718C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7A925C-8BE2-C782-D722-F6597D1F86D3}"/>
              </a:ext>
            </a:extLst>
          </p:cNvPr>
          <p:cNvSpPr>
            <a:spLocks noGrp="1"/>
          </p:cNvSpPr>
          <p:nvPr>
            <p:ph type="sldNum" sz="quarter" idx="12"/>
          </p:nvPr>
        </p:nvSpPr>
        <p:spPr/>
        <p:txBody>
          <a:bodyPr/>
          <a:lstStyle/>
          <a:p>
            <a:fld id="{4C49C9B7-C105-4D93-8A76-FBAF84C52E43}" type="slidenum">
              <a:rPr lang="en-US" smtClean="0"/>
              <a:t>‹#›</a:t>
            </a:fld>
            <a:endParaRPr lang="en-US"/>
          </a:p>
        </p:txBody>
      </p:sp>
    </p:spTree>
    <p:extLst>
      <p:ext uri="{BB962C8B-B14F-4D97-AF65-F5344CB8AC3E}">
        <p14:creationId xmlns:p14="http://schemas.microsoft.com/office/powerpoint/2010/main" val="156661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421E7-8C3F-A3FC-BDF6-7C48A93818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BC01A51-8C40-A74D-D8E9-7B06CC2779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00C138-8407-079C-6D23-D0DC50BD23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DB2528-11B8-09EC-3C70-DE78DD6E42BF}"/>
              </a:ext>
            </a:extLst>
          </p:cNvPr>
          <p:cNvSpPr>
            <a:spLocks noGrp="1"/>
          </p:cNvSpPr>
          <p:nvPr>
            <p:ph type="dt" sz="half" idx="10"/>
          </p:nvPr>
        </p:nvSpPr>
        <p:spPr/>
        <p:txBody>
          <a:bodyPr/>
          <a:lstStyle/>
          <a:p>
            <a:fld id="{19970704-75AD-4DA1-8058-608BC11E5D98}" type="datetimeFigureOut">
              <a:rPr lang="en-US" smtClean="0"/>
              <a:t>6/1/2023</a:t>
            </a:fld>
            <a:endParaRPr lang="en-US"/>
          </a:p>
        </p:txBody>
      </p:sp>
      <p:sp>
        <p:nvSpPr>
          <p:cNvPr id="6" name="Footer Placeholder 5">
            <a:extLst>
              <a:ext uri="{FF2B5EF4-FFF2-40B4-BE49-F238E27FC236}">
                <a16:creationId xmlns:a16="http://schemas.microsoft.com/office/drawing/2014/main" id="{07963DA2-C9F4-3E94-1078-6E9E3D107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E00E41-F0DC-6CD2-888B-D52D853EDC6C}"/>
              </a:ext>
            </a:extLst>
          </p:cNvPr>
          <p:cNvSpPr>
            <a:spLocks noGrp="1"/>
          </p:cNvSpPr>
          <p:nvPr>
            <p:ph type="sldNum" sz="quarter" idx="12"/>
          </p:nvPr>
        </p:nvSpPr>
        <p:spPr/>
        <p:txBody>
          <a:bodyPr/>
          <a:lstStyle/>
          <a:p>
            <a:fld id="{4C49C9B7-C105-4D93-8A76-FBAF84C52E43}" type="slidenum">
              <a:rPr lang="en-US" smtClean="0"/>
              <a:t>‹#›</a:t>
            </a:fld>
            <a:endParaRPr lang="en-US"/>
          </a:p>
        </p:txBody>
      </p:sp>
    </p:spTree>
    <p:extLst>
      <p:ext uri="{BB962C8B-B14F-4D97-AF65-F5344CB8AC3E}">
        <p14:creationId xmlns:p14="http://schemas.microsoft.com/office/powerpoint/2010/main" val="2566350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F0DA3-EA2E-69C4-EDDB-1F3321CB5E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23E49A-1640-9852-107F-45C2B9829B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577D9E-CC36-5700-60E2-B2E8EC41B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DB8BE6-847C-C35F-585C-F1F7428C1B20}"/>
              </a:ext>
            </a:extLst>
          </p:cNvPr>
          <p:cNvSpPr>
            <a:spLocks noGrp="1"/>
          </p:cNvSpPr>
          <p:nvPr>
            <p:ph type="dt" sz="half" idx="10"/>
          </p:nvPr>
        </p:nvSpPr>
        <p:spPr/>
        <p:txBody>
          <a:bodyPr/>
          <a:lstStyle/>
          <a:p>
            <a:fld id="{19970704-75AD-4DA1-8058-608BC11E5D98}" type="datetimeFigureOut">
              <a:rPr lang="en-US" smtClean="0"/>
              <a:t>6/1/2023</a:t>
            </a:fld>
            <a:endParaRPr lang="en-US"/>
          </a:p>
        </p:txBody>
      </p:sp>
      <p:sp>
        <p:nvSpPr>
          <p:cNvPr id="6" name="Footer Placeholder 5">
            <a:extLst>
              <a:ext uri="{FF2B5EF4-FFF2-40B4-BE49-F238E27FC236}">
                <a16:creationId xmlns:a16="http://schemas.microsoft.com/office/drawing/2014/main" id="{1ADFB911-FE90-6086-0F1C-8D719EA499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8156FF-2E54-36D7-1CCC-5AAAF085C23D}"/>
              </a:ext>
            </a:extLst>
          </p:cNvPr>
          <p:cNvSpPr>
            <a:spLocks noGrp="1"/>
          </p:cNvSpPr>
          <p:nvPr>
            <p:ph type="sldNum" sz="quarter" idx="12"/>
          </p:nvPr>
        </p:nvSpPr>
        <p:spPr/>
        <p:txBody>
          <a:bodyPr/>
          <a:lstStyle/>
          <a:p>
            <a:fld id="{4C49C9B7-C105-4D93-8A76-FBAF84C52E43}" type="slidenum">
              <a:rPr lang="en-US" smtClean="0"/>
              <a:t>‹#›</a:t>
            </a:fld>
            <a:endParaRPr lang="en-US"/>
          </a:p>
        </p:txBody>
      </p:sp>
    </p:spTree>
    <p:extLst>
      <p:ext uri="{BB962C8B-B14F-4D97-AF65-F5344CB8AC3E}">
        <p14:creationId xmlns:p14="http://schemas.microsoft.com/office/powerpoint/2010/main" val="3346119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DFCCF6-AB7B-8669-4484-5BD4FAFB4C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0E13E0-CF29-4D8C-FB56-93AE743F1C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25924-59EF-5DE6-5439-08024DB823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970704-75AD-4DA1-8058-608BC11E5D98}" type="datetimeFigureOut">
              <a:rPr lang="en-US" smtClean="0"/>
              <a:t>6/1/2023</a:t>
            </a:fld>
            <a:endParaRPr lang="en-US"/>
          </a:p>
        </p:txBody>
      </p:sp>
      <p:sp>
        <p:nvSpPr>
          <p:cNvPr id="5" name="Footer Placeholder 4">
            <a:extLst>
              <a:ext uri="{FF2B5EF4-FFF2-40B4-BE49-F238E27FC236}">
                <a16:creationId xmlns:a16="http://schemas.microsoft.com/office/drawing/2014/main" id="{B466E666-4EFE-3256-B458-D1F9927D70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68BDDD-9669-A912-3F6A-DC53BDB083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49C9B7-C105-4D93-8A76-FBAF84C52E43}" type="slidenum">
              <a:rPr lang="en-US" smtClean="0"/>
              <a:t>‹#›</a:t>
            </a:fld>
            <a:endParaRPr lang="en-US"/>
          </a:p>
        </p:txBody>
      </p:sp>
    </p:spTree>
    <p:extLst>
      <p:ext uri="{BB962C8B-B14F-4D97-AF65-F5344CB8AC3E}">
        <p14:creationId xmlns:p14="http://schemas.microsoft.com/office/powerpoint/2010/main" val="4137579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6D90-DDD7-B3E5-78B6-0229024ADB5A}"/>
              </a:ext>
            </a:extLst>
          </p:cNvPr>
          <p:cNvSpPr>
            <a:spLocks noGrp="1"/>
          </p:cNvSpPr>
          <p:nvPr>
            <p:ph type="ctrTitle"/>
          </p:nvPr>
        </p:nvSpPr>
        <p:spPr/>
        <p:txBody>
          <a:bodyPr anchor="ctr">
            <a:normAutofit/>
          </a:bodyPr>
          <a:lstStyle/>
          <a:p>
            <a:pPr>
              <a:lnSpc>
                <a:spcPct val="100000"/>
              </a:lnSpc>
            </a:pPr>
            <a:r>
              <a:rPr lang="en-US" sz="4400" b="1" dirty="0">
                <a:latin typeface="Helvetica" pitchFamily="2" charset="0"/>
              </a:rPr>
              <a:t>System Analysis and Design</a:t>
            </a:r>
            <a:br>
              <a:rPr lang="en-US" sz="4400" b="1" dirty="0">
                <a:latin typeface="Helvetica" pitchFamily="2" charset="0"/>
              </a:rPr>
            </a:br>
            <a:r>
              <a:rPr lang="en-US" sz="4400" b="1" dirty="0">
                <a:latin typeface="Helvetica" pitchFamily="2" charset="0"/>
              </a:rPr>
              <a:t>Chapter 2: Planning</a:t>
            </a:r>
          </a:p>
        </p:txBody>
      </p:sp>
      <p:sp>
        <p:nvSpPr>
          <p:cNvPr id="3" name="Subtitle 2">
            <a:extLst>
              <a:ext uri="{FF2B5EF4-FFF2-40B4-BE49-F238E27FC236}">
                <a16:creationId xmlns:a16="http://schemas.microsoft.com/office/drawing/2014/main" id="{D9974583-9E2E-BB9C-2558-27CAE4EA2C6E}"/>
              </a:ext>
            </a:extLst>
          </p:cNvPr>
          <p:cNvSpPr>
            <a:spLocks noGrp="1"/>
          </p:cNvSpPr>
          <p:nvPr>
            <p:ph type="subTitle" idx="1"/>
          </p:nvPr>
        </p:nvSpPr>
        <p:spPr/>
        <p:txBody>
          <a:bodyPr anchor="ctr"/>
          <a:lstStyle/>
          <a:p>
            <a:r>
              <a:rPr lang="en-US" dirty="0"/>
              <a:t>By:</a:t>
            </a:r>
          </a:p>
          <a:p>
            <a:r>
              <a:rPr lang="en-US" dirty="0"/>
              <a:t>AMIR MAHARJAN and </a:t>
            </a:r>
          </a:p>
          <a:p>
            <a:r>
              <a:rPr lang="en-US" dirty="0"/>
              <a:t>BISESH ADHIKARI</a:t>
            </a:r>
          </a:p>
        </p:txBody>
      </p:sp>
    </p:spTree>
    <p:extLst>
      <p:ext uri="{BB962C8B-B14F-4D97-AF65-F5344CB8AC3E}">
        <p14:creationId xmlns:p14="http://schemas.microsoft.com/office/powerpoint/2010/main" val="1558363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8DB55-991A-190C-C457-D81EB1B62532}"/>
              </a:ext>
            </a:extLst>
          </p:cNvPr>
          <p:cNvSpPr>
            <a:spLocks noGrp="1"/>
          </p:cNvSpPr>
          <p:nvPr>
            <p:ph type="title"/>
          </p:nvPr>
        </p:nvSpPr>
        <p:spPr/>
        <p:txBody>
          <a:bodyPr>
            <a:normAutofit/>
          </a:bodyPr>
          <a:lstStyle/>
          <a:p>
            <a:r>
              <a:rPr lang="en-US" sz="4000" b="1" dirty="0">
                <a:latin typeface="Helvetica" pitchFamily="2" charset="0"/>
              </a:rPr>
              <a:t>3. Selecting Development Projects</a:t>
            </a:r>
          </a:p>
        </p:txBody>
      </p:sp>
      <p:sp>
        <p:nvSpPr>
          <p:cNvPr id="3" name="Content Placeholder 2">
            <a:extLst>
              <a:ext uri="{FF2B5EF4-FFF2-40B4-BE49-F238E27FC236}">
                <a16:creationId xmlns:a16="http://schemas.microsoft.com/office/drawing/2014/main" id="{1F156270-6A13-ADBC-21C9-1A7075C54931}"/>
              </a:ext>
            </a:extLst>
          </p:cNvPr>
          <p:cNvSpPr>
            <a:spLocks noGrp="1"/>
          </p:cNvSpPr>
          <p:nvPr>
            <p:ph idx="1"/>
          </p:nvPr>
        </p:nvSpPr>
        <p:spPr/>
        <p:txBody>
          <a:bodyPr/>
          <a:lstStyle/>
          <a:p>
            <a:r>
              <a:rPr lang="en-US" dirty="0"/>
              <a:t>The final activity in the project identification and selection process is the actual selection of projects for further development.</a:t>
            </a:r>
          </a:p>
          <a:p>
            <a:r>
              <a:rPr lang="en-US" dirty="0"/>
              <a:t>Project selection is a process of considering both short- and long-term projects and selecting those most likely to achieve business objectives.</a:t>
            </a:r>
          </a:p>
          <a:p>
            <a:r>
              <a:rPr lang="en-US" dirty="0"/>
              <a:t>Additionally, as business conditions change over time, the relative importance of any single project may substantially change. Thus, the identification and selection of projects is a very important and ongoing activity.</a:t>
            </a:r>
          </a:p>
        </p:txBody>
      </p:sp>
    </p:spTree>
    <p:extLst>
      <p:ext uri="{BB962C8B-B14F-4D97-AF65-F5344CB8AC3E}">
        <p14:creationId xmlns:p14="http://schemas.microsoft.com/office/powerpoint/2010/main" val="3585048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C9011D0-4332-193C-55CD-5F08590FF55F}"/>
              </a:ext>
            </a:extLst>
          </p:cNvPr>
          <p:cNvSpPr>
            <a:spLocks noGrp="1"/>
          </p:cNvSpPr>
          <p:nvPr>
            <p:ph type="title"/>
          </p:nvPr>
        </p:nvSpPr>
        <p:spPr/>
        <p:txBody>
          <a:bodyPr>
            <a:normAutofit/>
          </a:bodyPr>
          <a:lstStyle/>
          <a:p>
            <a:r>
              <a:rPr lang="en-US" sz="3600" b="1" dirty="0">
                <a:latin typeface="Helvetica" pitchFamily="2" charset="0"/>
              </a:rPr>
              <a:t>Corporate and Information System Planning</a:t>
            </a:r>
          </a:p>
        </p:txBody>
      </p:sp>
      <p:sp>
        <p:nvSpPr>
          <p:cNvPr id="5" name="Content Placeholder 4">
            <a:extLst>
              <a:ext uri="{FF2B5EF4-FFF2-40B4-BE49-F238E27FC236}">
                <a16:creationId xmlns:a16="http://schemas.microsoft.com/office/drawing/2014/main" id="{64695E92-DB0F-FB09-0CCF-72E043245FEA}"/>
              </a:ext>
            </a:extLst>
          </p:cNvPr>
          <p:cNvSpPr>
            <a:spLocks noGrp="1"/>
          </p:cNvSpPr>
          <p:nvPr>
            <p:ph idx="1"/>
          </p:nvPr>
        </p:nvSpPr>
        <p:spPr/>
        <p:txBody>
          <a:bodyPr>
            <a:normAutofit/>
          </a:bodyPr>
          <a:lstStyle/>
          <a:p>
            <a:r>
              <a:rPr lang="en-US" sz="2400" dirty="0"/>
              <a:t>Organizations have not traditionally used a systematic planning process when determining how to allocate IS resources.</a:t>
            </a:r>
          </a:p>
          <a:p>
            <a:r>
              <a:rPr lang="en-US" sz="2400" dirty="0"/>
              <a:t>The difficulty with this approach is that the required organizational procedures are likely to change over time as the environment changes.</a:t>
            </a:r>
          </a:p>
          <a:p>
            <a:r>
              <a:rPr lang="en-US" sz="2400" dirty="0"/>
              <a:t>For example, a company may decide to change its method of billing customers or a university may change its procedure for registering students.</a:t>
            </a:r>
          </a:p>
          <a:p>
            <a:r>
              <a:rPr lang="en-US" sz="2400" dirty="0"/>
              <a:t>When such changes occur, it is usually necessary to again modify existing information systems.</a:t>
            </a:r>
          </a:p>
        </p:txBody>
      </p:sp>
    </p:spTree>
    <p:extLst>
      <p:ext uri="{BB962C8B-B14F-4D97-AF65-F5344CB8AC3E}">
        <p14:creationId xmlns:p14="http://schemas.microsoft.com/office/powerpoint/2010/main" val="2514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B4DF-DEB3-3140-D407-135733AF9A20}"/>
              </a:ext>
            </a:extLst>
          </p:cNvPr>
          <p:cNvSpPr>
            <a:spLocks noGrp="1"/>
          </p:cNvSpPr>
          <p:nvPr>
            <p:ph type="title"/>
          </p:nvPr>
        </p:nvSpPr>
        <p:spPr/>
        <p:txBody>
          <a:bodyPr/>
          <a:lstStyle/>
          <a:p>
            <a:r>
              <a:rPr lang="en-US" b="1" dirty="0">
                <a:latin typeface="Helvetica" pitchFamily="2" charset="0"/>
              </a:rPr>
              <a:t>Corporate Strategic Planning	</a:t>
            </a:r>
          </a:p>
        </p:txBody>
      </p:sp>
      <p:sp>
        <p:nvSpPr>
          <p:cNvPr id="3" name="Content Placeholder 2">
            <a:extLst>
              <a:ext uri="{FF2B5EF4-FFF2-40B4-BE49-F238E27FC236}">
                <a16:creationId xmlns:a16="http://schemas.microsoft.com/office/drawing/2014/main" id="{DD9D5BA5-793D-00F5-008F-5F77EEFEF424}"/>
              </a:ext>
            </a:extLst>
          </p:cNvPr>
          <p:cNvSpPr>
            <a:spLocks noGrp="1"/>
          </p:cNvSpPr>
          <p:nvPr>
            <p:ph idx="1"/>
          </p:nvPr>
        </p:nvSpPr>
        <p:spPr/>
        <p:txBody>
          <a:bodyPr>
            <a:normAutofit/>
          </a:bodyPr>
          <a:lstStyle/>
          <a:p>
            <a:r>
              <a:rPr lang="en-US" sz="2400" dirty="0"/>
              <a:t>A prerequisite for making effective project selection decisions is to gain a clear idea of where an organization is, its vision of where it wants to be in the future, and how to make the transition to its desired future state. Figure 4-6 represents this as a three-step process.</a:t>
            </a:r>
          </a:p>
          <a:p>
            <a:r>
              <a:rPr lang="en-US" sz="2400" dirty="0"/>
              <a:t>The first step focuses on gaining an understanding of the current enterprise. In other words, if you don’t know where you are, it is impossible to tell where you are going.</a:t>
            </a:r>
          </a:p>
          <a:p>
            <a:r>
              <a:rPr lang="en-US" sz="2400" dirty="0"/>
              <a:t>Next, top management must determine where it wants the enterprise to be in the future.</a:t>
            </a:r>
          </a:p>
          <a:p>
            <a:r>
              <a:rPr lang="en-US" sz="2400" dirty="0"/>
              <a:t>Finally, after gaining an understanding of the current and future enterprise, a strategic plan can be developed to guide this transition.</a:t>
            </a:r>
          </a:p>
          <a:p>
            <a:endParaRPr lang="en-US" sz="2400" dirty="0"/>
          </a:p>
        </p:txBody>
      </p:sp>
    </p:spTree>
    <p:extLst>
      <p:ext uri="{BB962C8B-B14F-4D97-AF65-F5344CB8AC3E}">
        <p14:creationId xmlns:p14="http://schemas.microsoft.com/office/powerpoint/2010/main" val="4219154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402E22-9090-6D74-9EA8-26E5F282A7AA}"/>
              </a:ext>
            </a:extLst>
          </p:cNvPr>
          <p:cNvPicPr>
            <a:picLocks noChangeAspect="1"/>
          </p:cNvPicPr>
          <p:nvPr/>
        </p:nvPicPr>
        <p:blipFill>
          <a:blip r:embed="rId2"/>
          <a:stretch>
            <a:fillRect/>
          </a:stretch>
        </p:blipFill>
        <p:spPr>
          <a:xfrm>
            <a:off x="3589848" y="799903"/>
            <a:ext cx="3982930" cy="4958748"/>
          </a:xfrm>
          <a:prstGeom prst="rect">
            <a:avLst/>
          </a:prstGeom>
        </p:spPr>
      </p:pic>
    </p:spTree>
    <p:extLst>
      <p:ext uri="{BB962C8B-B14F-4D97-AF65-F5344CB8AC3E}">
        <p14:creationId xmlns:p14="http://schemas.microsoft.com/office/powerpoint/2010/main" val="3863077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B9F63-4FFD-8AFA-2D46-D3024BF83C35}"/>
              </a:ext>
            </a:extLst>
          </p:cNvPr>
          <p:cNvSpPr>
            <a:spLocks noGrp="1"/>
          </p:cNvSpPr>
          <p:nvPr>
            <p:ph type="title"/>
          </p:nvPr>
        </p:nvSpPr>
        <p:spPr/>
        <p:txBody>
          <a:bodyPr/>
          <a:lstStyle/>
          <a:p>
            <a:r>
              <a:rPr lang="en-US" b="1" dirty="0">
                <a:latin typeface="Helvetica" pitchFamily="2" charset="0"/>
              </a:rPr>
              <a:t>Information System Planning</a:t>
            </a:r>
          </a:p>
        </p:txBody>
      </p:sp>
      <p:sp>
        <p:nvSpPr>
          <p:cNvPr id="3" name="Content Placeholder 2">
            <a:extLst>
              <a:ext uri="{FF2B5EF4-FFF2-40B4-BE49-F238E27FC236}">
                <a16:creationId xmlns:a16="http://schemas.microsoft.com/office/drawing/2014/main" id="{F8131121-817B-03EA-01B7-56C90D5D6567}"/>
              </a:ext>
            </a:extLst>
          </p:cNvPr>
          <p:cNvSpPr>
            <a:spLocks noGrp="1"/>
          </p:cNvSpPr>
          <p:nvPr>
            <p:ph idx="1"/>
          </p:nvPr>
        </p:nvSpPr>
        <p:spPr/>
        <p:txBody>
          <a:bodyPr>
            <a:normAutofit/>
          </a:bodyPr>
          <a:lstStyle/>
          <a:p>
            <a:r>
              <a:rPr lang="en-US" sz="2400" dirty="0"/>
              <a:t>The second planning process that can play a significant role in the quality of project identification and selection decisions is called </a:t>
            </a:r>
            <a:r>
              <a:rPr lang="en-US" sz="2400" b="1" dirty="0"/>
              <a:t>information system planning (ISP).</a:t>
            </a:r>
          </a:p>
          <a:p>
            <a:r>
              <a:rPr lang="en-US" sz="2400" dirty="0"/>
              <a:t>ISP is and orderly means of assessing the information needs of an organization and defining the information systems, databases, and technologies that will best satisfy those needs.</a:t>
            </a:r>
          </a:p>
          <a:p>
            <a:r>
              <a:rPr lang="en-US" sz="2400" dirty="0"/>
              <a:t>This means that during ISP you (or, more likely, senior IS managers responsible for the IS plan) must model current and future organization informational needs and develop strategies and project plans to migrate the current information systems and technologies to their desired future state.</a:t>
            </a:r>
          </a:p>
          <a:p>
            <a:r>
              <a:rPr lang="en-US" sz="2400" dirty="0"/>
              <a:t>ISP is a </a:t>
            </a:r>
            <a:r>
              <a:rPr lang="en-US" sz="2400" b="1" dirty="0"/>
              <a:t>top-down process.</a:t>
            </a:r>
          </a:p>
        </p:txBody>
      </p:sp>
    </p:spTree>
    <p:extLst>
      <p:ext uri="{BB962C8B-B14F-4D97-AF65-F5344CB8AC3E}">
        <p14:creationId xmlns:p14="http://schemas.microsoft.com/office/powerpoint/2010/main" val="3320374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834519-027A-78ED-AABC-6B491871CB30}"/>
              </a:ext>
            </a:extLst>
          </p:cNvPr>
          <p:cNvPicPr>
            <a:picLocks noChangeAspect="1"/>
          </p:cNvPicPr>
          <p:nvPr/>
        </p:nvPicPr>
        <p:blipFill>
          <a:blip r:embed="rId2"/>
          <a:stretch>
            <a:fillRect/>
          </a:stretch>
        </p:blipFill>
        <p:spPr>
          <a:xfrm>
            <a:off x="1931831" y="900107"/>
            <a:ext cx="7147775" cy="4877481"/>
          </a:xfrm>
          <a:prstGeom prst="rect">
            <a:avLst/>
          </a:prstGeom>
        </p:spPr>
      </p:pic>
    </p:spTree>
    <p:extLst>
      <p:ext uri="{BB962C8B-B14F-4D97-AF65-F5344CB8AC3E}">
        <p14:creationId xmlns:p14="http://schemas.microsoft.com/office/powerpoint/2010/main" val="2997354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755E4-1964-217A-44D8-5AC349F992AC}"/>
              </a:ext>
            </a:extLst>
          </p:cNvPr>
          <p:cNvSpPr>
            <a:spLocks noGrp="1"/>
          </p:cNvSpPr>
          <p:nvPr>
            <p:ph type="title"/>
          </p:nvPr>
        </p:nvSpPr>
        <p:spPr/>
        <p:txBody>
          <a:bodyPr/>
          <a:lstStyle/>
          <a:p>
            <a:r>
              <a:rPr lang="en-US" b="1" dirty="0">
                <a:latin typeface="Helvetica" pitchFamily="2" charset="0"/>
              </a:rPr>
              <a:t>2. Initiation and Planning</a:t>
            </a:r>
          </a:p>
        </p:txBody>
      </p:sp>
      <p:sp>
        <p:nvSpPr>
          <p:cNvPr id="3" name="Content Placeholder 2">
            <a:extLst>
              <a:ext uri="{FF2B5EF4-FFF2-40B4-BE49-F238E27FC236}">
                <a16:creationId xmlns:a16="http://schemas.microsoft.com/office/drawing/2014/main" id="{6E5C51FC-E46A-B54C-A339-974D48764507}"/>
              </a:ext>
            </a:extLst>
          </p:cNvPr>
          <p:cNvSpPr>
            <a:spLocks noGrp="1"/>
          </p:cNvSpPr>
          <p:nvPr>
            <p:ph idx="1"/>
          </p:nvPr>
        </p:nvSpPr>
        <p:spPr/>
        <p:txBody>
          <a:bodyPr>
            <a:normAutofit/>
          </a:bodyPr>
          <a:lstStyle/>
          <a:p>
            <a:r>
              <a:rPr lang="en-US" sz="2400" dirty="0"/>
              <a:t>The first, project identification and selection, focuses on the activities during which the need for a new or enhanced system is recognized. Thus, project identification and selection is often thought of as a “pre project” step in the life cycle.</a:t>
            </a:r>
          </a:p>
          <a:p>
            <a:r>
              <a:rPr lang="en-US" sz="2400" dirty="0"/>
              <a:t>The next step is to conduct a more detailed assessment during project initiating and planning. This assessment does not focus on how the proposed system will operate but rather on understanding the scope of a proposed project and its feasibility of completion given the available resources.</a:t>
            </a:r>
          </a:p>
          <a:p>
            <a:r>
              <a:rPr lang="en-US" sz="2400" dirty="0"/>
              <a:t>In the next section, the project initiation and planning process is briefly reviewed. Numerous techniques for assessing project feasibility are then described.</a:t>
            </a:r>
          </a:p>
        </p:txBody>
      </p:sp>
    </p:spTree>
    <p:extLst>
      <p:ext uri="{BB962C8B-B14F-4D97-AF65-F5344CB8AC3E}">
        <p14:creationId xmlns:p14="http://schemas.microsoft.com/office/powerpoint/2010/main" val="2139257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82EAB-BC5E-A970-A030-C0B9CF7E8606}"/>
              </a:ext>
            </a:extLst>
          </p:cNvPr>
          <p:cNvSpPr>
            <a:spLocks noGrp="1"/>
          </p:cNvSpPr>
          <p:nvPr>
            <p:ph type="title"/>
          </p:nvPr>
        </p:nvSpPr>
        <p:spPr/>
        <p:txBody>
          <a:bodyPr>
            <a:normAutofit/>
          </a:bodyPr>
          <a:lstStyle/>
          <a:p>
            <a:r>
              <a:rPr lang="en-US" sz="2800" b="1" dirty="0">
                <a:latin typeface="Helvetica" pitchFamily="2" charset="0"/>
              </a:rPr>
              <a:t>Initiating and Planning System Development Projects</a:t>
            </a:r>
          </a:p>
        </p:txBody>
      </p:sp>
      <p:sp>
        <p:nvSpPr>
          <p:cNvPr id="3" name="Content Placeholder 2">
            <a:extLst>
              <a:ext uri="{FF2B5EF4-FFF2-40B4-BE49-F238E27FC236}">
                <a16:creationId xmlns:a16="http://schemas.microsoft.com/office/drawing/2014/main" id="{FD5138D1-3E2C-ED48-37D7-C4B8DCB0D64A}"/>
              </a:ext>
            </a:extLst>
          </p:cNvPr>
          <p:cNvSpPr>
            <a:spLocks noGrp="1"/>
          </p:cNvSpPr>
          <p:nvPr>
            <p:ph idx="1"/>
          </p:nvPr>
        </p:nvSpPr>
        <p:spPr/>
        <p:txBody>
          <a:bodyPr/>
          <a:lstStyle/>
          <a:p>
            <a:r>
              <a:rPr lang="en-US" dirty="0"/>
              <a:t>A key consideration when conducting project initiation and planning (PIP) is deciding when PIP ends and when analysis, the next phase of the SDLC, begins. This is a concern because many activities performed during PIP could also be completed during analysis.</a:t>
            </a:r>
          </a:p>
          <a:p>
            <a:pPr marL="0" indent="0">
              <a:buNone/>
            </a:pPr>
            <a:endParaRPr lang="en-US" dirty="0"/>
          </a:p>
        </p:txBody>
      </p:sp>
    </p:spTree>
    <p:extLst>
      <p:ext uri="{BB962C8B-B14F-4D97-AF65-F5344CB8AC3E}">
        <p14:creationId xmlns:p14="http://schemas.microsoft.com/office/powerpoint/2010/main" val="656083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026E5-374E-04C5-3299-3C2204E4EB58}"/>
              </a:ext>
            </a:extLst>
          </p:cNvPr>
          <p:cNvSpPr>
            <a:spLocks noGrp="1"/>
          </p:cNvSpPr>
          <p:nvPr>
            <p:ph type="title"/>
          </p:nvPr>
        </p:nvSpPr>
        <p:spPr/>
        <p:txBody>
          <a:bodyPr>
            <a:normAutofit/>
          </a:bodyPr>
          <a:lstStyle/>
          <a:p>
            <a:r>
              <a:rPr lang="en-US" sz="3600" b="1" dirty="0">
                <a:latin typeface="Helvetica" pitchFamily="2" charset="0"/>
              </a:rPr>
              <a:t>Process of Initiating and Planning IS Development Projects</a:t>
            </a:r>
          </a:p>
        </p:txBody>
      </p:sp>
      <p:sp>
        <p:nvSpPr>
          <p:cNvPr id="3" name="Content Placeholder 2">
            <a:extLst>
              <a:ext uri="{FF2B5EF4-FFF2-40B4-BE49-F238E27FC236}">
                <a16:creationId xmlns:a16="http://schemas.microsoft.com/office/drawing/2014/main" id="{4E31004E-92D8-0A36-A5DD-310F6BBE8933}"/>
              </a:ext>
            </a:extLst>
          </p:cNvPr>
          <p:cNvSpPr>
            <a:spLocks noGrp="1"/>
          </p:cNvSpPr>
          <p:nvPr>
            <p:ph idx="1"/>
          </p:nvPr>
        </p:nvSpPr>
        <p:spPr/>
        <p:txBody>
          <a:bodyPr>
            <a:normAutofit/>
          </a:bodyPr>
          <a:lstStyle/>
          <a:p>
            <a:r>
              <a:rPr lang="en-US" sz="2000" dirty="0"/>
              <a:t>Project initiation focuses on activities designed to assist in organizing a team to conduct project planning. During initiation, one or more analysts are assigned to work with a customer—that is, a member of the business group that requested or will be affected by the project—to establish work standards and communication procedures.</a:t>
            </a:r>
          </a:p>
          <a:p>
            <a:r>
              <a:rPr lang="en-US" sz="2000" dirty="0"/>
              <a:t>Examples of the types of activities performed are shown in Table 5-1. Depending upon the size, scope, and complexity of the project, some project initiation activities may be unnecessary or may be very involved. Also, many organizations have established procedures for assisting with common initiation activities.</a:t>
            </a:r>
          </a:p>
          <a:p>
            <a:pPr marL="0" indent="0">
              <a:buNone/>
            </a:pPr>
            <a:endParaRPr lang="en-US" sz="2000" dirty="0"/>
          </a:p>
        </p:txBody>
      </p:sp>
      <p:pic>
        <p:nvPicPr>
          <p:cNvPr id="5" name="Picture 4">
            <a:extLst>
              <a:ext uri="{FF2B5EF4-FFF2-40B4-BE49-F238E27FC236}">
                <a16:creationId xmlns:a16="http://schemas.microsoft.com/office/drawing/2014/main" id="{5C25100C-DCC3-D6F1-08F9-36A3C94FD77C}"/>
              </a:ext>
            </a:extLst>
          </p:cNvPr>
          <p:cNvPicPr>
            <a:picLocks noChangeAspect="1"/>
          </p:cNvPicPr>
          <p:nvPr/>
        </p:nvPicPr>
        <p:blipFill>
          <a:blip r:embed="rId2"/>
          <a:stretch>
            <a:fillRect/>
          </a:stretch>
        </p:blipFill>
        <p:spPr>
          <a:xfrm>
            <a:off x="2175982" y="4420976"/>
            <a:ext cx="7374603" cy="1890924"/>
          </a:xfrm>
          <a:prstGeom prst="rect">
            <a:avLst/>
          </a:prstGeom>
        </p:spPr>
      </p:pic>
    </p:spTree>
    <p:extLst>
      <p:ext uri="{BB962C8B-B14F-4D97-AF65-F5344CB8AC3E}">
        <p14:creationId xmlns:p14="http://schemas.microsoft.com/office/powerpoint/2010/main" val="3760733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5">
            <a:extLst>
              <a:ext uri="{FF2B5EF4-FFF2-40B4-BE49-F238E27FC236}">
                <a16:creationId xmlns:a16="http://schemas.microsoft.com/office/drawing/2014/main" id="{CECBB05D-A99F-8B04-3381-12B5DAA2A3D4}"/>
              </a:ext>
            </a:extLst>
          </p:cNvPr>
          <p:cNvSpPr>
            <a:spLocks noGrp="1"/>
          </p:cNvSpPr>
          <p:nvPr>
            <p:ph idx="1"/>
          </p:nvPr>
        </p:nvSpPr>
        <p:spPr>
          <a:xfrm>
            <a:off x="838200" y="655638"/>
            <a:ext cx="10515600" cy="5521325"/>
          </a:xfrm>
        </p:spPr>
        <p:txBody>
          <a:bodyPr>
            <a:normAutofit/>
          </a:bodyPr>
          <a:lstStyle/>
          <a:p>
            <a:r>
              <a:rPr lang="en-US" sz="2000" b="1" dirty="0"/>
              <a:t>Project planning </a:t>
            </a:r>
            <a:r>
              <a:rPr lang="en-US" sz="2000" dirty="0"/>
              <a:t>is the process of defining clear, discrete activities and the work needed to complete each activity within a single project. The objective of the project planning process is the development of a Baseline Project Plan (BPP) and the Project Scope Statement (PSS) (Morris and </a:t>
            </a:r>
            <a:r>
              <a:rPr lang="en-US" sz="2000" dirty="0" err="1"/>
              <a:t>Sember</a:t>
            </a:r>
            <a:r>
              <a:rPr lang="en-US" sz="2000" dirty="0"/>
              <a:t>, 2008). The BPP becomes the foundation for the remainder of the development project. The PSS produced by the team clearly outlines the objectives and constraints of the project for the customer. As with the project initiation process, the size, scope, and complexity of a project will dictate the comprehensiveness of the project planning process and resulting documents. Further, numerous assumptions about resource availability and potential problems will have to be made. Analysis of these assumptions and system costs and benefits forms a business case. The range of activities performed during project planning is listed.</a:t>
            </a:r>
          </a:p>
          <a:p>
            <a:endParaRPr lang="en-US" sz="2000" dirty="0"/>
          </a:p>
        </p:txBody>
      </p:sp>
      <p:pic>
        <p:nvPicPr>
          <p:cNvPr id="17" name="Picture 16">
            <a:extLst>
              <a:ext uri="{FF2B5EF4-FFF2-40B4-BE49-F238E27FC236}">
                <a16:creationId xmlns:a16="http://schemas.microsoft.com/office/drawing/2014/main" id="{79EF552A-A856-A964-3BC1-7F616B730026}"/>
              </a:ext>
            </a:extLst>
          </p:cNvPr>
          <p:cNvPicPr>
            <a:picLocks noChangeAspect="1"/>
          </p:cNvPicPr>
          <p:nvPr/>
        </p:nvPicPr>
        <p:blipFill>
          <a:blip r:embed="rId2"/>
          <a:stretch>
            <a:fillRect/>
          </a:stretch>
        </p:blipFill>
        <p:spPr>
          <a:xfrm>
            <a:off x="2388359" y="3534770"/>
            <a:ext cx="7151426" cy="2667592"/>
          </a:xfrm>
          <a:prstGeom prst="rect">
            <a:avLst/>
          </a:prstGeom>
        </p:spPr>
      </p:pic>
    </p:spTree>
    <p:extLst>
      <p:ext uri="{BB962C8B-B14F-4D97-AF65-F5344CB8AC3E}">
        <p14:creationId xmlns:p14="http://schemas.microsoft.com/office/powerpoint/2010/main" val="817366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BA64-B2FF-4E18-4F80-C3125385A9E2}"/>
              </a:ext>
            </a:extLst>
          </p:cNvPr>
          <p:cNvSpPr>
            <a:spLocks noGrp="1"/>
          </p:cNvSpPr>
          <p:nvPr>
            <p:ph type="title"/>
          </p:nvPr>
        </p:nvSpPr>
        <p:spPr/>
        <p:txBody>
          <a:bodyPr/>
          <a:lstStyle/>
          <a:p>
            <a:r>
              <a:rPr lang="en-US" b="1" dirty="0">
                <a:latin typeface="Helvetica" pitchFamily="2" charset="0"/>
              </a:rPr>
              <a:t>System Development Projects</a:t>
            </a:r>
          </a:p>
        </p:txBody>
      </p:sp>
      <p:sp>
        <p:nvSpPr>
          <p:cNvPr id="3" name="Content Placeholder 2">
            <a:extLst>
              <a:ext uri="{FF2B5EF4-FFF2-40B4-BE49-F238E27FC236}">
                <a16:creationId xmlns:a16="http://schemas.microsoft.com/office/drawing/2014/main" id="{1D9D44E8-E773-39EF-663E-BC50B090D1E3}"/>
              </a:ext>
            </a:extLst>
          </p:cNvPr>
          <p:cNvSpPr>
            <a:spLocks noGrp="1"/>
          </p:cNvSpPr>
          <p:nvPr>
            <p:ph idx="1"/>
          </p:nvPr>
        </p:nvSpPr>
        <p:spPr/>
        <p:txBody>
          <a:bodyPr/>
          <a:lstStyle/>
          <a:p>
            <a:r>
              <a:rPr lang="en-US" i="0" dirty="0">
                <a:effectLst/>
                <a:latin typeface="Calibri (Body)"/>
              </a:rPr>
              <a:t>The planning phase of the SDLC is also when the project plan is developed that identifies, prioritizes, and assigns the tasks and resources required to build the structure for a project</a:t>
            </a:r>
            <a:endParaRPr lang="en-US" dirty="0">
              <a:latin typeface="Calibri (Body)"/>
            </a:endParaRPr>
          </a:p>
          <a:p>
            <a:r>
              <a:rPr lang="en-US" dirty="0"/>
              <a:t>The first phase in SDLC is Planning and it is categorized into two groups</a:t>
            </a:r>
          </a:p>
          <a:p>
            <a:pPr marL="914400" lvl="1" indent="-457200">
              <a:buAutoNum type="arabicPeriod"/>
            </a:pPr>
            <a:r>
              <a:rPr lang="en-US" dirty="0"/>
              <a:t>Identification and selection</a:t>
            </a:r>
          </a:p>
          <a:p>
            <a:pPr marL="914400" lvl="1" indent="-457200">
              <a:buAutoNum type="arabicPeriod" startAt="2"/>
            </a:pPr>
            <a:r>
              <a:rPr lang="en-US" dirty="0"/>
              <a:t>Initiation and planning</a:t>
            </a:r>
          </a:p>
          <a:p>
            <a:pPr marL="231775" lvl="1" indent="-231775"/>
            <a:endParaRPr lang="en-US" dirty="0"/>
          </a:p>
          <a:p>
            <a:pPr marL="914400" lvl="1" indent="-457200">
              <a:buAutoNum type="arabicPeriod" startAt="2"/>
            </a:pPr>
            <a:endParaRPr lang="en-US" dirty="0"/>
          </a:p>
          <a:p>
            <a:pPr lvl="1"/>
            <a:endParaRPr lang="en-US" dirty="0"/>
          </a:p>
        </p:txBody>
      </p:sp>
    </p:spTree>
    <p:extLst>
      <p:ext uri="{BB962C8B-B14F-4D97-AF65-F5344CB8AC3E}">
        <p14:creationId xmlns:p14="http://schemas.microsoft.com/office/powerpoint/2010/main" val="125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8434-A9D0-64A9-4F86-B325311F961C}"/>
              </a:ext>
            </a:extLst>
          </p:cNvPr>
          <p:cNvSpPr>
            <a:spLocks noGrp="1"/>
          </p:cNvSpPr>
          <p:nvPr>
            <p:ph type="title"/>
          </p:nvPr>
        </p:nvSpPr>
        <p:spPr/>
        <p:txBody>
          <a:bodyPr/>
          <a:lstStyle/>
          <a:p>
            <a:r>
              <a:rPr lang="en-US" b="1" dirty="0">
                <a:latin typeface="Helvetica" pitchFamily="2" charset="0"/>
              </a:rPr>
              <a:t>Assessing Project Feasibility</a:t>
            </a:r>
          </a:p>
        </p:txBody>
      </p:sp>
      <p:sp>
        <p:nvSpPr>
          <p:cNvPr id="3" name="Content Placeholder 2">
            <a:extLst>
              <a:ext uri="{FF2B5EF4-FFF2-40B4-BE49-F238E27FC236}">
                <a16:creationId xmlns:a16="http://schemas.microsoft.com/office/drawing/2014/main" id="{40ADB62E-5902-62C2-5A73-39EC25C2A823}"/>
              </a:ext>
            </a:extLst>
          </p:cNvPr>
          <p:cNvSpPr>
            <a:spLocks noGrp="1"/>
          </p:cNvSpPr>
          <p:nvPr>
            <p:ph idx="1"/>
          </p:nvPr>
        </p:nvSpPr>
        <p:spPr/>
        <p:txBody>
          <a:bodyPr>
            <a:normAutofit fontScale="92500" lnSpcReduction="20000"/>
          </a:bodyPr>
          <a:lstStyle/>
          <a:p>
            <a:r>
              <a:rPr lang="en-US" dirty="0"/>
              <a:t>All projects are feasible given unlimited resources and infinite time (Pressman, 2014). Unfortunately, most projects must be developed within tight budgetary and time constraints. This means that assessing project feasibility is a required activity for all information systems projects and is a potentially large undertaking. It requires that you, as a systems analyst, evaluate a wide range of factors. Typically, the relative importance of these factors will vary from project to project. </a:t>
            </a:r>
          </a:p>
          <a:p>
            <a:r>
              <a:rPr lang="en-US" dirty="0"/>
              <a:t>Most feasibility factors are represented by the following categories:</a:t>
            </a:r>
          </a:p>
          <a:p>
            <a:pPr lvl="1"/>
            <a:r>
              <a:rPr lang="en-US" dirty="0"/>
              <a:t>Economic</a:t>
            </a:r>
          </a:p>
          <a:p>
            <a:pPr lvl="1"/>
            <a:r>
              <a:rPr lang="en-US" dirty="0"/>
              <a:t>Technical</a:t>
            </a:r>
          </a:p>
          <a:p>
            <a:pPr lvl="1"/>
            <a:r>
              <a:rPr lang="en-US" dirty="0"/>
              <a:t>Operational</a:t>
            </a:r>
          </a:p>
          <a:p>
            <a:pPr lvl="1"/>
            <a:r>
              <a:rPr lang="en-US" dirty="0"/>
              <a:t>Scheduling</a:t>
            </a:r>
          </a:p>
          <a:p>
            <a:pPr lvl="1"/>
            <a:r>
              <a:rPr lang="en-US" dirty="0"/>
              <a:t>Legal and Contractual</a:t>
            </a:r>
          </a:p>
          <a:p>
            <a:pPr lvl="1"/>
            <a:r>
              <a:rPr lang="en-US" dirty="0"/>
              <a:t>Political</a:t>
            </a:r>
          </a:p>
        </p:txBody>
      </p:sp>
    </p:spTree>
    <p:extLst>
      <p:ext uri="{BB962C8B-B14F-4D97-AF65-F5344CB8AC3E}">
        <p14:creationId xmlns:p14="http://schemas.microsoft.com/office/powerpoint/2010/main" val="1918798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AECC1-B00F-EC45-0703-3EC718BA4F34}"/>
              </a:ext>
            </a:extLst>
          </p:cNvPr>
          <p:cNvSpPr>
            <a:spLocks noGrp="1"/>
          </p:cNvSpPr>
          <p:nvPr>
            <p:ph type="title"/>
          </p:nvPr>
        </p:nvSpPr>
        <p:spPr/>
        <p:txBody>
          <a:bodyPr/>
          <a:lstStyle/>
          <a:p>
            <a:r>
              <a:rPr lang="en-US" b="1" dirty="0">
                <a:latin typeface="Helvetica" pitchFamily="2" charset="0"/>
              </a:rPr>
              <a:t>1. Identification and Selection</a:t>
            </a:r>
          </a:p>
        </p:txBody>
      </p:sp>
      <p:sp>
        <p:nvSpPr>
          <p:cNvPr id="3" name="Content Placeholder 2">
            <a:extLst>
              <a:ext uri="{FF2B5EF4-FFF2-40B4-BE49-F238E27FC236}">
                <a16:creationId xmlns:a16="http://schemas.microsoft.com/office/drawing/2014/main" id="{D57532DD-34BC-C47E-0E90-3AAC771EBE3B}"/>
              </a:ext>
            </a:extLst>
          </p:cNvPr>
          <p:cNvSpPr>
            <a:spLocks noGrp="1"/>
          </p:cNvSpPr>
          <p:nvPr>
            <p:ph idx="1"/>
          </p:nvPr>
        </p:nvSpPr>
        <p:spPr/>
        <p:txBody>
          <a:bodyPr/>
          <a:lstStyle/>
          <a:p>
            <a:r>
              <a:rPr lang="en-US" dirty="0"/>
              <a:t>During this, a senior manager, etc. Identifies and assesses all possible projects the organization can undertake.</a:t>
            </a:r>
          </a:p>
          <a:p>
            <a:r>
              <a:rPr lang="en-US" dirty="0"/>
              <a:t>Those projects that are likely to benefit the organization are selected.</a:t>
            </a:r>
          </a:p>
          <a:p>
            <a:r>
              <a:rPr lang="en-US" dirty="0"/>
              <a:t>A large organization may follow a formal project identification process where all the projects are compared and the most beneficial one is selected.</a:t>
            </a:r>
          </a:p>
          <a:p>
            <a:r>
              <a:rPr lang="en-US" dirty="0"/>
              <a:t>A small organization may not follow a formal organization. The high-ranking manager may decide which project to select.</a:t>
            </a:r>
          </a:p>
        </p:txBody>
      </p:sp>
    </p:spTree>
    <p:extLst>
      <p:ext uri="{BB962C8B-B14F-4D97-AF65-F5344CB8AC3E}">
        <p14:creationId xmlns:p14="http://schemas.microsoft.com/office/powerpoint/2010/main" val="3035274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233D8C-ADC1-2485-7D5E-03A33A66A6BD}"/>
              </a:ext>
            </a:extLst>
          </p:cNvPr>
          <p:cNvPicPr>
            <a:picLocks noChangeAspect="1"/>
          </p:cNvPicPr>
          <p:nvPr/>
        </p:nvPicPr>
        <p:blipFill>
          <a:blip r:embed="rId2"/>
          <a:stretch>
            <a:fillRect/>
          </a:stretch>
        </p:blipFill>
        <p:spPr>
          <a:xfrm>
            <a:off x="746974" y="288235"/>
            <a:ext cx="10959921" cy="6435291"/>
          </a:xfrm>
          <a:prstGeom prst="rect">
            <a:avLst/>
          </a:prstGeom>
        </p:spPr>
      </p:pic>
    </p:spTree>
    <p:extLst>
      <p:ext uri="{BB962C8B-B14F-4D97-AF65-F5344CB8AC3E}">
        <p14:creationId xmlns:p14="http://schemas.microsoft.com/office/powerpoint/2010/main" val="564162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DC4DA8-3D26-2974-36A8-21947BDDBB88}"/>
              </a:ext>
            </a:extLst>
          </p:cNvPr>
          <p:cNvPicPr>
            <a:picLocks noChangeAspect="1"/>
          </p:cNvPicPr>
          <p:nvPr/>
        </p:nvPicPr>
        <p:blipFill>
          <a:blip r:embed="rId2"/>
          <a:stretch>
            <a:fillRect/>
          </a:stretch>
        </p:blipFill>
        <p:spPr>
          <a:xfrm>
            <a:off x="183313" y="421783"/>
            <a:ext cx="11825373" cy="6014434"/>
          </a:xfrm>
          <a:prstGeom prst="rect">
            <a:avLst/>
          </a:prstGeom>
        </p:spPr>
      </p:pic>
    </p:spTree>
    <p:extLst>
      <p:ext uri="{BB962C8B-B14F-4D97-AF65-F5344CB8AC3E}">
        <p14:creationId xmlns:p14="http://schemas.microsoft.com/office/powerpoint/2010/main" val="2327184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0C579-E760-71E7-FBD9-B1AA8B19AD8D}"/>
              </a:ext>
            </a:extLst>
          </p:cNvPr>
          <p:cNvSpPr>
            <a:spLocks noGrp="1"/>
          </p:cNvSpPr>
          <p:nvPr>
            <p:ph type="title"/>
          </p:nvPr>
        </p:nvSpPr>
        <p:spPr/>
        <p:txBody>
          <a:bodyPr>
            <a:normAutofit/>
          </a:bodyPr>
          <a:lstStyle/>
          <a:p>
            <a:r>
              <a:rPr lang="en-US" sz="3600" b="1" dirty="0">
                <a:latin typeface="Helvetica" pitchFamily="2" charset="0"/>
              </a:rPr>
              <a:t>Process of Identifying and selecting projects</a:t>
            </a:r>
          </a:p>
        </p:txBody>
      </p:sp>
      <p:sp>
        <p:nvSpPr>
          <p:cNvPr id="3" name="Content Placeholder 2">
            <a:extLst>
              <a:ext uri="{FF2B5EF4-FFF2-40B4-BE49-F238E27FC236}">
                <a16:creationId xmlns:a16="http://schemas.microsoft.com/office/drawing/2014/main" id="{81986379-5338-10F9-C40A-62E83B8B4392}"/>
              </a:ext>
            </a:extLst>
          </p:cNvPr>
          <p:cNvSpPr>
            <a:spLocks noGrp="1"/>
          </p:cNvSpPr>
          <p:nvPr>
            <p:ph idx="1"/>
          </p:nvPr>
        </p:nvSpPr>
        <p:spPr/>
        <p:txBody>
          <a:bodyPr/>
          <a:lstStyle/>
          <a:p>
            <a:r>
              <a:rPr lang="en-US" sz="2800" dirty="0"/>
              <a:t>Project identifying and selecting consists of three primary activities, they are: </a:t>
            </a:r>
          </a:p>
          <a:p>
            <a:pPr marL="914400" lvl="2" indent="0">
              <a:buNone/>
            </a:pPr>
            <a:r>
              <a:rPr lang="en-US" sz="2800" dirty="0"/>
              <a:t>1. Identifying potential development projects</a:t>
            </a:r>
          </a:p>
          <a:p>
            <a:pPr marL="914400" lvl="2" indent="0">
              <a:buNone/>
            </a:pPr>
            <a:r>
              <a:rPr lang="en-US" sz="2800" dirty="0"/>
              <a:t>2. Classifying and ranking development projects</a:t>
            </a:r>
          </a:p>
          <a:p>
            <a:pPr marL="914400" lvl="2" indent="0">
              <a:buNone/>
            </a:pPr>
            <a:r>
              <a:rPr lang="en-US" sz="2800" dirty="0"/>
              <a:t>3. Selecting development projects</a:t>
            </a:r>
          </a:p>
        </p:txBody>
      </p:sp>
    </p:spTree>
    <p:extLst>
      <p:ext uri="{BB962C8B-B14F-4D97-AF65-F5344CB8AC3E}">
        <p14:creationId xmlns:p14="http://schemas.microsoft.com/office/powerpoint/2010/main" val="1385711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20796-20BA-79AC-1233-6FEA27DF2A75}"/>
              </a:ext>
            </a:extLst>
          </p:cNvPr>
          <p:cNvSpPr>
            <a:spLocks noGrp="1"/>
          </p:cNvSpPr>
          <p:nvPr>
            <p:ph type="title"/>
          </p:nvPr>
        </p:nvSpPr>
        <p:spPr/>
        <p:txBody>
          <a:bodyPr>
            <a:normAutofit/>
          </a:bodyPr>
          <a:lstStyle/>
          <a:p>
            <a:r>
              <a:rPr lang="en-US" sz="3600" b="1" dirty="0">
                <a:latin typeface="Helvetica" pitchFamily="2" charset="0"/>
              </a:rPr>
              <a:t>1. Identifying Potential Development Projects</a:t>
            </a:r>
          </a:p>
        </p:txBody>
      </p:sp>
      <p:sp>
        <p:nvSpPr>
          <p:cNvPr id="3" name="Content Placeholder 2">
            <a:extLst>
              <a:ext uri="{FF2B5EF4-FFF2-40B4-BE49-F238E27FC236}">
                <a16:creationId xmlns:a16="http://schemas.microsoft.com/office/drawing/2014/main" id="{7D546615-4805-FDE0-0AFD-9D71ECCE1943}"/>
              </a:ext>
            </a:extLst>
          </p:cNvPr>
          <p:cNvSpPr>
            <a:spLocks noGrp="1"/>
          </p:cNvSpPr>
          <p:nvPr>
            <p:ph idx="1"/>
          </p:nvPr>
        </p:nvSpPr>
        <p:spPr/>
        <p:txBody>
          <a:bodyPr>
            <a:normAutofit/>
          </a:bodyPr>
          <a:lstStyle/>
          <a:p>
            <a:r>
              <a:rPr lang="en-US" sz="2000" dirty="0"/>
              <a:t>Different organization may have different way of identifying the projects.</a:t>
            </a:r>
          </a:p>
          <a:p>
            <a:r>
              <a:rPr lang="en-US" sz="2000" dirty="0"/>
              <a:t>This process can be performed by a top executives like CEO in a small organization.</a:t>
            </a:r>
          </a:p>
          <a:p>
            <a:r>
              <a:rPr lang="en-US" sz="2000" dirty="0"/>
              <a:t>In large organization, it can be performed by department head (HOD), senior IS manager.</a:t>
            </a:r>
          </a:p>
          <a:p>
            <a:r>
              <a:rPr lang="en-US" sz="2000" dirty="0"/>
              <a:t>All methods of identification have strength and weakness.</a:t>
            </a:r>
          </a:p>
          <a:p>
            <a:r>
              <a:rPr lang="en-US" sz="2000" dirty="0"/>
              <a:t>Project identified by top management focuses on strategic organization and projects identified by steering committee focuses on cross-function.</a:t>
            </a:r>
          </a:p>
          <a:p>
            <a:r>
              <a:rPr lang="en-US" sz="2000" dirty="0"/>
              <a:t>Project cost, duration, complexity and risk are influenced by the source.</a:t>
            </a:r>
          </a:p>
          <a:p>
            <a:endParaRPr lang="en-US" sz="2000" dirty="0"/>
          </a:p>
        </p:txBody>
      </p:sp>
    </p:spTree>
    <p:extLst>
      <p:ext uri="{BB962C8B-B14F-4D97-AF65-F5344CB8AC3E}">
        <p14:creationId xmlns:p14="http://schemas.microsoft.com/office/powerpoint/2010/main" val="4149075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10C07F-1100-E5A5-BCEE-365EC728BF9C}"/>
              </a:ext>
            </a:extLst>
          </p:cNvPr>
          <p:cNvPicPr>
            <a:picLocks noChangeAspect="1"/>
          </p:cNvPicPr>
          <p:nvPr/>
        </p:nvPicPr>
        <p:blipFill>
          <a:blip r:embed="rId2"/>
          <a:stretch>
            <a:fillRect/>
          </a:stretch>
        </p:blipFill>
        <p:spPr>
          <a:xfrm>
            <a:off x="36427" y="257577"/>
            <a:ext cx="11876531" cy="6091708"/>
          </a:xfrm>
          <a:prstGeom prst="rect">
            <a:avLst/>
          </a:prstGeom>
        </p:spPr>
      </p:pic>
    </p:spTree>
    <p:extLst>
      <p:ext uri="{BB962C8B-B14F-4D97-AF65-F5344CB8AC3E}">
        <p14:creationId xmlns:p14="http://schemas.microsoft.com/office/powerpoint/2010/main" val="23906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033B2-E2F0-DB05-5CAC-4B4EDA26DC13}"/>
              </a:ext>
            </a:extLst>
          </p:cNvPr>
          <p:cNvSpPr>
            <a:spLocks noGrp="1"/>
          </p:cNvSpPr>
          <p:nvPr>
            <p:ph type="title"/>
          </p:nvPr>
        </p:nvSpPr>
        <p:spPr/>
        <p:txBody>
          <a:bodyPr>
            <a:normAutofit/>
          </a:bodyPr>
          <a:lstStyle/>
          <a:p>
            <a:r>
              <a:rPr lang="en-US" sz="3200" b="1" dirty="0">
                <a:latin typeface="Helvetica" pitchFamily="2" charset="0"/>
              </a:rPr>
              <a:t>2. Classifying and Ranking Development Projects</a:t>
            </a:r>
          </a:p>
        </p:txBody>
      </p:sp>
      <p:sp>
        <p:nvSpPr>
          <p:cNvPr id="3" name="Content Placeholder 2">
            <a:extLst>
              <a:ext uri="{FF2B5EF4-FFF2-40B4-BE49-F238E27FC236}">
                <a16:creationId xmlns:a16="http://schemas.microsoft.com/office/drawing/2014/main" id="{0E66B3F0-B430-0778-F6F2-89F1DB2BA53E}"/>
              </a:ext>
            </a:extLst>
          </p:cNvPr>
          <p:cNvSpPr>
            <a:spLocks noGrp="1"/>
          </p:cNvSpPr>
          <p:nvPr>
            <p:ph idx="1"/>
          </p:nvPr>
        </p:nvSpPr>
        <p:spPr/>
        <p:txBody>
          <a:bodyPr/>
          <a:lstStyle/>
          <a:p>
            <a:pPr algn="just"/>
            <a:r>
              <a:rPr lang="en-US" dirty="0"/>
              <a:t>The second major activity in the project identification and selection process focuses on assessing (to judge or decide the amount, value, quality or importance of something )the relative merit of potential projects. As with the project identification process, classifying and ranking projects can be performed by top managers, a steering committee, business units, or the IS development group. Additionally, the criteria used when assigning the relative merit of a given project can vary.</a:t>
            </a:r>
          </a:p>
        </p:txBody>
      </p:sp>
    </p:spTree>
    <p:extLst>
      <p:ext uri="{BB962C8B-B14F-4D97-AF65-F5344CB8AC3E}">
        <p14:creationId xmlns:p14="http://schemas.microsoft.com/office/powerpoint/2010/main" val="3886691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1353</Words>
  <Application>Microsoft Office PowerPoint</Application>
  <PresentationFormat>Widescreen</PresentationFormat>
  <Paragraphs>67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(Body)</vt:lpstr>
      <vt:lpstr>Calibri Light</vt:lpstr>
      <vt:lpstr>Helvetica</vt:lpstr>
      <vt:lpstr>Office Theme</vt:lpstr>
      <vt:lpstr>System Analysis and Design Chapter 2: Planning</vt:lpstr>
      <vt:lpstr>System Development Projects</vt:lpstr>
      <vt:lpstr>1. Identification and Selection</vt:lpstr>
      <vt:lpstr>PowerPoint Presentation</vt:lpstr>
      <vt:lpstr>PowerPoint Presentation</vt:lpstr>
      <vt:lpstr>Process of Identifying and selecting projects</vt:lpstr>
      <vt:lpstr>1. Identifying Potential Development Projects</vt:lpstr>
      <vt:lpstr>PowerPoint Presentation</vt:lpstr>
      <vt:lpstr>2. Classifying and Ranking Development Projects</vt:lpstr>
      <vt:lpstr>3. Selecting Development Projects</vt:lpstr>
      <vt:lpstr>Corporate and Information System Planning</vt:lpstr>
      <vt:lpstr>Corporate Strategic Planning </vt:lpstr>
      <vt:lpstr>PowerPoint Presentation</vt:lpstr>
      <vt:lpstr>Information System Planning</vt:lpstr>
      <vt:lpstr>PowerPoint Presentation</vt:lpstr>
      <vt:lpstr>2. Initiation and Planning</vt:lpstr>
      <vt:lpstr>Initiating and Planning System Development Projects</vt:lpstr>
      <vt:lpstr>Process of Initiating and Planning IS Development Projects</vt:lpstr>
      <vt:lpstr>PowerPoint Presentation</vt:lpstr>
      <vt:lpstr>Assessing Project Feasibility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  Chapter 2: Planning</dc:title>
  <dc:creator>amir mhr</dc:creator>
  <cp:lastModifiedBy>amir mhr</cp:lastModifiedBy>
  <cp:revision>11</cp:revision>
  <dcterms:created xsi:type="dcterms:W3CDTF">2022-12-10T10:55:19Z</dcterms:created>
  <dcterms:modified xsi:type="dcterms:W3CDTF">2023-06-01T15:41:22Z</dcterms:modified>
</cp:coreProperties>
</file>