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handoutMasterIdLst>
    <p:handoutMasterId r:id="rId4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2" r:id="rId24"/>
    <p:sldId id="278" r:id="rId25"/>
    <p:sldId id="279" r:id="rId26"/>
    <p:sldId id="293" r:id="rId27"/>
    <p:sldId id="280" r:id="rId28"/>
    <p:sldId id="281" r:id="rId29"/>
    <p:sldId id="284" r:id="rId30"/>
    <p:sldId id="283" r:id="rId31"/>
    <p:sldId id="282" r:id="rId32"/>
    <p:sldId id="285" r:id="rId33"/>
    <p:sldId id="286" r:id="rId34"/>
    <p:sldId id="287" r:id="rId35"/>
    <p:sldId id="288" r:id="rId36"/>
    <p:sldId id="289" r:id="rId37"/>
    <p:sldId id="290"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2C007F-90D7-476B-8D76-753B28106BCD}">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92"/>
            <p14:sldId id="278"/>
            <p14:sldId id="279"/>
            <p14:sldId id="293"/>
            <p14:sldId id="280"/>
            <p14:sldId id="281"/>
            <p14:sldId id="284"/>
            <p14:sldId id="283"/>
            <p14:sldId id="282"/>
            <p14:sldId id="285"/>
            <p14:sldId id="286"/>
            <p14:sldId id="287"/>
            <p14:sldId id="288"/>
            <p14:sldId id="289"/>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notesViewPr>
    <p:cSldViewPr snapToGrid="0">
      <p:cViewPr varScale="1">
        <p:scale>
          <a:sx n="59" d="100"/>
          <a:sy n="59" d="100"/>
        </p:scale>
        <p:origin x="279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79CA8A-DBE5-4B04-8E93-9973731F01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56A975-7568-4FE6-B3AC-EB9B424921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1D53D7-5C47-4599-B49D-138C926E7516}" type="datetimeFigureOut">
              <a:rPr lang="en-US" smtClean="0"/>
              <a:t>12/2/2024</a:t>
            </a:fld>
            <a:endParaRPr lang="en-US"/>
          </a:p>
        </p:txBody>
      </p:sp>
      <p:sp>
        <p:nvSpPr>
          <p:cNvPr id="4" name="Footer Placeholder 3">
            <a:extLst>
              <a:ext uri="{FF2B5EF4-FFF2-40B4-BE49-F238E27FC236}">
                <a16:creationId xmlns:a16="http://schemas.microsoft.com/office/drawing/2014/main" id="{121964AD-DB10-4B4A-9CB1-F9E6C0A1B6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BA58B3F-4973-4393-81CD-F3F6A70265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4D394A-8D44-411B-ABC5-B638BA91A79A}" type="slidenum">
              <a:rPr lang="en-US" smtClean="0"/>
              <a:t>‹#›</a:t>
            </a:fld>
            <a:endParaRPr lang="en-US"/>
          </a:p>
        </p:txBody>
      </p:sp>
    </p:spTree>
    <p:extLst>
      <p:ext uri="{BB962C8B-B14F-4D97-AF65-F5344CB8AC3E}">
        <p14:creationId xmlns:p14="http://schemas.microsoft.com/office/powerpoint/2010/main" val="48394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507FD33-470E-46B0-8C19-85B895F2D6F1}" type="datetimeFigureOut">
              <a:rPr lang="en-US" smtClean="0"/>
              <a:t>12/2/2024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269101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7FD33-470E-46B0-8C19-85B895F2D6F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125394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7FD33-470E-46B0-8C19-85B895F2D6F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206928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7FD33-470E-46B0-8C19-85B895F2D6F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D6ED-D14D-4C5A-965E-FD8D2F93542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660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7FD33-470E-46B0-8C19-85B895F2D6F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1177783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07FD33-470E-46B0-8C19-85B895F2D6F1}"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1917054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07FD33-470E-46B0-8C19-85B895F2D6F1}"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1385993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FD33-470E-46B0-8C19-85B895F2D6F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3615985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FD33-470E-46B0-8C19-85B895F2D6F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215593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FD33-470E-46B0-8C19-85B895F2D6F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215493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7FD33-470E-46B0-8C19-85B895F2D6F1}"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1817194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7FD33-470E-46B0-8C19-85B895F2D6F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48897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7FD33-470E-46B0-8C19-85B895F2D6F1}"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87124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7FD33-470E-46B0-8C19-85B895F2D6F1}"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6830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7FD33-470E-46B0-8C19-85B895F2D6F1}"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135130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7FD33-470E-46B0-8C19-85B895F2D6F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336610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7FD33-470E-46B0-8C19-85B895F2D6F1}"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D6ED-D14D-4C5A-965E-FD8D2F935423}" type="slidenum">
              <a:rPr lang="en-US" smtClean="0"/>
              <a:t>‹#›</a:t>
            </a:fld>
            <a:endParaRPr lang="en-US"/>
          </a:p>
        </p:txBody>
      </p:sp>
    </p:spTree>
    <p:extLst>
      <p:ext uri="{BB962C8B-B14F-4D97-AF65-F5344CB8AC3E}">
        <p14:creationId xmlns:p14="http://schemas.microsoft.com/office/powerpoint/2010/main" val="148373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07FD33-470E-46B0-8C19-85B895F2D6F1}" type="datetimeFigureOut">
              <a:rPr lang="en-US" smtClean="0"/>
              <a:t>12/2/2024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F2D6ED-D14D-4C5A-965E-FD8D2F935423}" type="slidenum">
              <a:rPr lang="en-US" smtClean="0"/>
              <a:t>‹#›</a:t>
            </a:fld>
            <a:endParaRPr lang="en-US"/>
          </a:p>
        </p:txBody>
      </p:sp>
    </p:spTree>
    <p:extLst>
      <p:ext uri="{BB962C8B-B14F-4D97-AF65-F5344CB8AC3E}">
        <p14:creationId xmlns:p14="http://schemas.microsoft.com/office/powerpoint/2010/main" val="383949267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2A6D-5068-4B44-A46D-526075588D53}"/>
              </a:ext>
            </a:extLst>
          </p:cNvPr>
          <p:cNvSpPr>
            <a:spLocks noGrp="1"/>
          </p:cNvSpPr>
          <p:nvPr>
            <p:ph type="ctrTitle"/>
          </p:nvPr>
        </p:nvSpPr>
        <p:spPr/>
        <p:txBody>
          <a:bodyPr anchor="ctr"/>
          <a:lstStyle/>
          <a:p>
            <a:pPr algn="ctr"/>
            <a:r>
              <a:rPr lang="en-US" b="1" cap="none" dirty="0">
                <a:solidFill>
                  <a:srgbClr val="FFFF00"/>
                </a:solidFill>
              </a:rPr>
              <a:t>Travel Management</a:t>
            </a:r>
            <a:br>
              <a:rPr lang="en-US" b="1" cap="none" dirty="0">
                <a:solidFill>
                  <a:srgbClr val="FFFF00"/>
                </a:solidFill>
              </a:rPr>
            </a:br>
            <a:r>
              <a:rPr lang="en-US" b="1" cap="none" dirty="0">
                <a:solidFill>
                  <a:srgbClr val="FFFF00"/>
                </a:solidFill>
              </a:rPr>
              <a:t>System</a:t>
            </a:r>
          </a:p>
        </p:txBody>
      </p:sp>
      <p:sp>
        <p:nvSpPr>
          <p:cNvPr id="3" name="Subtitle 2">
            <a:extLst>
              <a:ext uri="{FF2B5EF4-FFF2-40B4-BE49-F238E27FC236}">
                <a16:creationId xmlns:a16="http://schemas.microsoft.com/office/drawing/2014/main" id="{CF23E15B-607E-4D55-8F9B-663D6589A530}"/>
              </a:ext>
            </a:extLst>
          </p:cNvPr>
          <p:cNvSpPr>
            <a:spLocks noGrp="1"/>
          </p:cNvSpPr>
          <p:nvPr>
            <p:ph type="subTitle" idx="1"/>
          </p:nvPr>
        </p:nvSpPr>
        <p:spPr/>
        <p:txBody>
          <a:bodyPr numCol="1" anchor="ctr"/>
          <a:lstStyle/>
          <a:p>
            <a:pPr algn="ctr"/>
            <a:r>
              <a:rPr lang="en-US" cap="none" dirty="0">
                <a:solidFill>
                  <a:srgbClr val="FFFF00"/>
                </a:solidFill>
              </a:rPr>
              <a:t>Presentation By:</a:t>
            </a:r>
          </a:p>
          <a:p>
            <a:pPr algn="ctr"/>
            <a:r>
              <a:rPr lang="en-US" cap="none" dirty="0">
                <a:solidFill>
                  <a:srgbClr val="FFFF00"/>
                </a:solidFill>
              </a:rPr>
              <a:t>Amir Maharjan &amp; Saroj Maharjan</a:t>
            </a:r>
          </a:p>
        </p:txBody>
      </p:sp>
    </p:spTree>
    <p:extLst>
      <p:ext uri="{BB962C8B-B14F-4D97-AF65-F5344CB8AC3E}">
        <p14:creationId xmlns:p14="http://schemas.microsoft.com/office/powerpoint/2010/main" val="59277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CDBA-9BA6-4DB1-B51B-C7B41BBAD2AE}"/>
              </a:ext>
            </a:extLst>
          </p:cNvPr>
          <p:cNvSpPr>
            <a:spLocks noGrp="1"/>
          </p:cNvSpPr>
          <p:nvPr>
            <p:ph type="title"/>
          </p:nvPr>
        </p:nvSpPr>
        <p:spPr/>
        <p:txBody>
          <a:bodyPr/>
          <a:lstStyle/>
          <a:p>
            <a:r>
              <a:rPr lang="en-US" b="1" cap="none" dirty="0">
                <a:solidFill>
                  <a:srgbClr val="FFFF00"/>
                </a:solidFill>
              </a:rPr>
              <a:t>3.1.1 Requirement Analysis</a:t>
            </a:r>
          </a:p>
        </p:txBody>
      </p:sp>
      <p:sp>
        <p:nvSpPr>
          <p:cNvPr id="3" name="Content Placeholder 2">
            <a:extLst>
              <a:ext uri="{FF2B5EF4-FFF2-40B4-BE49-F238E27FC236}">
                <a16:creationId xmlns:a16="http://schemas.microsoft.com/office/drawing/2014/main" id="{FF39283D-7767-4499-B029-129D7D90E368}"/>
              </a:ext>
            </a:extLst>
          </p:cNvPr>
          <p:cNvSpPr>
            <a:spLocks noGrp="1"/>
          </p:cNvSpPr>
          <p:nvPr>
            <p:ph idx="1"/>
          </p:nvPr>
        </p:nvSpPr>
        <p:spPr/>
        <p:txBody>
          <a:bodyPr>
            <a:normAutofit/>
          </a:bodyPr>
          <a:lstStyle/>
          <a:p>
            <a:r>
              <a:rPr lang="en-US" sz="2000" dirty="0">
                <a:solidFill>
                  <a:srgbClr val="FFFF00"/>
                </a:solidFill>
              </a:rPr>
              <a:t>To ascertain the requirements and expectations of a new product, a technique known as requirements analysis or requirements engineering is utilized. </a:t>
            </a:r>
          </a:p>
          <a:p>
            <a:r>
              <a:rPr lang="en-US" sz="2000" dirty="0">
                <a:solidFill>
                  <a:srgbClr val="FFFF00"/>
                </a:solidFill>
              </a:rPr>
              <a:t>It entails regular communication with the product's stakeholders and end users to clarify expectations, settle disputes, and record all essential requirements.</a:t>
            </a:r>
          </a:p>
        </p:txBody>
      </p:sp>
    </p:spTree>
    <p:extLst>
      <p:ext uri="{BB962C8B-B14F-4D97-AF65-F5344CB8AC3E}">
        <p14:creationId xmlns:p14="http://schemas.microsoft.com/office/powerpoint/2010/main" val="109813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8E43-549E-4EC4-AB95-EE536499E54B}"/>
              </a:ext>
            </a:extLst>
          </p:cNvPr>
          <p:cNvSpPr>
            <a:spLocks noGrp="1"/>
          </p:cNvSpPr>
          <p:nvPr>
            <p:ph type="title"/>
          </p:nvPr>
        </p:nvSpPr>
        <p:spPr/>
        <p:txBody>
          <a:bodyPr/>
          <a:lstStyle/>
          <a:p>
            <a:r>
              <a:rPr lang="en-US" b="1" cap="none" dirty="0">
                <a:solidFill>
                  <a:srgbClr val="FFFF00"/>
                </a:solidFill>
              </a:rPr>
              <a:t>3.1.1.1 Functional Requirement</a:t>
            </a:r>
          </a:p>
        </p:txBody>
      </p:sp>
      <p:sp>
        <p:nvSpPr>
          <p:cNvPr id="3" name="Content Placeholder 2">
            <a:extLst>
              <a:ext uri="{FF2B5EF4-FFF2-40B4-BE49-F238E27FC236}">
                <a16:creationId xmlns:a16="http://schemas.microsoft.com/office/drawing/2014/main" id="{628DF1C8-584D-422A-816F-CEE06EFD106B}"/>
              </a:ext>
            </a:extLst>
          </p:cNvPr>
          <p:cNvSpPr>
            <a:spLocks noGrp="1"/>
          </p:cNvSpPr>
          <p:nvPr>
            <p:ph idx="1"/>
          </p:nvPr>
        </p:nvSpPr>
        <p:spPr/>
        <p:txBody>
          <a:bodyPr>
            <a:normAutofit/>
          </a:bodyPr>
          <a:lstStyle/>
          <a:p>
            <a:pPr marL="0" indent="0" algn="just">
              <a:buNone/>
            </a:pPr>
            <a:r>
              <a:rPr lang="en-US" sz="2000" dirty="0">
                <a:solidFill>
                  <a:srgbClr val="FFFF00"/>
                </a:solidFill>
              </a:rPr>
              <a:t>Functional requirements are requirement that make up our entire website. For example: a registration form, when a user fills it, the data that is submitted has to be stored in the database in a secure manner.</a:t>
            </a:r>
          </a:p>
          <a:p>
            <a:pPr marL="0" indent="0" algn="just">
              <a:buNone/>
            </a:pPr>
            <a:r>
              <a:rPr lang="en-US" sz="2000" dirty="0">
                <a:solidFill>
                  <a:srgbClr val="FFFF00"/>
                </a:solidFill>
              </a:rPr>
              <a:t>The system provides the following functionalities:</a:t>
            </a:r>
          </a:p>
          <a:p>
            <a:pPr algn="just"/>
            <a:r>
              <a:rPr lang="en-US" sz="2000" dirty="0">
                <a:solidFill>
                  <a:srgbClr val="FFFF00"/>
                </a:solidFill>
              </a:rPr>
              <a:t>Add to favorites</a:t>
            </a:r>
          </a:p>
          <a:p>
            <a:pPr algn="just"/>
            <a:r>
              <a:rPr lang="en-US" sz="2000" dirty="0">
                <a:solidFill>
                  <a:srgbClr val="FFFF00"/>
                </a:solidFill>
              </a:rPr>
              <a:t>User request to cancel their booking</a:t>
            </a:r>
          </a:p>
          <a:p>
            <a:pPr algn="just"/>
            <a:r>
              <a:rPr lang="en-US" sz="2000" dirty="0">
                <a:solidFill>
                  <a:srgbClr val="FFFF00"/>
                </a:solidFill>
              </a:rPr>
              <a:t>Detailed pricing and plans of trips</a:t>
            </a:r>
          </a:p>
        </p:txBody>
      </p:sp>
    </p:spTree>
    <p:extLst>
      <p:ext uri="{BB962C8B-B14F-4D97-AF65-F5344CB8AC3E}">
        <p14:creationId xmlns:p14="http://schemas.microsoft.com/office/powerpoint/2010/main" val="4269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E5E6-D551-48B8-B683-81E4194363EA}"/>
              </a:ext>
            </a:extLst>
          </p:cNvPr>
          <p:cNvSpPr>
            <a:spLocks noGrp="1"/>
          </p:cNvSpPr>
          <p:nvPr>
            <p:ph type="title"/>
          </p:nvPr>
        </p:nvSpPr>
        <p:spPr/>
        <p:txBody>
          <a:bodyPr/>
          <a:lstStyle/>
          <a:p>
            <a:r>
              <a:rPr lang="en-US" b="1" cap="none" dirty="0">
                <a:solidFill>
                  <a:srgbClr val="FFFF00"/>
                </a:solidFill>
              </a:rPr>
              <a:t>3.1.1.2 Non-Functional Requirement</a:t>
            </a:r>
            <a:endParaRPr lang="en-US" dirty="0"/>
          </a:p>
        </p:txBody>
      </p:sp>
      <p:sp>
        <p:nvSpPr>
          <p:cNvPr id="3" name="Content Placeholder 2">
            <a:extLst>
              <a:ext uri="{FF2B5EF4-FFF2-40B4-BE49-F238E27FC236}">
                <a16:creationId xmlns:a16="http://schemas.microsoft.com/office/drawing/2014/main" id="{5E329421-B0D8-45CA-8753-6E496080773D}"/>
              </a:ext>
            </a:extLst>
          </p:cNvPr>
          <p:cNvSpPr>
            <a:spLocks noGrp="1"/>
          </p:cNvSpPr>
          <p:nvPr>
            <p:ph idx="1"/>
          </p:nvPr>
        </p:nvSpPr>
        <p:spPr/>
        <p:txBody>
          <a:bodyPr/>
          <a:lstStyle/>
          <a:p>
            <a:r>
              <a:rPr lang="en-US" dirty="0">
                <a:solidFill>
                  <a:srgbClr val="FFFF00"/>
                </a:solidFill>
              </a:rPr>
              <a:t>Reliability</a:t>
            </a:r>
          </a:p>
          <a:p>
            <a:r>
              <a:rPr lang="en-US" dirty="0">
                <a:solidFill>
                  <a:srgbClr val="FFFF00"/>
                </a:solidFill>
              </a:rPr>
              <a:t>Security</a:t>
            </a:r>
          </a:p>
          <a:p>
            <a:r>
              <a:rPr lang="en-US" dirty="0">
                <a:solidFill>
                  <a:srgbClr val="FFFF00"/>
                </a:solidFill>
              </a:rPr>
              <a:t>Availability</a:t>
            </a:r>
          </a:p>
          <a:p>
            <a:r>
              <a:rPr lang="en-US" dirty="0">
                <a:solidFill>
                  <a:srgbClr val="FFFF00"/>
                </a:solidFill>
              </a:rPr>
              <a:t>Performance</a:t>
            </a:r>
          </a:p>
        </p:txBody>
      </p:sp>
    </p:spTree>
    <p:extLst>
      <p:ext uri="{BB962C8B-B14F-4D97-AF65-F5344CB8AC3E}">
        <p14:creationId xmlns:p14="http://schemas.microsoft.com/office/powerpoint/2010/main" val="15841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E42E-53E3-42FA-84E8-8AECED3EA20B}"/>
              </a:ext>
            </a:extLst>
          </p:cNvPr>
          <p:cNvSpPr>
            <a:spLocks noGrp="1"/>
          </p:cNvSpPr>
          <p:nvPr>
            <p:ph type="title"/>
          </p:nvPr>
        </p:nvSpPr>
        <p:spPr/>
        <p:txBody>
          <a:bodyPr/>
          <a:lstStyle/>
          <a:p>
            <a:r>
              <a:rPr lang="en-US" b="1" cap="none" dirty="0">
                <a:solidFill>
                  <a:srgbClr val="FFFF00"/>
                </a:solidFill>
              </a:rPr>
              <a:t>3.1.2 Feasibility Analysis</a:t>
            </a:r>
          </a:p>
        </p:txBody>
      </p:sp>
      <p:sp>
        <p:nvSpPr>
          <p:cNvPr id="3" name="Content Placeholder 2">
            <a:extLst>
              <a:ext uri="{FF2B5EF4-FFF2-40B4-BE49-F238E27FC236}">
                <a16:creationId xmlns:a16="http://schemas.microsoft.com/office/drawing/2014/main" id="{A38107F8-47CC-428E-95D5-24907EF8A6D3}"/>
              </a:ext>
            </a:extLst>
          </p:cNvPr>
          <p:cNvSpPr>
            <a:spLocks noGrp="1"/>
          </p:cNvSpPr>
          <p:nvPr>
            <p:ph idx="1"/>
          </p:nvPr>
        </p:nvSpPr>
        <p:spPr/>
        <p:txBody>
          <a:bodyPr/>
          <a:lstStyle/>
          <a:p>
            <a:r>
              <a:rPr lang="en-US" dirty="0">
                <a:solidFill>
                  <a:srgbClr val="FFFF00"/>
                </a:solidFill>
              </a:rPr>
              <a:t>Technical</a:t>
            </a:r>
          </a:p>
          <a:p>
            <a:r>
              <a:rPr lang="en-US" dirty="0">
                <a:solidFill>
                  <a:srgbClr val="FFFF00"/>
                </a:solidFill>
              </a:rPr>
              <a:t>Operational</a:t>
            </a:r>
          </a:p>
          <a:p>
            <a:r>
              <a:rPr lang="en-US" dirty="0">
                <a:solidFill>
                  <a:srgbClr val="FFFF00"/>
                </a:solidFill>
              </a:rPr>
              <a:t>Economic</a:t>
            </a:r>
          </a:p>
          <a:p>
            <a:r>
              <a:rPr lang="en-US" dirty="0">
                <a:solidFill>
                  <a:srgbClr val="FFFF00"/>
                </a:solidFill>
              </a:rPr>
              <a:t>Schedule</a:t>
            </a:r>
          </a:p>
        </p:txBody>
      </p:sp>
    </p:spTree>
    <p:extLst>
      <p:ext uri="{BB962C8B-B14F-4D97-AF65-F5344CB8AC3E}">
        <p14:creationId xmlns:p14="http://schemas.microsoft.com/office/powerpoint/2010/main" val="80130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44C5-8DEA-4329-8E95-45C1D9513619}"/>
              </a:ext>
            </a:extLst>
          </p:cNvPr>
          <p:cNvSpPr>
            <a:spLocks noGrp="1"/>
          </p:cNvSpPr>
          <p:nvPr>
            <p:ph type="title"/>
          </p:nvPr>
        </p:nvSpPr>
        <p:spPr/>
        <p:txBody>
          <a:bodyPr/>
          <a:lstStyle/>
          <a:p>
            <a:r>
              <a:rPr lang="en-US" b="1" cap="none" dirty="0">
                <a:solidFill>
                  <a:srgbClr val="FFFF00"/>
                </a:solidFill>
              </a:rPr>
              <a:t>3.1.3 Data-Modeling (ER Diagram)</a:t>
            </a:r>
          </a:p>
        </p:txBody>
      </p:sp>
      <p:sp>
        <p:nvSpPr>
          <p:cNvPr id="3" name="Content Placeholder 2">
            <a:extLst>
              <a:ext uri="{FF2B5EF4-FFF2-40B4-BE49-F238E27FC236}">
                <a16:creationId xmlns:a16="http://schemas.microsoft.com/office/drawing/2014/main" id="{C7FF349C-D2B9-4839-B304-A68227BCEE8A}"/>
              </a:ext>
            </a:extLst>
          </p:cNvPr>
          <p:cNvSpPr>
            <a:spLocks noGrp="1"/>
          </p:cNvSpPr>
          <p:nvPr>
            <p:ph idx="1"/>
          </p:nvPr>
        </p:nvSpPr>
        <p:spPr/>
        <p:txBody>
          <a:bodyPr>
            <a:normAutofit/>
          </a:bodyPr>
          <a:lstStyle/>
          <a:p>
            <a:r>
              <a:rPr lang="en-US" sz="2000" dirty="0">
                <a:solidFill>
                  <a:srgbClr val="FFFF00"/>
                </a:solidFill>
              </a:rPr>
              <a:t>A data model is a mechanism that provides abstraction for database application. Data models define how data is connected to each other and how they are processed and stored in a system. ER (Entity Relationship) diagram is a database structure that show the relationship between entity and their attributes connect with each other via primary key and foreign key.</a:t>
            </a:r>
          </a:p>
        </p:txBody>
      </p:sp>
    </p:spTree>
    <p:extLst>
      <p:ext uri="{BB962C8B-B14F-4D97-AF65-F5344CB8AC3E}">
        <p14:creationId xmlns:p14="http://schemas.microsoft.com/office/powerpoint/2010/main" val="3912210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D7EE71-D608-40F8-9582-E629F7F7770B}"/>
              </a:ext>
            </a:extLst>
          </p:cNvPr>
          <p:cNvPicPr>
            <a:picLocks noChangeAspect="1"/>
          </p:cNvPicPr>
          <p:nvPr/>
        </p:nvPicPr>
        <p:blipFill>
          <a:blip r:embed="rId2"/>
          <a:stretch>
            <a:fillRect/>
          </a:stretch>
        </p:blipFill>
        <p:spPr>
          <a:xfrm>
            <a:off x="1277655" y="0"/>
            <a:ext cx="9945665" cy="6858000"/>
          </a:xfrm>
          <a:prstGeom prst="rect">
            <a:avLst/>
          </a:prstGeom>
        </p:spPr>
      </p:pic>
    </p:spTree>
    <p:extLst>
      <p:ext uri="{BB962C8B-B14F-4D97-AF65-F5344CB8AC3E}">
        <p14:creationId xmlns:p14="http://schemas.microsoft.com/office/powerpoint/2010/main" val="95708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1C77-036F-44B4-9E32-BAFD8452B088}"/>
              </a:ext>
            </a:extLst>
          </p:cNvPr>
          <p:cNvSpPr>
            <a:spLocks noGrp="1"/>
          </p:cNvSpPr>
          <p:nvPr>
            <p:ph type="title"/>
          </p:nvPr>
        </p:nvSpPr>
        <p:spPr/>
        <p:txBody>
          <a:bodyPr/>
          <a:lstStyle/>
          <a:p>
            <a:r>
              <a:rPr lang="en-US" b="1" cap="none" dirty="0">
                <a:solidFill>
                  <a:srgbClr val="FFFF00"/>
                </a:solidFill>
              </a:rPr>
              <a:t>3.1.4 Process Modeling (DFD) </a:t>
            </a:r>
          </a:p>
        </p:txBody>
      </p:sp>
      <p:sp>
        <p:nvSpPr>
          <p:cNvPr id="3" name="Content Placeholder 2">
            <a:extLst>
              <a:ext uri="{FF2B5EF4-FFF2-40B4-BE49-F238E27FC236}">
                <a16:creationId xmlns:a16="http://schemas.microsoft.com/office/drawing/2014/main" id="{DC360FA8-AF1B-4B7F-BEE7-F658486C7F46}"/>
              </a:ext>
            </a:extLst>
          </p:cNvPr>
          <p:cNvSpPr>
            <a:spLocks noGrp="1"/>
          </p:cNvSpPr>
          <p:nvPr>
            <p:ph idx="1"/>
          </p:nvPr>
        </p:nvSpPr>
        <p:spPr/>
        <p:txBody>
          <a:bodyPr>
            <a:normAutofit/>
          </a:bodyPr>
          <a:lstStyle/>
          <a:p>
            <a:r>
              <a:rPr lang="en-US" sz="2000" dirty="0">
                <a:solidFill>
                  <a:srgbClr val="FFFF00"/>
                </a:solidFill>
              </a:rPr>
              <a:t>Data Flow Diagram (DFD) is a graphical representation of how the data flows in the proposed or an already existing system.</a:t>
            </a:r>
          </a:p>
          <a:p>
            <a:r>
              <a:rPr lang="en-US" sz="2000" dirty="0">
                <a:solidFill>
                  <a:srgbClr val="FFFF00"/>
                </a:solidFill>
              </a:rPr>
              <a:t>The DFD is also known as context diagram or bubble chart. </a:t>
            </a:r>
          </a:p>
          <a:p>
            <a:r>
              <a:rPr lang="en-US" sz="2000" dirty="0">
                <a:solidFill>
                  <a:srgbClr val="FFFF00"/>
                </a:solidFill>
              </a:rPr>
              <a:t>Its main purpose is to help understand how the data flows in the system.</a:t>
            </a:r>
          </a:p>
        </p:txBody>
      </p:sp>
    </p:spTree>
    <p:extLst>
      <p:ext uri="{BB962C8B-B14F-4D97-AF65-F5344CB8AC3E}">
        <p14:creationId xmlns:p14="http://schemas.microsoft.com/office/powerpoint/2010/main" val="40046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E763C94-352A-4B63-848D-FE39B50B8CDB}"/>
              </a:ext>
            </a:extLst>
          </p:cNvPr>
          <p:cNvPicPr>
            <a:picLocks noGrp="1" noChangeAspect="1"/>
          </p:cNvPicPr>
          <p:nvPr>
            <p:ph idx="1"/>
          </p:nvPr>
        </p:nvPicPr>
        <p:blipFill>
          <a:blip r:embed="rId2"/>
          <a:stretch>
            <a:fillRect/>
          </a:stretch>
        </p:blipFill>
        <p:spPr>
          <a:xfrm>
            <a:off x="1618872" y="2869585"/>
            <a:ext cx="8954256" cy="2086750"/>
          </a:xfrm>
        </p:spPr>
      </p:pic>
      <p:sp>
        <p:nvSpPr>
          <p:cNvPr id="12" name="TextBox 11">
            <a:extLst>
              <a:ext uri="{FF2B5EF4-FFF2-40B4-BE49-F238E27FC236}">
                <a16:creationId xmlns:a16="http://schemas.microsoft.com/office/drawing/2014/main" id="{87A7EDF5-3826-4A6E-AE0D-20A26FE9D5F2}"/>
              </a:ext>
            </a:extLst>
          </p:cNvPr>
          <p:cNvSpPr txBox="1"/>
          <p:nvPr/>
        </p:nvSpPr>
        <p:spPr>
          <a:xfrm>
            <a:off x="1618872" y="1189972"/>
            <a:ext cx="8954256" cy="1421992"/>
          </a:xfrm>
          <a:prstGeom prst="rect">
            <a:avLst/>
          </a:prstGeom>
          <a:noFill/>
        </p:spPr>
        <p:txBody>
          <a:bodyPr wrap="square" rtlCol="0">
            <a:spAutoFit/>
          </a:bodyPr>
          <a:lstStyle/>
          <a:p>
            <a:pPr algn="just">
              <a:lnSpc>
                <a:spcPct val="150000"/>
              </a:lnSpc>
            </a:pPr>
            <a:r>
              <a:rPr lang="en-US" sz="2000" dirty="0">
                <a:solidFill>
                  <a:srgbClr val="FFFF00"/>
                </a:solidFill>
              </a:rPr>
              <a:t>DFD level 0 is a graphical representation of the system without much detail. It just gives a basic overview of how the data flows in the proposed or an already existing system. Below is a DFD level 0 figure:</a:t>
            </a:r>
          </a:p>
        </p:txBody>
      </p:sp>
    </p:spTree>
    <p:extLst>
      <p:ext uri="{BB962C8B-B14F-4D97-AF65-F5344CB8AC3E}">
        <p14:creationId xmlns:p14="http://schemas.microsoft.com/office/powerpoint/2010/main" val="361433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FA6D3-2D45-4F68-8323-931F7C043511}"/>
              </a:ext>
            </a:extLst>
          </p:cNvPr>
          <p:cNvSpPr txBox="1"/>
          <p:nvPr/>
        </p:nvSpPr>
        <p:spPr>
          <a:xfrm>
            <a:off x="1280743" y="889348"/>
            <a:ext cx="9269260" cy="1421992"/>
          </a:xfrm>
          <a:prstGeom prst="rect">
            <a:avLst/>
          </a:prstGeom>
          <a:noFill/>
        </p:spPr>
        <p:txBody>
          <a:bodyPr wrap="square" rtlCol="0">
            <a:spAutoFit/>
          </a:bodyPr>
          <a:lstStyle/>
          <a:p>
            <a:pPr algn="just">
              <a:lnSpc>
                <a:spcPct val="150000"/>
              </a:lnSpc>
            </a:pPr>
            <a:r>
              <a:rPr lang="en-US" sz="2000" b="0" i="0" u="none" strike="noStrike" baseline="0" dirty="0">
                <a:solidFill>
                  <a:srgbClr val="FFFF00"/>
                </a:solidFill>
                <a:latin typeface="Times New Roman" panose="02020603050405020304" pitchFamily="18" charset="0"/>
              </a:rPr>
              <a:t>DFD level 1 is another graphical representation of the system that has more detail of how the data flows in the system. It has more details than the DFD level 0. A DFD level 1 is given below: T</a:t>
            </a:r>
            <a:endParaRPr lang="en-US" sz="2000" dirty="0">
              <a:solidFill>
                <a:srgbClr val="FFFF00"/>
              </a:solidFill>
            </a:endParaRPr>
          </a:p>
        </p:txBody>
      </p:sp>
      <p:pic>
        <p:nvPicPr>
          <p:cNvPr id="8" name="Picture 7">
            <a:extLst>
              <a:ext uri="{FF2B5EF4-FFF2-40B4-BE49-F238E27FC236}">
                <a16:creationId xmlns:a16="http://schemas.microsoft.com/office/drawing/2014/main" id="{9B5364BB-237D-4A0A-9D6E-E74F16226A27}"/>
              </a:ext>
            </a:extLst>
          </p:cNvPr>
          <p:cNvPicPr>
            <a:picLocks noChangeAspect="1"/>
          </p:cNvPicPr>
          <p:nvPr/>
        </p:nvPicPr>
        <p:blipFill>
          <a:blip r:embed="rId2"/>
          <a:stretch>
            <a:fillRect/>
          </a:stretch>
        </p:blipFill>
        <p:spPr>
          <a:xfrm>
            <a:off x="1280743" y="2483573"/>
            <a:ext cx="9964541" cy="3943900"/>
          </a:xfrm>
          <a:prstGeom prst="rect">
            <a:avLst/>
          </a:prstGeom>
        </p:spPr>
      </p:pic>
    </p:spTree>
    <p:extLst>
      <p:ext uri="{BB962C8B-B14F-4D97-AF65-F5344CB8AC3E}">
        <p14:creationId xmlns:p14="http://schemas.microsoft.com/office/powerpoint/2010/main" val="425892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DF1B7B6-72E8-45BF-ADFA-4715D56456D0}"/>
              </a:ext>
            </a:extLst>
          </p:cNvPr>
          <p:cNvPicPr>
            <a:picLocks noGrp="1" noChangeAspect="1"/>
          </p:cNvPicPr>
          <p:nvPr>
            <p:ph idx="1"/>
          </p:nvPr>
        </p:nvPicPr>
        <p:blipFill>
          <a:blip r:embed="rId2"/>
          <a:stretch>
            <a:fillRect/>
          </a:stretch>
        </p:blipFill>
        <p:spPr>
          <a:xfrm>
            <a:off x="1141412" y="1704595"/>
            <a:ext cx="9905999" cy="4683679"/>
          </a:xfrm>
        </p:spPr>
      </p:pic>
      <p:sp>
        <p:nvSpPr>
          <p:cNvPr id="4" name="TextBox 3">
            <a:extLst>
              <a:ext uri="{FF2B5EF4-FFF2-40B4-BE49-F238E27FC236}">
                <a16:creationId xmlns:a16="http://schemas.microsoft.com/office/drawing/2014/main" id="{EED88808-B693-42FE-9488-C22E3AB4E647}"/>
              </a:ext>
            </a:extLst>
          </p:cNvPr>
          <p:cNvSpPr txBox="1"/>
          <p:nvPr/>
        </p:nvSpPr>
        <p:spPr>
          <a:xfrm>
            <a:off x="1141412" y="688932"/>
            <a:ext cx="9905999" cy="1015663"/>
          </a:xfrm>
          <a:prstGeom prst="rect">
            <a:avLst/>
          </a:prstGeom>
          <a:noFill/>
        </p:spPr>
        <p:txBody>
          <a:bodyPr wrap="square" rtlCol="0">
            <a:spAutoFit/>
          </a:bodyPr>
          <a:lstStyle/>
          <a:p>
            <a:pPr algn="just"/>
            <a:r>
              <a:rPr lang="en-US" sz="2000" b="0" i="0" u="none" strike="noStrike" baseline="0" dirty="0">
                <a:solidFill>
                  <a:srgbClr val="FFFF00"/>
                </a:solidFill>
                <a:latin typeface="Times New Roman" panose="02020603050405020304" pitchFamily="18" charset="0"/>
              </a:rPr>
              <a:t>DFD level 3 has the more details of how the data flows in the system than any other level. It tries to display as much detail of data flows as possible. A figure of DFD level 3 is given below: </a:t>
            </a:r>
            <a:endParaRPr lang="en-US" sz="2000" dirty="0">
              <a:solidFill>
                <a:srgbClr val="FFFF00"/>
              </a:solidFill>
            </a:endParaRPr>
          </a:p>
        </p:txBody>
      </p:sp>
    </p:spTree>
    <p:extLst>
      <p:ext uri="{BB962C8B-B14F-4D97-AF65-F5344CB8AC3E}">
        <p14:creationId xmlns:p14="http://schemas.microsoft.com/office/powerpoint/2010/main" val="412984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4338-A82A-4029-AA19-F496FF9C4C97}"/>
              </a:ext>
            </a:extLst>
          </p:cNvPr>
          <p:cNvSpPr>
            <a:spLocks noGrp="1"/>
          </p:cNvSpPr>
          <p:nvPr>
            <p:ph type="title"/>
          </p:nvPr>
        </p:nvSpPr>
        <p:spPr/>
        <p:txBody>
          <a:bodyPr/>
          <a:lstStyle/>
          <a:p>
            <a:pPr algn="ctr"/>
            <a:r>
              <a:rPr lang="en-US" b="1" cap="none" dirty="0">
                <a:solidFill>
                  <a:srgbClr val="FFFF00"/>
                </a:solidFill>
              </a:rPr>
              <a:t>Table of Content</a:t>
            </a:r>
          </a:p>
        </p:txBody>
      </p:sp>
      <p:sp>
        <p:nvSpPr>
          <p:cNvPr id="3" name="Content Placeholder 2">
            <a:extLst>
              <a:ext uri="{FF2B5EF4-FFF2-40B4-BE49-F238E27FC236}">
                <a16:creationId xmlns:a16="http://schemas.microsoft.com/office/drawing/2014/main" id="{207BE416-9E73-4FE6-AC50-C8BB570AC61D}"/>
              </a:ext>
            </a:extLst>
          </p:cNvPr>
          <p:cNvSpPr>
            <a:spLocks noGrp="1"/>
          </p:cNvSpPr>
          <p:nvPr>
            <p:ph idx="1"/>
          </p:nvPr>
        </p:nvSpPr>
        <p:spPr/>
        <p:txBody>
          <a:bodyPr>
            <a:normAutofit/>
          </a:bodyPr>
          <a:lstStyle/>
          <a:p>
            <a:pPr algn="just"/>
            <a:r>
              <a:rPr lang="en-US" sz="2000" dirty="0">
                <a:solidFill>
                  <a:srgbClr val="FFFF00"/>
                </a:solidFill>
              </a:rPr>
              <a:t>Chapter 1: Introduction</a:t>
            </a:r>
          </a:p>
          <a:p>
            <a:pPr algn="just"/>
            <a:r>
              <a:rPr lang="en-US" sz="2000" dirty="0">
                <a:solidFill>
                  <a:srgbClr val="FFFF00"/>
                </a:solidFill>
              </a:rPr>
              <a:t>Chapter 2: Background study and Literature review</a:t>
            </a:r>
          </a:p>
          <a:p>
            <a:pPr algn="just"/>
            <a:r>
              <a:rPr lang="en-US" sz="2000" dirty="0">
                <a:solidFill>
                  <a:srgbClr val="FFFF00"/>
                </a:solidFill>
              </a:rPr>
              <a:t>Chapter 3: System Analysis and Design</a:t>
            </a:r>
          </a:p>
          <a:p>
            <a:pPr algn="just"/>
            <a:r>
              <a:rPr lang="en-US" sz="2000" dirty="0">
                <a:solidFill>
                  <a:srgbClr val="FFFF00"/>
                </a:solidFill>
              </a:rPr>
              <a:t>Chapter 4: Implementation and Testing</a:t>
            </a:r>
          </a:p>
          <a:p>
            <a:pPr algn="just"/>
            <a:r>
              <a:rPr lang="en-US" sz="2000" dirty="0">
                <a:solidFill>
                  <a:srgbClr val="FFFF00"/>
                </a:solidFill>
              </a:rPr>
              <a:t>Chapter 5: Conclusion</a:t>
            </a:r>
          </a:p>
          <a:p>
            <a:pPr algn="just"/>
            <a:r>
              <a:rPr lang="en-US" sz="2000" dirty="0">
                <a:solidFill>
                  <a:srgbClr val="FFFF00"/>
                </a:solidFill>
              </a:rPr>
              <a:t>References</a:t>
            </a:r>
          </a:p>
        </p:txBody>
      </p:sp>
    </p:spTree>
    <p:extLst>
      <p:ext uri="{BB962C8B-B14F-4D97-AF65-F5344CB8AC3E}">
        <p14:creationId xmlns:p14="http://schemas.microsoft.com/office/powerpoint/2010/main" val="3514960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2794-6F88-4437-986F-0C187D830C7E}"/>
              </a:ext>
            </a:extLst>
          </p:cNvPr>
          <p:cNvSpPr>
            <a:spLocks noGrp="1"/>
          </p:cNvSpPr>
          <p:nvPr>
            <p:ph type="title"/>
          </p:nvPr>
        </p:nvSpPr>
        <p:spPr/>
        <p:txBody>
          <a:bodyPr/>
          <a:lstStyle/>
          <a:p>
            <a:r>
              <a:rPr lang="en-US" b="1" cap="none" dirty="0">
                <a:solidFill>
                  <a:srgbClr val="FFFF00"/>
                </a:solidFill>
              </a:rPr>
              <a:t>3.2 System Design </a:t>
            </a:r>
          </a:p>
        </p:txBody>
      </p:sp>
      <p:sp>
        <p:nvSpPr>
          <p:cNvPr id="3" name="Content Placeholder 2">
            <a:extLst>
              <a:ext uri="{FF2B5EF4-FFF2-40B4-BE49-F238E27FC236}">
                <a16:creationId xmlns:a16="http://schemas.microsoft.com/office/drawing/2014/main" id="{0B99E9CB-2FBF-4955-A387-D4302D17FAEB}"/>
              </a:ext>
            </a:extLst>
          </p:cNvPr>
          <p:cNvSpPr>
            <a:spLocks noGrp="1"/>
          </p:cNvSpPr>
          <p:nvPr>
            <p:ph idx="1"/>
          </p:nvPr>
        </p:nvSpPr>
        <p:spPr/>
        <p:txBody>
          <a:bodyPr/>
          <a:lstStyle/>
          <a:p>
            <a:pPr algn="just"/>
            <a:r>
              <a:rPr lang="en-US" dirty="0">
                <a:solidFill>
                  <a:srgbClr val="FFFF00"/>
                </a:solidFill>
              </a:rPr>
              <a:t>The process of meeting the end-user requirements by designing the architecture, components and interfaces for the system is called system design. </a:t>
            </a:r>
          </a:p>
          <a:p>
            <a:pPr algn="just"/>
            <a:r>
              <a:rPr lang="en-US" dirty="0">
                <a:solidFill>
                  <a:srgbClr val="FFFF00"/>
                </a:solidFill>
              </a:rPr>
              <a:t>The system must be designed in such a way that it meets all of the end-user’s requirements.</a:t>
            </a:r>
          </a:p>
        </p:txBody>
      </p:sp>
    </p:spTree>
    <p:extLst>
      <p:ext uri="{BB962C8B-B14F-4D97-AF65-F5344CB8AC3E}">
        <p14:creationId xmlns:p14="http://schemas.microsoft.com/office/powerpoint/2010/main" val="4286626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0B5B-7BD7-44A6-989B-B8C9A11E9B45}"/>
              </a:ext>
            </a:extLst>
          </p:cNvPr>
          <p:cNvSpPr>
            <a:spLocks noGrp="1"/>
          </p:cNvSpPr>
          <p:nvPr>
            <p:ph type="title"/>
          </p:nvPr>
        </p:nvSpPr>
        <p:spPr/>
        <p:txBody>
          <a:bodyPr/>
          <a:lstStyle/>
          <a:p>
            <a:r>
              <a:rPr lang="en-US" b="1" cap="none" dirty="0">
                <a:solidFill>
                  <a:srgbClr val="FFFF00"/>
                </a:solidFill>
              </a:rPr>
              <a:t>3.2.1 Architectural Design </a:t>
            </a:r>
          </a:p>
        </p:txBody>
      </p:sp>
      <p:sp>
        <p:nvSpPr>
          <p:cNvPr id="3" name="Content Placeholder 2">
            <a:extLst>
              <a:ext uri="{FF2B5EF4-FFF2-40B4-BE49-F238E27FC236}">
                <a16:creationId xmlns:a16="http://schemas.microsoft.com/office/drawing/2014/main" id="{34F2CDD2-EE73-42F5-BB31-03EFBBD99A09}"/>
              </a:ext>
            </a:extLst>
          </p:cNvPr>
          <p:cNvSpPr>
            <a:spLocks noGrp="1"/>
          </p:cNvSpPr>
          <p:nvPr>
            <p:ph idx="1"/>
          </p:nvPr>
        </p:nvSpPr>
        <p:spPr/>
        <p:txBody>
          <a:bodyPr>
            <a:normAutofit/>
          </a:bodyPr>
          <a:lstStyle/>
          <a:p>
            <a:pPr marL="0" indent="0" algn="just">
              <a:buNone/>
            </a:pPr>
            <a:r>
              <a:rPr lang="en-US" sz="2000" dirty="0">
                <a:solidFill>
                  <a:srgbClr val="FFFF00"/>
                </a:solidFill>
              </a:rPr>
              <a:t>The purpose of this phase is to design how the users will see the system, how the system deals with user inputs and how the data gets stored in the database. All these things are planned and carried out in detail without missing out on anyone of these things.</a:t>
            </a:r>
          </a:p>
          <a:p>
            <a:pPr algn="just"/>
            <a:r>
              <a:rPr lang="en-US" sz="2000" dirty="0">
                <a:solidFill>
                  <a:srgbClr val="FFFF00"/>
                </a:solidFill>
              </a:rPr>
              <a:t>Presentation login: how the users will see the system.</a:t>
            </a:r>
          </a:p>
          <a:p>
            <a:pPr algn="just"/>
            <a:r>
              <a:rPr lang="en-US" sz="2000" dirty="0">
                <a:solidFill>
                  <a:srgbClr val="FFFF00"/>
                </a:solidFill>
              </a:rPr>
              <a:t>Business logic: how the user’s inputs will be handled.</a:t>
            </a:r>
          </a:p>
          <a:p>
            <a:pPr algn="just"/>
            <a:r>
              <a:rPr lang="en-US" sz="2000" dirty="0">
                <a:solidFill>
                  <a:srgbClr val="FFFF00"/>
                </a:solidFill>
              </a:rPr>
              <a:t>Database driver: how the user’s inputs are stored in the database.</a:t>
            </a:r>
          </a:p>
        </p:txBody>
      </p:sp>
    </p:spTree>
    <p:extLst>
      <p:ext uri="{BB962C8B-B14F-4D97-AF65-F5344CB8AC3E}">
        <p14:creationId xmlns:p14="http://schemas.microsoft.com/office/powerpoint/2010/main" val="139212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BBAD-223F-44CB-ACDA-ACD64FEA64B0}"/>
              </a:ext>
            </a:extLst>
          </p:cNvPr>
          <p:cNvSpPr>
            <a:spLocks noGrp="1"/>
          </p:cNvSpPr>
          <p:nvPr>
            <p:ph type="title"/>
          </p:nvPr>
        </p:nvSpPr>
        <p:spPr/>
        <p:txBody>
          <a:bodyPr/>
          <a:lstStyle/>
          <a:p>
            <a:r>
              <a:rPr lang="en-US" b="1" cap="none" dirty="0">
                <a:solidFill>
                  <a:srgbClr val="FFFF00"/>
                </a:solidFill>
              </a:rPr>
              <a:t>3.2.2 Database Schema Design </a:t>
            </a:r>
          </a:p>
        </p:txBody>
      </p:sp>
      <p:sp>
        <p:nvSpPr>
          <p:cNvPr id="3" name="Content Placeholder 2">
            <a:extLst>
              <a:ext uri="{FF2B5EF4-FFF2-40B4-BE49-F238E27FC236}">
                <a16:creationId xmlns:a16="http://schemas.microsoft.com/office/drawing/2014/main" id="{13B752D9-B296-4FB5-BD83-0D7337857B18}"/>
              </a:ext>
            </a:extLst>
          </p:cNvPr>
          <p:cNvSpPr>
            <a:spLocks noGrp="1"/>
          </p:cNvSpPr>
          <p:nvPr>
            <p:ph idx="1"/>
          </p:nvPr>
        </p:nvSpPr>
        <p:spPr/>
        <p:txBody>
          <a:bodyPr>
            <a:normAutofit/>
          </a:bodyPr>
          <a:lstStyle/>
          <a:p>
            <a:pPr algn="just"/>
            <a:r>
              <a:rPr lang="en-US" sz="2000" dirty="0">
                <a:solidFill>
                  <a:srgbClr val="FFFF00"/>
                </a:solidFill>
              </a:rPr>
              <a:t>According to dictionaries, schemas are a representation of a plan or theory in the form of an outline or model. </a:t>
            </a:r>
          </a:p>
          <a:p>
            <a:pPr algn="just"/>
            <a:r>
              <a:rPr lang="en-US" sz="2000" dirty="0">
                <a:solidFill>
                  <a:srgbClr val="FFFF00"/>
                </a:solidFill>
              </a:rPr>
              <a:t>Database schema is the skeleton structure that represents the logical view of the entire database. </a:t>
            </a:r>
          </a:p>
          <a:p>
            <a:pPr algn="just"/>
            <a:r>
              <a:rPr lang="en-US" sz="2000" dirty="0">
                <a:solidFill>
                  <a:srgbClr val="FFFF00"/>
                </a:solidFill>
              </a:rPr>
              <a:t>It shows the relationship between different tables and its attributes. </a:t>
            </a:r>
          </a:p>
          <a:p>
            <a:pPr algn="just"/>
            <a:r>
              <a:rPr lang="en-US" sz="2000" dirty="0">
                <a:solidFill>
                  <a:srgbClr val="FFFF00"/>
                </a:solidFill>
              </a:rPr>
              <a:t>Two tables are linked with each other by the use of primary key and foreign key. </a:t>
            </a:r>
          </a:p>
          <a:p>
            <a:pPr algn="just"/>
            <a:r>
              <a:rPr lang="en-US" sz="2000" dirty="0">
                <a:solidFill>
                  <a:srgbClr val="FFFF00"/>
                </a:solidFill>
              </a:rPr>
              <a:t>It is designed by database designers.</a:t>
            </a:r>
          </a:p>
        </p:txBody>
      </p:sp>
    </p:spTree>
    <p:extLst>
      <p:ext uri="{BB962C8B-B14F-4D97-AF65-F5344CB8AC3E}">
        <p14:creationId xmlns:p14="http://schemas.microsoft.com/office/powerpoint/2010/main" val="33277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FF3B5D-56C7-4CB0-946C-2B66C00C5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80" y="211392"/>
            <a:ext cx="7664640" cy="6235944"/>
          </a:xfrm>
          <a:prstGeom prst="rect">
            <a:avLst/>
          </a:prstGeom>
        </p:spPr>
      </p:pic>
    </p:spTree>
    <p:extLst>
      <p:ext uri="{BB962C8B-B14F-4D97-AF65-F5344CB8AC3E}">
        <p14:creationId xmlns:p14="http://schemas.microsoft.com/office/powerpoint/2010/main" val="346003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E21D-2163-4AE6-92B7-1CB281F7FC6E}"/>
              </a:ext>
            </a:extLst>
          </p:cNvPr>
          <p:cNvSpPr>
            <a:spLocks noGrp="1"/>
          </p:cNvSpPr>
          <p:nvPr>
            <p:ph type="title"/>
          </p:nvPr>
        </p:nvSpPr>
        <p:spPr/>
        <p:txBody>
          <a:bodyPr/>
          <a:lstStyle/>
          <a:p>
            <a:r>
              <a:rPr lang="en-US" b="1" cap="none" dirty="0">
                <a:solidFill>
                  <a:srgbClr val="FFFF00"/>
                </a:solidFill>
              </a:rPr>
              <a:t>3.2.3 Interface Design (UI interface / interface structure diagrams) </a:t>
            </a:r>
          </a:p>
        </p:txBody>
      </p:sp>
      <p:sp>
        <p:nvSpPr>
          <p:cNvPr id="7" name="Content Placeholder 6">
            <a:extLst>
              <a:ext uri="{FF2B5EF4-FFF2-40B4-BE49-F238E27FC236}">
                <a16:creationId xmlns:a16="http://schemas.microsoft.com/office/drawing/2014/main" id="{2B0BFFDC-29B3-47B2-BEEF-DD428A75F88F}"/>
              </a:ext>
            </a:extLst>
          </p:cNvPr>
          <p:cNvSpPr>
            <a:spLocks noGrp="1"/>
          </p:cNvSpPr>
          <p:nvPr>
            <p:ph idx="1"/>
          </p:nvPr>
        </p:nvSpPr>
        <p:spPr/>
        <p:txBody>
          <a:bodyPr>
            <a:normAutofit/>
          </a:bodyPr>
          <a:lstStyle/>
          <a:p>
            <a:pPr algn="just"/>
            <a:r>
              <a:rPr lang="en-US" sz="2000" dirty="0">
                <a:solidFill>
                  <a:srgbClr val="FFFF00"/>
                </a:solidFill>
              </a:rPr>
              <a:t>Photoshop and Adobe XD have been used in the design of the application's or system's UI.</a:t>
            </a:r>
          </a:p>
          <a:p>
            <a:pPr algn="just"/>
            <a:r>
              <a:rPr lang="en-US" sz="2000" dirty="0">
                <a:solidFill>
                  <a:srgbClr val="FFFF00"/>
                </a:solidFill>
              </a:rPr>
              <a:t> Both are user-interface tools for producing, modifying, and working with raster and vector pictures. </a:t>
            </a:r>
          </a:p>
          <a:p>
            <a:pPr algn="just"/>
            <a:r>
              <a:rPr lang="en-US" sz="2000" dirty="0">
                <a:solidFill>
                  <a:srgbClr val="FFFF00"/>
                </a:solidFill>
              </a:rPr>
              <a:t>The figures below represent some of the features of the system like theme mode, login system, registration system, review section, etc.</a:t>
            </a:r>
          </a:p>
        </p:txBody>
      </p:sp>
    </p:spTree>
    <p:extLst>
      <p:ext uri="{BB962C8B-B14F-4D97-AF65-F5344CB8AC3E}">
        <p14:creationId xmlns:p14="http://schemas.microsoft.com/office/powerpoint/2010/main" val="1639401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AC17-C93C-4D02-B885-4EC487EBFC81}"/>
              </a:ext>
            </a:extLst>
          </p:cNvPr>
          <p:cNvSpPr>
            <a:spLocks noGrp="1"/>
          </p:cNvSpPr>
          <p:nvPr>
            <p:ph type="title"/>
          </p:nvPr>
        </p:nvSpPr>
        <p:spPr/>
        <p:txBody>
          <a:bodyPr/>
          <a:lstStyle/>
          <a:p>
            <a:r>
              <a:rPr lang="en-US" b="1" cap="none" dirty="0">
                <a:solidFill>
                  <a:srgbClr val="FFFF00"/>
                </a:solidFill>
              </a:rPr>
              <a:t>3.2.4 Physical DFD </a:t>
            </a:r>
          </a:p>
        </p:txBody>
      </p:sp>
      <p:sp>
        <p:nvSpPr>
          <p:cNvPr id="3" name="Content Placeholder 2">
            <a:extLst>
              <a:ext uri="{FF2B5EF4-FFF2-40B4-BE49-F238E27FC236}">
                <a16:creationId xmlns:a16="http://schemas.microsoft.com/office/drawing/2014/main" id="{04A7EA35-A476-470B-AADE-091C4AC4B50E}"/>
              </a:ext>
            </a:extLst>
          </p:cNvPr>
          <p:cNvSpPr>
            <a:spLocks noGrp="1"/>
          </p:cNvSpPr>
          <p:nvPr>
            <p:ph idx="1"/>
          </p:nvPr>
        </p:nvSpPr>
        <p:spPr/>
        <p:txBody>
          <a:bodyPr>
            <a:normAutofit/>
          </a:bodyPr>
          <a:lstStyle/>
          <a:p>
            <a:pPr algn="just"/>
            <a:r>
              <a:rPr lang="en-US" sz="2000" dirty="0">
                <a:solidFill>
                  <a:srgbClr val="FFFF00"/>
                </a:solidFill>
              </a:rPr>
              <a:t>Physical DFD is similar to logical DFDs. </a:t>
            </a:r>
          </a:p>
          <a:p>
            <a:pPr algn="just"/>
            <a:r>
              <a:rPr lang="en-US" sz="2000" dirty="0">
                <a:solidFill>
                  <a:srgbClr val="FFFF00"/>
                </a:solidFill>
              </a:rPr>
              <a:t>The main difference between the two DFD types is physical DFD represents how the system is actually implemented where as the logical DFD represents a generic flow of data.</a:t>
            </a:r>
          </a:p>
        </p:txBody>
      </p:sp>
    </p:spTree>
    <p:extLst>
      <p:ext uri="{BB962C8B-B14F-4D97-AF65-F5344CB8AC3E}">
        <p14:creationId xmlns:p14="http://schemas.microsoft.com/office/powerpoint/2010/main" val="1782192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D3ECB4-045C-4659-9A77-D9E8D1130A89}"/>
              </a:ext>
            </a:extLst>
          </p:cNvPr>
          <p:cNvPicPr>
            <a:picLocks noChangeAspect="1"/>
          </p:cNvPicPr>
          <p:nvPr/>
        </p:nvPicPr>
        <p:blipFill>
          <a:blip r:embed="rId2"/>
          <a:stretch>
            <a:fillRect/>
          </a:stretch>
        </p:blipFill>
        <p:spPr>
          <a:xfrm>
            <a:off x="1952046" y="209101"/>
            <a:ext cx="8230749" cy="3038899"/>
          </a:xfrm>
          <a:prstGeom prst="rect">
            <a:avLst/>
          </a:prstGeom>
        </p:spPr>
      </p:pic>
      <p:pic>
        <p:nvPicPr>
          <p:cNvPr id="7" name="Picture 6">
            <a:extLst>
              <a:ext uri="{FF2B5EF4-FFF2-40B4-BE49-F238E27FC236}">
                <a16:creationId xmlns:a16="http://schemas.microsoft.com/office/drawing/2014/main" id="{A3B67CCE-9955-4956-9A81-3295A47D3E7F}"/>
              </a:ext>
            </a:extLst>
          </p:cNvPr>
          <p:cNvPicPr>
            <a:picLocks noChangeAspect="1"/>
          </p:cNvPicPr>
          <p:nvPr/>
        </p:nvPicPr>
        <p:blipFill>
          <a:blip r:embed="rId3"/>
          <a:stretch>
            <a:fillRect/>
          </a:stretch>
        </p:blipFill>
        <p:spPr>
          <a:xfrm>
            <a:off x="1980625" y="3429000"/>
            <a:ext cx="8202170" cy="3219899"/>
          </a:xfrm>
          <a:prstGeom prst="rect">
            <a:avLst/>
          </a:prstGeom>
        </p:spPr>
      </p:pic>
    </p:spTree>
    <p:extLst>
      <p:ext uri="{BB962C8B-B14F-4D97-AF65-F5344CB8AC3E}">
        <p14:creationId xmlns:p14="http://schemas.microsoft.com/office/powerpoint/2010/main" val="2991170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B316-EA97-4260-9DDE-54C36E8BA2DF}"/>
              </a:ext>
            </a:extLst>
          </p:cNvPr>
          <p:cNvSpPr>
            <a:spLocks noGrp="1"/>
          </p:cNvSpPr>
          <p:nvPr>
            <p:ph type="title"/>
          </p:nvPr>
        </p:nvSpPr>
        <p:spPr/>
        <p:txBody>
          <a:bodyPr/>
          <a:lstStyle/>
          <a:p>
            <a:pPr algn="ctr">
              <a:lnSpc>
                <a:spcPct val="150000"/>
              </a:lnSpc>
            </a:pPr>
            <a:r>
              <a:rPr lang="en-US" sz="3200" b="1" cap="none" dirty="0">
                <a:solidFill>
                  <a:srgbClr val="FFFF00"/>
                </a:solidFill>
              </a:rPr>
              <a:t>Chapter 4: Implementation &amp; Testing </a:t>
            </a:r>
            <a:br>
              <a:rPr lang="en-US" sz="3200" b="1" cap="none" dirty="0">
                <a:solidFill>
                  <a:srgbClr val="FFFF00"/>
                </a:solidFill>
              </a:rPr>
            </a:br>
            <a:r>
              <a:rPr lang="en-US" sz="3200" b="1" cap="none" dirty="0">
                <a:solidFill>
                  <a:srgbClr val="FFFF00"/>
                </a:solidFill>
              </a:rPr>
              <a:t>4.1 Implementation </a:t>
            </a:r>
          </a:p>
        </p:txBody>
      </p:sp>
      <p:sp>
        <p:nvSpPr>
          <p:cNvPr id="3" name="Content Placeholder 2">
            <a:extLst>
              <a:ext uri="{FF2B5EF4-FFF2-40B4-BE49-F238E27FC236}">
                <a16:creationId xmlns:a16="http://schemas.microsoft.com/office/drawing/2014/main" id="{5864471F-4518-45C0-8B87-E173D00E8739}"/>
              </a:ext>
            </a:extLst>
          </p:cNvPr>
          <p:cNvSpPr>
            <a:spLocks noGrp="1"/>
          </p:cNvSpPr>
          <p:nvPr>
            <p:ph idx="1"/>
          </p:nvPr>
        </p:nvSpPr>
        <p:spPr/>
        <p:txBody>
          <a:bodyPr>
            <a:normAutofit/>
          </a:bodyPr>
          <a:lstStyle/>
          <a:p>
            <a:pPr algn="just"/>
            <a:r>
              <a:rPr lang="en-US" sz="2000" dirty="0">
                <a:solidFill>
                  <a:srgbClr val="FFFF00"/>
                </a:solidFill>
              </a:rPr>
              <a:t>Before collaborating with content writers and quality assurance specialists to produce thorough documentation, developers will conduct a final review of the newly implemented system. </a:t>
            </a:r>
          </a:p>
          <a:p>
            <a:pPr algn="just"/>
            <a:r>
              <a:rPr lang="en-US" sz="2000" dirty="0">
                <a:solidFill>
                  <a:srgbClr val="FFFF00"/>
                </a:solidFill>
              </a:rPr>
              <a:t>This means that the development team can now begin getting ready for the product launch.</a:t>
            </a:r>
          </a:p>
          <a:p>
            <a:pPr algn="just"/>
            <a:r>
              <a:rPr lang="en-US" sz="2000" dirty="0">
                <a:solidFill>
                  <a:srgbClr val="FFFF00"/>
                </a:solidFill>
              </a:rPr>
              <a:t>During the deployment phase, the software development team is ready to collect and evaluate user feedback in order to better understand how their product is functioning and how to improve it in order to boost customer satisfaction.</a:t>
            </a:r>
          </a:p>
        </p:txBody>
      </p:sp>
    </p:spTree>
    <p:extLst>
      <p:ext uri="{BB962C8B-B14F-4D97-AF65-F5344CB8AC3E}">
        <p14:creationId xmlns:p14="http://schemas.microsoft.com/office/powerpoint/2010/main" val="1833518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16F9-3CB6-454B-9606-737966565394}"/>
              </a:ext>
            </a:extLst>
          </p:cNvPr>
          <p:cNvSpPr>
            <a:spLocks noGrp="1"/>
          </p:cNvSpPr>
          <p:nvPr>
            <p:ph type="title"/>
          </p:nvPr>
        </p:nvSpPr>
        <p:spPr/>
        <p:txBody>
          <a:bodyPr/>
          <a:lstStyle/>
          <a:p>
            <a:r>
              <a:rPr lang="en-US" b="1" cap="none" dirty="0">
                <a:solidFill>
                  <a:srgbClr val="FFFF00"/>
                </a:solidFill>
              </a:rPr>
              <a:t>4.1.1 Tools used </a:t>
            </a:r>
          </a:p>
        </p:txBody>
      </p:sp>
      <p:sp>
        <p:nvSpPr>
          <p:cNvPr id="3" name="Content Placeholder 2">
            <a:extLst>
              <a:ext uri="{FF2B5EF4-FFF2-40B4-BE49-F238E27FC236}">
                <a16:creationId xmlns:a16="http://schemas.microsoft.com/office/drawing/2014/main" id="{B620DDAA-EF11-4458-992C-7994A88767CF}"/>
              </a:ext>
            </a:extLst>
          </p:cNvPr>
          <p:cNvSpPr>
            <a:spLocks noGrp="1"/>
          </p:cNvSpPr>
          <p:nvPr>
            <p:ph idx="1"/>
          </p:nvPr>
        </p:nvSpPr>
        <p:spPr/>
        <p:txBody>
          <a:bodyPr numCol="2">
            <a:noAutofit/>
          </a:bodyPr>
          <a:lstStyle/>
          <a:p>
            <a:pPr marL="457200" indent="-457200">
              <a:buFont typeface="+mj-lt"/>
              <a:buAutoNum type="arabicPeriod"/>
            </a:pPr>
            <a:r>
              <a:rPr lang="en-US" sz="2000" dirty="0">
                <a:solidFill>
                  <a:srgbClr val="FFFF00"/>
                </a:solidFill>
              </a:rPr>
              <a:t>CASE Tools</a:t>
            </a:r>
          </a:p>
          <a:p>
            <a:pPr lvl="1"/>
            <a:r>
              <a:rPr lang="en-US" dirty="0">
                <a:solidFill>
                  <a:srgbClr val="FFFF00"/>
                </a:solidFill>
              </a:rPr>
              <a:t>Draw.io</a:t>
            </a:r>
          </a:p>
          <a:p>
            <a:pPr lvl="1"/>
            <a:r>
              <a:rPr lang="en-US" dirty="0" err="1">
                <a:solidFill>
                  <a:srgbClr val="FFFF00"/>
                </a:solidFill>
              </a:rPr>
              <a:t>Lucidchart</a:t>
            </a:r>
            <a:endParaRPr lang="en-US" dirty="0">
              <a:solidFill>
                <a:srgbClr val="FFFF00"/>
              </a:solidFill>
            </a:endParaRPr>
          </a:p>
          <a:p>
            <a:pPr marL="457200" indent="-457200">
              <a:buFont typeface="+mj-lt"/>
              <a:buAutoNum type="arabicPeriod"/>
            </a:pPr>
            <a:r>
              <a:rPr lang="en-US" sz="2000" dirty="0">
                <a:solidFill>
                  <a:srgbClr val="FFFF00"/>
                </a:solidFill>
              </a:rPr>
              <a:t>Database Platforms</a:t>
            </a:r>
          </a:p>
          <a:p>
            <a:pPr lvl="1"/>
            <a:r>
              <a:rPr lang="en-US" dirty="0">
                <a:solidFill>
                  <a:srgbClr val="FFFF00"/>
                </a:solidFill>
              </a:rPr>
              <a:t>phpMyAdmin</a:t>
            </a:r>
          </a:p>
          <a:p>
            <a:pPr marL="457200" indent="-457200">
              <a:buFont typeface="+mj-lt"/>
              <a:buAutoNum type="arabicPeriod"/>
            </a:pPr>
            <a:r>
              <a:rPr lang="en-US" sz="2000" dirty="0">
                <a:solidFill>
                  <a:srgbClr val="FFFF00"/>
                </a:solidFill>
              </a:rPr>
              <a:t>Libraries Used</a:t>
            </a:r>
          </a:p>
          <a:p>
            <a:pPr lvl="1"/>
            <a:r>
              <a:rPr lang="en-US" dirty="0">
                <a:solidFill>
                  <a:srgbClr val="FFFF00"/>
                </a:solidFill>
              </a:rPr>
              <a:t>Slick Slider</a:t>
            </a:r>
          </a:p>
          <a:p>
            <a:pPr lvl="1"/>
            <a:r>
              <a:rPr lang="en-US" dirty="0">
                <a:solidFill>
                  <a:srgbClr val="FFFF00"/>
                </a:solidFill>
              </a:rPr>
              <a:t>jQuery Cookies</a:t>
            </a:r>
          </a:p>
          <a:p>
            <a:pPr lvl="1"/>
            <a:r>
              <a:rPr lang="en-US" dirty="0">
                <a:solidFill>
                  <a:srgbClr val="FFFF00"/>
                </a:solidFill>
              </a:rPr>
              <a:t>Magnific Popup</a:t>
            </a:r>
          </a:p>
          <a:p>
            <a:pPr marL="457200" indent="-457200">
              <a:buFont typeface="+mj-lt"/>
              <a:buAutoNum type="arabicPeriod"/>
            </a:pPr>
            <a:r>
              <a:rPr lang="en-US" sz="2000" dirty="0">
                <a:solidFill>
                  <a:srgbClr val="FFFF00"/>
                </a:solidFill>
              </a:rPr>
              <a:t>Programming Languages</a:t>
            </a:r>
          </a:p>
          <a:p>
            <a:pPr lvl="1"/>
            <a:r>
              <a:rPr lang="en-US" dirty="0">
                <a:solidFill>
                  <a:srgbClr val="FFFF00"/>
                </a:solidFill>
              </a:rPr>
              <a:t>Frontend</a:t>
            </a:r>
          </a:p>
          <a:p>
            <a:pPr lvl="2">
              <a:buFont typeface="Wingdings" panose="05000000000000000000" pitchFamily="2" charset="2"/>
              <a:buChar char="Ø"/>
            </a:pPr>
            <a:r>
              <a:rPr lang="en-US" sz="2000" dirty="0">
                <a:solidFill>
                  <a:srgbClr val="FFFF00"/>
                </a:solidFill>
              </a:rPr>
              <a:t>Html</a:t>
            </a:r>
          </a:p>
          <a:p>
            <a:pPr lvl="2">
              <a:buFont typeface="Wingdings" panose="05000000000000000000" pitchFamily="2" charset="2"/>
              <a:buChar char="Ø"/>
            </a:pPr>
            <a:r>
              <a:rPr lang="en-US" sz="2000" dirty="0" err="1">
                <a:solidFill>
                  <a:srgbClr val="FFFF00"/>
                </a:solidFill>
              </a:rPr>
              <a:t>Css</a:t>
            </a:r>
            <a:r>
              <a:rPr lang="en-US" sz="2000" dirty="0">
                <a:solidFill>
                  <a:srgbClr val="FFFF00"/>
                </a:solidFill>
              </a:rPr>
              <a:t> </a:t>
            </a:r>
          </a:p>
          <a:p>
            <a:pPr lvl="2">
              <a:buFont typeface="Wingdings" panose="05000000000000000000" pitchFamily="2" charset="2"/>
              <a:buChar char="Ø"/>
            </a:pPr>
            <a:r>
              <a:rPr lang="en-US" sz="2000" dirty="0">
                <a:solidFill>
                  <a:srgbClr val="FFFF00"/>
                </a:solidFill>
              </a:rPr>
              <a:t>jQuery</a:t>
            </a:r>
          </a:p>
          <a:p>
            <a:pPr lvl="1"/>
            <a:r>
              <a:rPr lang="en-US" dirty="0">
                <a:solidFill>
                  <a:srgbClr val="FFFF00"/>
                </a:solidFill>
              </a:rPr>
              <a:t>Backend</a:t>
            </a:r>
          </a:p>
          <a:p>
            <a:pPr lvl="2">
              <a:buFont typeface="Wingdings" panose="05000000000000000000" pitchFamily="2" charset="2"/>
              <a:buChar char="Ø"/>
            </a:pPr>
            <a:r>
              <a:rPr lang="en-US" sz="2000" dirty="0">
                <a:solidFill>
                  <a:srgbClr val="FFFF00"/>
                </a:solidFill>
              </a:rPr>
              <a:t>PHP</a:t>
            </a:r>
          </a:p>
          <a:p>
            <a:pPr lvl="2">
              <a:buFont typeface="Wingdings" panose="05000000000000000000" pitchFamily="2" charset="2"/>
              <a:buChar char="Ø"/>
            </a:pPr>
            <a:r>
              <a:rPr lang="en-US" sz="2000" dirty="0">
                <a:solidFill>
                  <a:srgbClr val="FFFF00"/>
                </a:solidFill>
              </a:rPr>
              <a:t>AJAX</a:t>
            </a:r>
          </a:p>
        </p:txBody>
      </p:sp>
    </p:spTree>
    <p:extLst>
      <p:ext uri="{BB962C8B-B14F-4D97-AF65-F5344CB8AC3E}">
        <p14:creationId xmlns:p14="http://schemas.microsoft.com/office/powerpoint/2010/main" val="3479629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C4E6-F4F6-4089-A0AD-86D3EA0282C8}"/>
              </a:ext>
            </a:extLst>
          </p:cNvPr>
          <p:cNvSpPr>
            <a:spLocks noGrp="1"/>
          </p:cNvSpPr>
          <p:nvPr>
            <p:ph type="title"/>
          </p:nvPr>
        </p:nvSpPr>
        <p:spPr/>
        <p:txBody>
          <a:bodyPr/>
          <a:lstStyle/>
          <a:p>
            <a:r>
              <a:rPr lang="en-US" b="1" cap="none" dirty="0">
                <a:solidFill>
                  <a:srgbClr val="FFFF00"/>
                </a:solidFill>
              </a:rPr>
              <a:t>4.1.2 Implementation details of modules </a:t>
            </a:r>
          </a:p>
        </p:txBody>
      </p:sp>
      <p:sp>
        <p:nvSpPr>
          <p:cNvPr id="3" name="Content Placeholder 2">
            <a:extLst>
              <a:ext uri="{FF2B5EF4-FFF2-40B4-BE49-F238E27FC236}">
                <a16:creationId xmlns:a16="http://schemas.microsoft.com/office/drawing/2014/main" id="{C4995A84-D022-456D-B476-A5FD560E063C}"/>
              </a:ext>
            </a:extLst>
          </p:cNvPr>
          <p:cNvSpPr>
            <a:spLocks noGrp="1"/>
          </p:cNvSpPr>
          <p:nvPr>
            <p:ph idx="1"/>
          </p:nvPr>
        </p:nvSpPr>
        <p:spPr/>
        <p:txBody>
          <a:bodyPr>
            <a:normAutofit/>
          </a:bodyPr>
          <a:lstStyle/>
          <a:p>
            <a:pPr algn="just"/>
            <a:r>
              <a:rPr lang="en-US" sz="2000" dirty="0">
                <a:solidFill>
                  <a:srgbClr val="FFFF00"/>
                </a:solidFill>
              </a:rPr>
              <a:t>Following the completion of the planning phase, we go on to the implementation phase, when the entire system is broken down into modules in order to reduce effort and find any new faults or issues. </a:t>
            </a:r>
          </a:p>
          <a:p>
            <a:pPr algn="just"/>
            <a:r>
              <a:rPr lang="en-US" sz="2000" dirty="0">
                <a:solidFill>
                  <a:srgbClr val="FFFF00"/>
                </a:solidFill>
              </a:rPr>
              <a:t>The report cannot describe every element of the modules, but it will document the majority of them.</a:t>
            </a:r>
          </a:p>
          <a:p>
            <a:pPr algn="just"/>
            <a:r>
              <a:rPr lang="en-US" sz="2000" dirty="0">
                <a:solidFill>
                  <a:srgbClr val="FFFF00"/>
                </a:solidFill>
              </a:rPr>
              <a:t> Among the modules are a few of these:</a:t>
            </a:r>
          </a:p>
        </p:txBody>
      </p:sp>
    </p:spTree>
    <p:extLst>
      <p:ext uri="{BB962C8B-B14F-4D97-AF65-F5344CB8AC3E}">
        <p14:creationId xmlns:p14="http://schemas.microsoft.com/office/powerpoint/2010/main" val="353360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919E-15EB-457E-96E8-0D3C23892424}"/>
              </a:ext>
            </a:extLst>
          </p:cNvPr>
          <p:cNvSpPr>
            <a:spLocks noGrp="1"/>
          </p:cNvSpPr>
          <p:nvPr>
            <p:ph type="title"/>
          </p:nvPr>
        </p:nvSpPr>
        <p:spPr/>
        <p:txBody>
          <a:bodyPr>
            <a:normAutofit fontScale="90000"/>
          </a:bodyPr>
          <a:lstStyle/>
          <a:p>
            <a:pPr algn="ctr">
              <a:lnSpc>
                <a:spcPct val="150000"/>
              </a:lnSpc>
            </a:pPr>
            <a:r>
              <a:rPr lang="en-US" b="1" cap="none" dirty="0">
                <a:solidFill>
                  <a:srgbClr val="FFFF00"/>
                </a:solidFill>
              </a:rPr>
              <a:t>Chapter 1: Introduction</a:t>
            </a:r>
            <a:br>
              <a:rPr lang="en-US" b="1" cap="none" dirty="0">
                <a:solidFill>
                  <a:srgbClr val="FFFF00"/>
                </a:solidFill>
                <a:latin typeface="Times New Roman" panose="02020603050405020304" pitchFamily="18" charset="0"/>
              </a:rPr>
            </a:br>
            <a:r>
              <a:rPr lang="en-US" sz="2700" b="1" cap="none" dirty="0">
                <a:solidFill>
                  <a:srgbClr val="FFFF00"/>
                </a:solidFill>
                <a:latin typeface="Times New Roman" panose="02020603050405020304" pitchFamily="18" charset="0"/>
              </a:rPr>
              <a:t>1.1</a:t>
            </a:r>
            <a:r>
              <a:rPr lang="en-US" b="1" cap="none" dirty="0">
                <a:solidFill>
                  <a:srgbClr val="FFFF00"/>
                </a:solidFill>
                <a:latin typeface="Times New Roman" panose="02020603050405020304" pitchFamily="18" charset="0"/>
              </a:rPr>
              <a:t> </a:t>
            </a:r>
            <a:r>
              <a:rPr lang="en-US" sz="2700" b="1" cap="none" dirty="0">
                <a:solidFill>
                  <a:srgbClr val="FFFF00"/>
                </a:solidFill>
                <a:latin typeface="Times New Roman" panose="02020603050405020304" pitchFamily="18" charset="0"/>
              </a:rPr>
              <a:t>Introduction Of Project</a:t>
            </a:r>
            <a:endParaRPr lang="en-US" dirty="0"/>
          </a:p>
        </p:txBody>
      </p:sp>
      <p:sp>
        <p:nvSpPr>
          <p:cNvPr id="3" name="Content Placeholder 2">
            <a:extLst>
              <a:ext uri="{FF2B5EF4-FFF2-40B4-BE49-F238E27FC236}">
                <a16:creationId xmlns:a16="http://schemas.microsoft.com/office/drawing/2014/main" id="{C33B710A-84C6-4A74-8C20-1E9CCB99D658}"/>
              </a:ext>
            </a:extLst>
          </p:cNvPr>
          <p:cNvSpPr>
            <a:spLocks noGrp="1"/>
          </p:cNvSpPr>
          <p:nvPr>
            <p:ph idx="1"/>
          </p:nvPr>
        </p:nvSpPr>
        <p:spPr/>
        <p:txBody>
          <a:bodyPr>
            <a:normAutofit/>
          </a:bodyPr>
          <a:lstStyle/>
          <a:p>
            <a:pPr algn="just"/>
            <a:r>
              <a:rPr lang="en-US" sz="2000" dirty="0">
                <a:solidFill>
                  <a:srgbClr val="FFFF00"/>
                </a:solidFill>
              </a:rPr>
              <a:t>The process of planning, booking and managing travel arrangements can be both complex and time consuming.</a:t>
            </a:r>
          </a:p>
          <a:p>
            <a:pPr algn="just"/>
            <a:r>
              <a:rPr lang="en-US" sz="2000" dirty="0">
                <a:solidFill>
                  <a:srgbClr val="FFFF00"/>
                </a:solidFill>
              </a:rPr>
              <a:t> It is in response to this challenge that we propose the development of a comprehensive “Travel Management System” that will plan, book and manage all travel arrangements with a single click of a button.</a:t>
            </a:r>
          </a:p>
          <a:p>
            <a:pPr algn="just"/>
            <a:r>
              <a:rPr lang="en-US" sz="2000" dirty="0">
                <a:solidFill>
                  <a:srgbClr val="FFFF00"/>
                </a:solidFill>
              </a:rPr>
              <a:t> While also exploring new travel destinations listed in the website.</a:t>
            </a:r>
          </a:p>
        </p:txBody>
      </p:sp>
    </p:spTree>
    <p:extLst>
      <p:ext uri="{BB962C8B-B14F-4D97-AF65-F5344CB8AC3E}">
        <p14:creationId xmlns:p14="http://schemas.microsoft.com/office/powerpoint/2010/main" val="65237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B5E80-B316-4722-9566-D76CE184A8BC}"/>
              </a:ext>
            </a:extLst>
          </p:cNvPr>
          <p:cNvPicPr>
            <a:picLocks noChangeAspect="1"/>
          </p:cNvPicPr>
          <p:nvPr/>
        </p:nvPicPr>
        <p:blipFill>
          <a:blip r:embed="rId2"/>
          <a:stretch>
            <a:fillRect/>
          </a:stretch>
        </p:blipFill>
        <p:spPr>
          <a:xfrm>
            <a:off x="2599836" y="243407"/>
            <a:ext cx="6992326" cy="2838846"/>
          </a:xfrm>
          <a:prstGeom prst="rect">
            <a:avLst/>
          </a:prstGeom>
        </p:spPr>
      </p:pic>
      <p:pic>
        <p:nvPicPr>
          <p:cNvPr id="9" name="Picture 8">
            <a:extLst>
              <a:ext uri="{FF2B5EF4-FFF2-40B4-BE49-F238E27FC236}">
                <a16:creationId xmlns:a16="http://schemas.microsoft.com/office/drawing/2014/main" id="{35EC44E3-A31C-466D-8C19-9640502EE679}"/>
              </a:ext>
            </a:extLst>
          </p:cNvPr>
          <p:cNvPicPr>
            <a:picLocks noChangeAspect="1"/>
          </p:cNvPicPr>
          <p:nvPr/>
        </p:nvPicPr>
        <p:blipFill>
          <a:blip r:embed="rId3"/>
          <a:stretch>
            <a:fillRect/>
          </a:stretch>
        </p:blipFill>
        <p:spPr>
          <a:xfrm>
            <a:off x="2599836" y="3204330"/>
            <a:ext cx="6992326" cy="3505689"/>
          </a:xfrm>
          <a:prstGeom prst="rect">
            <a:avLst/>
          </a:prstGeom>
        </p:spPr>
      </p:pic>
    </p:spTree>
    <p:extLst>
      <p:ext uri="{BB962C8B-B14F-4D97-AF65-F5344CB8AC3E}">
        <p14:creationId xmlns:p14="http://schemas.microsoft.com/office/powerpoint/2010/main" val="2978584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90B0-DA5D-434C-9035-0F9605A7D7DD}"/>
              </a:ext>
            </a:extLst>
          </p:cNvPr>
          <p:cNvSpPr>
            <a:spLocks noGrp="1"/>
          </p:cNvSpPr>
          <p:nvPr>
            <p:ph type="title"/>
          </p:nvPr>
        </p:nvSpPr>
        <p:spPr/>
        <p:txBody>
          <a:bodyPr/>
          <a:lstStyle/>
          <a:p>
            <a:r>
              <a:rPr lang="en-US" b="1" cap="none" dirty="0">
                <a:solidFill>
                  <a:srgbClr val="FFFF00"/>
                </a:solidFill>
              </a:rPr>
              <a:t>4.2 Testing </a:t>
            </a:r>
          </a:p>
        </p:txBody>
      </p:sp>
      <p:sp>
        <p:nvSpPr>
          <p:cNvPr id="3" name="Content Placeholder 2">
            <a:extLst>
              <a:ext uri="{FF2B5EF4-FFF2-40B4-BE49-F238E27FC236}">
                <a16:creationId xmlns:a16="http://schemas.microsoft.com/office/drawing/2014/main" id="{DCF58EC1-ADD7-4FBF-AE28-60D4E24B89A5}"/>
              </a:ext>
            </a:extLst>
          </p:cNvPr>
          <p:cNvSpPr>
            <a:spLocks noGrp="1"/>
          </p:cNvSpPr>
          <p:nvPr>
            <p:ph idx="1"/>
          </p:nvPr>
        </p:nvSpPr>
        <p:spPr/>
        <p:txBody>
          <a:bodyPr>
            <a:normAutofit/>
          </a:bodyPr>
          <a:lstStyle/>
          <a:p>
            <a:pPr algn="just"/>
            <a:r>
              <a:rPr lang="en-US" sz="2000" dirty="0">
                <a:solidFill>
                  <a:srgbClr val="FFFF00"/>
                </a:solidFill>
              </a:rPr>
              <a:t>Now that the system has been designed, examined, and put into operation, it is time to test it for flaws and faults. </a:t>
            </a:r>
          </a:p>
          <a:p>
            <a:pPr algn="just"/>
            <a:r>
              <a:rPr lang="en-US" sz="2000" dirty="0">
                <a:solidFill>
                  <a:srgbClr val="FFFF00"/>
                </a:solidFill>
              </a:rPr>
              <a:t>The testing step of the system development process is essential since it reduces errors and aids in system troubleshooting.</a:t>
            </a:r>
          </a:p>
          <a:p>
            <a:pPr algn="just"/>
            <a:r>
              <a:rPr lang="en-US" sz="2000" dirty="0">
                <a:solidFill>
                  <a:srgbClr val="FFFF00"/>
                </a:solidFill>
              </a:rPr>
              <a:t>Although there are many various kinds of tests that can be done, for the sake of this report, we will mostly concentrate on the system's functionality, performance, and security.</a:t>
            </a:r>
          </a:p>
        </p:txBody>
      </p:sp>
    </p:spTree>
    <p:extLst>
      <p:ext uri="{BB962C8B-B14F-4D97-AF65-F5344CB8AC3E}">
        <p14:creationId xmlns:p14="http://schemas.microsoft.com/office/powerpoint/2010/main" val="203562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62ABF4-4FCD-4D8A-AF60-053C2C956531}"/>
              </a:ext>
            </a:extLst>
          </p:cNvPr>
          <p:cNvPicPr>
            <a:picLocks noChangeAspect="1"/>
          </p:cNvPicPr>
          <p:nvPr/>
        </p:nvPicPr>
        <p:blipFill>
          <a:blip r:embed="rId2"/>
          <a:stretch>
            <a:fillRect/>
          </a:stretch>
        </p:blipFill>
        <p:spPr>
          <a:xfrm>
            <a:off x="2634234" y="494690"/>
            <a:ext cx="7361536" cy="5425380"/>
          </a:xfrm>
          <a:prstGeom prst="rect">
            <a:avLst/>
          </a:prstGeom>
        </p:spPr>
      </p:pic>
    </p:spTree>
    <p:extLst>
      <p:ext uri="{BB962C8B-B14F-4D97-AF65-F5344CB8AC3E}">
        <p14:creationId xmlns:p14="http://schemas.microsoft.com/office/powerpoint/2010/main" val="3649577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8315-BC9B-4141-8F2C-7A273ED6DCDF}"/>
              </a:ext>
            </a:extLst>
          </p:cNvPr>
          <p:cNvSpPr>
            <a:spLocks noGrp="1"/>
          </p:cNvSpPr>
          <p:nvPr>
            <p:ph type="title"/>
          </p:nvPr>
        </p:nvSpPr>
        <p:spPr/>
        <p:txBody>
          <a:bodyPr/>
          <a:lstStyle/>
          <a:p>
            <a:r>
              <a:rPr lang="en-US" b="1" cap="none" dirty="0">
                <a:solidFill>
                  <a:srgbClr val="FFFF00"/>
                </a:solidFill>
              </a:rPr>
              <a:t>4.2.2 Test case for system testing </a:t>
            </a:r>
          </a:p>
        </p:txBody>
      </p:sp>
      <p:sp>
        <p:nvSpPr>
          <p:cNvPr id="3" name="Content Placeholder 2">
            <a:extLst>
              <a:ext uri="{FF2B5EF4-FFF2-40B4-BE49-F238E27FC236}">
                <a16:creationId xmlns:a16="http://schemas.microsoft.com/office/drawing/2014/main" id="{E9049CC1-D865-47F3-98C8-A4AF24A1F2A2}"/>
              </a:ext>
            </a:extLst>
          </p:cNvPr>
          <p:cNvSpPr>
            <a:spLocks noGrp="1"/>
          </p:cNvSpPr>
          <p:nvPr>
            <p:ph idx="1"/>
          </p:nvPr>
        </p:nvSpPr>
        <p:spPr/>
        <p:txBody>
          <a:bodyPr>
            <a:normAutofit/>
          </a:bodyPr>
          <a:lstStyle/>
          <a:p>
            <a:pPr algn="just"/>
            <a:r>
              <a:rPr lang="en-US" sz="2000" dirty="0">
                <a:solidFill>
                  <a:srgbClr val="FFFF00"/>
                </a:solidFill>
              </a:rPr>
              <a:t>Verify that the username is greater or equal to 8 characters or more.</a:t>
            </a:r>
          </a:p>
          <a:p>
            <a:pPr algn="just"/>
            <a:r>
              <a:rPr lang="en-US" sz="2000" dirty="0">
                <a:solidFill>
                  <a:srgbClr val="FFFF00"/>
                </a:solidFill>
              </a:rPr>
              <a:t>Verify that the password is stored in the database via md5 or password hashing.</a:t>
            </a:r>
          </a:p>
          <a:p>
            <a:pPr algn="just"/>
            <a:r>
              <a:rPr lang="en-US" sz="2000" dirty="0">
                <a:solidFill>
                  <a:srgbClr val="FFFF00"/>
                </a:solidFill>
              </a:rPr>
              <a:t>Verify that phone numbers are 10 characters long or not and are numeric or not.</a:t>
            </a:r>
          </a:p>
          <a:p>
            <a:pPr algn="just"/>
            <a:r>
              <a:rPr lang="en-US" sz="2000" dirty="0">
                <a:solidFill>
                  <a:srgbClr val="FFFF00"/>
                </a:solidFill>
              </a:rPr>
              <a:t>Verify that the emails are valid or not by filtering the emails</a:t>
            </a:r>
          </a:p>
          <a:p>
            <a:pPr algn="just"/>
            <a:r>
              <a:rPr lang="en-US" sz="2000" dirty="0">
                <a:solidFill>
                  <a:srgbClr val="FFFF00"/>
                </a:solidFill>
              </a:rPr>
              <a:t>Verify that for better UI interface and user satisfaction, form fields contain dropdowns, radio buttons, checkboxes, sliders, etc.</a:t>
            </a:r>
          </a:p>
        </p:txBody>
      </p:sp>
    </p:spTree>
    <p:extLst>
      <p:ext uri="{BB962C8B-B14F-4D97-AF65-F5344CB8AC3E}">
        <p14:creationId xmlns:p14="http://schemas.microsoft.com/office/powerpoint/2010/main" val="4285974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97B-EB5E-49B9-8E3B-AEC39BD4E80A}"/>
              </a:ext>
            </a:extLst>
          </p:cNvPr>
          <p:cNvSpPr>
            <a:spLocks noGrp="1"/>
          </p:cNvSpPr>
          <p:nvPr>
            <p:ph type="title"/>
          </p:nvPr>
        </p:nvSpPr>
        <p:spPr/>
        <p:txBody>
          <a:bodyPr>
            <a:normAutofit/>
          </a:bodyPr>
          <a:lstStyle/>
          <a:p>
            <a:pPr algn="ctr">
              <a:lnSpc>
                <a:spcPct val="150000"/>
              </a:lnSpc>
            </a:pPr>
            <a:r>
              <a:rPr lang="fr-FR" sz="3200" b="1" cap="none" dirty="0" err="1">
                <a:solidFill>
                  <a:srgbClr val="FFFF00"/>
                </a:solidFill>
              </a:rPr>
              <a:t>Chapter</a:t>
            </a:r>
            <a:r>
              <a:rPr lang="fr-FR" sz="3200" b="1" cap="none" dirty="0">
                <a:solidFill>
                  <a:srgbClr val="FFFF00"/>
                </a:solidFill>
              </a:rPr>
              <a:t> 5: Conclusion &amp; Future </a:t>
            </a:r>
            <a:r>
              <a:rPr lang="fr-FR" sz="3200" b="1" cap="none" dirty="0" err="1">
                <a:solidFill>
                  <a:srgbClr val="FFFF00"/>
                </a:solidFill>
              </a:rPr>
              <a:t>Recommendation</a:t>
            </a:r>
            <a:br>
              <a:rPr lang="fr-FR" sz="3200" b="1" cap="none" dirty="0">
                <a:solidFill>
                  <a:srgbClr val="FFFF00"/>
                </a:solidFill>
              </a:rPr>
            </a:br>
            <a:r>
              <a:rPr lang="en-US" sz="3200" b="1" cap="none" dirty="0">
                <a:solidFill>
                  <a:srgbClr val="FFFF00"/>
                </a:solidFill>
              </a:rPr>
              <a:t>5.1 Lesson Learnt / Outcome </a:t>
            </a:r>
          </a:p>
        </p:txBody>
      </p:sp>
      <p:sp>
        <p:nvSpPr>
          <p:cNvPr id="3" name="Content Placeholder 2">
            <a:extLst>
              <a:ext uri="{FF2B5EF4-FFF2-40B4-BE49-F238E27FC236}">
                <a16:creationId xmlns:a16="http://schemas.microsoft.com/office/drawing/2014/main" id="{E536D815-823F-4AC1-88EA-8346D39C4C0A}"/>
              </a:ext>
            </a:extLst>
          </p:cNvPr>
          <p:cNvSpPr>
            <a:spLocks noGrp="1"/>
          </p:cNvSpPr>
          <p:nvPr>
            <p:ph idx="1"/>
          </p:nvPr>
        </p:nvSpPr>
        <p:spPr/>
        <p:txBody>
          <a:bodyPr>
            <a:normAutofit/>
          </a:bodyPr>
          <a:lstStyle/>
          <a:p>
            <a:pPr algn="just"/>
            <a:r>
              <a:rPr lang="en-US" sz="2000" dirty="0">
                <a:solidFill>
                  <a:srgbClr val="FFFF00"/>
                </a:solidFill>
              </a:rPr>
              <a:t>This project taught us many things on personal and professional level. </a:t>
            </a:r>
          </a:p>
          <a:p>
            <a:pPr algn="just"/>
            <a:r>
              <a:rPr lang="en-US" sz="2000" dirty="0">
                <a:solidFill>
                  <a:srgbClr val="FFFF00"/>
                </a:solidFill>
              </a:rPr>
              <a:t>On personal level, we learned to work in a team and communicate better with each other. </a:t>
            </a:r>
          </a:p>
          <a:p>
            <a:pPr algn="just"/>
            <a:r>
              <a:rPr lang="en-US" sz="2000" dirty="0">
                <a:solidFill>
                  <a:srgbClr val="FFFF00"/>
                </a:solidFill>
              </a:rPr>
              <a:t>On the professional side, we learned that there are many aspects to keep in consideration during the development of the project like accessibility (people with physical disability should also be able to use website), internationalization (website should be free of any language barriers), security, etc.</a:t>
            </a:r>
          </a:p>
        </p:txBody>
      </p:sp>
    </p:spTree>
    <p:extLst>
      <p:ext uri="{BB962C8B-B14F-4D97-AF65-F5344CB8AC3E}">
        <p14:creationId xmlns:p14="http://schemas.microsoft.com/office/powerpoint/2010/main" val="3137442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4975-F7F2-4B5C-8294-F9D9C169EA81}"/>
              </a:ext>
            </a:extLst>
          </p:cNvPr>
          <p:cNvSpPr>
            <a:spLocks noGrp="1"/>
          </p:cNvSpPr>
          <p:nvPr>
            <p:ph type="title"/>
          </p:nvPr>
        </p:nvSpPr>
        <p:spPr/>
        <p:txBody>
          <a:bodyPr/>
          <a:lstStyle/>
          <a:p>
            <a:pPr algn="just">
              <a:lnSpc>
                <a:spcPct val="150000"/>
              </a:lnSpc>
            </a:pPr>
            <a:r>
              <a:rPr lang="en-US" sz="3200" b="1" cap="none" dirty="0">
                <a:solidFill>
                  <a:srgbClr val="FFFF00"/>
                </a:solidFill>
              </a:rPr>
              <a:t>5.2 Conclusion </a:t>
            </a:r>
          </a:p>
        </p:txBody>
      </p:sp>
      <p:sp>
        <p:nvSpPr>
          <p:cNvPr id="3" name="Content Placeholder 2">
            <a:extLst>
              <a:ext uri="{FF2B5EF4-FFF2-40B4-BE49-F238E27FC236}">
                <a16:creationId xmlns:a16="http://schemas.microsoft.com/office/drawing/2014/main" id="{7BC04B91-7D5A-451D-9BBE-68ACA964F481}"/>
              </a:ext>
            </a:extLst>
          </p:cNvPr>
          <p:cNvSpPr>
            <a:spLocks noGrp="1"/>
          </p:cNvSpPr>
          <p:nvPr>
            <p:ph idx="1"/>
          </p:nvPr>
        </p:nvSpPr>
        <p:spPr/>
        <p:txBody>
          <a:bodyPr>
            <a:normAutofit/>
          </a:bodyPr>
          <a:lstStyle/>
          <a:p>
            <a:pPr algn="just"/>
            <a:r>
              <a:rPr lang="en-US" sz="2000" dirty="0">
                <a:solidFill>
                  <a:srgbClr val="FFFF00"/>
                </a:solidFill>
              </a:rPr>
              <a:t>Our goal was to create a system that would enable users to plan trips whenever they wanted, from anywhere. </a:t>
            </a:r>
          </a:p>
          <a:p>
            <a:pPr algn="just"/>
            <a:r>
              <a:rPr lang="en-US" sz="2000" dirty="0">
                <a:solidFill>
                  <a:srgbClr val="FFFF00"/>
                </a:solidFill>
              </a:rPr>
              <a:t>The users can view various tours and travels, read about them, view their FAQs and reviews, see their price information, etc. </a:t>
            </a:r>
          </a:p>
          <a:p>
            <a:pPr algn="just"/>
            <a:r>
              <a:rPr lang="en-US" sz="2000" dirty="0">
                <a:solidFill>
                  <a:srgbClr val="FFFF00"/>
                </a:solidFill>
              </a:rPr>
              <a:t>These objectives have been met by the current application. We completely adhered to the requirements, but, when necessary, we extended some of the features.</a:t>
            </a:r>
          </a:p>
        </p:txBody>
      </p:sp>
    </p:spTree>
    <p:extLst>
      <p:ext uri="{BB962C8B-B14F-4D97-AF65-F5344CB8AC3E}">
        <p14:creationId xmlns:p14="http://schemas.microsoft.com/office/powerpoint/2010/main" val="2558197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357F-D932-4794-83CC-E5704BF33B16}"/>
              </a:ext>
            </a:extLst>
          </p:cNvPr>
          <p:cNvSpPr>
            <a:spLocks noGrp="1"/>
          </p:cNvSpPr>
          <p:nvPr>
            <p:ph type="title"/>
          </p:nvPr>
        </p:nvSpPr>
        <p:spPr/>
        <p:txBody>
          <a:bodyPr/>
          <a:lstStyle/>
          <a:p>
            <a:pPr algn="just">
              <a:lnSpc>
                <a:spcPct val="150000"/>
              </a:lnSpc>
            </a:pPr>
            <a:r>
              <a:rPr lang="en-US" sz="3200" b="1" cap="none" dirty="0">
                <a:solidFill>
                  <a:srgbClr val="FFFF00"/>
                </a:solidFill>
              </a:rPr>
              <a:t>5.3 Future Recommendation </a:t>
            </a:r>
          </a:p>
        </p:txBody>
      </p:sp>
      <p:sp>
        <p:nvSpPr>
          <p:cNvPr id="3" name="Content Placeholder 2">
            <a:extLst>
              <a:ext uri="{FF2B5EF4-FFF2-40B4-BE49-F238E27FC236}">
                <a16:creationId xmlns:a16="http://schemas.microsoft.com/office/drawing/2014/main" id="{A065ECD6-0DBF-4EC5-AA1B-98B43E9E2FBD}"/>
              </a:ext>
            </a:extLst>
          </p:cNvPr>
          <p:cNvSpPr>
            <a:spLocks noGrp="1"/>
          </p:cNvSpPr>
          <p:nvPr>
            <p:ph idx="1"/>
          </p:nvPr>
        </p:nvSpPr>
        <p:spPr/>
        <p:txBody>
          <a:bodyPr>
            <a:normAutofit/>
          </a:bodyPr>
          <a:lstStyle/>
          <a:p>
            <a:pPr algn="just"/>
            <a:r>
              <a:rPr lang="en-US" sz="2000" dirty="0">
                <a:solidFill>
                  <a:srgbClr val="FFFF00"/>
                </a:solidFill>
              </a:rPr>
              <a:t>Making WordPress custom widget and adding them to our website</a:t>
            </a:r>
          </a:p>
          <a:p>
            <a:pPr algn="just"/>
            <a:r>
              <a:rPr lang="en-US" sz="2000" dirty="0">
                <a:solidFill>
                  <a:srgbClr val="FFFF00"/>
                </a:solidFill>
              </a:rPr>
              <a:t>Making use of WordPress customizer and making website even more dynamic</a:t>
            </a:r>
          </a:p>
          <a:p>
            <a:pPr algn="just"/>
            <a:r>
              <a:rPr lang="en-US" sz="2000" dirty="0">
                <a:solidFill>
                  <a:srgbClr val="FFFF00"/>
                </a:solidFill>
              </a:rPr>
              <a:t>Making a WordPress plugin to enrich website with even more features.</a:t>
            </a:r>
          </a:p>
          <a:p>
            <a:pPr algn="just"/>
            <a:r>
              <a:rPr lang="en-US" sz="2000" dirty="0">
                <a:solidFill>
                  <a:srgbClr val="FFFF00"/>
                </a:solidFill>
              </a:rPr>
              <a:t>Adding update user profile section</a:t>
            </a:r>
          </a:p>
          <a:p>
            <a:pPr algn="just"/>
            <a:r>
              <a:rPr lang="en-US" sz="2000" dirty="0">
                <a:solidFill>
                  <a:srgbClr val="FFFF00"/>
                </a:solidFill>
              </a:rPr>
              <a:t>Adding change password section</a:t>
            </a:r>
          </a:p>
          <a:p>
            <a:pPr algn="just"/>
            <a:r>
              <a:rPr lang="en-US" sz="2000" dirty="0">
                <a:solidFill>
                  <a:srgbClr val="FFFF00"/>
                </a:solidFill>
              </a:rPr>
              <a:t>Adding video playlist section</a:t>
            </a:r>
          </a:p>
        </p:txBody>
      </p:sp>
    </p:spTree>
    <p:extLst>
      <p:ext uri="{BB962C8B-B14F-4D97-AF65-F5344CB8AC3E}">
        <p14:creationId xmlns:p14="http://schemas.microsoft.com/office/powerpoint/2010/main" val="282528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CA86-66E6-4C7D-A7DF-9002714FDDBD}"/>
              </a:ext>
            </a:extLst>
          </p:cNvPr>
          <p:cNvSpPr>
            <a:spLocks noGrp="1"/>
          </p:cNvSpPr>
          <p:nvPr>
            <p:ph type="title"/>
          </p:nvPr>
        </p:nvSpPr>
        <p:spPr/>
        <p:txBody>
          <a:bodyPr/>
          <a:lstStyle/>
          <a:p>
            <a:pPr algn="ctr">
              <a:lnSpc>
                <a:spcPct val="150000"/>
              </a:lnSpc>
            </a:pPr>
            <a:r>
              <a:rPr lang="en-US" sz="3200" b="1" cap="none" dirty="0">
                <a:solidFill>
                  <a:srgbClr val="FFFF00"/>
                </a:solidFill>
              </a:rPr>
              <a:t>References </a:t>
            </a:r>
          </a:p>
        </p:txBody>
      </p:sp>
      <p:sp>
        <p:nvSpPr>
          <p:cNvPr id="3" name="Content Placeholder 2">
            <a:extLst>
              <a:ext uri="{FF2B5EF4-FFF2-40B4-BE49-F238E27FC236}">
                <a16:creationId xmlns:a16="http://schemas.microsoft.com/office/drawing/2014/main" id="{AEB7B9AE-2028-4C8B-943B-F317447DF61E}"/>
              </a:ext>
            </a:extLst>
          </p:cNvPr>
          <p:cNvSpPr>
            <a:spLocks noGrp="1"/>
          </p:cNvSpPr>
          <p:nvPr>
            <p:ph idx="1"/>
          </p:nvPr>
        </p:nvSpPr>
        <p:spPr/>
        <p:txBody>
          <a:bodyPr>
            <a:normAutofit lnSpcReduction="10000"/>
          </a:bodyPr>
          <a:lstStyle/>
          <a:p>
            <a:r>
              <a:rPr lang="en-US" sz="2000" dirty="0" err="1">
                <a:solidFill>
                  <a:srgbClr val="FFFF00"/>
                </a:solidFill>
              </a:rPr>
              <a:t>Daraz</a:t>
            </a:r>
            <a:r>
              <a:rPr lang="en-US" sz="2000" dirty="0">
                <a:solidFill>
                  <a:srgbClr val="FFFF00"/>
                </a:solidFill>
              </a:rPr>
              <a:t>, "</a:t>
            </a:r>
            <a:r>
              <a:rPr lang="en-US" sz="2000" dirty="0" err="1">
                <a:solidFill>
                  <a:srgbClr val="FFFF00"/>
                </a:solidFill>
              </a:rPr>
              <a:t>Daraz</a:t>
            </a:r>
            <a:r>
              <a:rPr lang="en-US" sz="2000" dirty="0">
                <a:solidFill>
                  <a:srgbClr val="FFFF00"/>
                </a:solidFill>
              </a:rPr>
              <a:t>," [Online]. Available: https://www.daraz.com.np/.</a:t>
            </a:r>
          </a:p>
          <a:p>
            <a:r>
              <a:rPr lang="en-US" sz="2000" dirty="0">
                <a:solidFill>
                  <a:srgbClr val="FFFF00"/>
                </a:solidFill>
              </a:rPr>
              <a:t>N. E. B. C. T. Company, "Nepal Everest Base Camp," [Online]. Available: https://www.nepaleverestbasecamp.com/.</a:t>
            </a:r>
          </a:p>
          <a:p>
            <a:r>
              <a:rPr lang="en-US" sz="2000" dirty="0">
                <a:solidFill>
                  <a:srgbClr val="FFFF00"/>
                </a:solidFill>
              </a:rPr>
              <a:t>N. T. Experts, "Nepal Trekking Experts," [Online]. Available: https://nepaltrekkingexperts.com/.</a:t>
            </a:r>
          </a:p>
          <a:p>
            <a:r>
              <a:rPr lang="en-US" sz="2000" dirty="0">
                <a:solidFill>
                  <a:srgbClr val="FFFF00"/>
                </a:solidFill>
              </a:rPr>
              <a:t>T. LLC, "</a:t>
            </a:r>
            <a:r>
              <a:rPr lang="en-US" sz="2000" dirty="0" err="1">
                <a:solidFill>
                  <a:srgbClr val="FFFF00"/>
                </a:solidFill>
              </a:rPr>
              <a:t>Tripadvisor</a:t>
            </a:r>
            <a:r>
              <a:rPr lang="en-US" sz="2000" dirty="0">
                <a:solidFill>
                  <a:srgbClr val="FFFF00"/>
                </a:solidFill>
              </a:rPr>
              <a:t>," [Online]. Available: https://www.tripadvisor.com/.</a:t>
            </a:r>
          </a:p>
          <a:p>
            <a:r>
              <a:rPr lang="en-US" sz="2000" dirty="0">
                <a:solidFill>
                  <a:srgbClr val="FFFF00"/>
                </a:solidFill>
              </a:rPr>
              <a:t>S. Commerce, "Traveler," [Online]. Available: https://modmixmap.travelerwp.com/.</a:t>
            </a:r>
          </a:p>
          <a:p>
            <a:r>
              <a:rPr lang="en-US" sz="2000" dirty="0">
                <a:solidFill>
                  <a:srgbClr val="FFFF00"/>
                </a:solidFill>
              </a:rPr>
              <a:t>Navan, "Navan," [Online]. Available: https://navan.com/.</a:t>
            </a:r>
          </a:p>
        </p:txBody>
      </p:sp>
    </p:spTree>
    <p:extLst>
      <p:ext uri="{BB962C8B-B14F-4D97-AF65-F5344CB8AC3E}">
        <p14:creationId xmlns:p14="http://schemas.microsoft.com/office/powerpoint/2010/main" val="3314275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91A7D-4FE1-4688-9F77-BB657D879FAA}"/>
              </a:ext>
            </a:extLst>
          </p:cNvPr>
          <p:cNvSpPr txBox="1"/>
          <p:nvPr/>
        </p:nvSpPr>
        <p:spPr>
          <a:xfrm>
            <a:off x="3302696" y="2267210"/>
            <a:ext cx="5586608" cy="1862048"/>
          </a:xfrm>
          <a:prstGeom prst="rect">
            <a:avLst/>
          </a:prstGeom>
          <a:noFill/>
        </p:spPr>
        <p:txBody>
          <a:bodyPr wrap="square" rtlCol="0">
            <a:spAutoFit/>
          </a:bodyPr>
          <a:lstStyle/>
          <a:p>
            <a:pPr algn="ctr"/>
            <a:r>
              <a:rPr lang="en-US" sz="11500" u="sng" dirty="0">
                <a:solidFill>
                  <a:srgbClr val="FFFF00"/>
                </a:solidFill>
                <a:latin typeface="Script MT Bold" panose="03040602040607080904" pitchFamily="66" charset="0"/>
              </a:rPr>
              <a:t>The end</a:t>
            </a:r>
          </a:p>
        </p:txBody>
      </p:sp>
    </p:spTree>
    <p:extLst>
      <p:ext uri="{BB962C8B-B14F-4D97-AF65-F5344CB8AC3E}">
        <p14:creationId xmlns:p14="http://schemas.microsoft.com/office/powerpoint/2010/main" val="236119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ADF6-F541-472E-A1AE-C8CB45BA1076}"/>
              </a:ext>
            </a:extLst>
          </p:cNvPr>
          <p:cNvSpPr>
            <a:spLocks noGrp="1"/>
          </p:cNvSpPr>
          <p:nvPr>
            <p:ph type="title"/>
          </p:nvPr>
        </p:nvSpPr>
        <p:spPr/>
        <p:txBody>
          <a:bodyPr/>
          <a:lstStyle/>
          <a:p>
            <a:r>
              <a:rPr lang="en-US" b="1" cap="none" dirty="0">
                <a:solidFill>
                  <a:srgbClr val="FFFF00"/>
                </a:solidFill>
                <a:latin typeface="Times New Roman" panose="02020603050405020304" pitchFamily="18" charset="0"/>
              </a:rPr>
              <a:t>1.2 Problem Statement</a:t>
            </a:r>
          </a:p>
        </p:txBody>
      </p:sp>
      <p:sp>
        <p:nvSpPr>
          <p:cNvPr id="3" name="Content Placeholder 2">
            <a:extLst>
              <a:ext uri="{FF2B5EF4-FFF2-40B4-BE49-F238E27FC236}">
                <a16:creationId xmlns:a16="http://schemas.microsoft.com/office/drawing/2014/main" id="{8BF0506B-A547-479F-BB00-CB047AE5A626}"/>
              </a:ext>
            </a:extLst>
          </p:cNvPr>
          <p:cNvSpPr>
            <a:spLocks noGrp="1"/>
          </p:cNvSpPr>
          <p:nvPr>
            <p:ph idx="1"/>
          </p:nvPr>
        </p:nvSpPr>
        <p:spPr/>
        <p:txBody>
          <a:bodyPr>
            <a:normAutofit/>
          </a:bodyPr>
          <a:lstStyle/>
          <a:p>
            <a:pPr algn="just"/>
            <a:r>
              <a:rPr lang="en-US" sz="2000" dirty="0">
                <a:solidFill>
                  <a:srgbClr val="FFFF00"/>
                </a:solidFill>
              </a:rPr>
              <a:t>Users cannot find best and affordable trips.</a:t>
            </a:r>
          </a:p>
          <a:p>
            <a:pPr algn="just"/>
            <a:r>
              <a:rPr lang="en-US" sz="2000" dirty="0">
                <a:solidFill>
                  <a:srgbClr val="FFFF00"/>
                </a:solidFill>
              </a:rPr>
              <a:t>They would have to manually visit the office.</a:t>
            </a:r>
          </a:p>
          <a:p>
            <a:pPr algn="just"/>
            <a:r>
              <a:rPr lang="en-US" sz="2000" dirty="0">
                <a:solidFill>
                  <a:srgbClr val="FFFF00"/>
                </a:solidFill>
              </a:rPr>
              <a:t>Cannot keep track of the users while in trip.</a:t>
            </a:r>
          </a:p>
        </p:txBody>
      </p:sp>
    </p:spTree>
    <p:extLst>
      <p:ext uri="{BB962C8B-B14F-4D97-AF65-F5344CB8AC3E}">
        <p14:creationId xmlns:p14="http://schemas.microsoft.com/office/powerpoint/2010/main" val="275181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4132-45C2-4B1F-8088-3A95C7AD202F}"/>
              </a:ext>
            </a:extLst>
          </p:cNvPr>
          <p:cNvSpPr>
            <a:spLocks noGrp="1"/>
          </p:cNvSpPr>
          <p:nvPr>
            <p:ph type="title"/>
          </p:nvPr>
        </p:nvSpPr>
        <p:spPr/>
        <p:txBody>
          <a:bodyPr/>
          <a:lstStyle/>
          <a:p>
            <a:r>
              <a:rPr lang="en-US" b="1" cap="none" dirty="0">
                <a:solidFill>
                  <a:srgbClr val="FFFF00"/>
                </a:solidFill>
              </a:rPr>
              <a:t>1.3 Objectives</a:t>
            </a:r>
            <a:endParaRPr lang="en-US" b="1" dirty="0">
              <a:solidFill>
                <a:srgbClr val="FFFF00"/>
              </a:solidFill>
            </a:endParaRPr>
          </a:p>
        </p:txBody>
      </p:sp>
      <p:sp>
        <p:nvSpPr>
          <p:cNvPr id="3" name="Content Placeholder 2">
            <a:extLst>
              <a:ext uri="{FF2B5EF4-FFF2-40B4-BE49-F238E27FC236}">
                <a16:creationId xmlns:a16="http://schemas.microsoft.com/office/drawing/2014/main" id="{A23D3FD0-FE6C-447B-97FA-032996AD04A8}"/>
              </a:ext>
            </a:extLst>
          </p:cNvPr>
          <p:cNvSpPr>
            <a:spLocks noGrp="1"/>
          </p:cNvSpPr>
          <p:nvPr>
            <p:ph idx="1"/>
          </p:nvPr>
        </p:nvSpPr>
        <p:spPr/>
        <p:txBody>
          <a:bodyPr>
            <a:normAutofit/>
          </a:bodyPr>
          <a:lstStyle/>
          <a:p>
            <a:r>
              <a:rPr lang="en-US" sz="2000" dirty="0">
                <a:solidFill>
                  <a:srgbClr val="FFFF00"/>
                </a:solidFill>
              </a:rPr>
              <a:t>Create a system that helps to choose the best and affordable trip.</a:t>
            </a:r>
          </a:p>
          <a:p>
            <a:r>
              <a:rPr lang="en-US" sz="2000" dirty="0">
                <a:solidFill>
                  <a:srgbClr val="FFFF00"/>
                </a:solidFill>
              </a:rPr>
              <a:t>View images of the destinations.</a:t>
            </a:r>
          </a:p>
          <a:p>
            <a:r>
              <a:rPr lang="en-US" sz="2000" dirty="0">
                <a:solidFill>
                  <a:srgbClr val="FFFF00"/>
                </a:solidFill>
              </a:rPr>
              <a:t>New Travelers can read reviews from previous travelers.</a:t>
            </a:r>
          </a:p>
        </p:txBody>
      </p:sp>
    </p:spTree>
    <p:extLst>
      <p:ext uri="{BB962C8B-B14F-4D97-AF65-F5344CB8AC3E}">
        <p14:creationId xmlns:p14="http://schemas.microsoft.com/office/powerpoint/2010/main" val="415580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48D2-10DF-40A1-A37A-92BB93DDF002}"/>
              </a:ext>
            </a:extLst>
          </p:cNvPr>
          <p:cNvSpPr>
            <a:spLocks noGrp="1"/>
          </p:cNvSpPr>
          <p:nvPr>
            <p:ph type="title"/>
          </p:nvPr>
        </p:nvSpPr>
        <p:spPr/>
        <p:txBody>
          <a:bodyPr/>
          <a:lstStyle/>
          <a:p>
            <a:r>
              <a:rPr lang="en-US" b="1" cap="none" dirty="0">
                <a:solidFill>
                  <a:srgbClr val="FFFF00"/>
                </a:solidFill>
              </a:rPr>
              <a:t>1.4 Scope And Limitation</a:t>
            </a:r>
          </a:p>
        </p:txBody>
      </p:sp>
      <p:sp>
        <p:nvSpPr>
          <p:cNvPr id="3" name="Content Placeholder 2">
            <a:extLst>
              <a:ext uri="{FF2B5EF4-FFF2-40B4-BE49-F238E27FC236}">
                <a16:creationId xmlns:a16="http://schemas.microsoft.com/office/drawing/2014/main" id="{B515B295-62D0-49C6-A75E-3AD7B5D931C8}"/>
              </a:ext>
            </a:extLst>
          </p:cNvPr>
          <p:cNvSpPr>
            <a:spLocks noGrp="1"/>
          </p:cNvSpPr>
          <p:nvPr>
            <p:ph idx="1"/>
          </p:nvPr>
        </p:nvSpPr>
        <p:spPr/>
        <p:txBody>
          <a:bodyPr numCol="2"/>
          <a:lstStyle/>
          <a:p>
            <a:pPr marL="0" indent="0" algn="ctr">
              <a:buNone/>
            </a:pPr>
            <a:r>
              <a:rPr lang="en-US" b="1" u="sng" dirty="0">
                <a:solidFill>
                  <a:srgbClr val="FFFF00"/>
                </a:solidFill>
              </a:rPr>
              <a:t>Scope</a:t>
            </a:r>
          </a:p>
          <a:p>
            <a:r>
              <a:rPr lang="en-US" sz="2000" dirty="0">
                <a:solidFill>
                  <a:srgbClr val="FFFF00"/>
                </a:solidFill>
              </a:rPr>
              <a:t>People with minimum knowledge about website can also use this website.</a:t>
            </a:r>
          </a:p>
          <a:p>
            <a:r>
              <a:rPr lang="en-US" sz="2000" dirty="0">
                <a:solidFill>
                  <a:srgbClr val="FFFF00"/>
                </a:solidFill>
              </a:rPr>
              <a:t>Can become a community for travelers.</a:t>
            </a:r>
          </a:p>
          <a:p>
            <a:r>
              <a:rPr lang="en-US" sz="2000" dirty="0">
                <a:solidFill>
                  <a:srgbClr val="FFFF00"/>
                </a:solidFill>
              </a:rPr>
              <a:t>User-friendly interface for booking.</a:t>
            </a:r>
          </a:p>
          <a:p>
            <a:pPr marL="0" indent="0" algn="ctr">
              <a:buNone/>
            </a:pPr>
            <a:endParaRPr lang="en-US" b="1" u="sng" dirty="0">
              <a:solidFill>
                <a:srgbClr val="FFFF00"/>
              </a:solidFill>
            </a:endParaRPr>
          </a:p>
          <a:p>
            <a:pPr marL="0" indent="0" algn="ctr">
              <a:buNone/>
            </a:pPr>
            <a:endParaRPr lang="en-US" b="1" u="sng" dirty="0">
              <a:solidFill>
                <a:srgbClr val="FFFF00"/>
              </a:solidFill>
            </a:endParaRPr>
          </a:p>
          <a:p>
            <a:pPr marL="0" indent="0" algn="ctr">
              <a:buNone/>
            </a:pPr>
            <a:r>
              <a:rPr lang="en-US" b="1" u="sng" dirty="0">
                <a:solidFill>
                  <a:srgbClr val="FFFF00"/>
                </a:solidFill>
              </a:rPr>
              <a:t>Limitation</a:t>
            </a:r>
          </a:p>
          <a:p>
            <a:r>
              <a:rPr lang="en-US" sz="2000" dirty="0">
                <a:solidFill>
                  <a:srgbClr val="FFFF00"/>
                </a:solidFill>
              </a:rPr>
              <a:t>Relies on internet connectivity for real-time tracking and updates.</a:t>
            </a:r>
          </a:p>
          <a:p>
            <a:r>
              <a:rPr lang="en-US" sz="2000" dirty="0">
                <a:solidFill>
                  <a:srgbClr val="FFFF00"/>
                </a:solidFill>
              </a:rPr>
              <a:t>Initial implementation and training may require time and resources.</a:t>
            </a:r>
          </a:p>
        </p:txBody>
      </p:sp>
    </p:spTree>
    <p:extLst>
      <p:ext uri="{BB962C8B-B14F-4D97-AF65-F5344CB8AC3E}">
        <p14:creationId xmlns:p14="http://schemas.microsoft.com/office/powerpoint/2010/main" val="161241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8A07-21AF-49DE-9883-F8638C27BF1A}"/>
              </a:ext>
            </a:extLst>
          </p:cNvPr>
          <p:cNvSpPr>
            <a:spLocks noGrp="1"/>
          </p:cNvSpPr>
          <p:nvPr>
            <p:ph type="title"/>
          </p:nvPr>
        </p:nvSpPr>
        <p:spPr/>
        <p:txBody>
          <a:bodyPr>
            <a:normAutofit fontScale="90000"/>
          </a:bodyPr>
          <a:lstStyle/>
          <a:p>
            <a:pPr algn="ctr">
              <a:lnSpc>
                <a:spcPct val="150000"/>
              </a:lnSpc>
            </a:pPr>
            <a:r>
              <a:rPr lang="en-US" b="1" cap="none" dirty="0">
                <a:solidFill>
                  <a:srgbClr val="FFFF00"/>
                </a:solidFill>
              </a:rPr>
              <a:t>Chapter 2: Background Study And Literature Review</a:t>
            </a:r>
            <a:br>
              <a:rPr lang="en-US" b="1" cap="none" dirty="0">
                <a:solidFill>
                  <a:srgbClr val="FFFF00"/>
                </a:solidFill>
              </a:rPr>
            </a:br>
            <a:r>
              <a:rPr lang="en-US" sz="2700" b="1" cap="none" dirty="0">
                <a:solidFill>
                  <a:srgbClr val="FFFF00"/>
                </a:solidFill>
              </a:rPr>
              <a:t>2.1</a:t>
            </a:r>
            <a:r>
              <a:rPr lang="en-US" b="1" cap="none" dirty="0">
                <a:solidFill>
                  <a:srgbClr val="FFFF00"/>
                </a:solidFill>
              </a:rPr>
              <a:t> </a:t>
            </a:r>
            <a:r>
              <a:rPr lang="en-US" sz="2700" b="1" cap="none" dirty="0">
                <a:solidFill>
                  <a:srgbClr val="FFFF00"/>
                </a:solidFill>
              </a:rPr>
              <a:t>Background Study</a:t>
            </a:r>
            <a:endParaRPr lang="en-US" b="1" cap="none" dirty="0">
              <a:solidFill>
                <a:srgbClr val="FFFF00"/>
              </a:solidFill>
            </a:endParaRPr>
          </a:p>
        </p:txBody>
      </p:sp>
      <p:sp>
        <p:nvSpPr>
          <p:cNvPr id="3" name="Content Placeholder 2">
            <a:extLst>
              <a:ext uri="{FF2B5EF4-FFF2-40B4-BE49-F238E27FC236}">
                <a16:creationId xmlns:a16="http://schemas.microsoft.com/office/drawing/2014/main" id="{5C745878-1832-4F09-B7EE-AE7E12B29980}"/>
              </a:ext>
            </a:extLst>
          </p:cNvPr>
          <p:cNvSpPr>
            <a:spLocks noGrp="1"/>
          </p:cNvSpPr>
          <p:nvPr>
            <p:ph idx="1"/>
          </p:nvPr>
        </p:nvSpPr>
        <p:spPr/>
        <p:txBody>
          <a:bodyPr>
            <a:normAutofit/>
          </a:bodyPr>
          <a:lstStyle/>
          <a:p>
            <a:pPr algn="just"/>
            <a:r>
              <a:rPr lang="en-US" sz="2000" dirty="0" err="1">
                <a:solidFill>
                  <a:srgbClr val="FFFF00"/>
                </a:solidFill>
              </a:rPr>
              <a:t>Tripadvisor</a:t>
            </a:r>
            <a:r>
              <a:rPr lang="en-US" sz="2000" dirty="0">
                <a:solidFill>
                  <a:srgbClr val="FFFF00"/>
                </a:solidFill>
              </a:rPr>
              <a:t> is one of the best travel websites out there. It provides reviews and evaluation of other people on destinations, trips, housing, etc. The major drawbacks are the bad UI design and the website looks like a blog website more than a travel website.</a:t>
            </a:r>
          </a:p>
          <a:p>
            <a:pPr algn="just"/>
            <a:r>
              <a:rPr lang="en-US" sz="2000" dirty="0">
                <a:solidFill>
                  <a:srgbClr val="FFFF00"/>
                </a:solidFill>
              </a:rPr>
              <a:t>During the research phase of the project, we came across many websites that we could take as references. </a:t>
            </a:r>
            <a:r>
              <a:rPr lang="en-US" sz="2000" dirty="0" err="1">
                <a:solidFill>
                  <a:srgbClr val="FFFF00"/>
                </a:solidFill>
              </a:rPr>
              <a:t>Daraz</a:t>
            </a:r>
            <a:r>
              <a:rPr lang="en-US" sz="2000" dirty="0">
                <a:solidFill>
                  <a:srgbClr val="FFFF00"/>
                </a:solidFill>
              </a:rPr>
              <a:t>, a well-established e-commerce business was one of them. It’s a great platform to buy products from. It is constantly giving out discount coupons and amazing offers. We can also order products as a guest. But the biggest drawback of it, is that the UI is not very good and is very hard to navigate throughout the system.</a:t>
            </a:r>
          </a:p>
        </p:txBody>
      </p:sp>
    </p:spTree>
    <p:extLst>
      <p:ext uri="{BB962C8B-B14F-4D97-AF65-F5344CB8AC3E}">
        <p14:creationId xmlns:p14="http://schemas.microsoft.com/office/powerpoint/2010/main" val="387822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64B9-1F05-4741-BA4E-15CFEC4750FE}"/>
              </a:ext>
            </a:extLst>
          </p:cNvPr>
          <p:cNvSpPr>
            <a:spLocks noGrp="1"/>
          </p:cNvSpPr>
          <p:nvPr>
            <p:ph type="title"/>
          </p:nvPr>
        </p:nvSpPr>
        <p:spPr/>
        <p:txBody>
          <a:bodyPr/>
          <a:lstStyle/>
          <a:p>
            <a:r>
              <a:rPr lang="en-US" b="1" cap="none" dirty="0">
                <a:solidFill>
                  <a:srgbClr val="FFFF00"/>
                </a:solidFill>
              </a:rPr>
              <a:t>2.2 Literature Review</a:t>
            </a:r>
          </a:p>
        </p:txBody>
      </p:sp>
      <p:sp>
        <p:nvSpPr>
          <p:cNvPr id="3" name="Content Placeholder 2">
            <a:extLst>
              <a:ext uri="{FF2B5EF4-FFF2-40B4-BE49-F238E27FC236}">
                <a16:creationId xmlns:a16="http://schemas.microsoft.com/office/drawing/2014/main" id="{8983F405-3A67-4F9A-8D61-C2780291E9EC}"/>
              </a:ext>
            </a:extLst>
          </p:cNvPr>
          <p:cNvSpPr>
            <a:spLocks noGrp="1"/>
          </p:cNvSpPr>
          <p:nvPr>
            <p:ph idx="1"/>
          </p:nvPr>
        </p:nvSpPr>
        <p:spPr/>
        <p:txBody>
          <a:bodyPr>
            <a:normAutofit/>
          </a:bodyPr>
          <a:lstStyle/>
          <a:p>
            <a:pPr algn="just"/>
            <a:r>
              <a:rPr lang="en-US" sz="2000" dirty="0">
                <a:solidFill>
                  <a:srgbClr val="FFFF00"/>
                </a:solidFill>
              </a:rPr>
              <a:t>In </a:t>
            </a:r>
            <a:r>
              <a:rPr lang="en-US" sz="2000" dirty="0" err="1">
                <a:solidFill>
                  <a:srgbClr val="FFFF00"/>
                </a:solidFill>
              </a:rPr>
              <a:t>Daraz</a:t>
            </a:r>
            <a:r>
              <a:rPr lang="en-US" sz="2000" dirty="0">
                <a:solidFill>
                  <a:srgbClr val="FFFF00"/>
                </a:solidFill>
              </a:rPr>
              <a:t>, system was developed by </a:t>
            </a:r>
            <a:r>
              <a:rPr lang="en-US" sz="2000" dirty="0" err="1">
                <a:solidFill>
                  <a:srgbClr val="FFFF00"/>
                </a:solidFill>
              </a:rPr>
              <a:t>Daraz</a:t>
            </a:r>
            <a:r>
              <a:rPr lang="en-US" sz="2000" dirty="0">
                <a:solidFill>
                  <a:srgbClr val="FFFF00"/>
                </a:solidFill>
              </a:rPr>
              <a:t> Group and is the most used e-commerce business in Nepal. The most astonishing feature of </a:t>
            </a:r>
            <a:r>
              <a:rPr lang="en-US" sz="2000" dirty="0" err="1">
                <a:solidFill>
                  <a:srgbClr val="FFFF00"/>
                </a:solidFill>
              </a:rPr>
              <a:t>Daraz</a:t>
            </a:r>
            <a:r>
              <a:rPr lang="en-US" sz="2000" dirty="0">
                <a:solidFill>
                  <a:srgbClr val="FFFF00"/>
                </a:solidFill>
              </a:rPr>
              <a:t> is that it lets the user buy products without actually logging into the system. The users can buy products as a guest. Order placement feature is also equally impressive.</a:t>
            </a:r>
          </a:p>
          <a:p>
            <a:pPr algn="just"/>
            <a:r>
              <a:rPr lang="en-US" sz="2000" dirty="0">
                <a:solidFill>
                  <a:srgbClr val="FFFF00"/>
                </a:solidFill>
              </a:rPr>
              <a:t>In Nepal Everest Base Camp &amp; Nepal Trekking Experts, system was developed by Nepal Everest Base Camp Trekking Company and Nepal Trekking Experts Pvt Ltd. Both of them showcase the best itinerary. Itinerary is a travel document recording a route or journey. It is very much similar to our own system. It has kept its itinerary simple and straight to point so that anyone can understand the journey.</a:t>
            </a:r>
          </a:p>
        </p:txBody>
      </p:sp>
    </p:spTree>
    <p:extLst>
      <p:ext uri="{BB962C8B-B14F-4D97-AF65-F5344CB8AC3E}">
        <p14:creationId xmlns:p14="http://schemas.microsoft.com/office/powerpoint/2010/main" val="242485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20E0-ACBF-4935-8A1F-29D5B69C8766}"/>
              </a:ext>
            </a:extLst>
          </p:cNvPr>
          <p:cNvSpPr>
            <a:spLocks noGrp="1"/>
          </p:cNvSpPr>
          <p:nvPr>
            <p:ph type="title"/>
          </p:nvPr>
        </p:nvSpPr>
        <p:spPr/>
        <p:txBody>
          <a:bodyPr>
            <a:normAutofit/>
          </a:bodyPr>
          <a:lstStyle/>
          <a:p>
            <a:pPr algn="ctr">
              <a:lnSpc>
                <a:spcPct val="150000"/>
              </a:lnSpc>
            </a:pPr>
            <a:r>
              <a:rPr lang="en-US" b="1" cap="none" dirty="0">
                <a:solidFill>
                  <a:srgbClr val="FFFF00"/>
                </a:solidFill>
              </a:rPr>
              <a:t>Chapter 3: System Analysis And Design</a:t>
            </a:r>
            <a:br>
              <a:rPr lang="en-US" b="1" cap="none" dirty="0">
                <a:solidFill>
                  <a:srgbClr val="FFFF00"/>
                </a:solidFill>
              </a:rPr>
            </a:br>
            <a:r>
              <a:rPr lang="en-US" sz="2400" b="1" cap="none" dirty="0">
                <a:solidFill>
                  <a:srgbClr val="FFFF00"/>
                </a:solidFill>
              </a:rPr>
              <a:t>3.1 System Analysis</a:t>
            </a:r>
            <a:endParaRPr lang="en-US" b="1" cap="none" dirty="0">
              <a:solidFill>
                <a:srgbClr val="FFFF00"/>
              </a:solidFill>
            </a:endParaRPr>
          </a:p>
        </p:txBody>
      </p:sp>
      <p:sp>
        <p:nvSpPr>
          <p:cNvPr id="3" name="Content Placeholder 2">
            <a:extLst>
              <a:ext uri="{FF2B5EF4-FFF2-40B4-BE49-F238E27FC236}">
                <a16:creationId xmlns:a16="http://schemas.microsoft.com/office/drawing/2014/main" id="{F22975E7-69D3-41D3-83AE-C3C9EF65720E}"/>
              </a:ext>
            </a:extLst>
          </p:cNvPr>
          <p:cNvSpPr>
            <a:spLocks noGrp="1"/>
          </p:cNvSpPr>
          <p:nvPr>
            <p:ph idx="1"/>
          </p:nvPr>
        </p:nvSpPr>
        <p:spPr/>
        <p:txBody>
          <a:bodyPr>
            <a:normAutofit/>
          </a:bodyPr>
          <a:lstStyle/>
          <a:p>
            <a:pPr marL="0" indent="0" algn="just">
              <a:buNone/>
            </a:pPr>
            <a:r>
              <a:rPr lang="en-US" sz="2000" dirty="0">
                <a:solidFill>
                  <a:srgbClr val="FFFF00"/>
                </a:solidFill>
              </a:rPr>
              <a:t>"System analysis" is the process of breaking down a system to improve it using better procedures and techniques. This process involves planning a new system to either improve or replace an existing system. Thus, it is the process of gathering and analyzing data, recognizing problems, and applying the data to provide feedback on system modifications.</a:t>
            </a:r>
          </a:p>
          <a:p>
            <a:pPr marL="0" indent="0" algn="just">
              <a:buNone/>
            </a:pPr>
            <a:r>
              <a:rPr lang="en-US" sz="2000" dirty="0">
                <a:solidFill>
                  <a:srgbClr val="FFFF00"/>
                </a:solidFill>
              </a:rPr>
              <a:t>When conducting a system analysis, the following objectives are kept in mind:</a:t>
            </a:r>
          </a:p>
          <a:p>
            <a:pPr algn="just"/>
            <a:r>
              <a:rPr lang="en-US" sz="2000" dirty="0">
                <a:solidFill>
                  <a:srgbClr val="FFFF00"/>
                </a:solidFill>
              </a:rPr>
              <a:t>Perform economic and technical analysis.</a:t>
            </a:r>
          </a:p>
          <a:p>
            <a:pPr algn="just"/>
            <a:r>
              <a:rPr lang="en-US" sz="2000" dirty="0">
                <a:solidFill>
                  <a:srgbClr val="FFFF00"/>
                </a:solidFill>
              </a:rPr>
              <a:t>Assign responsibilities to the database, hardware, software, and other parts of the system.</a:t>
            </a:r>
          </a:p>
        </p:txBody>
      </p:sp>
    </p:spTree>
    <p:extLst>
      <p:ext uri="{BB962C8B-B14F-4D97-AF65-F5344CB8AC3E}">
        <p14:creationId xmlns:p14="http://schemas.microsoft.com/office/powerpoint/2010/main" val="3149926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ustom 1">
      <a:majorFont>
        <a:latin typeface="Times New Roman"/>
        <a:ea typeface=""/>
        <a:cs typeface=""/>
      </a:majorFont>
      <a:minorFont>
        <a:latin typeface="Times New Roman"/>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144</TotalTime>
  <Words>2047</Words>
  <Application>Microsoft Office PowerPoint</Application>
  <PresentationFormat>Widescreen</PresentationFormat>
  <Paragraphs>151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Script MT Bold</vt:lpstr>
      <vt:lpstr>Times New Roman</vt:lpstr>
      <vt:lpstr>Wingdings</vt:lpstr>
      <vt:lpstr>Circuit</vt:lpstr>
      <vt:lpstr>Travel Management System</vt:lpstr>
      <vt:lpstr>Table of Content</vt:lpstr>
      <vt:lpstr>Chapter 1: Introduction 1.1 Introduction Of Project</vt:lpstr>
      <vt:lpstr>1.2 Problem Statement</vt:lpstr>
      <vt:lpstr>1.3 Objectives</vt:lpstr>
      <vt:lpstr>1.4 Scope And Limitation</vt:lpstr>
      <vt:lpstr>Chapter 2: Background Study And Literature Review 2.1 Background Study</vt:lpstr>
      <vt:lpstr>2.2 Literature Review</vt:lpstr>
      <vt:lpstr>Chapter 3: System Analysis And Design 3.1 System Analysis</vt:lpstr>
      <vt:lpstr>3.1.1 Requirement Analysis</vt:lpstr>
      <vt:lpstr>3.1.1.1 Functional Requirement</vt:lpstr>
      <vt:lpstr>3.1.1.2 Non-Functional Requirement</vt:lpstr>
      <vt:lpstr>3.1.2 Feasibility Analysis</vt:lpstr>
      <vt:lpstr>3.1.3 Data-Modeling (ER Diagram)</vt:lpstr>
      <vt:lpstr>PowerPoint Presentation</vt:lpstr>
      <vt:lpstr>3.1.4 Process Modeling (DFD) </vt:lpstr>
      <vt:lpstr>PowerPoint Presentation</vt:lpstr>
      <vt:lpstr>PowerPoint Presentation</vt:lpstr>
      <vt:lpstr>PowerPoint Presentation</vt:lpstr>
      <vt:lpstr>3.2 System Design </vt:lpstr>
      <vt:lpstr>3.2.1 Architectural Design </vt:lpstr>
      <vt:lpstr>3.2.2 Database Schema Design </vt:lpstr>
      <vt:lpstr>PowerPoint Presentation</vt:lpstr>
      <vt:lpstr>3.2.3 Interface Design (UI interface / interface structure diagrams) </vt:lpstr>
      <vt:lpstr>3.2.4 Physical DFD </vt:lpstr>
      <vt:lpstr>PowerPoint Presentation</vt:lpstr>
      <vt:lpstr>Chapter 4: Implementation &amp; Testing  4.1 Implementation </vt:lpstr>
      <vt:lpstr>4.1.1 Tools used </vt:lpstr>
      <vt:lpstr>4.1.2 Implementation details of modules </vt:lpstr>
      <vt:lpstr>PowerPoint Presentation</vt:lpstr>
      <vt:lpstr>4.2 Testing </vt:lpstr>
      <vt:lpstr>PowerPoint Presentation</vt:lpstr>
      <vt:lpstr>4.2.2 Test case for system testing </vt:lpstr>
      <vt:lpstr>Chapter 5: Conclusion &amp; Future Recommendation 5.1 Lesson Learnt / Outcome </vt:lpstr>
      <vt:lpstr>5.2 Conclusion </vt:lpstr>
      <vt:lpstr>5.3 Future Recommendation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Management system</dc:title>
  <dc:creator>amir mhr</dc:creator>
  <cp:lastModifiedBy>amir mhr</cp:lastModifiedBy>
  <cp:revision>11</cp:revision>
  <dcterms:created xsi:type="dcterms:W3CDTF">2023-12-31T13:23:47Z</dcterms:created>
  <dcterms:modified xsi:type="dcterms:W3CDTF">2024-12-02T15:24:34Z</dcterms:modified>
</cp:coreProperties>
</file>