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5562C1-E8B4-4A12-A5DB-881B9483E6B7}"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A9FB51-5292-4D63-B053-ADBA660C2F66}" type="slidenum">
              <a:rPr lang="en-US" smtClean="0"/>
              <a:t>‹#›</a:t>
            </a:fld>
            <a:endParaRPr lang="en-US"/>
          </a:p>
        </p:txBody>
      </p:sp>
    </p:spTree>
    <p:extLst>
      <p:ext uri="{BB962C8B-B14F-4D97-AF65-F5344CB8AC3E}">
        <p14:creationId xmlns:p14="http://schemas.microsoft.com/office/powerpoint/2010/main" val="188311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5562C1-E8B4-4A12-A5DB-881B9483E6B7}"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A9FB51-5292-4D63-B053-ADBA660C2F66}" type="slidenum">
              <a:rPr lang="en-US" smtClean="0"/>
              <a:t>‹#›</a:t>
            </a:fld>
            <a:endParaRPr lang="en-US"/>
          </a:p>
        </p:txBody>
      </p:sp>
    </p:spTree>
    <p:extLst>
      <p:ext uri="{BB962C8B-B14F-4D97-AF65-F5344CB8AC3E}">
        <p14:creationId xmlns:p14="http://schemas.microsoft.com/office/powerpoint/2010/main" val="1172767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5562C1-E8B4-4A12-A5DB-881B9483E6B7}"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A9FB51-5292-4D63-B053-ADBA660C2F66}" type="slidenum">
              <a:rPr lang="en-US" smtClean="0"/>
              <a:t>‹#›</a:t>
            </a:fld>
            <a:endParaRPr lang="en-US"/>
          </a:p>
        </p:txBody>
      </p:sp>
    </p:spTree>
    <p:extLst>
      <p:ext uri="{BB962C8B-B14F-4D97-AF65-F5344CB8AC3E}">
        <p14:creationId xmlns:p14="http://schemas.microsoft.com/office/powerpoint/2010/main" val="1382455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5562C1-E8B4-4A12-A5DB-881B9483E6B7}"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A9FB51-5292-4D63-B053-ADBA660C2F66}" type="slidenum">
              <a:rPr lang="en-US" smtClean="0"/>
              <a:t>‹#›</a:t>
            </a:fld>
            <a:endParaRPr lang="en-US"/>
          </a:p>
        </p:txBody>
      </p:sp>
    </p:spTree>
    <p:extLst>
      <p:ext uri="{BB962C8B-B14F-4D97-AF65-F5344CB8AC3E}">
        <p14:creationId xmlns:p14="http://schemas.microsoft.com/office/powerpoint/2010/main" val="3274669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95562C1-E8B4-4A12-A5DB-881B9483E6B7}"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A9FB51-5292-4D63-B053-ADBA660C2F66}" type="slidenum">
              <a:rPr lang="en-US" smtClean="0"/>
              <a:t>‹#›</a:t>
            </a:fld>
            <a:endParaRPr lang="en-US"/>
          </a:p>
        </p:txBody>
      </p:sp>
    </p:spTree>
    <p:extLst>
      <p:ext uri="{BB962C8B-B14F-4D97-AF65-F5344CB8AC3E}">
        <p14:creationId xmlns:p14="http://schemas.microsoft.com/office/powerpoint/2010/main" val="2186077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5562C1-E8B4-4A12-A5DB-881B9483E6B7}"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A9FB51-5292-4D63-B053-ADBA660C2F66}" type="slidenum">
              <a:rPr lang="en-US" smtClean="0"/>
              <a:t>‹#›</a:t>
            </a:fld>
            <a:endParaRPr lang="en-US"/>
          </a:p>
        </p:txBody>
      </p:sp>
    </p:spTree>
    <p:extLst>
      <p:ext uri="{BB962C8B-B14F-4D97-AF65-F5344CB8AC3E}">
        <p14:creationId xmlns:p14="http://schemas.microsoft.com/office/powerpoint/2010/main" val="1711776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5562C1-E8B4-4A12-A5DB-881B9483E6B7}" type="datetimeFigureOut">
              <a:rPr lang="en-US" smtClean="0"/>
              <a:t>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A9FB51-5292-4D63-B053-ADBA660C2F66}" type="slidenum">
              <a:rPr lang="en-US" smtClean="0"/>
              <a:t>‹#›</a:t>
            </a:fld>
            <a:endParaRPr lang="en-US"/>
          </a:p>
        </p:txBody>
      </p:sp>
    </p:spTree>
    <p:extLst>
      <p:ext uri="{BB962C8B-B14F-4D97-AF65-F5344CB8AC3E}">
        <p14:creationId xmlns:p14="http://schemas.microsoft.com/office/powerpoint/2010/main" val="1198078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5562C1-E8B4-4A12-A5DB-881B9483E6B7}" type="datetimeFigureOut">
              <a:rPr lang="en-US" smtClean="0"/>
              <a:t>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A9FB51-5292-4D63-B053-ADBA660C2F66}" type="slidenum">
              <a:rPr lang="en-US" smtClean="0"/>
              <a:t>‹#›</a:t>
            </a:fld>
            <a:endParaRPr lang="en-US"/>
          </a:p>
        </p:txBody>
      </p:sp>
    </p:spTree>
    <p:extLst>
      <p:ext uri="{BB962C8B-B14F-4D97-AF65-F5344CB8AC3E}">
        <p14:creationId xmlns:p14="http://schemas.microsoft.com/office/powerpoint/2010/main" val="1100135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5562C1-E8B4-4A12-A5DB-881B9483E6B7}" type="datetimeFigureOut">
              <a:rPr lang="en-US" smtClean="0"/>
              <a:t>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A9FB51-5292-4D63-B053-ADBA660C2F66}" type="slidenum">
              <a:rPr lang="en-US" smtClean="0"/>
              <a:t>‹#›</a:t>
            </a:fld>
            <a:endParaRPr lang="en-US"/>
          </a:p>
        </p:txBody>
      </p:sp>
    </p:spTree>
    <p:extLst>
      <p:ext uri="{BB962C8B-B14F-4D97-AF65-F5344CB8AC3E}">
        <p14:creationId xmlns:p14="http://schemas.microsoft.com/office/powerpoint/2010/main" val="92770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5562C1-E8B4-4A12-A5DB-881B9483E6B7}"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A9FB51-5292-4D63-B053-ADBA660C2F66}" type="slidenum">
              <a:rPr lang="en-US" smtClean="0"/>
              <a:t>‹#›</a:t>
            </a:fld>
            <a:endParaRPr lang="en-US"/>
          </a:p>
        </p:txBody>
      </p:sp>
    </p:spTree>
    <p:extLst>
      <p:ext uri="{BB962C8B-B14F-4D97-AF65-F5344CB8AC3E}">
        <p14:creationId xmlns:p14="http://schemas.microsoft.com/office/powerpoint/2010/main" val="2549741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5562C1-E8B4-4A12-A5DB-881B9483E6B7}" type="datetimeFigureOut">
              <a:rPr lang="en-US" smtClean="0"/>
              <a:t>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A9FB51-5292-4D63-B053-ADBA660C2F66}" type="slidenum">
              <a:rPr lang="en-US" smtClean="0"/>
              <a:t>‹#›</a:t>
            </a:fld>
            <a:endParaRPr lang="en-US"/>
          </a:p>
        </p:txBody>
      </p:sp>
    </p:spTree>
    <p:extLst>
      <p:ext uri="{BB962C8B-B14F-4D97-AF65-F5344CB8AC3E}">
        <p14:creationId xmlns:p14="http://schemas.microsoft.com/office/powerpoint/2010/main" val="10530243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5562C1-E8B4-4A12-A5DB-881B9483E6B7}" type="datetimeFigureOut">
              <a:rPr lang="en-US" smtClean="0"/>
              <a:t>2/8/2024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A9FB51-5292-4D63-B053-ADBA660C2F66}" type="slidenum">
              <a:rPr lang="en-US" smtClean="0"/>
              <a:t>‹#›</a:t>
            </a:fld>
            <a:endParaRPr lang="en-US"/>
          </a:p>
        </p:txBody>
      </p:sp>
    </p:spTree>
    <p:extLst>
      <p:ext uri="{BB962C8B-B14F-4D97-AF65-F5344CB8AC3E}">
        <p14:creationId xmlns:p14="http://schemas.microsoft.com/office/powerpoint/2010/main" val="16152685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915035"/>
          </a:xfrm>
        </p:spPr>
        <p:txBody>
          <a:bodyPr>
            <a:normAutofit fontScale="90000"/>
          </a:bodyPr>
          <a:lstStyle/>
          <a:p>
            <a:r>
              <a:rPr lang="en-US" b="1" dirty="0" smtClean="0"/>
              <a:t>Unit.1 Introducing </a:t>
            </a:r>
            <a:r>
              <a:rPr lang="en-US" b="1" dirty="0"/>
              <a:t>C# and the .NET Framework</a:t>
            </a:r>
            <a:r>
              <a:rPr lang="en-US" dirty="0"/>
              <a:t/>
            </a:r>
            <a:br>
              <a:rPr lang="en-US" dirty="0"/>
            </a:br>
            <a:endParaRPr lang="en-US" dirty="0"/>
          </a:p>
        </p:txBody>
      </p:sp>
      <p:sp>
        <p:nvSpPr>
          <p:cNvPr id="5" name="Content Placeholder 4"/>
          <p:cNvSpPr>
            <a:spLocks noGrp="1"/>
          </p:cNvSpPr>
          <p:nvPr>
            <p:ph idx="1"/>
          </p:nvPr>
        </p:nvSpPr>
        <p:spPr>
          <a:xfrm>
            <a:off x="838200" y="1489166"/>
            <a:ext cx="10515600" cy="5172891"/>
          </a:xfrm>
        </p:spPr>
        <p:txBody>
          <a:bodyPr>
            <a:normAutofit fontScale="70000" lnSpcReduction="20000"/>
          </a:bodyPr>
          <a:lstStyle/>
          <a:p>
            <a:r>
              <a:rPr lang="en-US" b="1" dirty="0"/>
              <a:t>1.Object oriented programming</a:t>
            </a:r>
            <a:r>
              <a:rPr lang="en-US" dirty="0" smtClean="0"/>
              <a:t>:</a:t>
            </a:r>
          </a:p>
          <a:p>
            <a:r>
              <a:rPr lang="en-US" dirty="0" smtClean="0"/>
              <a:t> </a:t>
            </a:r>
            <a:r>
              <a:rPr lang="en-US" dirty="0"/>
              <a:t>OOP is a programming paradigm where programs are organized around objects rather than actions and data rather than logic.</a:t>
            </a:r>
          </a:p>
          <a:p>
            <a:pPr lvl="0"/>
            <a:r>
              <a:rPr lang="en-US" dirty="0"/>
              <a:t>It emphasizes the concept of "objects," which can contain data in the form of fields or attributes, and code in the form of procedures or methods.</a:t>
            </a:r>
          </a:p>
          <a:p>
            <a:pPr lvl="0"/>
            <a:r>
              <a:rPr lang="en-US" b="1" dirty="0"/>
              <a:t>Encapsulation</a:t>
            </a:r>
            <a:r>
              <a:rPr lang="en-US" dirty="0"/>
              <a:t>, </a:t>
            </a:r>
            <a:r>
              <a:rPr lang="en-US" b="1" dirty="0"/>
              <a:t>inheritance</a:t>
            </a:r>
            <a:r>
              <a:rPr lang="en-US" dirty="0"/>
              <a:t>, </a:t>
            </a:r>
            <a:r>
              <a:rPr lang="en-US" b="1" dirty="0"/>
              <a:t>polymorphism</a:t>
            </a:r>
            <a:r>
              <a:rPr lang="en-US" dirty="0"/>
              <a:t>, and </a:t>
            </a:r>
            <a:r>
              <a:rPr lang="en-US" b="1" dirty="0"/>
              <a:t>abstraction</a:t>
            </a:r>
            <a:r>
              <a:rPr lang="en-US" dirty="0"/>
              <a:t> are the four fundamental principles of OOP.</a:t>
            </a:r>
          </a:p>
          <a:p>
            <a:pPr lvl="0"/>
            <a:r>
              <a:rPr lang="en-US" b="1" dirty="0"/>
              <a:t>Encapsulation</a:t>
            </a:r>
            <a:r>
              <a:rPr lang="en-US" dirty="0"/>
              <a:t> refers to the bundling of data and methods that operate on the data into a single unit or class. This helps in hiding the internal state of an object and only exposing the necessary functionalities.</a:t>
            </a:r>
          </a:p>
          <a:p>
            <a:pPr lvl="0"/>
            <a:r>
              <a:rPr lang="en-US" b="1" dirty="0"/>
              <a:t>Inheritance</a:t>
            </a:r>
            <a:r>
              <a:rPr lang="en-US" dirty="0"/>
              <a:t> allows new classes to be created based on existing classes, inheriting their attributes and methods. This promotes code reuse and helps in creating hierarchical relationships between classes.</a:t>
            </a:r>
          </a:p>
          <a:p>
            <a:pPr lvl="0"/>
            <a:r>
              <a:rPr lang="en-US" b="1" dirty="0"/>
              <a:t>Polymorphism</a:t>
            </a:r>
            <a:r>
              <a:rPr lang="en-US" dirty="0"/>
              <a:t> allows objects of different classes to be treated as objects of a common superclass. It enables flexibility and extensibility in code design.</a:t>
            </a:r>
          </a:p>
          <a:p>
            <a:pPr lvl="0"/>
            <a:r>
              <a:rPr lang="en-US" b="1" dirty="0"/>
              <a:t>Abstraction</a:t>
            </a:r>
            <a:r>
              <a:rPr lang="en-US" dirty="0"/>
              <a:t> refers to the process of hiding the complex implementation details and showing only the essential features of the object.</a:t>
            </a:r>
          </a:p>
          <a:p>
            <a:pPr lvl="0"/>
            <a:r>
              <a:rPr lang="en-US" dirty="0"/>
              <a:t>Examples of object-oriented programming languages include Java, C++, Python, and Ruby.</a:t>
            </a:r>
          </a:p>
          <a:p>
            <a:endParaRPr lang="en-US" dirty="0"/>
          </a:p>
          <a:p>
            <a:endParaRPr lang="en-US" dirty="0"/>
          </a:p>
        </p:txBody>
      </p:sp>
    </p:spTree>
    <p:extLst>
      <p:ext uri="{BB962C8B-B14F-4D97-AF65-F5344CB8AC3E}">
        <p14:creationId xmlns:p14="http://schemas.microsoft.com/office/powerpoint/2010/main" val="507559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270601"/>
          </a:xfrm>
        </p:spPr>
        <p:txBody>
          <a:bodyPr>
            <a:normAutofit fontScale="90000"/>
          </a:bodyPr>
          <a:lstStyle/>
          <a:p>
            <a:r>
              <a:rPr lang="en-US" dirty="0"/>
              <a:t>A Simple C# Program</a:t>
            </a:r>
            <a:br>
              <a:rPr lang="en-US" dirty="0"/>
            </a:br>
            <a:endParaRPr lang="en-US" dirty="0"/>
          </a:p>
        </p:txBody>
      </p:sp>
      <p:sp>
        <p:nvSpPr>
          <p:cNvPr id="3" name="Content Placeholder 2"/>
          <p:cNvSpPr>
            <a:spLocks noGrp="1"/>
          </p:cNvSpPr>
          <p:nvPr>
            <p:ph idx="1"/>
          </p:nvPr>
        </p:nvSpPr>
        <p:spPr>
          <a:xfrm>
            <a:off x="838200" y="844731"/>
            <a:ext cx="10515600" cy="6122126"/>
          </a:xfrm>
        </p:spPr>
        <p:txBody>
          <a:bodyPr>
            <a:noAutofit/>
          </a:bodyPr>
          <a:lstStyle/>
          <a:p>
            <a:pPr marL="0" indent="0">
              <a:buNone/>
            </a:pPr>
            <a:r>
              <a:rPr lang="en-US" sz="1400" dirty="0" smtClean="0"/>
              <a:t>Let's </a:t>
            </a:r>
            <a:r>
              <a:rPr lang="en-US" sz="1400" dirty="0"/>
              <a:t>begin in the traditional way, by looking at the code of a Hello World program </a:t>
            </a:r>
            <a:endParaRPr lang="en-US" sz="1400" dirty="0" smtClean="0"/>
          </a:p>
          <a:p>
            <a:pPr marL="0" indent="0">
              <a:buNone/>
            </a:pPr>
            <a:r>
              <a:rPr lang="en-US" sz="1400" dirty="0" smtClean="0"/>
              <a:t> </a:t>
            </a:r>
            <a:r>
              <a:rPr lang="en-US" sz="1400" b="1" dirty="0"/>
              <a:t>Using System; </a:t>
            </a:r>
            <a:endParaRPr lang="en-US" sz="1400" b="1" dirty="0" smtClean="0"/>
          </a:p>
          <a:p>
            <a:pPr marL="0" indent="0">
              <a:buNone/>
            </a:pPr>
            <a:r>
              <a:rPr lang="en-US" sz="1400" b="1" dirty="0" smtClean="0"/>
              <a:t> Namespace Hello</a:t>
            </a:r>
          </a:p>
          <a:p>
            <a:pPr marL="0" indent="0">
              <a:buNone/>
            </a:pPr>
            <a:r>
              <a:rPr lang="en-US" sz="1400" b="1" dirty="0"/>
              <a:t>{</a:t>
            </a:r>
          </a:p>
          <a:p>
            <a:pPr marL="0" indent="0">
              <a:buNone/>
            </a:pPr>
            <a:r>
              <a:rPr lang="en-US" sz="1400" b="1" dirty="0" smtClean="0"/>
              <a:t>         </a:t>
            </a:r>
            <a:r>
              <a:rPr lang="en-US" sz="1400" b="1" dirty="0"/>
              <a:t>class HelloWorld </a:t>
            </a:r>
            <a:endParaRPr lang="en-US" sz="1400" b="1" dirty="0" smtClean="0"/>
          </a:p>
          <a:p>
            <a:pPr marL="0" indent="0">
              <a:buNone/>
            </a:pPr>
            <a:r>
              <a:rPr lang="en-US" sz="1400" b="1" dirty="0" smtClean="0"/>
              <a:t>           {</a:t>
            </a:r>
          </a:p>
          <a:p>
            <a:pPr marL="0" indent="0">
              <a:buNone/>
            </a:pPr>
            <a:r>
              <a:rPr lang="en-US" sz="1400" b="1" dirty="0" smtClean="0"/>
              <a:t>               </a:t>
            </a:r>
            <a:r>
              <a:rPr lang="en-US" sz="1400" b="1" dirty="0"/>
              <a:t>static void Main() </a:t>
            </a:r>
          </a:p>
          <a:p>
            <a:pPr marL="0" indent="0">
              <a:buNone/>
            </a:pPr>
            <a:r>
              <a:rPr lang="en-US" sz="1400" b="1" dirty="0"/>
              <a:t> </a:t>
            </a:r>
            <a:r>
              <a:rPr lang="en-US" sz="1400" b="1" dirty="0" smtClean="0"/>
              <a:t>          </a:t>
            </a:r>
            <a:r>
              <a:rPr lang="en-US" sz="1400" b="1" dirty="0"/>
              <a:t>{ </a:t>
            </a:r>
            <a:endParaRPr lang="en-US" sz="1400" b="1" dirty="0" smtClean="0"/>
          </a:p>
          <a:p>
            <a:pPr marL="0" indent="0">
              <a:buNone/>
            </a:pPr>
            <a:r>
              <a:rPr lang="en-US" sz="1400" b="1" dirty="0"/>
              <a:t> </a:t>
            </a:r>
            <a:r>
              <a:rPr lang="en-US" sz="1400" b="1" dirty="0" smtClean="0"/>
              <a:t>          </a:t>
            </a:r>
            <a:r>
              <a:rPr lang="en-US" sz="1400" b="1" dirty="0"/>
              <a:t>// This is a single line comment </a:t>
            </a:r>
          </a:p>
          <a:p>
            <a:pPr marL="0" indent="0">
              <a:buNone/>
            </a:pPr>
            <a:r>
              <a:rPr lang="en-US" sz="1400" b="1" dirty="0"/>
              <a:t> </a:t>
            </a:r>
            <a:r>
              <a:rPr lang="en-US" sz="1400" b="1" dirty="0" smtClean="0"/>
              <a:t>            /* </a:t>
            </a:r>
            <a:r>
              <a:rPr lang="en-US" sz="1400" b="1" dirty="0"/>
              <a:t>This is a </a:t>
            </a:r>
          </a:p>
          <a:p>
            <a:pPr marL="0" indent="0">
              <a:buNone/>
            </a:pPr>
            <a:r>
              <a:rPr lang="en-US" sz="1400" b="1" dirty="0"/>
              <a:t> </a:t>
            </a:r>
            <a:r>
              <a:rPr lang="en-US" sz="1400" b="1" dirty="0" smtClean="0"/>
              <a:t>                 </a:t>
            </a:r>
            <a:r>
              <a:rPr lang="en-US" sz="1400" b="1" dirty="0"/>
              <a:t>multiple </a:t>
            </a:r>
            <a:endParaRPr lang="en-US" sz="1400" b="1" dirty="0" smtClean="0"/>
          </a:p>
          <a:p>
            <a:pPr marL="0" indent="0">
              <a:buNone/>
            </a:pPr>
            <a:r>
              <a:rPr lang="en-US" sz="1400" b="1" dirty="0"/>
              <a:t> </a:t>
            </a:r>
            <a:r>
              <a:rPr lang="en-US" sz="1400" b="1" dirty="0" smtClean="0"/>
              <a:t>                  </a:t>
            </a:r>
            <a:r>
              <a:rPr lang="en-US" sz="1400" b="1" dirty="0"/>
              <a:t>line comment */ </a:t>
            </a:r>
          </a:p>
          <a:p>
            <a:pPr marL="0" indent="0">
              <a:buNone/>
            </a:pPr>
            <a:r>
              <a:rPr lang="en-US" sz="1400" b="1" dirty="0"/>
              <a:t> </a:t>
            </a:r>
            <a:r>
              <a:rPr lang="en-US" sz="1400" b="1" dirty="0" smtClean="0"/>
              <a:t>               </a:t>
            </a:r>
            <a:r>
              <a:rPr lang="en-US" sz="1400" b="1" dirty="0" err="1" smtClean="0"/>
              <a:t>Console.WriteLine</a:t>
            </a:r>
            <a:r>
              <a:rPr lang="en-US" sz="1400" b="1" dirty="0"/>
              <a:t>("Hello World! "); </a:t>
            </a:r>
          </a:p>
          <a:p>
            <a:pPr marL="0" indent="0">
              <a:buNone/>
            </a:pPr>
            <a:r>
              <a:rPr lang="en-US" sz="1400" b="1" dirty="0"/>
              <a:t> </a:t>
            </a:r>
            <a:r>
              <a:rPr lang="en-US" sz="1400" b="1" dirty="0" smtClean="0"/>
              <a:t>             }</a:t>
            </a:r>
          </a:p>
          <a:p>
            <a:pPr marL="0" indent="0">
              <a:buNone/>
            </a:pPr>
            <a:r>
              <a:rPr lang="en-US" sz="1400" b="1" dirty="0"/>
              <a:t> </a:t>
            </a:r>
            <a:r>
              <a:rPr lang="en-US" sz="1400" b="1" dirty="0" smtClean="0"/>
              <a:t>        } </a:t>
            </a:r>
          </a:p>
          <a:p>
            <a:pPr marL="0" indent="0">
              <a:buNone/>
            </a:pPr>
            <a:r>
              <a:rPr lang="en-US" sz="1400" b="1" dirty="0"/>
              <a:t>}</a:t>
            </a:r>
          </a:p>
          <a:p>
            <a:r>
              <a:rPr lang="en-US" sz="1400" dirty="0" smtClean="0"/>
              <a:t>The </a:t>
            </a:r>
            <a:r>
              <a:rPr lang="en-US" sz="1400" dirty="0"/>
              <a:t>first thing to note about C# is that it is case-sensitive. You will therefore get compiler </a:t>
            </a:r>
            <a:r>
              <a:rPr lang="en-US" sz="1400" dirty="0" smtClean="0"/>
              <a:t>errors </a:t>
            </a:r>
            <a:r>
              <a:rPr lang="en-US" sz="1400" dirty="0"/>
              <a:t>if, for instance, you write 'console' rather than 'Console'. </a:t>
            </a:r>
          </a:p>
          <a:p>
            <a:r>
              <a:rPr lang="en-US" sz="1400" dirty="0" smtClean="0"/>
              <a:t>The </a:t>
            </a:r>
            <a:r>
              <a:rPr lang="en-US" sz="1400" dirty="0"/>
              <a:t>second thing to note is that every statement finishes with a semicolon (;) or else takes </a:t>
            </a:r>
            <a:r>
              <a:rPr lang="en-US" sz="1400" dirty="0" smtClean="0"/>
              <a:t>a </a:t>
            </a:r>
            <a:r>
              <a:rPr lang="en-US" sz="1400" dirty="0"/>
              <a:t>code block within curly braces.</a:t>
            </a:r>
          </a:p>
        </p:txBody>
      </p:sp>
    </p:spTree>
    <p:extLst>
      <p:ext uri="{BB962C8B-B14F-4D97-AF65-F5344CB8AC3E}">
        <p14:creationId xmlns:p14="http://schemas.microsoft.com/office/powerpoint/2010/main" val="390185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3778"/>
          </a:xfrm>
        </p:spPr>
        <p:txBody>
          <a:bodyPr>
            <a:normAutofit/>
          </a:bodyPr>
          <a:lstStyle/>
          <a:p>
            <a:pPr algn="ctr"/>
            <a:r>
              <a:rPr lang="en-US" sz="3200" b="1" dirty="0" smtClean="0"/>
              <a:t>CLR( Common language Runtime)</a:t>
            </a:r>
            <a:endParaRPr lang="en-US" sz="3200" b="1" dirty="0"/>
          </a:p>
        </p:txBody>
      </p:sp>
      <p:sp>
        <p:nvSpPr>
          <p:cNvPr id="3" name="Content Placeholder 2"/>
          <p:cNvSpPr>
            <a:spLocks noGrp="1"/>
          </p:cNvSpPr>
          <p:nvPr>
            <p:ph idx="1"/>
          </p:nvPr>
        </p:nvSpPr>
        <p:spPr>
          <a:xfrm>
            <a:off x="838200" y="1367246"/>
            <a:ext cx="10515600" cy="4809717"/>
          </a:xfrm>
        </p:spPr>
        <p:txBody>
          <a:bodyPr>
            <a:normAutofit fontScale="92500" lnSpcReduction="10000"/>
          </a:bodyPr>
          <a:lstStyle/>
          <a:p>
            <a:r>
              <a:rPr lang="en-US" sz="2000" dirty="0" smtClean="0"/>
              <a:t>CLR is the basic and Virtual Machine component of the .NET Framework. It is the runtime environment in the .NET Framework that runs the codes and helps in making the development process easier by providing the various services such as remoting, thread management, type safety, memory management, robustness, etc.</a:t>
            </a:r>
          </a:p>
          <a:p>
            <a:r>
              <a:rPr lang="en-US" sz="2000" dirty="0" smtClean="0"/>
              <a:t>the </a:t>
            </a:r>
            <a:r>
              <a:rPr lang="en-US" sz="2000" dirty="0"/>
              <a:t>Common Language Runtime (CLR) is a crucial component of the .NET platform, providing the infrastructure and services necessary for executing managed code efficiently, securely, and </a:t>
            </a:r>
            <a:r>
              <a:rPr lang="en-US" sz="2000" dirty="0" smtClean="0"/>
              <a:t>reliably</a:t>
            </a:r>
          </a:p>
          <a:p>
            <a:r>
              <a:rPr lang="en-US" sz="2000" dirty="0"/>
              <a:t>Here are some key aspects of the Common Language Runtime (CLR</a:t>
            </a:r>
            <a:r>
              <a:rPr lang="en-US" sz="2000" dirty="0" smtClean="0"/>
              <a:t>):</a:t>
            </a:r>
            <a:endParaRPr lang="en-US" sz="2000" dirty="0"/>
          </a:p>
          <a:p>
            <a:r>
              <a:rPr lang="en-US" sz="2000" b="1" dirty="0"/>
              <a:t>Execution Environment</a:t>
            </a:r>
            <a:r>
              <a:rPr lang="en-US" sz="2000" dirty="0"/>
              <a:t>: The CLR provides a runtime environment in which managed code is executed. It manages memory, thread execution, code execution, code safety verification, compilation, and other essential runtime services</a:t>
            </a:r>
            <a:r>
              <a:rPr lang="en-US" sz="2000" dirty="0" smtClean="0"/>
              <a:t>.</a:t>
            </a:r>
          </a:p>
          <a:p>
            <a:r>
              <a:rPr lang="en-US" sz="2000" b="1" dirty="0"/>
              <a:t>Managed Code Execution</a:t>
            </a:r>
            <a:r>
              <a:rPr lang="en-US" sz="2000" dirty="0"/>
              <a:t>: The CLR executes code written in .NET languages by converting it into machine code (Just-In-Time compilation) or intermediate language (IL) code (ahead-of-time compilation for .NET Core and .NET 5+). This process ensures that the code adheres to language and runtime rules, providing a level of safety and security</a:t>
            </a:r>
            <a:r>
              <a:rPr lang="en-US" sz="2000" dirty="0" smtClean="0"/>
              <a:t>.</a:t>
            </a:r>
            <a:endParaRPr lang="en-US" sz="2000" dirty="0"/>
          </a:p>
          <a:p>
            <a:r>
              <a:rPr lang="en-US" sz="2000" b="1" dirty="0"/>
              <a:t>Memory Management</a:t>
            </a:r>
            <a:r>
              <a:rPr lang="en-US" sz="2000" dirty="0"/>
              <a:t>: The CLR includes a garbage collector that automatically manages memory by reclaiming memory occupied by objects that are no longer needed. This feature helps prevent memory leaks and reduces the burden on developers to manually allocate and deallocate memory.</a:t>
            </a:r>
          </a:p>
        </p:txBody>
      </p:sp>
    </p:spTree>
    <p:extLst>
      <p:ext uri="{BB962C8B-B14F-4D97-AF65-F5344CB8AC3E}">
        <p14:creationId xmlns:p14="http://schemas.microsoft.com/office/powerpoint/2010/main" val="2996229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57349"/>
            <a:ext cx="10515600" cy="5619614"/>
          </a:xfrm>
        </p:spPr>
        <p:txBody>
          <a:bodyPr>
            <a:normAutofit/>
          </a:bodyPr>
          <a:lstStyle/>
          <a:p>
            <a:r>
              <a:rPr lang="en-US" sz="2000" b="1" dirty="0"/>
              <a:t>Exception Handling</a:t>
            </a:r>
            <a:r>
              <a:rPr lang="en-US" sz="2000" dirty="0"/>
              <a:t>: The CLR includes robust support for exception handling, allowing developers to write code that gracefully handles errors and exceptions. It provides mechanisms for catching and propagating exceptions across method boundaries and ensures that resources are properly released even in the presence of exceptions</a:t>
            </a:r>
            <a:r>
              <a:rPr lang="en-US" sz="2000" dirty="0" smtClean="0"/>
              <a:t>.</a:t>
            </a:r>
          </a:p>
          <a:p>
            <a:r>
              <a:rPr lang="en-US" sz="2000" b="1" dirty="0"/>
              <a:t>Debugging and Diagnostics</a:t>
            </a:r>
            <a:r>
              <a:rPr lang="en-US" sz="2000" dirty="0"/>
              <a:t>: The CLR includes tools and APIs for debugging and diagnosing managed code. Developers can use debugging features in Visual Studio or attach debuggers to running processes to inspect variables, set breakpoints, and analyze the execution flow of managed code.</a:t>
            </a:r>
          </a:p>
        </p:txBody>
      </p:sp>
    </p:spTree>
    <p:extLst>
      <p:ext uri="{BB962C8B-B14F-4D97-AF65-F5344CB8AC3E}">
        <p14:creationId xmlns:p14="http://schemas.microsoft.com/office/powerpoint/2010/main" val="10822798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 to .NET Framework</a:t>
            </a:r>
            <a:endParaRPr lang="en-US" b="1" dirty="0"/>
          </a:p>
        </p:txBody>
      </p:sp>
      <p:sp>
        <p:nvSpPr>
          <p:cNvPr id="3" name="Content Placeholder 2"/>
          <p:cNvSpPr>
            <a:spLocks noGrp="1"/>
          </p:cNvSpPr>
          <p:nvPr>
            <p:ph idx="1"/>
          </p:nvPr>
        </p:nvSpPr>
        <p:spPr>
          <a:xfrm>
            <a:off x="838200" y="1367246"/>
            <a:ext cx="10515600" cy="4809717"/>
          </a:xfrm>
        </p:spPr>
        <p:txBody>
          <a:bodyPr>
            <a:normAutofit/>
          </a:bodyPr>
          <a:lstStyle/>
          <a:p>
            <a:r>
              <a:rPr lang="en-US" sz="2000" dirty="0" smtClean="0"/>
              <a:t>.NET is a software framework which is designed and developed by Microsoft. The first version of the .NET framework was 1.0 which came in the year </a:t>
            </a:r>
            <a:r>
              <a:rPr lang="en-US" sz="2000" dirty="0"/>
              <a:t>2002. The Microsoft </a:t>
            </a:r>
            <a:r>
              <a:rPr lang="en-US" sz="2000" dirty="0" err="1"/>
              <a:t>.Net</a:t>
            </a:r>
            <a:r>
              <a:rPr lang="en-US" sz="2000" dirty="0"/>
              <a:t> framework has come a long way since then, and the current version is </a:t>
            </a:r>
            <a:r>
              <a:rPr lang="en-US" sz="2000" dirty="0" err="1"/>
              <a:t>.Net</a:t>
            </a:r>
            <a:r>
              <a:rPr lang="en-US" sz="2000" dirty="0"/>
              <a:t> Framework 4.7.2.</a:t>
            </a:r>
            <a:endParaRPr lang="en-US" sz="2000" dirty="0" smtClean="0"/>
          </a:p>
          <a:p>
            <a:r>
              <a:rPr lang="en-US" sz="2000" dirty="0" smtClean="0"/>
              <a:t>It is a virtual machine for compiling and executing programs written in different languages like C#, VB.NET etc. it is used to develop Form-based applications, web based applications, and Web services and Mobile applications.</a:t>
            </a:r>
          </a:p>
          <a:p>
            <a:r>
              <a:rPr lang="en-US" sz="2000" dirty="0" smtClean="0"/>
              <a:t>.NET Framework supports more than 60 programming languages in which 11 programming languages are designed and developed by Microsoft. Such as C#.NET, VB.NET, C++.NET, J#.NET, JSCRIPT.NET etc…</a:t>
            </a:r>
            <a:endParaRPr lang="en-US" sz="2000" dirty="0"/>
          </a:p>
        </p:txBody>
      </p:sp>
    </p:spTree>
    <p:extLst>
      <p:ext uri="{BB962C8B-B14F-4D97-AF65-F5344CB8AC3E}">
        <p14:creationId xmlns:p14="http://schemas.microsoft.com/office/powerpoint/2010/main" val="34115708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a:t>
            </a:r>
            <a:r>
              <a:rPr lang="en-US" sz="2800" b="1" dirty="0" smtClean="0"/>
              <a:t>NET Framework Architecture</a:t>
            </a:r>
            <a:endParaRPr lang="en-US" sz="2800" b="1" dirty="0"/>
          </a:p>
        </p:txBody>
      </p:sp>
      <p:pic>
        <p:nvPicPr>
          <p:cNvPr id="1026" name="Picture 2" descr="https://www.guru99.com/images/c-sharp-net/052416_1343_WhatisNETFr1.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37509" y="1690688"/>
            <a:ext cx="7924800" cy="42572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3110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44138"/>
            <a:ext cx="10515600" cy="5799908"/>
          </a:xfrm>
        </p:spPr>
        <p:txBody>
          <a:bodyPr>
            <a:normAutofit fontScale="92500" lnSpcReduction="10000"/>
          </a:bodyPr>
          <a:lstStyle/>
          <a:p>
            <a:pPr marL="0" indent="0">
              <a:buNone/>
            </a:pPr>
            <a:r>
              <a:rPr lang="en-US" sz="2000" dirty="0"/>
              <a:t>1. </a:t>
            </a:r>
            <a:r>
              <a:rPr lang="en-US" sz="2000" b="1" dirty="0"/>
              <a:t>Common</a:t>
            </a:r>
            <a:r>
              <a:rPr lang="en-US" sz="2000" dirty="0"/>
              <a:t> </a:t>
            </a:r>
            <a:r>
              <a:rPr lang="en-US" sz="2000" b="1" dirty="0"/>
              <a:t>Language</a:t>
            </a:r>
            <a:r>
              <a:rPr lang="en-US" sz="2000" dirty="0"/>
              <a:t> </a:t>
            </a:r>
            <a:r>
              <a:rPr lang="en-US" sz="2000" b="1" dirty="0"/>
              <a:t>Runtime</a:t>
            </a:r>
          </a:p>
          <a:p>
            <a:r>
              <a:rPr lang="en-US" sz="2000" dirty="0"/>
              <a:t>The “Common Language Infrastructure” or CLI is a platform in </a:t>
            </a:r>
            <a:r>
              <a:rPr lang="en-US" sz="2000" dirty="0" err="1"/>
              <a:t>.Net</a:t>
            </a:r>
            <a:r>
              <a:rPr lang="en-US" sz="2000" dirty="0"/>
              <a:t> architecture on which the </a:t>
            </a:r>
            <a:r>
              <a:rPr lang="en-US" sz="2000" dirty="0" err="1"/>
              <a:t>.Net</a:t>
            </a:r>
            <a:r>
              <a:rPr lang="en-US" sz="2000" dirty="0"/>
              <a:t> programs are executed</a:t>
            </a:r>
            <a:r>
              <a:rPr lang="en-US" sz="2000" dirty="0" smtClean="0"/>
              <a:t>.</a:t>
            </a:r>
          </a:p>
          <a:p>
            <a:pPr marL="0" indent="0">
              <a:buNone/>
            </a:pPr>
            <a:r>
              <a:rPr lang="en-US" sz="2000" dirty="0"/>
              <a:t>The CLI has the following key features:</a:t>
            </a:r>
          </a:p>
          <a:p>
            <a:r>
              <a:rPr lang="en-US" sz="2000" b="1" dirty="0"/>
              <a:t>Exception Handling</a:t>
            </a:r>
            <a:r>
              <a:rPr lang="en-US" sz="2000" dirty="0"/>
              <a:t> – Exceptions are errors which occur when the application is executed</a:t>
            </a:r>
            <a:r>
              <a:rPr lang="en-US" sz="2000" dirty="0" smtClean="0"/>
              <a:t>.</a:t>
            </a:r>
            <a:endParaRPr lang="en-US" sz="2000" dirty="0"/>
          </a:p>
          <a:p>
            <a:r>
              <a:rPr lang="en-US" sz="2000" b="1" dirty="0"/>
              <a:t>Garbage</a:t>
            </a:r>
            <a:r>
              <a:rPr lang="en-US" sz="2000" dirty="0"/>
              <a:t> </a:t>
            </a:r>
            <a:r>
              <a:rPr lang="en-US" sz="2000" b="1" dirty="0"/>
              <a:t>Collection</a:t>
            </a:r>
            <a:r>
              <a:rPr lang="en-US" sz="2000" dirty="0"/>
              <a:t> – Garbage collection is the process of removing unwanted resources when they are no longer required</a:t>
            </a:r>
            <a:r>
              <a:rPr lang="en-US" sz="2000" dirty="0" smtClean="0"/>
              <a:t>.</a:t>
            </a:r>
          </a:p>
          <a:p>
            <a:pPr marL="0" indent="0">
              <a:buNone/>
            </a:pPr>
            <a:r>
              <a:rPr lang="en-US" sz="2000" dirty="0" smtClean="0"/>
              <a:t>	Working </a:t>
            </a:r>
            <a:r>
              <a:rPr lang="en-US" sz="2000" dirty="0"/>
              <a:t>with Various programming languages </a:t>
            </a:r>
            <a:r>
              <a:rPr lang="en-US" sz="2000" dirty="0" smtClean="0"/>
              <a:t>–</a:t>
            </a:r>
            <a:endParaRPr lang="en-US" sz="2000" dirty="0"/>
          </a:p>
          <a:p>
            <a:pPr marL="0" indent="0">
              <a:buNone/>
            </a:pPr>
            <a:r>
              <a:rPr lang="en-US" sz="2000" dirty="0"/>
              <a:t>As noted in an earlier section, a developer can develop an application in a variety of </a:t>
            </a:r>
            <a:r>
              <a:rPr lang="en-US" sz="2000" dirty="0" err="1"/>
              <a:t>.Net</a:t>
            </a:r>
            <a:r>
              <a:rPr lang="en-US" sz="2000" dirty="0"/>
              <a:t> programming languages</a:t>
            </a:r>
            <a:r>
              <a:rPr lang="en-US" sz="2000" dirty="0" smtClean="0"/>
              <a:t>.</a:t>
            </a:r>
            <a:endParaRPr lang="en-US" sz="2000" dirty="0"/>
          </a:p>
          <a:p>
            <a:r>
              <a:rPr lang="en-US" sz="2000" b="1" dirty="0"/>
              <a:t>Language</a:t>
            </a:r>
            <a:r>
              <a:rPr lang="en-US" sz="2000" dirty="0"/>
              <a:t> – The first level is the programming language itself, the most common ones are </a:t>
            </a:r>
            <a:r>
              <a:rPr lang="en-US" sz="2000" dirty="0" err="1"/>
              <a:t>VB.Net</a:t>
            </a:r>
            <a:r>
              <a:rPr lang="en-US" sz="2000" dirty="0"/>
              <a:t> and </a:t>
            </a:r>
            <a:r>
              <a:rPr lang="en-US" sz="2000" dirty="0" smtClean="0"/>
              <a:t>		C</a:t>
            </a:r>
            <a:r>
              <a:rPr lang="en-US" sz="2000" dirty="0"/>
              <a:t>#.</a:t>
            </a:r>
          </a:p>
          <a:p>
            <a:r>
              <a:rPr lang="en-US" sz="2000" b="1" dirty="0"/>
              <a:t>Compiler</a:t>
            </a:r>
            <a:r>
              <a:rPr lang="en-US" sz="2000" dirty="0"/>
              <a:t> – There is a compiler which will be separate for each programming language. So underlying </a:t>
            </a:r>
            <a:r>
              <a:rPr lang="en-US" sz="2000" dirty="0" smtClean="0"/>
              <a:t>	the </a:t>
            </a:r>
            <a:r>
              <a:rPr lang="en-US" sz="2000" dirty="0" err="1"/>
              <a:t>VB.Net</a:t>
            </a:r>
            <a:r>
              <a:rPr lang="en-US" sz="2000" dirty="0"/>
              <a:t> language, there will be a separate </a:t>
            </a:r>
            <a:r>
              <a:rPr lang="en-US" sz="2000" dirty="0" err="1"/>
              <a:t>VB.Net</a:t>
            </a:r>
            <a:r>
              <a:rPr lang="en-US" sz="2000" dirty="0"/>
              <a:t> compiler. Similarly, for C#, you will have </a:t>
            </a:r>
            <a:r>
              <a:rPr lang="en-US" sz="2000" dirty="0" smtClean="0"/>
              <a:t>	another </a:t>
            </a:r>
            <a:r>
              <a:rPr lang="en-US" sz="2000" dirty="0"/>
              <a:t>compiler.</a:t>
            </a:r>
          </a:p>
          <a:p>
            <a:r>
              <a:rPr lang="en-US" sz="2000" b="1" dirty="0"/>
              <a:t>Common</a:t>
            </a:r>
            <a:r>
              <a:rPr lang="en-US" sz="2000" dirty="0"/>
              <a:t> </a:t>
            </a:r>
            <a:r>
              <a:rPr lang="en-US" sz="2000" b="1" dirty="0"/>
              <a:t>Language</a:t>
            </a:r>
            <a:r>
              <a:rPr lang="en-US" sz="2000" dirty="0"/>
              <a:t> </a:t>
            </a:r>
            <a:r>
              <a:rPr lang="en-US" sz="2000" b="1" dirty="0"/>
              <a:t>Interpreter</a:t>
            </a:r>
            <a:r>
              <a:rPr lang="en-US" sz="2000" dirty="0"/>
              <a:t> – This is the final layer in </a:t>
            </a:r>
            <a:r>
              <a:rPr lang="en-US" sz="2000" dirty="0" err="1"/>
              <a:t>.Net</a:t>
            </a:r>
            <a:r>
              <a:rPr lang="en-US" sz="2000" dirty="0"/>
              <a:t> which would be used to run a </a:t>
            </a:r>
            <a:r>
              <a:rPr lang="en-US" sz="2000" dirty="0" err="1"/>
              <a:t>.net</a:t>
            </a:r>
            <a:r>
              <a:rPr lang="en-US" sz="2000" dirty="0"/>
              <a:t> </a:t>
            </a:r>
            <a:r>
              <a:rPr lang="en-US" sz="2000" dirty="0" smtClean="0"/>
              <a:t>	program </a:t>
            </a:r>
            <a:r>
              <a:rPr lang="en-US" sz="2000" dirty="0"/>
              <a:t>developed in any programming language. So the subsequent compiler will send the </a:t>
            </a:r>
            <a:r>
              <a:rPr lang="en-US" sz="2000" dirty="0" smtClean="0"/>
              <a:t>	program </a:t>
            </a:r>
            <a:r>
              <a:rPr lang="en-US" sz="2000" dirty="0"/>
              <a:t>to the CLI layer to run the </a:t>
            </a:r>
            <a:r>
              <a:rPr lang="en-US" sz="2000" dirty="0" err="1"/>
              <a:t>.Net</a:t>
            </a:r>
            <a:r>
              <a:rPr lang="en-US" sz="2000" dirty="0"/>
              <a:t> application.</a:t>
            </a:r>
          </a:p>
          <a:p>
            <a:endParaRPr lang="en-US" sz="2000" dirty="0"/>
          </a:p>
        </p:txBody>
      </p:sp>
    </p:spTree>
    <p:extLst>
      <p:ext uri="{BB962C8B-B14F-4D97-AF65-F5344CB8AC3E}">
        <p14:creationId xmlns:p14="http://schemas.microsoft.com/office/powerpoint/2010/main" val="3973301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www.guru99.com/images/c-sharp-net/052416_1343_WhatisNETFr2.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97577" y="888274"/>
            <a:ext cx="8142513" cy="49029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12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48343"/>
            <a:ext cx="10515600" cy="5828620"/>
          </a:xfrm>
        </p:spPr>
        <p:txBody>
          <a:bodyPr/>
          <a:lstStyle/>
          <a:p>
            <a:pPr marL="0" indent="0">
              <a:buNone/>
            </a:pPr>
            <a:r>
              <a:rPr lang="en-US" sz="2000" dirty="0" smtClean="0"/>
              <a:t>2</a:t>
            </a:r>
            <a:r>
              <a:rPr lang="en-US" dirty="0" smtClean="0"/>
              <a:t>. </a:t>
            </a:r>
            <a:r>
              <a:rPr lang="en-US" sz="2000" b="1" dirty="0" smtClean="0"/>
              <a:t>Framework Class Library(FCL):</a:t>
            </a:r>
          </a:p>
          <a:p>
            <a:pPr marL="0" indent="0">
              <a:buNone/>
            </a:pPr>
            <a:r>
              <a:rPr lang="en-US" sz="2000" b="1" dirty="0" smtClean="0"/>
              <a:t> </a:t>
            </a:r>
            <a:r>
              <a:rPr lang="en-US" sz="2000" dirty="0" smtClean="0"/>
              <a:t>It</a:t>
            </a:r>
            <a:r>
              <a:rPr lang="en-US" sz="2000" b="1" dirty="0" smtClean="0"/>
              <a:t>  </a:t>
            </a:r>
            <a:r>
              <a:rPr lang="en-US" sz="2000" dirty="0" smtClean="0"/>
              <a:t>is the collection of reusable object-oriented class libraries and methods, etc. that can be integrated with CLR. Also called the Assemblies. It is just like the header files in C/C++ and packages in the java. Installing .NET framework basically is the installation of CLR and FCL into the system.</a:t>
            </a:r>
          </a:p>
          <a:p>
            <a:pPr marL="0" indent="0">
              <a:buNone/>
            </a:pPr>
            <a:r>
              <a:rPr lang="en-US" sz="2000" b="1" dirty="0"/>
              <a:t>3. Languages</a:t>
            </a:r>
          </a:p>
          <a:p>
            <a:pPr marL="0" indent="0">
              <a:buNone/>
            </a:pPr>
            <a:r>
              <a:rPr lang="en-US" sz="2000" dirty="0"/>
              <a:t>The types of applications that can be built in the </a:t>
            </a:r>
            <a:r>
              <a:rPr lang="en-US" sz="2000" dirty="0" err="1"/>
              <a:t>.Net</a:t>
            </a:r>
            <a:r>
              <a:rPr lang="en-US" sz="2000" dirty="0"/>
              <a:t> framework is classified broadly into the following categories</a:t>
            </a:r>
            <a:r>
              <a:rPr lang="en-US" sz="2000" dirty="0" smtClean="0"/>
              <a:t>.</a:t>
            </a:r>
          </a:p>
          <a:p>
            <a:pPr marL="0" indent="0">
              <a:buNone/>
            </a:pPr>
            <a:r>
              <a:rPr lang="en-US" sz="2000" b="1" dirty="0" err="1"/>
              <a:t>WinForms</a:t>
            </a:r>
            <a:r>
              <a:rPr lang="en-US" sz="2000" dirty="0"/>
              <a:t> – This is used for developing Forms-based applications, which would run on an end user machine. Notepad is an example of a client-based application</a:t>
            </a:r>
            <a:r>
              <a:rPr lang="en-US" sz="2000" dirty="0" smtClean="0"/>
              <a:t>.</a:t>
            </a:r>
            <a:endParaRPr lang="en-US" sz="2000" dirty="0"/>
          </a:p>
          <a:p>
            <a:pPr marL="0" indent="0">
              <a:buNone/>
            </a:pPr>
            <a:r>
              <a:rPr lang="en-US" sz="2000" b="1" dirty="0" err="1"/>
              <a:t>ASP.Net</a:t>
            </a:r>
            <a:r>
              <a:rPr lang="en-US" sz="2000" dirty="0"/>
              <a:t> – This is used for developing web-based applications, which are made to run on any browser such as Internet Explorer, Chrome or Firefox</a:t>
            </a:r>
            <a:r>
              <a:rPr lang="en-US" sz="2000" dirty="0" smtClean="0"/>
              <a:t>.</a:t>
            </a:r>
          </a:p>
          <a:p>
            <a:pPr marL="0" indent="0">
              <a:buNone/>
            </a:pPr>
            <a:r>
              <a:rPr lang="en-US" sz="2000" b="1" dirty="0" err="1"/>
              <a:t>ADO.Net</a:t>
            </a:r>
            <a:r>
              <a:rPr lang="en-US" sz="2000" dirty="0"/>
              <a:t> – This technology is used to develop applications to interact with Databases such as Oracle or Microsoft SQL Server.</a:t>
            </a:r>
          </a:p>
        </p:txBody>
      </p:sp>
    </p:spTree>
    <p:extLst>
      <p:ext uri="{BB962C8B-B14F-4D97-AF65-F5344CB8AC3E}">
        <p14:creationId xmlns:p14="http://schemas.microsoft.com/office/powerpoint/2010/main" val="26475481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5428"/>
            <a:ext cx="10515600" cy="400595"/>
          </a:xfrm>
        </p:spPr>
        <p:txBody>
          <a:bodyPr>
            <a:normAutofit fontScale="90000"/>
          </a:bodyPr>
          <a:lstStyle/>
          <a:p>
            <a:pPr algn="ctr"/>
            <a:r>
              <a:rPr lang="en-US" b="1" dirty="0" err="1" smtClean="0"/>
              <a:t>.</a:t>
            </a:r>
            <a:r>
              <a:rPr lang="en-US" sz="2800" b="1" dirty="0" err="1" smtClean="0"/>
              <a:t>Net</a:t>
            </a:r>
            <a:r>
              <a:rPr lang="en-US" sz="2800" b="1" dirty="0" smtClean="0"/>
              <a:t> </a:t>
            </a:r>
            <a:r>
              <a:rPr lang="en-US" sz="2800" b="1" dirty="0"/>
              <a:t>Framework Design Principle</a:t>
            </a:r>
            <a:r>
              <a:rPr lang="en-US" b="1" dirty="0"/>
              <a:t/>
            </a:r>
            <a:br>
              <a:rPr lang="en-US" b="1" dirty="0"/>
            </a:br>
            <a:endParaRPr lang="en-US" dirty="0"/>
          </a:p>
        </p:txBody>
      </p:sp>
      <p:sp>
        <p:nvSpPr>
          <p:cNvPr id="3" name="Content Placeholder 2"/>
          <p:cNvSpPr>
            <a:spLocks noGrp="1"/>
          </p:cNvSpPr>
          <p:nvPr>
            <p:ph idx="1"/>
          </p:nvPr>
        </p:nvSpPr>
        <p:spPr>
          <a:xfrm>
            <a:off x="838200" y="836023"/>
            <a:ext cx="10515600" cy="5677988"/>
          </a:xfrm>
        </p:spPr>
        <p:txBody>
          <a:bodyPr>
            <a:noAutofit/>
          </a:bodyPr>
          <a:lstStyle/>
          <a:p>
            <a:pPr marL="0" indent="0">
              <a:buNone/>
            </a:pPr>
            <a:r>
              <a:rPr lang="en-US" sz="2400" dirty="0"/>
              <a:t>The following design principles of the </a:t>
            </a:r>
            <a:r>
              <a:rPr lang="en-US" sz="2400" dirty="0" err="1"/>
              <a:t>.Net</a:t>
            </a:r>
            <a:r>
              <a:rPr lang="en-US" sz="2400" dirty="0"/>
              <a:t> framework is what makes it very relevant to create </a:t>
            </a:r>
            <a:r>
              <a:rPr lang="en-US" sz="2400" dirty="0" err="1"/>
              <a:t>.Net</a:t>
            </a:r>
            <a:r>
              <a:rPr lang="en-US" sz="2400" dirty="0"/>
              <a:t> based applications</a:t>
            </a:r>
            <a:r>
              <a:rPr lang="en-US" sz="2400" dirty="0" smtClean="0"/>
              <a:t>.</a:t>
            </a:r>
          </a:p>
          <a:p>
            <a:pPr marL="514350" indent="-514350">
              <a:buAutoNum type="arabicParenR"/>
            </a:pPr>
            <a:r>
              <a:rPr lang="en-US" sz="2400" b="1" dirty="0" smtClean="0"/>
              <a:t>Interoperability</a:t>
            </a:r>
            <a:r>
              <a:rPr lang="en-US" sz="2400" dirty="0" smtClean="0"/>
              <a:t> </a:t>
            </a:r>
            <a:r>
              <a:rPr lang="en-US" sz="2400" dirty="0"/>
              <a:t>– The </a:t>
            </a:r>
            <a:r>
              <a:rPr lang="en-US" sz="2400" dirty="0" err="1"/>
              <a:t>.Net</a:t>
            </a:r>
            <a:r>
              <a:rPr lang="en-US" sz="2400" dirty="0"/>
              <a:t> framework provides a lot of backward support. Suppose if you had an application built on an older version of the </a:t>
            </a:r>
            <a:r>
              <a:rPr lang="en-US" sz="2400" dirty="0" err="1"/>
              <a:t>.Net</a:t>
            </a:r>
            <a:r>
              <a:rPr lang="en-US" sz="2400" dirty="0"/>
              <a:t> framework, say 2.0. And if you tried to run the same application on a machine which had the higher version of the </a:t>
            </a:r>
            <a:r>
              <a:rPr lang="en-US" sz="2400" dirty="0" err="1"/>
              <a:t>.Net</a:t>
            </a:r>
            <a:r>
              <a:rPr lang="en-US" sz="2400" dirty="0"/>
              <a:t> framework, say 3.5. The application would still work. This is because with every release, Microsoft ensures that older framework versions gel well with the latest </a:t>
            </a:r>
            <a:r>
              <a:rPr lang="en-US" sz="2400" dirty="0" smtClean="0"/>
              <a:t>version</a:t>
            </a:r>
          </a:p>
          <a:p>
            <a:pPr marL="514350" indent="-514350">
              <a:buAutoNum type="arabicParenR"/>
            </a:pPr>
            <a:r>
              <a:rPr lang="en-US" sz="2400" dirty="0" smtClean="0"/>
              <a:t> </a:t>
            </a:r>
            <a:r>
              <a:rPr lang="en-US" sz="2400" b="1" dirty="0"/>
              <a:t>Portability</a:t>
            </a:r>
            <a:r>
              <a:rPr lang="en-US" sz="2400" dirty="0"/>
              <a:t> – Applications built on the </a:t>
            </a:r>
            <a:r>
              <a:rPr lang="en-US" sz="2400" dirty="0" err="1"/>
              <a:t>.Net</a:t>
            </a:r>
            <a:r>
              <a:rPr lang="en-US" sz="2400" dirty="0"/>
              <a:t> framework can be made to work on any Windows platform. And now in recent times, Microsoft is also envisioning to make Microsoft products work on other platforms, such as iOS and Linux. </a:t>
            </a:r>
            <a:endParaRPr lang="en-US" sz="2400" dirty="0" smtClean="0"/>
          </a:p>
          <a:p>
            <a:pPr marL="514350" indent="-514350">
              <a:buAutoNum type="arabicParenR"/>
            </a:pPr>
            <a:r>
              <a:rPr lang="en-US" sz="2400" b="1" dirty="0" smtClean="0"/>
              <a:t>Security</a:t>
            </a:r>
            <a:r>
              <a:rPr lang="en-US" sz="2400" dirty="0" smtClean="0"/>
              <a:t> </a:t>
            </a:r>
            <a:r>
              <a:rPr lang="en-US" sz="2400" dirty="0"/>
              <a:t>– The .NET Framework has a good security mechanism. The inbuilt security mechanism helps in both validation and verification of applications. Every application can explicitly define their security mechanism. Each security mechanism is used to grant the user access to the code or to the running program.</a:t>
            </a:r>
            <a:endParaRPr lang="en-US" sz="2400" dirty="0" smtClean="0"/>
          </a:p>
          <a:p>
            <a:endParaRPr lang="en-US" sz="2400" dirty="0"/>
          </a:p>
        </p:txBody>
      </p:sp>
    </p:spTree>
    <p:extLst>
      <p:ext uri="{BB962C8B-B14F-4D97-AF65-F5344CB8AC3E}">
        <p14:creationId xmlns:p14="http://schemas.microsoft.com/office/powerpoint/2010/main" val="42745048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18011"/>
            <a:ext cx="10515600" cy="5758952"/>
          </a:xfrm>
        </p:spPr>
        <p:txBody>
          <a:bodyPr>
            <a:normAutofit/>
          </a:bodyPr>
          <a:lstStyle/>
          <a:p>
            <a:pPr marL="0" indent="0">
              <a:buNone/>
            </a:pPr>
            <a:r>
              <a:rPr lang="en-US" sz="2400" dirty="0" smtClean="0"/>
              <a:t>4) </a:t>
            </a:r>
            <a:r>
              <a:rPr lang="en-US" sz="2400" b="1" dirty="0" smtClean="0"/>
              <a:t>Memory </a:t>
            </a:r>
            <a:r>
              <a:rPr lang="en-US" sz="2400" b="1" dirty="0"/>
              <a:t>management </a:t>
            </a:r>
            <a:r>
              <a:rPr lang="en-US" sz="2400" dirty="0"/>
              <a:t>– The Common Language runtime does all the work or </a:t>
            </a:r>
            <a:r>
              <a:rPr lang="en-US" sz="2400" dirty="0" smtClean="0"/>
              <a:t>	memory management. The </a:t>
            </a:r>
            <a:r>
              <a:rPr lang="en-US" sz="2400" dirty="0" err="1" smtClean="0"/>
              <a:t>.Net</a:t>
            </a:r>
            <a:r>
              <a:rPr lang="en-US" sz="2400" dirty="0" smtClean="0"/>
              <a:t> framework has all the capability to see 	those resources, which are not used by a running program. It would then 	release those resources accordingly. This is done via a program called the 	“Garbage Collector” which runs as part of the </a:t>
            </a:r>
            <a:r>
              <a:rPr lang="en-US" sz="2400" dirty="0" err="1" smtClean="0"/>
              <a:t>.Net</a:t>
            </a:r>
            <a:r>
              <a:rPr lang="en-US" sz="2400" dirty="0" smtClean="0"/>
              <a:t> framework. The garbage 	collector runs at regular intervals and keeps on checking which system 	resources are not utilized, and frees them accordingly.</a:t>
            </a:r>
          </a:p>
          <a:p>
            <a:pPr marL="0" indent="0">
              <a:buNone/>
            </a:pPr>
            <a:r>
              <a:rPr lang="en-US" sz="2400" b="1" dirty="0" smtClean="0"/>
              <a:t>5) Simplified</a:t>
            </a:r>
            <a:r>
              <a:rPr lang="en-US" sz="2400" dirty="0" smtClean="0"/>
              <a:t> </a:t>
            </a:r>
            <a:r>
              <a:rPr lang="en-US" sz="2400" b="1" dirty="0"/>
              <a:t>deployment</a:t>
            </a:r>
            <a:r>
              <a:rPr lang="en-US" sz="2400" dirty="0"/>
              <a:t> – The </a:t>
            </a:r>
            <a:r>
              <a:rPr lang="en-US" sz="2400" dirty="0" err="1"/>
              <a:t>.Net</a:t>
            </a:r>
            <a:r>
              <a:rPr lang="en-US" sz="2400" dirty="0"/>
              <a:t> framework also have tools, which can be used </a:t>
            </a:r>
            <a:r>
              <a:rPr lang="en-US" sz="2400" dirty="0" smtClean="0"/>
              <a:t>	to </a:t>
            </a:r>
            <a:r>
              <a:rPr lang="en-US" sz="2400" dirty="0"/>
              <a:t>package applications built on the </a:t>
            </a:r>
            <a:r>
              <a:rPr lang="en-US" sz="2400" dirty="0" err="1"/>
              <a:t>.Net</a:t>
            </a:r>
            <a:r>
              <a:rPr lang="en-US" sz="2400" dirty="0"/>
              <a:t> framework. These packages can </a:t>
            </a:r>
            <a:r>
              <a:rPr lang="en-US" sz="2400" dirty="0" smtClean="0"/>
              <a:t>	then </a:t>
            </a:r>
            <a:r>
              <a:rPr lang="en-US" sz="2400" dirty="0"/>
              <a:t>be distributed to client machines. The packages would then </a:t>
            </a:r>
            <a:r>
              <a:rPr lang="en-US" sz="2400" dirty="0" smtClean="0"/>
              <a:t>	automatically </a:t>
            </a:r>
            <a:r>
              <a:rPr lang="en-US" sz="2400" dirty="0"/>
              <a:t>install the application.</a:t>
            </a:r>
          </a:p>
        </p:txBody>
      </p:sp>
    </p:spTree>
    <p:extLst>
      <p:ext uri="{BB962C8B-B14F-4D97-AF65-F5344CB8AC3E}">
        <p14:creationId xmlns:p14="http://schemas.microsoft.com/office/powerpoint/2010/main" val="4010317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Why C# is OOP?</a:t>
            </a:r>
            <a:endParaRPr lang="en-US" b="1" dirty="0"/>
          </a:p>
        </p:txBody>
      </p:sp>
      <p:sp>
        <p:nvSpPr>
          <p:cNvPr id="3" name="Content Placeholder 2"/>
          <p:cNvSpPr>
            <a:spLocks noGrp="1"/>
          </p:cNvSpPr>
          <p:nvPr>
            <p:ph idx="1"/>
          </p:nvPr>
        </p:nvSpPr>
        <p:spPr/>
        <p:txBody>
          <a:bodyPr/>
          <a:lstStyle/>
          <a:p>
            <a:r>
              <a:rPr lang="en-US" dirty="0" smtClean="0"/>
              <a:t>C# is rich in implementation of the object-orientation paradigm, which includes encapsulation, abstraction, inheritance, and polymorphism.</a:t>
            </a:r>
            <a:endParaRPr lang="en-US" dirty="0"/>
          </a:p>
        </p:txBody>
      </p:sp>
    </p:spTree>
    <p:extLst>
      <p:ext uri="{BB962C8B-B14F-4D97-AF65-F5344CB8AC3E}">
        <p14:creationId xmlns:p14="http://schemas.microsoft.com/office/powerpoint/2010/main" val="16215790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05949"/>
          </a:xfrm>
        </p:spPr>
        <p:txBody>
          <a:bodyPr/>
          <a:lstStyle/>
          <a:p>
            <a:r>
              <a:rPr lang="en-US" dirty="0" smtClean="0"/>
              <a:t>Other Frameworks</a:t>
            </a:r>
            <a:endParaRPr lang="en-US" dirty="0"/>
          </a:p>
        </p:txBody>
      </p:sp>
      <p:sp>
        <p:nvSpPr>
          <p:cNvPr id="3" name="Content Placeholder 2"/>
          <p:cNvSpPr>
            <a:spLocks noGrp="1"/>
          </p:cNvSpPr>
          <p:nvPr>
            <p:ph idx="1"/>
          </p:nvPr>
        </p:nvSpPr>
        <p:spPr>
          <a:xfrm>
            <a:off x="838200" y="1171074"/>
            <a:ext cx="10515600" cy="5005889"/>
          </a:xfrm>
        </p:spPr>
        <p:txBody>
          <a:bodyPr>
            <a:normAutofit/>
          </a:bodyPr>
          <a:lstStyle/>
          <a:p>
            <a:pPr marL="0" indent="0">
              <a:buNone/>
            </a:pPr>
            <a:r>
              <a:rPr lang="en-US" sz="2400" dirty="0" smtClean="0"/>
              <a:t>The Microsoft .NET Frameworks is the most expansive and mature framework, but runs only on Microsoft windows(desktop/server). Over the years, other frame-works have emerged to support other platforms. There are currently three major players besides the .NET Framework, all of which are currently owned by Microsoft.</a:t>
            </a:r>
          </a:p>
          <a:p>
            <a:pPr marL="0" indent="0">
              <a:buNone/>
            </a:pPr>
            <a:r>
              <a:rPr lang="en-US" sz="2400" b="1" dirty="0" smtClean="0"/>
              <a:t>Universal windows platform(UWP): </a:t>
            </a:r>
            <a:r>
              <a:rPr lang="en-US" sz="2400" dirty="0" smtClean="0"/>
              <a:t>For writing windows 10 store Apps and for targeting  windows 10 devices.</a:t>
            </a:r>
          </a:p>
          <a:p>
            <a:pPr marL="0" indent="0">
              <a:buNone/>
            </a:pPr>
            <a:r>
              <a:rPr lang="en-US" sz="2400" dirty="0" smtClean="0"/>
              <a:t>.</a:t>
            </a:r>
            <a:r>
              <a:rPr lang="en-US" sz="2400" b="1" dirty="0" smtClean="0"/>
              <a:t>NET Core with ASP .NET Core : </a:t>
            </a:r>
            <a:r>
              <a:rPr lang="en-US" sz="2400" dirty="0" smtClean="0"/>
              <a:t>An open source framework for writing easily deployable internet apps  and micro services that run on Windows, </a:t>
            </a:r>
            <a:r>
              <a:rPr lang="en-US" sz="2400" dirty="0" err="1" smtClean="0"/>
              <a:t>macOS</a:t>
            </a:r>
            <a:r>
              <a:rPr lang="en-US" sz="2400" dirty="0" smtClean="0"/>
              <a:t>, and Linux. Unlike the .NET Frame-work, .NET Core can be packaged with the web application </a:t>
            </a:r>
          </a:p>
          <a:p>
            <a:pPr marL="0" indent="0">
              <a:buNone/>
            </a:pPr>
            <a:r>
              <a:rPr lang="en-US" sz="2400" b="1" dirty="0" err="1" smtClean="0"/>
              <a:t>Xamarin</a:t>
            </a:r>
            <a:r>
              <a:rPr lang="en-US" sz="2400" b="1" dirty="0" smtClean="0"/>
              <a:t>: </a:t>
            </a:r>
            <a:r>
              <a:rPr lang="en-US" sz="2400" dirty="0" smtClean="0"/>
              <a:t>For writing mobile apps that target iOS, Android, and Windows Mobile. The </a:t>
            </a:r>
            <a:r>
              <a:rPr lang="en-US" sz="2400" dirty="0" err="1" smtClean="0"/>
              <a:t>Xamarian</a:t>
            </a:r>
            <a:r>
              <a:rPr lang="en-US" sz="2400" dirty="0" smtClean="0"/>
              <a:t> company was purchased by Microsoft in 2016.</a:t>
            </a:r>
            <a:endParaRPr lang="en-US" sz="2400" dirty="0"/>
          </a:p>
        </p:txBody>
      </p:sp>
    </p:spTree>
    <p:extLst>
      <p:ext uri="{BB962C8B-B14F-4D97-AF65-F5344CB8AC3E}">
        <p14:creationId xmlns:p14="http://schemas.microsoft.com/office/powerpoint/2010/main" val="42561226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84406"/>
          </a:xfrm>
        </p:spPr>
        <p:txBody>
          <a:bodyPr>
            <a:normAutofit/>
          </a:bodyPr>
          <a:lstStyle/>
          <a:p>
            <a:pPr algn="ctr"/>
            <a:r>
              <a:rPr lang="en-US" sz="3200" b="1" dirty="0"/>
              <a:t>.NET standard 2.0</a:t>
            </a:r>
            <a:endParaRPr lang="en-US" sz="3200" b="1" dirty="0"/>
          </a:p>
        </p:txBody>
      </p:sp>
      <p:sp>
        <p:nvSpPr>
          <p:cNvPr id="3" name="Content Placeholder 2"/>
          <p:cNvSpPr>
            <a:spLocks noGrp="1"/>
          </p:cNvSpPr>
          <p:nvPr>
            <p:ph idx="1"/>
          </p:nvPr>
        </p:nvSpPr>
        <p:spPr>
          <a:xfrm>
            <a:off x="838200" y="1149532"/>
            <a:ext cx="10515600" cy="5027431"/>
          </a:xfrm>
        </p:spPr>
        <p:txBody>
          <a:bodyPr>
            <a:normAutofit/>
          </a:bodyPr>
          <a:lstStyle/>
          <a:p>
            <a:r>
              <a:rPr lang="en-US" sz="2400" dirty="0"/>
              <a:t>NET Standard 2.0 is a version of the .NET Standard specification, which defines a set of APIs that must be available on all .NET implementations. It serves as a common ground for targeting multiple .NET platforms, ensuring compatibility and portability </a:t>
            </a:r>
            <a:r>
              <a:rPr lang="en-US" sz="2400" dirty="0" smtClean="0"/>
              <a:t>across </a:t>
            </a:r>
            <a:r>
              <a:rPr lang="en-US" sz="2400" dirty="0"/>
              <a:t>different runtime environments</a:t>
            </a:r>
            <a:r>
              <a:rPr lang="en-US" sz="2400" dirty="0" smtClean="0"/>
              <a:t>.</a:t>
            </a:r>
          </a:p>
          <a:p>
            <a:pPr marL="0" indent="0">
              <a:buNone/>
            </a:pPr>
            <a:r>
              <a:rPr lang="en-US" sz="2400" b="1" dirty="0" smtClean="0"/>
              <a:t>Here</a:t>
            </a:r>
            <a:r>
              <a:rPr lang="en-US" b="1" dirty="0" smtClean="0"/>
              <a:t> </a:t>
            </a:r>
            <a:r>
              <a:rPr lang="en-US" sz="2400" b="1" dirty="0"/>
              <a:t>are some key points about .NET Standard 2.0</a:t>
            </a:r>
            <a:r>
              <a:rPr lang="en-US" sz="2400" b="1" dirty="0" smtClean="0"/>
              <a:t>:</a:t>
            </a:r>
          </a:p>
          <a:p>
            <a:pPr marL="0" indent="0">
              <a:buNone/>
            </a:pPr>
            <a:r>
              <a:rPr lang="en-US" sz="2400" b="1" dirty="0"/>
              <a:t>Compatibility</a:t>
            </a:r>
            <a:r>
              <a:rPr lang="en-US" sz="2400" dirty="0"/>
              <a:t>: .NET Standard 2.0 is designed to be compatible with a wide range of .NET implementations, including .NET Framework, .NET Core, </a:t>
            </a:r>
            <a:r>
              <a:rPr lang="en-US" sz="2400" dirty="0" err="1"/>
              <a:t>Xamarin</a:t>
            </a:r>
            <a:r>
              <a:rPr lang="en-US" sz="2400" dirty="0"/>
              <a:t>, and Mono. It provides a common set of APIs that developers can rely on regardless of the specific runtime environment</a:t>
            </a:r>
            <a:r>
              <a:rPr lang="en-US" sz="2400" dirty="0" smtClean="0"/>
              <a:t>.</a:t>
            </a:r>
            <a:endParaRPr lang="en-US" sz="2400" dirty="0"/>
          </a:p>
          <a:p>
            <a:pPr marL="0" indent="0">
              <a:buNone/>
            </a:pPr>
            <a:r>
              <a:rPr lang="en-US" sz="2400" b="1" dirty="0" smtClean="0"/>
              <a:t>API Set</a:t>
            </a:r>
            <a:r>
              <a:rPr lang="en-US" sz="2400" dirty="0" smtClean="0"/>
              <a:t>: </a:t>
            </a:r>
            <a:r>
              <a:rPr lang="en-US" sz="2400" dirty="0"/>
              <a:t>.NET Standard 2.0 defines a set of APIs that cover a broad range of functionality, including collections, I/O, networking, threading, XML, and more. These APIs are a subset of the APIs available in the full .NET Framework but are designed to be cross-platform and portable.</a:t>
            </a:r>
          </a:p>
        </p:txBody>
      </p:sp>
    </p:spTree>
    <p:extLst>
      <p:ext uri="{BB962C8B-B14F-4D97-AF65-F5344CB8AC3E}">
        <p14:creationId xmlns:p14="http://schemas.microsoft.com/office/powerpoint/2010/main" val="1419144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83515"/>
          </a:xfrm>
        </p:spPr>
        <p:txBody>
          <a:bodyPr>
            <a:normAutofit fontScale="90000"/>
          </a:bodyPr>
          <a:lstStyle/>
          <a:p>
            <a:endParaRPr lang="en-US" dirty="0"/>
          </a:p>
        </p:txBody>
      </p:sp>
      <p:sp>
        <p:nvSpPr>
          <p:cNvPr id="3" name="Content Placeholder 2"/>
          <p:cNvSpPr>
            <a:spLocks noGrp="1"/>
          </p:cNvSpPr>
          <p:nvPr>
            <p:ph idx="1"/>
          </p:nvPr>
        </p:nvSpPr>
        <p:spPr>
          <a:xfrm>
            <a:off x="838200" y="888274"/>
            <a:ext cx="10515600" cy="5288689"/>
          </a:xfrm>
        </p:spPr>
        <p:txBody>
          <a:bodyPr>
            <a:normAutofit/>
          </a:bodyPr>
          <a:lstStyle/>
          <a:p>
            <a:r>
              <a:rPr lang="en-US" sz="2400" b="1" dirty="0"/>
              <a:t>Versioning</a:t>
            </a:r>
            <a:r>
              <a:rPr lang="en-US" sz="2400" dirty="0"/>
              <a:t>: .NET Standard uses a versioning scheme to specify which APIs are available in each version. Higher versions of .NET Standard include additional APIs and features compared to lower versions. .NET Standard 2.0 is one of the earlier versions of the specification and provides broad compatibility with existing .NET implementations.</a:t>
            </a:r>
          </a:p>
          <a:p>
            <a:r>
              <a:rPr lang="en-US" sz="2400" b="1" dirty="0"/>
              <a:t>Portability</a:t>
            </a:r>
            <a:r>
              <a:rPr lang="en-US" sz="2400" dirty="0"/>
              <a:t>: .NET Standard 2.0 enables developers to write libraries and components that can run on any .NET implementation that supports .NET Standard 2.0 or higher. This simplifies the process of creating reusable code that can be shared across different projects, platforms, and ecosystems.</a:t>
            </a:r>
          </a:p>
          <a:p>
            <a:endParaRPr lang="en-US" sz="2400" dirty="0" smtClean="0"/>
          </a:p>
          <a:p>
            <a:endParaRPr lang="en-US" sz="2400" dirty="0"/>
          </a:p>
          <a:p>
            <a:pPr marL="0" indent="0">
              <a:buNone/>
            </a:pPr>
            <a:r>
              <a:rPr lang="en-US" sz="2400" dirty="0" smtClean="0"/>
              <a:t>See the </a:t>
            </a:r>
            <a:r>
              <a:rPr lang="en-US" sz="2400" dirty="0" err="1"/>
              <a:t>d</a:t>
            </a:r>
            <a:r>
              <a:rPr lang="en-US" sz="2400" dirty="0" err="1" smtClean="0"/>
              <a:t>ifferene</a:t>
            </a:r>
            <a:r>
              <a:rPr lang="en-US" sz="2400" dirty="0" smtClean="0"/>
              <a:t> between .NET Framework, .NET Core, .NET standard</a:t>
            </a:r>
            <a:endParaRPr lang="en-US" sz="2400" dirty="0"/>
          </a:p>
        </p:txBody>
      </p:sp>
    </p:spTree>
    <p:extLst>
      <p:ext uri="{BB962C8B-B14F-4D97-AF65-F5344CB8AC3E}">
        <p14:creationId xmlns:p14="http://schemas.microsoft.com/office/powerpoint/2010/main" val="2087691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Introduction to C# Language</a:t>
            </a:r>
            <a:endParaRPr lang="en-US" b="1" dirty="0"/>
          </a:p>
        </p:txBody>
      </p:sp>
      <p:sp>
        <p:nvSpPr>
          <p:cNvPr id="3" name="Content Placeholder 2"/>
          <p:cNvSpPr>
            <a:spLocks noGrp="1"/>
          </p:cNvSpPr>
          <p:nvPr>
            <p:ph idx="1"/>
          </p:nvPr>
        </p:nvSpPr>
        <p:spPr>
          <a:xfrm>
            <a:off x="838200" y="1541417"/>
            <a:ext cx="10515600" cy="4635546"/>
          </a:xfrm>
        </p:spPr>
        <p:txBody>
          <a:bodyPr>
            <a:normAutofit fontScale="92500" lnSpcReduction="10000"/>
          </a:bodyPr>
          <a:lstStyle/>
          <a:p>
            <a:r>
              <a:rPr lang="en-US" dirty="0" smtClean="0"/>
              <a:t>C# is a general –purpose, object-oriented programming language</a:t>
            </a:r>
            <a:r>
              <a:rPr lang="en-US" b="1" dirty="0" smtClean="0"/>
              <a:t>. C# was developed by Anders Hejlsberg and his team during the development of </a:t>
            </a:r>
            <a:r>
              <a:rPr lang="en-US" b="1" dirty="0" err="1" smtClean="0"/>
              <a:t>.Net</a:t>
            </a:r>
            <a:r>
              <a:rPr lang="en-US" b="1" dirty="0" smtClean="0"/>
              <a:t> Framework.</a:t>
            </a:r>
            <a:r>
              <a:rPr lang="en-US" dirty="0" smtClean="0"/>
              <a:t> It can be used to create desktop, web and mobile applications.</a:t>
            </a:r>
          </a:p>
          <a:p>
            <a:r>
              <a:rPr lang="en-US" b="1" dirty="0" smtClean="0"/>
              <a:t>C# is a hybrid of C and C++; it is a Microsoft programming language developed to compete with Sun’s Java language.</a:t>
            </a:r>
          </a:p>
          <a:p>
            <a:r>
              <a:rPr lang="en-US" dirty="0" smtClean="0"/>
              <a:t>The</a:t>
            </a:r>
            <a:r>
              <a:rPr lang="en-US" b="1" dirty="0" smtClean="0"/>
              <a:t> </a:t>
            </a:r>
            <a:r>
              <a:rPr lang="en-US" dirty="0" smtClean="0"/>
              <a:t>first version of C# was “C#1.0” released with visual studio .NET 2002.</a:t>
            </a:r>
            <a:endParaRPr lang="en-US" b="1" dirty="0" smtClean="0"/>
          </a:p>
          <a:p>
            <a:r>
              <a:rPr lang="en-US" dirty="0" smtClean="0"/>
              <a:t>C# is an elegant and type-safe object oriented language that enables developers to build a variety of secure and robust applications that run on the .NET Framework. You can use C# to create Windows client applications, XML Web services, distributed components, client server applications, database application, and much more.</a:t>
            </a:r>
            <a:endParaRPr lang="en-US" dirty="0"/>
          </a:p>
        </p:txBody>
      </p:sp>
    </p:spTree>
    <p:extLst>
      <p:ext uri="{BB962C8B-B14F-4D97-AF65-F5344CB8AC3E}">
        <p14:creationId xmlns:p14="http://schemas.microsoft.com/office/powerpoint/2010/main" val="3514609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Features of C#</a:t>
            </a:r>
            <a:endParaRPr lang="en-US" b="1" dirty="0"/>
          </a:p>
        </p:txBody>
      </p:sp>
      <p:sp>
        <p:nvSpPr>
          <p:cNvPr id="3" name="Content Placeholder 2"/>
          <p:cNvSpPr>
            <a:spLocks noGrp="1"/>
          </p:cNvSpPr>
          <p:nvPr>
            <p:ph idx="1"/>
          </p:nvPr>
        </p:nvSpPr>
        <p:spPr/>
        <p:txBody>
          <a:bodyPr/>
          <a:lstStyle/>
          <a:p>
            <a:pPr marL="514350" indent="-514350">
              <a:buFont typeface="+mj-lt"/>
              <a:buAutoNum type="arabicPeriod"/>
            </a:pPr>
            <a:r>
              <a:rPr lang="en-US" dirty="0" smtClean="0"/>
              <a:t>It is modern, general-purpose programming language</a:t>
            </a:r>
          </a:p>
          <a:p>
            <a:pPr marL="514350" indent="-514350">
              <a:buFont typeface="+mj-lt"/>
              <a:buAutoNum type="arabicPeriod"/>
            </a:pPr>
            <a:r>
              <a:rPr lang="en-US" dirty="0" smtClean="0"/>
              <a:t>It is object oriented.</a:t>
            </a:r>
          </a:p>
          <a:p>
            <a:pPr marL="514350" indent="-514350">
              <a:buFont typeface="+mj-lt"/>
              <a:buAutoNum type="arabicPeriod"/>
            </a:pPr>
            <a:r>
              <a:rPr lang="en-US" dirty="0" smtClean="0"/>
              <a:t>It is component oriented</a:t>
            </a:r>
          </a:p>
          <a:p>
            <a:pPr marL="514350" indent="-514350">
              <a:buFont typeface="+mj-lt"/>
              <a:buAutoNum type="arabicPeriod"/>
            </a:pPr>
            <a:r>
              <a:rPr lang="en-US" dirty="0" smtClean="0"/>
              <a:t>It is easy to learn</a:t>
            </a:r>
          </a:p>
          <a:p>
            <a:pPr marL="514350" indent="-514350">
              <a:buFont typeface="+mj-lt"/>
              <a:buAutoNum type="arabicPeriod"/>
            </a:pPr>
            <a:r>
              <a:rPr lang="en-US" dirty="0" smtClean="0"/>
              <a:t>It is a structured language</a:t>
            </a:r>
          </a:p>
          <a:p>
            <a:pPr marL="514350" indent="-514350">
              <a:buFont typeface="+mj-lt"/>
              <a:buAutoNum type="arabicPeriod"/>
            </a:pPr>
            <a:r>
              <a:rPr lang="en-US" dirty="0" smtClean="0"/>
              <a:t>It produces efficient programs</a:t>
            </a:r>
          </a:p>
          <a:p>
            <a:pPr marL="514350" indent="-514350">
              <a:buFont typeface="+mj-lt"/>
              <a:buAutoNum type="arabicPeriod"/>
            </a:pPr>
            <a:r>
              <a:rPr lang="en-US" dirty="0" smtClean="0"/>
              <a:t>It can be complied on variety of computer platforms</a:t>
            </a:r>
          </a:p>
          <a:p>
            <a:pPr marL="514350" indent="-514350">
              <a:buFont typeface="+mj-lt"/>
              <a:buAutoNum type="arabicPeriod"/>
            </a:pPr>
            <a:r>
              <a:rPr lang="en-US" dirty="0" smtClean="0"/>
              <a:t>It is a part of </a:t>
            </a:r>
            <a:r>
              <a:rPr lang="en-US" dirty="0" err="1" smtClean="0"/>
              <a:t>.Net</a:t>
            </a:r>
            <a:r>
              <a:rPr lang="en-US" dirty="0" smtClean="0"/>
              <a:t> Framework</a:t>
            </a:r>
            <a:endParaRPr lang="en-US" dirty="0"/>
          </a:p>
        </p:txBody>
      </p:sp>
    </p:spTree>
    <p:extLst>
      <p:ext uri="{BB962C8B-B14F-4D97-AF65-F5344CB8AC3E}">
        <p14:creationId xmlns:p14="http://schemas.microsoft.com/office/powerpoint/2010/main" val="2216482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
            </a:r>
            <a:r>
              <a:rPr lang="en-US" b="1" dirty="0" smtClean="0"/>
              <a:t>istinctive features </a:t>
            </a:r>
            <a:r>
              <a:rPr lang="en-US" b="1" dirty="0"/>
              <a:t>from an object-oriented perspective</a:t>
            </a:r>
            <a:r>
              <a:rPr lang="en-US" dirty="0"/>
              <a:t>:</a:t>
            </a:r>
          </a:p>
        </p:txBody>
      </p:sp>
      <p:sp>
        <p:nvSpPr>
          <p:cNvPr id="3" name="Content Placeholder 2"/>
          <p:cNvSpPr>
            <a:spLocks noGrp="1"/>
          </p:cNvSpPr>
          <p:nvPr>
            <p:ph idx="1"/>
          </p:nvPr>
        </p:nvSpPr>
        <p:spPr/>
        <p:txBody>
          <a:bodyPr>
            <a:normAutofit lnSpcReduction="10000"/>
          </a:bodyPr>
          <a:lstStyle/>
          <a:p>
            <a:r>
              <a:rPr lang="en-US" b="1" dirty="0" smtClean="0"/>
              <a:t>Unified Type System</a:t>
            </a:r>
            <a:r>
              <a:rPr lang="en-US" dirty="0" smtClean="0"/>
              <a:t>: In C#, all types, including primitive types, user-defined types, and built-in types, are objects. This means that everything in C# is an object, and they all inherit from the common base type </a:t>
            </a:r>
            <a:r>
              <a:rPr lang="en-US" b="1" dirty="0" err="1" smtClean="0"/>
              <a:t>System.Object</a:t>
            </a:r>
            <a:r>
              <a:rPr lang="en-US" dirty="0" smtClean="0"/>
              <a:t>. This unified type system simplifies the language and promotes consistency in programming.</a:t>
            </a:r>
          </a:p>
          <a:p>
            <a:endParaRPr lang="en-US" dirty="0" smtClean="0"/>
          </a:p>
          <a:p>
            <a:r>
              <a:rPr lang="en-US" b="1" dirty="0" smtClean="0"/>
              <a:t>Classes and Objects</a:t>
            </a:r>
            <a:r>
              <a:rPr lang="en-US" dirty="0" smtClean="0"/>
              <a:t>: C# is built around the concept of classes and objects. Classes serve as blueprints for creating objects, encapsulating data (fields) and behaviors (methods) into a single unit. Objects are instances of classes, allowing for the creation of multiple independent instances with their own state and behavior.</a:t>
            </a:r>
          </a:p>
          <a:p>
            <a:endParaRPr lang="en-US" dirty="0" smtClean="0"/>
          </a:p>
          <a:p>
            <a:endParaRPr lang="en-US" dirty="0"/>
          </a:p>
        </p:txBody>
      </p:sp>
    </p:spTree>
    <p:extLst>
      <p:ext uri="{BB962C8B-B14F-4D97-AF65-F5344CB8AC3E}">
        <p14:creationId xmlns:p14="http://schemas.microsoft.com/office/powerpoint/2010/main" val="24241477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22514"/>
            <a:ext cx="10515600" cy="5654449"/>
          </a:xfrm>
        </p:spPr>
        <p:txBody>
          <a:bodyPr/>
          <a:lstStyle/>
          <a:p>
            <a:r>
              <a:rPr lang="en-US" b="1" dirty="0"/>
              <a:t>Properties and Indexers</a:t>
            </a:r>
            <a:r>
              <a:rPr lang="en-US" dirty="0"/>
              <a:t>: C# introduces properties and indexers, which provide a more flexible and intuitive way to encapsulate data and provide controlled access to class members. Properties allow for the definition of getter and setter methods for class fields, while indexers enable objects to be indexed like arrays.</a:t>
            </a:r>
          </a:p>
          <a:p>
            <a:r>
              <a:rPr lang="en-US" b="1" dirty="0"/>
              <a:t>Delegates and Events</a:t>
            </a:r>
            <a:r>
              <a:rPr lang="en-US" dirty="0"/>
              <a:t>: C# supports delegates, which are type-safe function pointers that allow methods to be passed as parameters or stored as data. Delegates are used extensively for event handling, where they provide a mechanism for implementing the observer pattern.</a:t>
            </a:r>
          </a:p>
          <a:p>
            <a:r>
              <a:rPr lang="en-US" dirty="0" smtClean="0"/>
              <a:t>Encapsulation, Inheritance, Polymorphism and abstraction etc.</a:t>
            </a:r>
            <a:endParaRPr lang="en-US" dirty="0"/>
          </a:p>
        </p:txBody>
      </p:sp>
    </p:spTree>
    <p:extLst>
      <p:ext uri="{BB962C8B-B14F-4D97-AF65-F5344CB8AC3E}">
        <p14:creationId xmlns:p14="http://schemas.microsoft.com/office/powerpoint/2010/main" val="79364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2412"/>
          </a:xfrm>
        </p:spPr>
        <p:txBody>
          <a:bodyPr/>
          <a:lstStyle/>
          <a:p>
            <a:pPr algn="ctr"/>
            <a:r>
              <a:rPr lang="en-US" b="1" dirty="0" smtClean="0"/>
              <a:t>Type Safety</a:t>
            </a:r>
            <a:endParaRPr lang="en-US" b="1" dirty="0"/>
          </a:p>
        </p:txBody>
      </p:sp>
      <p:sp>
        <p:nvSpPr>
          <p:cNvPr id="3" name="Content Placeholder 2"/>
          <p:cNvSpPr>
            <a:spLocks noGrp="1"/>
          </p:cNvSpPr>
          <p:nvPr>
            <p:ph idx="1"/>
          </p:nvPr>
        </p:nvSpPr>
        <p:spPr>
          <a:xfrm>
            <a:off x="838200" y="1347537"/>
            <a:ext cx="10515600" cy="4829426"/>
          </a:xfrm>
        </p:spPr>
        <p:txBody>
          <a:bodyPr/>
          <a:lstStyle/>
          <a:p>
            <a:r>
              <a:rPr lang="en-US" dirty="0" smtClean="0"/>
              <a:t>C# is primarily a type safe language, meaning that instances of types can interact only through protocols they define, thereby ensuring each type’s internal consistency. For instance, C# prevents you from interacting with a string type as though it were an integer type.</a:t>
            </a:r>
          </a:p>
          <a:p>
            <a:r>
              <a:rPr lang="en-US" dirty="0" smtClean="0"/>
              <a:t>Type safety helps catch errors during compilation rather than at runtime, leading to more robust and predictable code.</a:t>
            </a:r>
          </a:p>
          <a:p>
            <a:r>
              <a:rPr lang="en-US" dirty="0" smtClean="0"/>
              <a:t>C# provides mechanisms such as static typing,  meaning that language enforces type safety at compile time.</a:t>
            </a:r>
            <a:endParaRPr lang="en-US" dirty="0"/>
          </a:p>
        </p:txBody>
      </p:sp>
    </p:spTree>
    <p:extLst>
      <p:ext uri="{BB962C8B-B14F-4D97-AF65-F5344CB8AC3E}">
        <p14:creationId xmlns:p14="http://schemas.microsoft.com/office/powerpoint/2010/main" val="2602945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Memory Management</a:t>
            </a:r>
            <a:endParaRPr lang="en-US" b="1" dirty="0"/>
          </a:p>
        </p:txBody>
      </p:sp>
      <p:sp>
        <p:nvSpPr>
          <p:cNvPr id="3" name="Content Placeholder 2"/>
          <p:cNvSpPr>
            <a:spLocks noGrp="1"/>
          </p:cNvSpPr>
          <p:nvPr>
            <p:ph idx="1"/>
          </p:nvPr>
        </p:nvSpPr>
        <p:spPr/>
        <p:txBody>
          <a:bodyPr/>
          <a:lstStyle/>
          <a:p>
            <a:r>
              <a:rPr lang="en-US" dirty="0" smtClean="0"/>
              <a:t>C# relies on the runtime to perform automatic memory management.</a:t>
            </a:r>
          </a:p>
          <a:p>
            <a:r>
              <a:rPr lang="en-US" dirty="0" smtClean="0"/>
              <a:t>C</a:t>
            </a:r>
            <a:r>
              <a:rPr lang="en-US" dirty="0"/>
              <a:t># features automatic memory management through a process known as garbage collection. Garbage collection relieves developers from manually allocating and deallocating memory, reducing the risk of memory </a:t>
            </a:r>
            <a:r>
              <a:rPr lang="en-US" dirty="0" smtClean="0"/>
              <a:t>leaks.</a:t>
            </a:r>
          </a:p>
          <a:p>
            <a:r>
              <a:rPr lang="en-US" dirty="0"/>
              <a:t>When an object is no longer referenced by any part of the program, the garbage collector identifies it as unreachable and reclaims its </a:t>
            </a:r>
            <a:r>
              <a:rPr lang="en-US" dirty="0" smtClean="0"/>
              <a:t>memory</a:t>
            </a:r>
          </a:p>
          <a:p>
            <a:endParaRPr lang="en-US" dirty="0"/>
          </a:p>
        </p:txBody>
      </p:sp>
    </p:spTree>
    <p:extLst>
      <p:ext uri="{BB962C8B-B14F-4D97-AF65-F5344CB8AC3E}">
        <p14:creationId xmlns:p14="http://schemas.microsoft.com/office/powerpoint/2010/main" val="8704332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84704"/>
          </a:xfrm>
        </p:spPr>
        <p:txBody>
          <a:bodyPr/>
          <a:lstStyle/>
          <a:p>
            <a:pPr algn="ctr"/>
            <a:r>
              <a:rPr lang="en-US" b="1" dirty="0" smtClean="0"/>
              <a:t>Platform support</a:t>
            </a:r>
            <a:endParaRPr lang="en-US" b="1" dirty="0"/>
          </a:p>
        </p:txBody>
      </p:sp>
      <p:sp>
        <p:nvSpPr>
          <p:cNvPr id="3" name="Content Placeholder 2"/>
          <p:cNvSpPr>
            <a:spLocks noGrp="1"/>
          </p:cNvSpPr>
          <p:nvPr>
            <p:ph idx="1"/>
          </p:nvPr>
        </p:nvSpPr>
        <p:spPr>
          <a:xfrm>
            <a:off x="838200" y="1593669"/>
            <a:ext cx="10515600" cy="4583294"/>
          </a:xfrm>
        </p:spPr>
        <p:txBody>
          <a:bodyPr>
            <a:normAutofit fontScale="85000" lnSpcReduction="10000"/>
          </a:bodyPr>
          <a:lstStyle/>
          <a:p>
            <a:r>
              <a:rPr lang="en-US" dirty="0" smtClean="0"/>
              <a:t>Historically, C# was used almost entirely for writing code to run on Windows platforms. Recently, however, Microsoft and other companies have invested in other platforms, including Linux, </a:t>
            </a:r>
            <a:r>
              <a:rPr lang="en-US" dirty="0" err="1" smtClean="0"/>
              <a:t>macOs</a:t>
            </a:r>
            <a:r>
              <a:rPr lang="en-US" dirty="0" smtClean="0"/>
              <a:t>, and Android.</a:t>
            </a:r>
          </a:p>
          <a:p>
            <a:r>
              <a:rPr lang="en-US" b="1" dirty="0" err="1" smtClean="0"/>
              <a:t>Xamarin</a:t>
            </a:r>
            <a:r>
              <a:rPr lang="en-US" dirty="0" smtClean="0"/>
              <a:t> allows cross platform C# development for mobile applications, and portable Class Libraries are becoming increasingly widespread.</a:t>
            </a:r>
          </a:p>
          <a:p>
            <a:r>
              <a:rPr lang="en-US" b="1" dirty="0"/>
              <a:t>Web Development</a:t>
            </a:r>
            <a:r>
              <a:rPr lang="en-US" dirty="0"/>
              <a:t>: C# is widely used for web development. You can build server-side web applications using ASP.NET, which includes frameworks like ASP.NET Web Forms, ASP.NET MVC (Model-View-Controller), and ASP.NET Core. ASP.NET Core, in particular, is cross-platform and runs on Windows, </a:t>
            </a:r>
            <a:r>
              <a:rPr lang="en-US" dirty="0" err="1"/>
              <a:t>macOS</a:t>
            </a:r>
            <a:r>
              <a:rPr lang="en-US" dirty="0"/>
              <a:t>, and Linux</a:t>
            </a:r>
            <a:r>
              <a:rPr lang="en-US" dirty="0" smtClean="0"/>
              <a:t>.</a:t>
            </a:r>
          </a:p>
          <a:p>
            <a:r>
              <a:rPr lang="en-US" b="1" dirty="0" smtClean="0"/>
              <a:t>Game </a:t>
            </a:r>
            <a:r>
              <a:rPr lang="en-US" b="1" dirty="0"/>
              <a:t>Development</a:t>
            </a:r>
            <a:r>
              <a:rPr lang="en-US" dirty="0"/>
              <a:t>: C# is a popular choice for game development, especially with the Unity game engine. Unity uses C# as its primary scripting language, allowing developers to create games for various platforms, including Windows, </a:t>
            </a:r>
            <a:r>
              <a:rPr lang="en-US" dirty="0" err="1"/>
              <a:t>macOS</a:t>
            </a:r>
            <a:r>
              <a:rPr lang="en-US" dirty="0"/>
              <a:t>, Linux, iOS, Android, and gaming consoles like PlayStation and Xbox</a:t>
            </a:r>
            <a:r>
              <a:rPr lang="en-US" dirty="0" smtClean="0"/>
              <a:t>.</a:t>
            </a:r>
          </a:p>
          <a:p>
            <a:endParaRPr lang="en-US" dirty="0" smtClean="0"/>
          </a:p>
          <a:p>
            <a:endParaRPr lang="en-US" dirty="0"/>
          </a:p>
        </p:txBody>
      </p:sp>
    </p:spTree>
    <p:extLst>
      <p:ext uri="{BB962C8B-B14F-4D97-AF65-F5344CB8AC3E}">
        <p14:creationId xmlns:p14="http://schemas.microsoft.com/office/powerpoint/2010/main" val="308850061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298</TotalTime>
  <Words>2508</Words>
  <Application>Microsoft Office PowerPoint</Application>
  <PresentationFormat>Widescreen</PresentationFormat>
  <Paragraphs>118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Unit.1 Introducing C# and the .NET Framework </vt:lpstr>
      <vt:lpstr>Why C# is OOP?</vt:lpstr>
      <vt:lpstr>Introduction to C# Language</vt:lpstr>
      <vt:lpstr>Features of C#</vt:lpstr>
      <vt:lpstr>Distinctive features from an object-oriented perspective:</vt:lpstr>
      <vt:lpstr>PowerPoint Presentation</vt:lpstr>
      <vt:lpstr>Type Safety</vt:lpstr>
      <vt:lpstr>Memory Management</vt:lpstr>
      <vt:lpstr>Platform support</vt:lpstr>
      <vt:lpstr>A Simple C# Program </vt:lpstr>
      <vt:lpstr>CLR( Common language Runtime)</vt:lpstr>
      <vt:lpstr>PowerPoint Presentation</vt:lpstr>
      <vt:lpstr>Introduction to .NET Framework</vt:lpstr>
      <vt:lpstr>.NET Framework Architecture</vt:lpstr>
      <vt:lpstr>PowerPoint Presentation</vt:lpstr>
      <vt:lpstr>PowerPoint Presentation</vt:lpstr>
      <vt:lpstr>PowerPoint Presentation</vt:lpstr>
      <vt:lpstr>.Net Framework Design Principle </vt:lpstr>
      <vt:lpstr>PowerPoint Presentation</vt:lpstr>
      <vt:lpstr>Other Frameworks</vt:lpstr>
      <vt:lpstr>.NET standard 2.0</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C# and the .NET Framework</dc:title>
  <dc:creator>Dell</dc:creator>
  <cp:lastModifiedBy>Dell</cp:lastModifiedBy>
  <cp:revision>25</cp:revision>
  <dcterms:created xsi:type="dcterms:W3CDTF">2024-02-06T12:14:50Z</dcterms:created>
  <dcterms:modified xsi:type="dcterms:W3CDTF">2024-02-08T02:45:10Z</dcterms:modified>
</cp:coreProperties>
</file>