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Shop Swiftly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Amir </a:t>
            </a:r>
            <a:r>
              <a:rPr lang="en-US" sz="2400" dirty="0" err="1">
                <a:solidFill>
                  <a:schemeClr val="tx1">
                    <a:lumMod val="85000"/>
                    <a:lumOff val="15000"/>
                  </a:schemeClr>
                </a:solidFill>
              </a:rPr>
              <a:t>maharjan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7284-353F-4F2A-9CF7-C395B6128E75}"/>
              </a:ext>
            </a:extLst>
          </p:cNvPr>
          <p:cNvSpPr>
            <a:spLocks noGrp="1"/>
          </p:cNvSpPr>
          <p:nvPr>
            <p:ph type="title"/>
          </p:nvPr>
        </p:nvSpPr>
        <p:spPr/>
        <p:txBody>
          <a:bodyPr/>
          <a:lstStyle/>
          <a:p>
            <a:pPr algn="ctr">
              <a:lnSpc>
                <a:spcPct val="150000"/>
              </a:lnSpc>
            </a:pPr>
            <a:r>
              <a:rPr lang="en-US" sz="3200" dirty="0"/>
              <a:t>3.1.2 Non-Functional Requirement</a:t>
            </a:r>
          </a:p>
        </p:txBody>
      </p:sp>
      <p:sp>
        <p:nvSpPr>
          <p:cNvPr id="3" name="Content Placeholder 2">
            <a:extLst>
              <a:ext uri="{FF2B5EF4-FFF2-40B4-BE49-F238E27FC236}">
                <a16:creationId xmlns:a16="http://schemas.microsoft.com/office/drawing/2014/main" id="{31D22040-6CAB-4AA8-9988-FFF6E467B0E2}"/>
              </a:ext>
            </a:extLst>
          </p:cNvPr>
          <p:cNvSpPr>
            <a:spLocks noGrp="1"/>
          </p:cNvSpPr>
          <p:nvPr>
            <p:ph idx="1"/>
          </p:nvPr>
        </p:nvSpPr>
        <p:spPr/>
        <p:txBody>
          <a:bodyPr/>
          <a:lstStyle/>
          <a:p>
            <a:pPr>
              <a:buFont typeface="Wingdings" panose="05000000000000000000" pitchFamily="2" charset="2"/>
              <a:buChar char="Ø"/>
            </a:pPr>
            <a:r>
              <a:rPr lang="en-US" dirty="0"/>
              <a:t> Reliability</a:t>
            </a:r>
          </a:p>
          <a:p>
            <a:pPr>
              <a:buFont typeface="Wingdings" panose="05000000000000000000" pitchFamily="2" charset="2"/>
              <a:buChar char="Ø"/>
            </a:pPr>
            <a:r>
              <a:rPr lang="en-US" dirty="0"/>
              <a:t>Security</a:t>
            </a:r>
          </a:p>
          <a:p>
            <a:pPr>
              <a:buFont typeface="Wingdings" panose="05000000000000000000" pitchFamily="2" charset="2"/>
              <a:buChar char="Ø"/>
            </a:pPr>
            <a:r>
              <a:rPr lang="en-US" dirty="0"/>
              <a:t>Availability</a:t>
            </a:r>
          </a:p>
          <a:p>
            <a:pPr>
              <a:buFont typeface="Wingdings" panose="05000000000000000000" pitchFamily="2" charset="2"/>
              <a:buChar char="Ø"/>
            </a:pPr>
            <a:r>
              <a:rPr lang="en-US" dirty="0"/>
              <a:t>Performance</a:t>
            </a:r>
          </a:p>
        </p:txBody>
      </p:sp>
    </p:spTree>
    <p:extLst>
      <p:ext uri="{BB962C8B-B14F-4D97-AF65-F5344CB8AC3E}">
        <p14:creationId xmlns:p14="http://schemas.microsoft.com/office/powerpoint/2010/main" val="359701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B090-4159-4348-8B7A-AF8AA40C7E80}"/>
              </a:ext>
            </a:extLst>
          </p:cNvPr>
          <p:cNvSpPr>
            <a:spLocks noGrp="1"/>
          </p:cNvSpPr>
          <p:nvPr>
            <p:ph type="title"/>
          </p:nvPr>
        </p:nvSpPr>
        <p:spPr/>
        <p:txBody>
          <a:bodyPr/>
          <a:lstStyle/>
          <a:p>
            <a:pPr algn="ctr">
              <a:lnSpc>
                <a:spcPct val="150000"/>
              </a:lnSpc>
            </a:pPr>
            <a:r>
              <a:rPr lang="en-US" sz="3200" dirty="0"/>
              <a:t>3.1.3 Feasibility Study</a:t>
            </a:r>
          </a:p>
        </p:txBody>
      </p:sp>
      <p:sp>
        <p:nvSpPr>
          <p:cNvPr id="3" name="Content Placeholder 2">
            <a:extLst>
              <a:ext uri="{FF2B5EF4-FFF2-40B4-BE49-F238E27FC236}">
                <a16:creationId xmlns:a16="http://schemas.microsoft.com/office/drawing/2014/main" id="{B5AB2F7F-FA9A-46B2-B0F5-08D629C1B35B}"/>
              </a:ext>
            </a:extLst>
          </p:cNvPr>
          <p:cNvSpPr>
            <a:spLocks noGrp="1"/>
          </p:cNvSpPr>
          <p:nvPr>
            <p:ph idx="1"/>
          </p:nvPr>
        </p:nvSpPr>
        <p:spPr/>
        <p:txBody>
          <a:bodyPr/>
          <a:lstStyle/>
          <a:p>
            <a:pPr>
              <a:buFont typeface="Wingdings" panose="05000000000000000000" pitchFamily="2" charset="2"/>
              <a:buChar char="Ø"/>
            </a:pPr>
            <a:r>
              <a:rPr lang="en-US" dirty="0"/>
              <a:t> Technical</a:t>
            </a:r>
          </a:p>
          <a:p>
            <a:pPr>
              <a:buFont typeface="Wingdings" panose="05000000000000000000" pitchFamily="2" charset="2"/>
              <a:buChar char="Ø"/>
            </a:pPr>
            <a:r>
              <a:rPr lang="en-US" dirty="0"/>
              <a:t>Operational</a:t>
            </a:r>
          </a:p>
          <a:p>
            <a:pPr>
              <a:buFont typeface="Wingdings" panose="05000000000000000000" pitchFamily="2" charset="2"/>
              <a:buChar char="Ø"/>
            </a:pPr>
            <a:r>
              <a:rPr lang="en-US" dirty="0"/>
              <a:t>Economic</a:t>
            </a:r>
          </a:p>
        </p:txBody>
      </p:sp>
    </p:spTree>
    <p:extLst>
      <p:ext uri="{BB962C8B-B14F-4D97-AF65-F5344CB8AC3E}">
        <p14:creationId xmlns:p14="http://schemas.microsoft.com/office/powerpoint/2010/main" val="225077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1F0-6F43-44F5-81CB-FC3EAB7DF99D}"/>
              </a:ext>
            </a:extLst>
          </p:cNvPr>
          <p:cNvSpPr>
            <a:spLocks noGrp="1"/>
          </p:cNvSpPr>
          <p:nvPr>
            <p:ph type="title"/>
          </p:nvPr>
        </p:nvSpPr>
        <p:spPr/>
        <p:txBody>
          <a:bodyPr>
            <a:normAutofit fontScale="90000"/>
          </a:bodyPr>
          <a:lstStyle/>
          <a:p>
            <a:pPr algn="ctr">
              <a:lnSpc>
                <a:spcPct val="150000"/>
              </a:lnSpc>
            </a:pPr>
            <a:r>
              <a:rPr lang="en-US" sz="3200" dirty="0"/>
              <a:t>3.2 System Design</a:t>
            </a:r>
            <a:br>
              <a:rPr lang="en-US" sz="3200" dirty="0"/>
            </a:br>
            <a:r>
              <a:rPr lang="en-US" sz="3200" dirty="0"/>
              <a:t>3.2.1 Flow Chart</a:t>
            </a:r>
          </a:p>
        </p:txBody>
      </p:sp>
      <p:pic>
        <p:nvPicPr>
          <p:cNvPr id="7" name="Content Placeholder 6">
            <a:extLst>
              <a:ext uri="{FF2B5EF4-FFF2-40B4-BE49-F238E27FC236}">
                <a16:creationId xmlns:a16="http://schemas.microsoft.com/office/drawing/2014/main" id="{20CA5453-C67E-40E3-8C4B-FF7A9F621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3432" y="2108200"/>
            <a:ext cx="2605461" cy="3760788"/>
          </a:xfrm>
        </p:spPr>
      </p:pic>
    </p:spTree>
    <p:extLst>
      <p:ext uri="{BB962C8B-B14F-4D97-AF65-F5344CB8AC3E}">
        <p14:creationId xmlns:p14="http://schemas.microsoft.com/office/powerpoint/2010/main" val="15346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CCA7-FE38-4304-9A73-FCB47E2ECEE2}"/>
              </a:ext>
            </a:extLst>
          </p:cNvPr>
          <p:cNvSpPr>
            <a:spLocks noGrp="1"/>
          </p:cNvSpPr>
          <p:nvPr>
            <p:ph type="title"/>
          </p:nvPr>
        </p:nvSpPr>
        <p:spPr/>
        <p:txBody>
          <a:bodyPr/>
          <a:lstStyle/>
          <a:p>
            <a:pPr algn="ctr">
              <a:lnSpc>
                <a:spcPct val="150000"/>
              </a:lnSpc>
            </a:pPr>
            <a:r>
              <a:rPr lang="en-US" sz="3200" dirty="0"/>
              <a:t>3.2.2 Use Case</a:t>
            </a:r>
          </a:p>
        </p:txBody>
      </p:sp>
      <p:pic>
        <p:nvPicPr>
          <p:cNvPr id="9" name="Content Placeholder 8">
            <a:extLst>
              <a:ext uri="{FF2B5EF4-FFF2-40B4-BE49-F238E27FC236}">
                <a16:creationId xmlns:a16="http://schemas.microsoft.com/office/drawing/2014/main" id="{CE094CF6-86F6-4C4F-961C-8B9B17C6B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5203" y="2108200"/>
            <a:ext cx="4401920" cy="3760788"/>
          </a:xfrm>
        </p:spPr>
      </p:pic>
    </p:spTree>
    <p:extLst>
      <p:ext uri="{BB962C8B-B14F-4D97-AF65-F5344CB8AC3E}">
        <p14:creationId xmlns:p14="http://schemas.microsoft.com/office/powerpoint/2010/main" val="2113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6D71-8C59-43B4-AAFB-29DD0AE05001}"/>
              </a:ext>
            </a:extLst>
          </p:cNvPr>
          <p:cNvSpPr>
            <a:spLocks noGrp="1"/>
          </p:cNvSpPr>
          <p:nvPr>
            <p:ph type="title"/>
          </p:nvPr>
        </p:nvSpPr>
        <p:spPr/>
        <p:txBody>
          <a:bodyPr/>
          <a:lstStyle/>
          <a:p>
            <a:pPr algn="ctr">
              <a:lnSpc>
                <a:spcPct val="150000"/>
              </a:lnSpc>
            </a:pPr>
            <a:r>
              <a:rPr lang="en-US" sz="3200" dirty="0"/>
              <a:t>3.2.3 Description of algorithms</a:t>
            </a:r>
          </a:p>
        </p:txBody>
      </p:sp>
      <p:sp>
        <p:nvSpPr>
          <p:cNvPr id="3" name="Content Placeholder 2">
            <a:extLst>
              <a:ext uri="{FF2B5EF4-FFF2-40B4-BE49-F238E27FC236}">
                <a16:creationId xmlns:a16="http://schemas.microsoft.com/office/drawing/2014/main" id="{211750B0-DE8F-4E12-AB28-326A70DBAE46}"/>
              </a:ext>
            </a:extLst>
          </p:cNvPr>
          <p:cNvSpPr>
            <a:spLocks noGrp="1"/>
          </p:cNvSpPr>
          <p:nvPr>
            <p:ph idx="1"/>
          </p:nvPr>
        </p:nvSpPr>
        <p:spPr/>
        <p:txBody>
          <a:bodyPr/>
          <a:lstStyle/>
          <a:p>
            <a:pPr>
              <a:buFont typeface="Wingdings" panose="05000000000000000000" pitchFamily="2" charset="2"/>
              <a:buChar char="Ø"/>
            </a:pPr>
            <a:r>
              <a:rPr lang="en-US" dirty="0"/>
              <a:t> Recommendation System</a:t>
            </a:r>
          </a:p>
          <a:p>
            <a:pPr>
              <a:buFont typeface="Wingdings" panose="05000000000000000000" pitchFamily="2" charset="2"/>
              <a:buChar char="Ø"/>
            </a:pPr>
            <a:r>
              <a:rPr lang="en-US" dirty="0"/>
              <a:t> Search Algorithm</a:t>
            </a:r>
          </a:p>
        </p:txBody>
      </p:sp>
    </p:spTree>
    <p:extLst>
      <p:ext uri="{BB962C8B-B14F-4D97-AF65-F5344CB8AC3E}">
        <p14:creationId xmlns:p14="http://schemas.microsoft.com/office/powerpoint/2010/main" val="364407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129C-BFC9-4DDC-BC32-769A4B6B4C5C}"/>
              </a:ext>
            </a:extLst>
          </p:cNvPr>
          <p:cNvSpPr>
            <a:spLocks noGrp="1"/>
          </p:cNvSpPr>
          <p:nvPr>
            <p:ph type="title"/>
          </p:nvPr>
        </p:nvSpPr>
        <p:spPr/>
        <p:txBody>
          <a:bodyPr/>
          <a:lstStyle/>
          <a:p>
            <a:pPr algn="ctr">
              <a:lnSpc>
                <a:spcPct val="150000"/>
              </a:lnSpc>
            </a:pPr>
            <a:r>
              <a:rPr lang="en-US" sz="3200" dirty="0"/>
              <a:t>3.2.4 Programming Languages</a:t>
            </a:r>
          </a:p>
        </p:txBody>
      </p:sp>
      <p:sp>
        <p:nvSpPr>
          <p:cNvPr id="3" name="Content Placeholder 2">
            <a:extLst>
              <a:ext uri="{FF2B5EF4-FFF2-40B4-BE49-F238E27FC236}">
                <a16:creationId xmlns:a16="http://schemas.microsoft.com/office/drawing/2014/main" id="{C4E11BFE-CC24-4FC6-B9BB-9B4976BBF3D3}"/>
              </a:ext>
            </a:extLst>
          </p:cNvPr>
          <p:cNvSpPr>
            <a:spLocks noGrp="1"/>
          </p:cNvSpPr>
          <p:nvPr>
            <p:ph idx="1"/>
          </p:nvPr>
        </p:nvSpPr>
        <p:spPr/>
        <p:txBody>
          <a:bodyPr/>
          <a:lstStyle/>
          <a:p>
            <a:pPr>
              <a:buFont typeface="Wingdings" panose="05000000000000000000" pitchFamily="2" charset="2"/>
              <a:buChar char="Ø"/>
            </a:pPr>
            <a:r>
              <a:rPr lang="en-US" dirty="0"/>
              <a:t> </a:t>
            </a:r>
            <a:r>
              <a:rPr lang="en-US" dirty="0" err="1"/>
              <a:t>FrontEnd</a:t>
            </a:r>
            <a:endParaRPr lang="en-US" dirty="0"/>
          </a:p>
          <a:p>
            <a:pPr lvl="1">
              <a:buFont typeface="Wingdings" panose="05000000000000000000" pitchFamily="2" charset="2"/>
              <a:buChar char="Ø"/>
            </a:pPr>
            <a:r>
              <a:rPr lang="en-US" dirty="0"/>
              <a:t>React</a:t>
            </a:r>
          </a:p>
          <a:p>
            <a:pPr>
              <a:buFont typeface="Wingdings" panose="05000000000000000000" pitchFamily="2" charset="2"/>
              <a:buChar char="Ø"/>
            </a:pPr>
            <a:r>
              <a:rPr lang="en-US" dirty="0"/>
              <a:t> Backend</a:t>
            </a:r>
          </a:p>
          <a:p>
            <a:pPr lvl="1">
              <a:buFont typeface="Wingdings" panose="05000000000000000000" pitchFamily="2" charset="2"/>
              <a:buChar char="Ø"/>
            </a:pPr>
            <a:r>
              <a:rPr lang="en-US" dirty="0"/>
              <a:t> PHP</a:t>
            </a:r>
          </a:p>
          <a:p>
            <a:pPr>
              <a:buFont typeface="Wingdings" panose="05000000000000000000" pitchFamily="2" charset="2"/>
              <a:buChar char="Ø"/>
            </a:pPr>
            <a:r>
              <a:rPr lang="en-US" dirty="0"/>
              <a:t> Database</a:t>
            </a:r>
          </a:p>
          <a:p>
            <a:pPr lvl="1">
              <a:buFont typeface="Wingdings" panose="05000000000000000000" pitchFamily="2" charset="2"/>
              <a:buChar char="Ø"/>
            </a:pPr>
            <a:r>
              <a:rPr lang="en-US" dirty="0"/>
              <a:t> phpMyAdmin</a:t>
            </a:r>
          </a:p>
        </p:txBody>
      </p:sp>
    </p:spTree>
    <p:extLst>
      <p:ext uri="{BB962C8B-B14F-4D97-AF65-F5344CB8AC3E}">
        <p14:creationId xmlns:p14="http://schemas.microsoft.com/office/powerpoint/2010/main" val="367239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88DF-9049-444F-B619-3980C6029E2B}"/>
              </a:ext>
            </a:extLst>
          </p:cNvPr>
          <p:cNvSpPr>
            <a:spLocks noGrp="1"/>
          </p:cNvSpPr>
          <p:nvPr>
            <p:ph type="title"/>
          </p:nvPr>
        </p:nvSpPr>
        <p:spPr/>
        <p:txBody>
          <a:bodyPr>
            <a:normAutofit/>
          </a:bodyPr>
          <a:lstStyle/>
          <a:p>
            <a:pPr algn="ctr">
              <a:lnSpc>
                <a:spcPct val="150000"/>
              </a:lnSpc>
            </a:pPr>
            <a:r>
              <a:rPr lang="en-US" sz="3200" b="1" dirty="0"/>
              <a:t>Chapter 4: Gantt chart</a:t>
            </a:r>
            <a:endParaRPr lang="en-US" sz="3200" dirty="0"/>
          </a:p>
        </p:txBody>
      </p:sp>
      <p:pic>
        <p:nvPicPr>
          <p:cNvPr id="5" name="Content Placeholder 4">
            <a:extLst>
              <a:ext uri="{FF2B5EF4-FFF2-40B4-BE49-F238E27FC236}">
                <a16:creationId xmlns:a16="http://schemas.microsoft.com/office/drawing/2014/main" id="{E41865ED-B669-4153-95F3-0580259130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544490"/>
            <a:ext cx="10058400" cy="2888208"/>
          </a:xfrm>
        </p:spPr>
      </p:pic>
    </p:spTree>
    <p:extLst>
      <p:ext uri="{BB962C8B-B14F-4D97-AF65-F5344CB8AC3E}">
        <p14:creationId xmlns:p14="http://schemas.microsoft.com/office/powerpoint/2010/main" val="341409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F3F8-0C6C-418F-B13E-EF01F3971332}"/>
              </a:ext>
            </a:extLst>
          </p:cNvPr>
          <p:cNvSpPr>
            <a:spLocks noGrp="1"/>
          </p:cNvSpPr>
          <p:nvPr>
            <p:ph type="title"/>
          </p:nvPr>
        </p:nvSpPr>
        <p:spPr/>
        <p:txBody>
          <a:bodyPr/>
          <a:lstStyle/>
          <a:p>
            <a:pPr algn="ctr">
              <a:lnSpc>
                <a:spcPct val="150000"/>
              </a:lnSpc>
            </a:pPr>
            <a:r>
              <a:rPr lang="en-US" sz="3200" b="1" dirty="0"/>
              <a:t>Chapter 5: Expected Outcome</a:t>
            </a:r>
            <a:endParaRPr lang="en-US" sz="3200" dirty="0"/>
          </a:p>
        </p:txBody>
      </p:sp>
      <p:sp>
        <p:nvSpPr>
          <p:cNvPr id="3" name="Content Placeholder 2">
            <a:extLst>
              <a:ext uri="{FF2B5EF4-FFF2-40B4-BE49-F238E27FC236}">
                <a16:creationId xmlns:a16="http://schemas.microsoft.com/office/drawing/2014/main" id="{F8D21341-F0E1-46F1-9A22-C20169C7BFEB}"/>
              </a:ext>
            </a:extLst>
          </p:cNvPr>
          <p:cNvSpPr>
            <a:spLocks noGrp="1"/>
          </p:cNvSpPr>
          <p:nvPr>
            <p:ph idx="1"/>
          </p:nvPr>
        </p:nvSpPr>
        <p:spPr/>
        <p:txBody>
          <a:bodyPr/>
          <a:lstStyle/>
          <a:p>
            <a:r>
              <a:rPr lang="en-US" dirty="0"/>
              <a:t>After the completion of the project the CMS system is developed having features:</a:t>
            </a:r>
          </a:p>
          <a:p>
            <a:pPr>
              <a:buFont typeface="Wingdings" panose="05000000000000000000" pitchFamily="2" charset="2"/>
              <a:buChar char="Ø"/>
            </a:pPr>
            <a:r>
              <a:rPr lang="en-US" dirty="0"/>
              <a:t> Adding Posts, pages, category, media, etc.</a:t>
            </a:r>
          </a:p>
          <a:p>
            <a:pPr>
              <a:buFont typeface="Wingdings" panose="05000000000000000000" pitchFamily="2" charset="2"/>
              <a:buChar char="Ø"/>
            </a:pPr>
            <a:r>
              <a:rPr lang="en-US" dirty="0"/>
              <a:t> Adding users with roles and capabilities.</a:t>
            </a:r>
          </a:p>
          <a:p>
            <a:pPr>
              <a:buFont typeface="Wingdings" panose="05000000000000000000" pitchFamily="2" charset="2"/>
              <a:buChar char="Ø"/>
            </a:pPr>
            <a:r>
              <a:rPr lang="en-US" dirty="0"/>
              <a:t> Adding YouTube videos</a:t>
            </a:r>
          </a:p>
          <a:p>
            <a:pPr>
              <a:buFont typeface="Wingdings" panose="05000000000000000000" pitchFamily="2" charset="2"/>
              <a:buChar char="Ø"/>
            </a:pPr>
            <a:r>
              <a:rPr lang="en-US" dirty="0"/>
              <a:t> Compare two products</a:t>
            </a:r>
          </a:p>
        </p:txBody>
      </p:sp>
    </p:spTree>
    <p:extLst>
      <p:ext uri="{BB962C8B-B14F-4D97-AF65-F5344CB8AC3E}">
        <p14:creationId xmlns:p14="http://schemas.microsoft.com/office/powerpoint/2010/main" val="113389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952E-00CC-4496-B494-B99500D76F6F}"/>
              </a:ext>
            </a:extLst>
          </p:cNvPr>
          <p:cNvSpPr>
            <a:spLocks noGrp="1"/>
          </p:cNvSpPr>
          <p:nvPr>
            <p:ph type="title"/>
          </p:nvPr>
        </p:nvSpPr>
        <p:spPr/>
        <p:txBody>
          <a:bodyPr/>
          <a:lstStyle/>
          <a:p>
            <a:pPr algn="ctr">
              <a:lnSpc>
                <a:spcPct val="150000"/>
              </a:lnSpc>
            </a:pPr>
            <a:r>
              <a:rPr lang="en-US" sz="3200" dirty="0"/>
              <a:t>References</a:t>
            </a:r>
          </a:p>
        </p:txBody>
      </p:sp>
      <p:sp>
        <p:nvSpPr>
          <p:cNvPr id="3" name="Content Placeholder 2">
            <a:extLst>
              <a:ext uri="{FF2B5EF4-FFF2-40B4-BE49-F238E27FC236}">
                <a16:creationId xmlns:a16="http://schemas.microsoft.com/office/drawing/2014/main" id="{044B4844-4DD6-4822-B24E-5DAEEBAA5CC9}"/>
              </a:ext>
            </a:extLst>
          </p:cNvPr>
          <p:cNvSpPr>
            <a:spLocks noGrp="1"/>
          </p:cNvSpPr>
          <p:nvPr>
            <p:ph idx="1"/>
          </p:nvPr>
        </p:nvSpPr>
        <p:spPr/>
        <p:txBody>
          <a:bodyPr>
            <a:normAutofit fontScale="92500"/>
          </a:bodyPr>
          <a:lstStyle/>
          <a:p>
            <a:pPr>
              <a:buFont typeface="Wingdings" panose="05000000000000000000" pitchFamily="2" charset="2"/>
              <a:buChar char="Ø"/>
            </a:pPr>
            <a:r>
              <a:rPr lang="en-US" dirty="0"/>
              <a:t> B. Hari, "Article </a:t>
            </a:r>
            <a:r>
              <a:rPr lang="en-US" dirty="0" err="1"/>
              <a:t>cms</a:t>
            </a:r>
            <a:r>
              <a:rPr lang="en-US" dirty="0"/>
              <a:t> </a:t>
            </a:r>
            <a:r>
              <a:rPr lang="en-US" dirty="0" err="1"/>
              <a:t>bala</a:t>
            </a:r>
            <a:r>
              <a:rPr lang="en-US" dirty="0"/>
              <a:t> </a:t>
            </a:r>
            <a:r>
              <a:rPr lang="en-US" dirty="0" err="1"/>
              <a:t>hari</a:t>
            </a:r>
            <a:r>
              <a:rPr lang="en-US" dirty="0"/>
              <a:t> : pulse : </a:t>
            </a:r>
            <a:r>
              <a:rPr lang="en-US" dirty="0" err="1"/>
              <a:t>linkedin</a:t>
            </a:r>
            <a:r>
              <a:rPr lang="en-US" dirty="0"/>
              <a:t>," 11 July 2023. [Online]. Available: https://www.linkedin.com/pulse/article-cms-bala-hari.</a:t>
            </a:r>
          </a:p>
          <a:p>
            <a:pPr>
              <a:buFont typeface="Wingdings" panose="05000000000000000000" pitchFamily="2" charset="2"/>
              <a:buChar char="Ø"/>
            </a:pPr>
            <a:r>
              <a:rPr lang="en-US" dirty="0"/>
              <a:t> C. Morris, 03 November 2022. [Online]. Available: https://www.searchenginejournal.com/what-is-a-content-management-system-cms/468136/.</a:t>
            </a:r>
          </a:p>
          <a:p>
            <a:pPr>
              <a:buFont typeface="Wingdings" panose="05000000000000000000" pitchFamily="2" charset="2"/>
              <a:buChar char="Ø"/>
            </a:pPr>
            <a:r>
              <a:rPr lang="en-US" dirty="0"/>
              <a:t> S. A. F. C. Scott Robinson, "Content Management: TechTarget," April 2024. [Online]. Available: https://www.techtarget.com/</a:t>
            </a:r>
            <a:r>
              <a:rPr lang="en-US" dirty="0" err="1"/>
              <a:t>searchcontentmanagement</a:t>
            </a:r>
            <a:r>
              <a:rPr lang="en-US" dirty="0"/>
              <a:t>/definition/content-management-system-CMS#:~:text=A%20CMS%20provides%20a%20graphical,content%20delivery%20application%20(CDA)..</a:t>
            </a:r>
          </a:p>
          <a:p>
            <a:pPr>
              <a:buFont typeface="Wingdings" panose="05000000000000000000" pitchFamily="2" charset="2"/>
              <a:buChar char="Ø"/>
            </a:pPr>
            <a:r>
              <a:rPr lang="en-US" dirty="0"/>
              <a:t> A. </a:t>
            </a:r>
            <a:r>
              <a:rPr lang="en-US" dirty="0" err="1"/>
              <a:t>Volle</a:t>
            </a:r>
            <a:r>
              <a:rPr lang="en-US" dirty="0"/>
              <a:t>, "Computers : Technology : Britannica," 05 June 2024. [Online]. Available: https://www.britannica.com/technology/content-management-system.</a:t>
            </a:r>
          </a:p>
        </p:txBody>
      </p:sp>
    </p:spTree>
    <p:extLst>
      <p:ext uri="{BB962C8B-B14F-4D97-AF65-F5344CB8AC3E}">
        <p14:creationId xmlns:p14="http://schemas.microsoft.com/office/powerpoint/2010/main" val="131897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0BAD-30C6-4DAE-B803-871A8308BF20}"/>
              </a:ext>
            </a:extLst>
          </p:cNvPr>
          <p:cNvSpPr>
            <a:spLocks noGrp="1"/>
          </p:cNvSpPr>
          <p:nvPr>
            <p:ph type="title"/>
          </p:nvPr>
        </p:nvSpPr>
        <p:spPr/>
        <p:txBody>
          <a:bodyPr/>
          <a:lstStyle/>
          <a:p>
            <a:pPr algn="ctr"/>
            <a:r>
              <a:rPr lang="en-US" dirty="0"/>
              <a:t>Table of content</a:t>
            </a:r>
          </a:p>
        </p:txBody>
      </p:sp>
      <p:sp>
        <p:nvSpPr>
          <p:cNvPr id="3" name="Content Placeholder 2">
            <a:extLst>
              <a:ext uri="{FF2B5EF4-FFF2-40B4-BE49-F238E27FC236}">
                <a16:creationId xmlns:a16="http://schemas.microsoft.com/office/drawing/2014/main" id="{9DAEACB7-1D94-436B-A7DD-3B1EE1B711BB}"/>
              </a:ext>
            </a:extLst>
          </p:cNvPr>
          <p:cNvSpPr>
            <a:spLocks noGrp="1"/>
          </p:cNvSpPr>
          <p:nvPr>
            <p:ph idx="1"/>
          </p:nvPr>
        </p:nvSpPr>
        <p:spPr/>
        <p:txBody>
          <a:bodyPr/>
          <a:lstStyle/>
          <a:p>
            <a:r>
              <a:rPr lang="en-US" dirty="0"/>
              <a:t>Chapter 1: Introduction</a:t>
            </a:r>
          </a:p>
          <a:p>
            <a:r>
              <a:rPr lang="en-US" dirty="0"/>
              <a:t>Chapter 2: Background Study and Literature Review</a:t>
            </a:r>
          </a:p>
          <a:p>
            <a:r>
              <a:rPr lang="en-US" dirty="0"/>
              <a:t>Chapter 3: System Analysis and Design</a:t>
            </a:r>
          </a:p>
          <a:p>
            <a:r>
              <a:rPr lang="en-US" dirty="0"/>
              <a:t>Chapter 4: Gantt Chart</a:t>
            </a:r>
          </a:p>
          <a:p>
            <a:r>
              <a:rPr lang="en-US" dirty="0"/>
              <a:t>Chapter 5: Expected Outcome</a:t>
            </a:r>
          </a:p>
          <a:p>
            <a:r>
              <a:rPr lang="en-US" dirty="0"/>
              <a:t>References</a:t>
            </a:r>
          </a:p>
        </p:txBody>
      </p:sp>
    </p:spTree>
    <p:extLst>
      <p:ext uri="{BB962C8B-B14F-4D97-AF65-F5344CB8AC3E}">
        <p14:creationId xmlns:p14="http://schemas.microsoft.com/office/powerpoint/2010/main" val="417358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BB5C-03CB-46CF-BB7E-79D3B034EB0F}"/>
              </a:ext>
            </a:extLst>
          </p:cNvPr>
          <p:cNvSpPr>
            <a:spLocks noGrp="1"/>
          </p:cNvSpPr>
          <p:nvPr>
            <p:ph type="title"/>
          </p:nvPr>
        </p:nvSpPr>
        <p:spPr/>
        <p:txBody>
          <a:bodyPr>
            <a:normAutofit fontScale="90000"/>
          </a:bodyPr>
          <a:lstStyle/>
          <a:p>
            <a:pPr algn="ctr">
              <a:lnSpc>
                <a:spcPct val="150000"/>
              </a:lnSpc>
            </a:pPr>
            <a:r>
              <a:rPr lang="en-US" sz="4000" b="1" dirty="0"/>
              <a:t>Chapter 1: Introduction</a:t>
            </a:r>
            <a:br>
              <a:rPr lang="en-US" dirty="0"/>
            </a:br>
            <a:r>
              <a:rPr lang="en-US" sz="3600" dirty="0"/>
              <a:t>1.1 Introduction of project</a:t>
            </a:r>
            <a:endParaRPr lang="en-US" dirty="0"/>
          </a:p>
        </p:txBody>
      </p:sp>
      <p:sp>
        <p:nvSpPr>
          <p:cNvPr id="3" name="Content Placeholder 2">
            <a:extLst>
              <a:ext uri="{FF2B5EF4-FFF2-40B4-BE49-F238E27FC236}">
                <a16:creationId xmlns:a16="http://schemas.microsoft.com/office/drawing/2014/main" id="{C9A3C3DD-3841-4702-A268-7A6E2D394264}"/>
              </a:ext>
            </a:extLst>
          </p:cNvPr>
          <p:cNvSpPr>
            <a:spLocks noGrp="1"/>
          </p:cNvSpPr>
          <p:nvPr>
            <p:ph idx="1"/>
          </p:nvPr>
        </p:nvSpPr>
        <p:spPr/>
        <p:txBody>
          <a:bodyPr/>
          <a:lstStyle/>
          <a:p>
            <a:pPr>
              <a:buFont typeface="Wingdings" panose="05000000000000000000" pitchFamily="2" charset="2"/>
              <a:buChar char="Ø"/>
            </a:pPr>
            <a:r>
              <a:rPr lang="en-US" dirty="0"/>
              <a:t> “Shop Swiftly” is an e-commerce website that has its own unique Content Management System (CMS).</a:t>
            </a:r>
          </a:p>
          <a:p>
            <a:pPr>
              <a:buFont typeface="Wingdings" panose="05000000000000000000" pitchFamily="2" charset="2"/>
              <a:buChar char="Ø"/>
            </a:pPr>
            <a:r>
              <a:rPr lang="en-US" dirty="0"/>
              <a:t> Everything related to the website can be managed from the CMS such as products, price, image, category, pages, etc.</a:t>
            </a:r>
          </a:p>
        </p:txBody>
      </p:sp>
      <p:sp>
        <p:nvSpPr>
          <p:cNvPr id="4" name="Title 1">
            <a:extLst>
              <a:ext uri="{FF2B5EF4-FFF2-40B4-BE49-F238E27FC236}">
                <a16:creationId xmlns:a16="http://schemas.microsoft.com/office/drawing/2014/main" id="{648CA9DC-3E18-4337-9E13-62D18C68572A}"/>
              </a:ext>
            </a:extLst>
          </p:cNvPr>
          <p:cNvSpPr txBox="1">
            <a:spLocks/>
          </p:cNvSpPr>
          <p:nvPr/>
        </p:nvSpPr>
        <p:spPr>
          <a:xfrm>
            <a:off x="1097280" y="211447"/>
            <a:ext cx="10058400" cy="145075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lnSpc>
                <a:spcPct val="150000"/>
              </a:lnSpc>
            </a:pPr>
            <a:r>
              <a:rPr lang="en-US" sz="4000" b="1"/>
              <a:t>Chapter 1: Introduction</a:t>
            </a:r>
            <a:br>
              <a:rPr lang="en-US"/>
            </a:br>
            <a:r>
              <a:rPr lang="en-US" sz="3600"/>
              <a:t>1.1 Introduction of project</a:t>
            </a:r>
            <a:endParaRPr lang="en-US" dirty="0"/>
          </a:p>
        </p:txBody>
      </p:sp>
    </p:spTree>
    <p:extLst>
      <p:ext uri="{BB962C8B-B14F-4D97-AF65-F5344CB8AC3E}">
        <p14:creationId xmlns:p14="http://schemas.microsoft.com/office/powerpoint/2010/main" val="376853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AECF-16AB-4AE0-BC5A-A948CECCCBFD}"/>
              </a:ext>
            </a:extLst>
          </p:cNvPr>
          <p:cNvSpPr>
            <a:spLocks noGrp="1"/>
          </p:cNvSpPr>
          <p:nvPr>
            <p:ph type="title"/>
          </p:nvPr>
        </p:nvSpPr>
        <p:spPr/>
        <p:txBody>
          <a:bodyPr/>
          <a:lstStyle/>
          <a:p>
            <a:pPr algn="ctr">
              <a:lnSpc>
                <a:spcPct val="150000"/>
              </a:lnSpc>
            </a:pPr>
            <a:r>
              <a:rPr lang="en-US" sz="3200" dirty="0"/>
              <a:t>1.2 Problem Statement</a:t>
            </a:r>
          </a:p>
        </p:txBody>
      </p:sp>
      <p:sp>
        <p:nvSpPr>
          <p:cNvPr id="3" name="Content Placeholder 2">
            <a:extLst>
              <a:ext uri="{FF2B5EF4-FFF2-40B4-BE49-F238E27FC236}">
                <a16:creationId xmlns:a16="http://schemas.microsoft.com/office/drawing/2014/main" id="{A57BDF50-AB19-4F06-B1E0-2473B24427AF}"/>
              </a:ext>
            </a:extLst>
          </p:cNvPr>
          <p:cNvSpPr>
            <a:spLocks noGrp="1"/>
          </p:cNvSpPr>
          <p:nvPr>
            <p:ph idx="1"/>
          </p:nvPr>
        </p:nvSpPr>
        <p:spPr/>
        <p:txBody>
          <a:bodyPr/>
          <a:lstStyle/>
          <a:p>
            <a:pPr>
              <a:buFont typeface="Wingdings" panose="05000000000000000000" pitchFamily="2" charset="2"/>
              <a:buChar char="Ø"/>
            </a:pPr>
            <a:r>
              <a:rPr lang="en-US" dirty="0"/>
              <a:t> Dependency on third-party applications</a:t>
            </a:r>
          </a:p>
          <a:p>
            <a:pPr>
              <a:buFont typeface="Wingdings" panose="05000000000000000000" pitchFamily="2" charset="2"/>
              <a:buChar char="Ø"/>
            </a:pPr>
            <a:r>
              <a:rPr lang="en-US" dirty="0"/>
              <a:t> Performance overhead</a:t>
            </a:r>
          </a:p>
          <a:p>
            <a:pPr>
              <a:buFont typeface="Wingdings" panose="05000000000000000000" pitchFamily="2" charset="2"/>
              <a:buChar char="Ø"/>
            </a:pPr>
            <a:r>
              <a:rPr lang="en-US" dirty="0"/>
              <a:t> Bloatware</a:t>
            </a:r>
          </a:p>
          <a:p>
            <a:pPr>
              <a:buFont typeface="Wingdings" panose="05000000000000000000" pitchFamily="2" charset="2"/>
              <a:buChar char="Ø"/>
            </a:pPr>
            <a:r>
              <a:rPr lang="en-US" dirty="0"/>
              <a:t> Security risks</a:t>
            </a:r>
          </a:p>
        </p:txBody>
      </p:sp>
    </p:spTree>
    <p:extLst>
      <p:ext uri="{BB962C8B-B14F-4D97-AF65-F5344CB8AC3E}">
        <p14:creationId xmlns:p14="http://schemas.microsoft.com/office/powerpoint/2010/main" val="288674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6861-C281-4610-978A-CC2BF72DF2BD}"/>
              </a:ext>
            </a:extLst>
          </p:cNvPr>
          <p:cNvSpPr>
            <a:spLocks noGrp="1"/>
          </p:cNvSpPr>
          <p:nvPr>
            <p:ph type="title"/>
          </p:nvPr>
        </p:nvSpPr>
        <p:spPr/>
        <p:txBody>
          <a:bodyPr/>
          <a:lstStyle/>
          <a:p>
            <a:pPr algn="ctr">
              <a:lnSpc>
                <a:spcPct val="150000"/>
              </a:lnSpc>
            </a:pPr>
            <a:r>
              <a:rPr lang="en-US" sz="3200" dirty="0"/>
              <a:t>1.3 Objectives</a:t>
            </a:r>
          </a:p>
        </p:txBody>
      </p:sp>
      <p:sp>
        <p:nvSpPr>
          <p:cNvPr id="13" name="Content Placeholder 12">
            <a:extLst>
              <a:ext uri="{FF2B5EF4-FFF2-40B4-BE49-F238E27FC236}">
                <a16:creationId xmlns:a16="http://schemas.microsoft.com/office/drawing/2014/main" id="{ADA76E30-A4B3-4346-B952-A34D3FE088F9}"/>
              </a:ext>
            </a:extLst>
          </p:cNvPr>
          <p:cNvSpPr>
            <a:spLocks noGrp="1"/>
          </p:cNvSpPr>
          <p:nvPr>
            <p:ph idx="1"/>
          </p:nvPr>
        </p:nvSpPr>
        <p:spPr/>
        <p:txBody>
          <a:bodyPr/>
          <a:lstStyle/>
          <a:p>
            <a:pPr>
              <a:buFont typeface="Wingdings" panose="05000000000000000000" pitchFamily="2" charset="2"/>
              <a:buChar char="Ø"/>
            </a:pPr>
            <a:r>
              <a:rPr lang="en-US" dirty="0"/>
              <a:t> To create an attractive CMS</a:t>
            </a:r>
          </a:p>
          <a:p>
            <a:pPr>
              <a:buFont typeface="Wingdings" panose="05000000000000000000" pitchFamily="2" charset="2"/>
              <a:buChar char="Ø"/>
            </a:pPr>
            <a:r>
              <a:rPr lang="en-US" dirty="0"/>
              <a:t> To create an environment where user can easily create, manage and organize their contents.</a:t>
            </a:r>
          </a:p>
          <a:p>
            <a:pPr>
              <a:buFont typeface="Wingdings" panose="05000000000000000000" pitchFamily="2" charset="2"/>
              <a:buChar char="Ø"/>
            </a:pPr>
            <a:r>
              <a:rPr lang="en-US" dirty="0"/>
              <a:t> To create a feature that will allow users to compare two products</a:t>
            </a:r>
          </a:p>
        </p:txBody>
      </p:sp>
    </p:spTree>
    <p:extLst>
      <p:ext uri="{BB962C8B-B14F-4D97-AF65-F5344CB8AC3E}">
        <p14:creationId xmlns:p14="http://schemas.microsoft.com/office/powerpoint/2010/main" val="91959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AF60-B64B-490F-880B-B8F6E3961F73}"/>
              </a:ext>
            </a:extLst>
          </p:cNvPr>
          <p:cNvSpPr>
            <a:spLocks noGrp="1"/>
          </p:cNvSpPr>
          <p:nvPr>
            <p:ph type="title"/>
          </p:nvPr>
        </p:nvSpPr>
        <p:spPr/>
        <p:txBody>
          <a:bodyPr>
            <a:normAutofit fontScale="90000"/>
          </a:bodyPr>
          <a:lstStyle/>
          <a:p>
            <a:pPr algn="ctr">
              <a:lnSpc>
                <a:spcPct val="150000"/>
              </a:lnSpc>
            </a:pPr>
            <a:r>
              <a:rPr lang="en-US" sz="3600" b="1" dirty="0"/>
              <a:t>Chapter 2: Background Study</a:t>
            </a:r>
            <a:br>
              <a:rPr lang="en-US" sz="3600" b="1" dirty="0"/>
            </a:br>
            <a:r>
              <a:rPr lang="en-US" sz="3600" dirty="0"/>
              <a:t>2.1 Background Study</a:t>
            </a:r>
          </a:p>
        </p:txBody>
      </p:sp>
      <p:sp>
        <p:nvSpPr>
          <p:cNvPr id="3" name="Content Placeholder 2">
            <a:extLst>
              <a:ext uri="{FF2B5EF4-FFF2-40B4-BE49-F238E27FC236}">
                <a16:creationId xmlns:a16="http://schemas.microsoft.com/office/drawing/2014/main" id="{F7F0B241-BE7C-4816-A797-B8B07538B961}"/>
              </a:ext>
            </a:extLst>
          </p:cNvPr>
          <p:cNvSpPr>
            <a:spLocks noGrp="1"/>
          </p:cNvSpPr>
          <p:nvPr>
            <p:ph idx="1"/>
          </p:nvPr>
        </p:nvSpPr>
        <p:spPr/>
        <p:txBody>
          <a:bodyPr/>
          <a:lstStyle/>
          <a:p>
            <a:r>
              <a:rPr lang="en-US" b="1" dirty="0"/>
              <a:t>WordPress: </a:t>
            </a:r>
            <a:r>
              <a:rPr lang="en-US" dirty="0"/>
              <a:t>It has been in operation for over 20 years. Almost 47% of all websites have been made using WordPress. I studied this to understand how data flows from one component to another and tried to do the same for user friendliness as many users are already familiar with how WordPress works.</a:t>
            </a:r>
          </a:p>
          <a:p>
            <a:r>
              <a:rPr lang="en-US" b="1" dirty="0"/>
              <a:t>Shopify: </a:t>
            </a:r>
            <a:r>
              <a:rPr lang="en-US" dirty="0"/>
              <a:t>This is an e-commerce platform much similar to our own. This platform is built for businesses that want to create online stores. But there is one major flaw, to use the best features, users have to pay a certain amount of money which increases the user’s budget.</a:t>
            </a:r>
          </a:p>
        </p:txBody>
      </p:sp>
    </p:spTree>
    <p:extLst>
      <p:ext uri="{BB962C8B-B14F-4D97-AF65-F5344CB8AC3E}">
        <p14:creationId xmlns:p14="http://schemas.microsoft.com/office/powerpoint/2010/main" val="353550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D79A-A7C2-4964-B3AB-378C6D0779B7}"/>
              </a:ext>
            </a:extLst>
          </p:cNvPr>
          <p:cNvSpPr>
            <a:spLocks noGrp="1"/>
          </p:cNvSpPr>
          <p:nvPr>
            <p:ph type="title"/>
          </p:nvPr>
        </p:nvSpPr>
        <p:spPr/>
        <p:txBody>
          <a:bodyPr/>
          <a:lstStyle/>
          <a:p>
            <a:pPr algn="ctr"/>
            <a:r>
              <a:rPr lang="en-US" sz="3200" dirty="0"/>
              <a:t>2.1 Literature Review</a:t>
            </a:r>
          </a:p>
        </p:txBody>
      </p:sp>
      <p:sp>
        <p:nvSpPr>
          <p:cNvPr id="3" name="Content Placeholder 2">
            <a:extLst>
              <a:ext uri="{FF2B5EF4-FFF2-40B4-BE49-F238E27FC236}">
                <a16:creationId xmlns:a16="http://schemas.microsoft.com/office/drawing/2014/main" id="{F3448AB9-9853-456E-8C25-D348EFE772D7}"/>
              </a:ext>
            </a:extLst>
          </p:cNvPr>
          <p:cNvSpPr>
            <a:spLocks noGrp="1"/>
          </p:cNvSpPr>
          <p:nvPr>
            <p:ph idx="1"/>
          </p:nvPr>
        </p:nvSpPr>
        <p:spPr/>
        <p:txBody>
          <a:bodyPr/>
          <a:lstStyle/>
          <a:p>
            <a:r>
              <a:rPr lang="en-US" dirty="0"/>
              <a:t>Author in [1], talks about what a CMS is, its importance, etc. The author failed to mention many import aspects of a CMS such as role and capability of user that allows and provides required permission to edit, publish and delete a certain post.</a:t>
            </a:r>
          </a:p>
          <a:p>
            <a:r>
              <a:rPr lang="en-US" dirty="0"/>
              <a:t>Author in [3], writes about the benefits, types of CMS, etc. The author fails to mention about how the CMS should look, the coding standards to follow and maintain. Disadvantages of using an already existing system was also not discussed in this article.</a:t>
            </a:r>
          </a:p>
        </p:txBody>
      </p:sp>
    </p:spTree>
    <p:extLst>
      <p:ext uri="{BB962C8B-B14F-4D97-AF65-F5344CB8AC3E}">
        <p14:creationId xmlns:p14="http://schemas.microsoft.com/office/powerpoint/2010/main" val="7572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FB0A-6754-49FB-9E60-966365A07F59}"/>
              </a:ext>
            </a:extLst>
          </p:cNvPr>
          <p:cNvSpPr>
            <a:spLocks noGrp="1"/>
          </p:cNvSpPr>
          <p:nvPr>
            <p:ph type="title"/>
          </p:nvPr>
        </p:nvSpPr>
        <p:spPr/>
        <p:txBody>
          <a:bodyPr>
            <a:normAutofit fontScale="90000"/>
          </a:bodyPr>
          <a:lstStyle/>
          <a:p>
            <a:pPr algn="ctr">
              <a:lnSpc>
                <a:spcPct val="150000"/>
              </a:lnSpc>
            </a:pPr>
            <a:r>
              <a:rPr lang="en-US" sz="3200" b="1" dirty="0"/>
              <a:t>Chapter 3: System Analysis And Design</a:t>
            </a:r>
            <a:br>
              <a:rPr lang="en-US" sz="3200" b="1" dirty="0"/>
            </a:br>
            <a:r>
              <a:rPr lang="en-US" sz="3200" dirty="0"/>
              <a:t>3.1 System Analysis</a:t>
            </a:r>
          </a:p>
        </p:txBody>
      </p:sp>
      <p:sp>
        <p:nvSpPr>
          <p:cNvPr id="3" name="Content Placeholder 2">
            <a:extLst>
              <a:ext uri="{FF2B5EF4-FFF2-40B4-BE49-F238E27FC236}">
                <a16:creationId xmlns:a16="http://schemas.microsoft.com/office/drawing/2014/main" id="{B2B9A0A9-5A80-4505-9594-F0784805C38F}"/>
              </a:ext>
            </a:extLst>
          </p:cNvPr>
          <p:cNvSpPr>
            <a:spLocks noGrp="1"/>
          </p:cNvSpPr>
          <p:nvPr>
            <p:ph idx="1"/>
          </p:nvPr>
        </p:nvSpPr>
        <p:spPr/>
        <p:txBody>
          <a:bodyPr/>
          <a:lstStyle/>
          <a:p>
            <a:r>
              <a:rPr lang="en-US" dirty="0"/>
              <a:t>"System analysis" is the process of breaking down a system to improve it using better procedures and techniques. This process involves planning a new system to either improve or replace an existing system. Thus, it is the process of gathering and analyzing data, recognizing problems, and applying the data to provide feedback on system modifications.</a:t>
            </a:r>
          </a:p>
          <a:p>
            <a:r>
              <a:rPr lang="en-US" dirty="0"/>
              <a:t>When conducting a system analysis, the following objectives are kept in mind:</a:t>
            </a:r>
          </a:p>
          <a:p>
            <a:r>
              <a:rPr lang="en-US" dirty="0"/>
              <a:t>Perform economic and technical analysis.</a:t>
            </a:r>
          </a:p>
          <a:p>
            <a:r>
              <a:rPr lang="en-US" dirty="0"/>
              <a:t>Assign responsibilities to the database, hardware, software, and other parts of the system.</a:t>
            </a:r>
          </a:p>
        </p:txBody>
      </p:sp>
    </p:spTree>
    <p:extLst>
      <p:ext uri="{BB962C8B-B14F-4D97-AF65-F5344CB8AC3E}">
        <p14:creationId xmlns:p14="http://schemas.microsoft.com/office/powerpoint/2010/main" val="413921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02CB-F429-43DF-89B8-A11E1662F85D}"/>
              </a:ext>
            </a:extLst>
          </p:cNvPr>
          <p:cNvSpPr>
            <a:spLocks noGrp="1"/>
          </p:cNvSpPr>
          <p:nvPr>
            <p:ph type="title"/>
          </p:nvPr>
        </p:nvSpPr>
        <p:spPr/>
        <p:txBody>
          <a:bodyPr/>
          <a:lstStyle/>
          <a:p>
            <a:pPr algn="ctr">
              <a:lnSpc>
                <a:spcPct val="150000"/>
              </a:lnSpc>
            </a:pPr>
            <a:r>
              <a:rPr lang="en-US" sz="3200" dirty="0"/>
              <a:t>3.1.1 Functional Requirement</a:t>
            </a:r>
          </a:p>
        </p:txBody>
      </p:sp>
      <p:sp>
        <p:nvSpPr>
          <p:cNvPr id="3" name="Content Placeholder 2">
            <a:extLst>
              <a:ext uri="{FF2B5EF4-FFF2-40B4-BE49-F238E27FC236}">
                <a16:creationId xmlns:a16="http://schemas.microsoft.com/office/drawing/2014/main" id="{0563B0D2-36C4-4531-A03C-DC6CC320B134}"/>
              </a:ext>
            </a:extLst>
          </p:cNvPr>
          <p:cNvSpPr>
            <a:spLocks noGrp="1"/>
          </p:cNvSpPr>
          <p:nvPr>
            <p:ph idx="1"/>
          </p:nvPr>
        </p:nvSpPr>
        <p:spPr/>
        <p:txBody>
          <a:bodyPr/>
          <a:lstStyle/>
          <a:p>
            <a:pPr>
              <a:buFont typeface="Wingdings" panose="05000000000000000000" pitchFamily="2" charset="2"/>
              <a:buChar char="Ø"/>
            </a:pPr>
            <a:r>
              <a:rPr lang="en-US" dirty="0"/>
              <a:t> Users should be able to search for specific products</a:t>
            </a:r>
          </a:p>
          <a:p>
            <a:pPr>
              <a:buFont typeface="Wingdings" panose="05000000000000000000" pitchFamily="2" charset="2"/>
              <a:buChar char="Ø"/>
            </a:pPr>
            <a:r>
              <a:rPr lang="en-US" dirty="0"/>
              <a:t> Users should be able to add and remove products from cart</a:t>
            </a:r>
          </a:p>
          <a:p>
            <a:pPr>
              <a:buFont typeface="Wingdings" panose="05000000000000000000" pitchFamily="2" charset="2"/>
              <a:buChar char="Ø"/>
            </a:pPr>
            <a:r>
              <a:rPr lang="en-US" dirty="0"/>
              <a:t> Users should be able to add their desired products to favorites.</a:t>
            </a:r>
          </a:p>
          <a:p>
            <a:pPr>
              <a:buFont typeface="Wingdings" panose="05000000000000000000" pitchFamily="2" charset="2"/>
              <a:buChar char="Ø"/>
            </a:pPr>
            <a:r>
              <a:rPr lang="en-US" dirty="0"/>
              <a:t> When new users register, a dialog box should open to confirm their registration.</a:t>
            </a:r>
          </a:p>
        </p:txBody>
      </p:sp>
    </p:spTree>
    <p:extLst>
      <p:ext uri="{BB962C8B-B14F-4D97-AF65-F5344CB8AC3E}">
        <p14:creationId xmlns:p14="http://schemas.microsoft.com/office/powerpoint/2010/main" val="415901343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{EB91EACC-DCA8-4728-A98F-FC2B8A3B7CC1}tf56160789_win32</Template>
  <TotalTime>93</TotalTime>
  <Words>804</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Bookman Old Style</vt:lpstr>
      <vt:lpstr>Calibri</vt:lpstr>
      <vt:lpstr>Franklin Gothic Book</vt:lpstr>
      <vt:lpstr>Wingdings</vt:lpstr>
      <vt:lpstr>Custom</vt:lpstr>
      <vt:lpstr>Shop Swiftly</vt:lpstr>
      <vt:lpstr>Table of content</vt:lpstr>
      <vt:lpstr>Chapter 1: Introduction 1.1 Introduction of project</vt:lpstr>
      <vt:lpstr>1.2 Problem Statement</vt:lpstr>
      <vt:lpstr>1.3 Objectives</vt:lpstr>
      <vt:lpstr>Chapter 2: Background Study 2.1 Background Study</vt:lpstr>
      <vt:lpstr>2.1 Literature Review</vt:lpstr>
      <vt:lpstr>Chapter 3: System Analysis And Design 3.1 System Analysis</vt:lpstr>
      <vt:lpstr>3.1.1 Functional Requirement</vt:lpstr>
      <vt:lpstr>3.1.2 Non-Functional Requirement</vt:lpstr>
      <vt:lpstr>3.1.3 Feasibility Study</vt:lpstr>
      <vt:lpstr>3.2 System Design 3.2.1 Flow Chart</vt:lpstr>
      <vt:lpstr>3.2.2 Use Case</vt:lpstr>
      <vt:lpstr>3.2.3 Description of algorithms</vt:lpstr>
      <vt:lpstr>3.2.4 Programming Languages</vt:lpstr>
      <vt:lpstr>Chapter 4: Gantt chart</vt:lpstr>
      <vt:lpstr>Chapter 5: Expected Outcome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Swiftly</dc:title>
  <dc:creator>amir mhr</dc:creator>
  <cp:lastModifiedBy>amir mhr</cp:lastModifiedBy>
  <cp:revision>6</cp:revision>
  <dcterms:created xsi:type="dcterms:W3CDTF">2024-08-14T15:29:09Z</dcterms:created>
  <dcterms:modified xsi:type="dcterms:W3CDTF">2024-08-15T02:55:15Z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