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2.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notesMasterIdLst>
    <p:notesMasterId r:id="rId65"/>
  </p:notesMasterIdLst>
  <p:sldIdLst>
    <p:sldId id="256" r:id="rId2"/>
    <p:sldId id="257" r:id="rId3"/>
    <p:sldId id="258" r:id="rId4"/>
    <p:sldId id="267" r:id="rId5"/>
    <p:sldId id="259" r:id="rId6"/>
    <p:sldId id="260" r:id="rId7"/>
    <p:sldId id="268" r:id="rId8"/>
    <p:sldId id="262" r:id="rId9"/>
    <p:sldId id="263" r:id="rId10"/>
    <p:sldId id="264" r:id="rId11"/>
    <p:sldId id="266" r:id="rId12"/>
    <p:sldId id="265" r:id="rId13"/>
    <p:sldId id="269" r:id="rId14"/>
    <p:sldId id="270" r:id="rId15"/>
    <p:sldId id="271" r:id="rId16"/>
    <p:sldId id="272" r:id="rId17"/>
    <p:sldId id="274" r:id="rId18"/>
    <p:sldId id="279" r:id="rId19"/>
    <p:sldId id="275" r:id="rId20"/>
    <p:sldId id="276" r:id="rId21"/>
    <p:sldId id="278" r:id="rId22"/>
    <p:sldId id="273" r:id="rId23"/>
    <p:sldId id="280" r:id="rId24"/>
    <p:sldId id="281" r:id="rId25"/>
    <p:sldId id="282" r:id="rId26"/>
    <p:sldId id="283" r:id="rId27"/>
    <p:sldId id="284" r:id="rId28"/>
    <p:sldId id="285" r:id="rId29"/>
    <p:sldId id="290" r:id="rId30"/>
    <p:sldId id="291" r:id="rId31"/>
    <p:sldId id="286" r:id="rId32"/>
    <p:sldId id="287" r:id="rId33"/>
    <p:sldId id="288" r:id="rId34"/>
    <p:sldId id="289" r:id="rId35"/>
    <p:sldId id="293" r:id="rId36"/>
    <p:sldId id="294" r:id="rId37"/>
    <p:sldId id="296" r:id="rId38"/>
    <p:sldId id="292" r:id="rId39"/>
    <p:sldId id="295" r:id="rId40"/>
    <p:sldId id="297" r:id="rId41"/>
    <p:sldId id="300" r:id="rId42"/>
    <p:sldId id="298" r:id="rId43"/>
    <p:sldId id="299" r:id="rId44"/>
    <p:sldId id="302" r:id="rId45"/>
    <p:sldId id="303" r:id="rId46"/>
    <p:sldId id="304" r:id="rId47"/>
    <p:sldId id="309" r:id="rId48"/>
    <p:sldId id="305" r:id="rId49"/>
    <p:sldId id="306" r:id="rId50"/>
    <p:sldId id="307" r:id="rId51"/>
    <p:sldId id="308" r:id="rId52"/>
    <p:sldId id="310" r:id="rId53"/>
    <p:sldId id="311" r:id="rId54"/>
    <p:sldId id="312" r:id="rId55"/>
    <p:sldId id="313" r:id="rId56"/>
    <p:sldId id="315" r:id="rId57"/>
    <p:sldId id="324" r:id="rId58"/>
    <p:sldId id="316" r:id="rId59"/>
    <p:sldId id="318" r:id="rId60"/>
    <p:sldId id="317" r:id="rId61"/>
    <p:sldId id="319" r:id="rId62"/>
    <p:sldId id="320" r:id="rId63"/>
    <p:sldId id="323"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1" clrIdx="0">
    <p:extLst>
      <p:ext uri="{19B8F6BF-5375-455C-9EA6-DF929625EA0E}">
        <p15:presenceInfo xmlns:p15="http://schemas.microsoft.com/office/powerpoint/2012/main" userId="ac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2-13T08:30:40.524" idx="1">
    <p:pos x="10" y="10"/>
    <p:text>Generation of D - b^d
Expansion of D - b^(d+1) - b</p:text>
    <p:extLst>
      <p:ext uri="{C676402C-5697-4E1C-873F-D02D1690AC5C}">
        <p15:threadingInfo xmlns:p15="http://schemas.microsoft.com/office/powerpoint/2012/main" timeZoneBias="-345"/>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3-02-13T08:30:40.524" idx="1">
    <p:pos x="10" y="10"/>
    <p:text>Generation of D - b^d
Expansion of D - b^(d+1) - b</p:text>
    <p:extLst>
      <p:ext uri="{C676402C-5697-4E1C-873F-D02D1690AC5C}">
        <p15:threadingInfo xmlns:p15="http://schemas.microsoft.com/office/powerpoint/2012/main" timeZoneBias="-345"/>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3-02-13T08:30:40.524" idx="1">
    <p:pos x="10" y="10"/>
    <p:text>Generation of D - b^d
Expansion of D - b^(d+1) - b</p:text>
    <p:extLst>
      <p:ext uri="{C676402C-5697-4E1C-873F-D02D1690AC5C}">
        <p15:threadingInfo xmlns:p15="http://schemas.microsoft.com/office/powerpoint/2012/main" timeZoneBias="-345"/>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3-02-13T08:30:40.524" idx="1">
    <p:pos x="10" y="10"/>
    <p:text>Generation of D - b^d
Expansion of D - b^(d+1) - b</p:text>
    <p:extLst>
      <p:ext uri="{C676402C-5697-4E1C-873F-D02D1690AC5C}">
        <p15:threadingInfo xmlns:p15="http://schemas.microsoft.com/office/powerpoint/2012/main" timeZoneBias="-345"/>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3-02-13T08:30:40.524" idx="1">
    <p:pos x="10" y="10"/>
    <p:text>Generation of D - b^d
Expansion of D - b^(d+1) - b</p:text>
    <p:extLst>
      <p:ext uri="{C676402C-5697-4E1C-873F-D02D1690AC5C}">
        <p15:threadingInfo xmlns:p15="http://schemas.microsoft.com/office/powerpoint/2012/main" timeZoneBias="-345"/>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3-02-13T08:30:40.524" idx="1">
    <p:pos x="10" y="10"/>
    <p:text>Generation of D - b^d
Expansion of D - b^(d+1) - b</p:text>
    <p:extLst>
      <p:ext uri="{C676402C-5697-4E1C-873F-D02D1690AC5C}">
        <p15:threadingInfo xmlns:p15="http://schemas.microsoft.com/office/powerpoint/2012/main" timeZoneBias="-345"/>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3-02-13T08:30:40.524" idx="1">
    <p:pos x="10" y="10"/>
    <p:text>Generation of D - b^d
Expansion of D - b^(d+1) - b</p:text>
    <p:extLst>
      <p:ext uri="{C676402C-5697-4E1C-873F-D02D1690AC5C}">
        <p15:threadingInfo xmlns:p15="http://schemas.microsoft.com/office/powerpoint/2012/main" timeZoneBias="-345"/>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2-13T08:30:40.524" idx="1">
    <p:pos x="10" y="10"/>
    <p:text>Generation of D - b^d
Expansion of D - b^(d+1) - b</p:text>
    <p:extLst>
      <p:ext uri="{C676402C-5697-4E1C-873F-D02D1690AC5C}">
        <p15:threadingInfo xmlns:p15="http://schemas.microsoft.com/office/powerpoint/2012/main" timeZoneBias="-345"/>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2-13T08:30:40.524" idx="1">
    <p:pos x="10" y="10"/>
    <p:text>Generation of D - b^d
Expansion of D - b^(d+1) - b</p:text>
    <p:extLst>
      <p:ext uri="{C676402C-5697-4E1C-873F-D02D1690AC5C}">
        <p15:threadingInfo xmlns:p15="http://schemas.microsoft.com/office/powerpoint/2012/main" timeZoneBias="-345"/>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2-13T08:30:40.524" idx="1">
    <p:pos x="10" y="10"/>
    <p:text>Generation of D - b^d
Expansion of D - b^(d+1) - b</p:text>
    <p:extLst>
      <p:ext uri="{C676402C-5697-4E1C-873F-D02D1690AC5C}">
        <p15:threadingInfo xmlns:p15="http://schemas.microsoft.com/office/powerpoint/2012/main" timeZoneBias="-345"/>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02-13T08:30:40.524" idx="1">
    <p:pos x="10" y="10"/>
    <p:text>Generation of D - b^d
Expansion of D - b^(d+1) - b</p:text>
    <p:extLst>
      <p:ext uri="{C676402C-5697-4E1C-873F-D02D1690AC5C}">
        <p15:threadingInfo xmlns:p15="http://schemas.microsoft.com/office/powerpoint/2012/main" timeZoneBias="-345"/>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02-13T08:30:40.524" idx="1">
    <p:pos x="10" y="10"/>
    <p:text>Generation of D - b^d
Expansion of D - b^(d+1) - b</p:text>
    <p:extLst>
      <p:ext uri="{C676402C-5697-4E1C-873F-D02D1690AC5C}">
        <p15:threadingInfo xmlns:p15="http://schemas.microsoft.com/office/powerpoint/2012/main" timeZoneBias="-345"/>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3-02-13T08:30:40.524" idx="1">
    <p:pos x="10" y="10"/>
    <p:text>Generation of D - b^d
Expansion of D - b^(d+1) - b</p:text>
    <p:extLst>
      <p:ext uri="{C676402C-5697-4E1C-873F-D02D1690AC5C}">
        <p15:threadingInfo xmlns:p15="http://schemas.microsoft.com/office/powerpoint/2012/main" timeZoneBias="-345"/>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3-02-13T08:30:40.524" idx="1">
    <p:pos x="10" y="10"/>
    <p:text>Generation of D - b^d
Expansion of D - b^(d+1) - b</p:text>
    <p:extLst>
      <p:ext uri="{C676402C-5697-4E1C-873F-D02D1690AC5C}">
        <p15:threadingInfo xmlns:p15="http://schemas.microsoft.com/office/powerpoint/2012/main" timeZoneBias="-345"/>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3-02-13T08:30:40.524" idx="1">
    <p:pos x="10" y="10"/>
    <p:text>Generation of D - b^d
Expansion of D - b^(d+1) - b</p:text>
    <p:extLst>
      <p:ext uri="{C676402C-5697-4E1C-873F-D02D1690AC5C}">
        <p15:threadingInfo xmlns:p15="http://schemas.microsoft.com/office/powerpoint/2012/main" timeZoneBias="-345"/>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31873A-3D3F-4844-A8AB-B498E37C77DB}"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DA700-09FF-4E68-8D45-362AC72D1913}" type="slidenum">
              <a:rPr lang="en-US" smtClean="0"/>
              <a:t>‹#›</a:t>
            </a:fld>
            <a:endParaRPr lang="en-US"/>
          </a:p>
        </p:txBody>
      </p:sp>
    </p:spTree>
    <p:extLst>
      <p:ext uri="{BB962C8B-B14F-4D97-AF65-F5344CB8AC3E}">
        <p14:creationId xmlns:p14="http://schemas.microsoft.com/office/powerpoint/2010/main" val="1111425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8DA700-09FF-4E68-8D45-362AC72D1913}" type="slidenum">
              <a:rPr lang="en-US" smtClean="0"/>
              <a:t>12</a:t>
            </a:fld>
            <a:endParaRPr lang="en-US"/>
          </a:p>
        </p:txBody>
      </p:sp>
    </p:spTree>
    <p:extLst>
      <p:ext uri="{BB962C8B-B14F-4D97-AF65-F5344CB8AC3E}">
        <p14:creationId xmlns:p14="http://schemas.microsoft.com/office/powerpoint/2010/main" val="3101060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8DA700-09FF-4E68-8D45-362AC72D1913}" type="slidenum">
              <a:rPr lang="en-US" smtClean="0"/>
              <a:t>19</a:t>
            </a:fld>
            <a:endParaRPr lang="en-US"/>
          </a:p>
        </p:txBody>
      </p:sp>
    </p:spTree>
    <p:extLst>
      <p:ext uri="{BB962C8B-B14F-4D97-AF65-F5344CB8AC3E}">
        <p14:creationId xmlns:p14="http://schemas.microsoft.com/office/powerpoint/2010/main" val="3704742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19824E20-B385-49BC-9637-DDBE6B7360EF}" type="datetime1">
              <a:rPr lang="en-US" smtClean="0"/>
              <a:t>11/25/2024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Dipesh Koirala</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1E53412E-3D03-47B5-824C-3B0E089C5FA1}" type="slidenum">
              <a:rPr lang="en-US" smtClean="0"/>
              <a:t>‹#›</a:t>
            </a:fld>
            <a:endParaRPr lang="en-US"/>
          </a:p>
        </p:txBody>
      </p:sp>
    </p:spTree>
    <p:extLst>
      <p:ext uri="{BB962C8B-B14F-4D97-AF65-F5344CB8AC3E}">
        <p14:creationId xmlns:p14="http://schemas.microsoft.com/office/powerpoint/2010/main" val="293051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82331A-3322-4861-8723-C8FC52E5AE7A}" type="datetime1">
              <a:rPr lang="en-US" smtClean="0"/>
              <a:t>11/25/2024</a:t>
            </a:fld>
            <a:endParaRPr lang="en-US"/>
          </a:p>
        </p:txBody>
      </p:sp>
      <p:sp>
        <p:nvSpPr>
          <p:cNvPr id="5" name="Footer Placeholder 4"/>
          <p:cNvSpPr>
            <a:spLocks noGrp="1"/>
          </p:cNvSpPr>
          <p:nvPr>
            <p:ph type="ftr" sz="quarter" idx="11"/>
          </p:nvPr>
        </p:nvSpPr>
        <p:spPr/>
        <p:txBody>
          <a:bodyPr/>
          <a:lstStyle/>
          <a:p>
            <a:r>
              <a:rPr lang="en-US"/>
              <a:t>Dipesh Koirala</a:t>
            </a:r>
          </a:p>
        </p:txBody>
      </p:sp>
      <p:sp>
        <p:nvSpPr>
          <p:cNvPr id="6" name="Slide Number Placeholder 5"/>
          <p:cNvSpPr>
            <a:spLocks noGrp="1"/>
          </p:cNvSpPr>
          <p:nvPr>
            <p:ph type="sldNum" sz="quarter" idx="12"/>
          </p:nvPr>
        </p:nvSpPr>
        <p:spPr/>
        <p:txBody>
          <a:bodyPr/>
          <a:lstStyle/>
          <a:p>
            <a:fld id="{1E53412E-3D03-47B5-824C-3B0E089C5FA1}" type="slidenum">
              <a:rPr lang="en-US" smtClean="0"/>
              <a:t>‹#›</a:t>
            </a:fld>
            <a:endParaRPr lang="en-US"/>
          </a:p>
        </p:txBody>
      </p:sp>
    </p:spTree>
    <p:extLst>
      <p:ext uri="{BB962C8B-B14F-4D97-AF65-F5344CB8AC3E}">
        <p14:creationId xmlns:p14="http://schemas.microsoft.com/office/powerpoint/2010/main" val="156098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6C7241-CAA1-45E5-95E1-89F0D422F472}" type="datetime1">
              <a:rPr lang="en-US" smtClean="0"/>
              <a:t>11/25/2024</a:t>
            </a:fld>
            <a:endParaRPr lang="en-US"/>
          </a:p>
        </p:txBody>
      </p:sp>
      <p:sp>
        <p:nvSpPr>
          <p:cNvPr id="5" name="Footer Placeholder 4"/>
          <p:cNvSpPr>
            <a:spLocks noGrp="1"/>
          </p:cNvSpPr>
          <p:nvPr>
            <p:ph type="ftr" sz="quarter" idx="11"/>
          </p:nvPr>
        </p:nvSpPr>
        <p:spPr/>
        <p:txBody>
          <a:bodyPr/>
          <a:lstStyle/>
          <a:p>
            <a:r>
              <a:rPr lang="en-US"/>
              <a:t>Dipesh Koirala</a:t>
            </a:r>
          </a:p>
        </p:txBody>
      </p:sp>
      <p:sp>
        <p:nvSpPr>
          <p:cNvPr id="6" name="Slide Number Placeholder 5"/>
          <p:cNvSpPr>
            <a:spLocks noGrp="1"/>
          </p:cNvSpPr>
          <p:nvPr>
            <p:ph type="sldNum" sz="quarter" idx="12"/>
          </p:nvPr>
        </p:nvSpPr>
        <p:spPr/>
        <p:txBody>
          <a:bodyPr/>
          <a:lstStyle/>
          <a:p>
            <a:fld id="{1E53412E-3D03-47B5-824C-3B0E089C5FA1}" type="slidenum">
              <a:rPr lang="en-US" smtClean="0"/>
              <a:t>‹#›</a:t>
            </a:fld>
            <a:endParaRPr lang="en-US"/>
          </a:p>
        </p:txBody>
      </p:sp>
    </p:spTree>
    <p:extLst>
      <p:ext uri="{BB962C8B-B14F-4D97-AF65-F5344CB8AC3E}">
        <p14:creationId xmlns:p14="http://schemas.microsoft.com/office/powerpoint/2010/main" val="777188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438CA-769D-4A9E-80F5-598CAC5D730C}" type="datetime1">
              <a:rPr lang="en-US" smtClean="0"/>
              <a:t>11/25/2024</a:t>
            </a:fld>
            <a:endParaRPr lang="en-US"/>
          </a:p>
        </p:txBody>
      </p:sp>
      <p:sp>
        <p:nvSpPr>
          <p:cNvPr id="5" name="Footer Placeholder 4"/>
          <p:cNvSpPr>
            <a:spLocks noGrp="1"/>
          </p:cNvSpPr>
          <p:nvPr>
            <p:ph type="ftr" sz="quarter" idx="11"/>
          </p:nvPr>
        </p:nvSpPr>
        <p:spPr/>
        <p:txBody>
          <a:bodyPr/>
          <a:lstStyle/>
          <a:p>
            <a:r>
              <a:rPr lang="en-US"/>
              <a:t>Dipesh Koirala</a:t>
            </a:r>
          </a:p>
        </p:txBody>
      </p:sp>
      <p:sp>
        <p:nvSpPr>
          <p:cNvPr id="6" name="Slide Number Placeholder 5"/>
          <p:cNvSpPr>
            <a:spLocks noGrp="1"/>
          </p:cNvSpPr>
          <p:nvPr>
            <p:ph type="sldNum" sz="quarter" idx="12"/>
          </p:nvPr>
        </p:nvSpPr>
        <p:spPr/>
        <p:txBody>
          <a:bodyPr/>
          <a:lstStyle/>
          <a:p>
            <a:fld id="{1E53412E-3D03-47B5-824C-3B0E089C5FA1}" type="slidenum">
              <a:rPr lang="en-US" smtClean="0"/>
              <a:t>‹#›</a:t>
            </a:fld>
            <a:endParaRPr lang="en-US"/>
          </a:p>
        </p:txBody>
      </p:sp>
    </p:spTree>
    <p:extLst>
      <p:ext uri="{BB962C8B-B14F-4D97-AF65-F5344CB8AC3E}">
        <p14:creationId xmlns:p14="http://schemas.microsoft.com/office/powerpoint/2010/main" val="1124824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7DFE5-0C0B-44F9-9613-E9E5A62A7A9E}" type="datetime1">
              <a:rPr lang="en-US" smtClean="0"/>
              <a:t>11/25/2024</a:t>
            </a:fld>
            <a:endParaRPr lang="en-US"/>
          </a:p>
        </p:txBody>
      </p:sp>
      <p:sp>
        <p:nvSpPr>
          <p:cNvPr id="5" name="Footer Placeholder 4"/>
          <p:cNvSpPr>
            <a:spLocks noGrp="1"/>
          </p:cNvSpPr>
          <p:nvPr>
            <p:ph type="ftr" sz="quarter" idx="11"/>
          </p:nvPr>
        </p:nvSpPr>
        <p:spPr/>
        <p:txBody>
          <a:bodyPr/>
          <a:lstStyle/>
          <a:p>
            <a:r>
              <a:rPr lang="en-US"/>
              <a:t>Dipesh Koirala</a:t>
            </a:r>
          </a:p>
        </p:txBody>
      </p:sp>
      <p:sp>
        <p:nvSpPr>
          <p:cNvPr id="6" name="Slide Number Placeholder 5"/>
          <p:cNvSpPr>
            <a:spLocks noGrp="1"/>
          </p:cNvSpPr>
          <p:nvPr>
            <p:ph type="sldNum" sz="quarter" idx="12"/>
          </p:nvPr>
        </p:nvSpPr>
        <p:spPr/>
        <p:txBody>
          <a:bodyPr/>
          <a:lstStyle/>
          <a:p>
            <a:fld id="{1E53412E-3D03-47B5-824C-3B0E089C5FA1}" type="slidenum">
              <a:rPr lang="en-US" smtClean="0"/>
              <a:t>‹#›</a:t>
            </a:fld>
            <a:endParaRPr lang="en-US"/>
          </a:p>
        </p:txBody>
      </p:sp>
    </p:spTree>
    <p:extLst>
      <p:ext uri="{BB962C8B-B14F-4D97-AF65-F5344CB8AC3E}">
        <p14:creationId xmlns:p14="http://schemas.microsoft.com/office/powerpoint/2010/main" val="234412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3F41A-3291-44E2-9571-0D6060323B27}" type="datetime1">
              <a:rPr lang="en-US" smtClean="0"/>
              <a:t>11/25/2024</a:t>
            </a:fld>
            <a:endParaRPr lang="en-US"/>
          </a:p>
        </p:txBody>
      </p:sp>
      <p:sp>
        <p:nvSpPr>
          <p:cNvPr id="6" name="Footer Placeholder 5"/>
          <p:cNvSpPr>
            <a:spLocks noGrp="1"/>
          </p:cNvSpPr>
          <p:nvPr>
            <p:ph type="ftr" sz="quarter" idx="11"/>
          </p:nvPr>
        </p:nvSpPr>
        <p:spPr/>
        <p:txBody>
          <a:bodyPr/>
          <a:lstStyle/>
          <a:p>
            <a:r>
              <a:rPr lang="en-US"/>
              <a:t>Dipesh Koirala</a:t>
            </a:r>
          </a:p>
        </p:txBody>
      </p:sp>
      <p:sp>
        <p:nvSpPr>
          <p:cNvPr id="7" name="Slide Number Placeholder 6"/>
          <p:cNvSpPr>
            <a:spLocks noGrp="1"/>
          </p:cNvSpPr>
          <p:nvPr>
            <p:ph type="sldNum" sz="quarter" idx="12"/>
          </p:nvPr>
        </p:nvSpPr>
        <p:spPr/>
        <p:txBody>
          <a:bodyPr/>
          <a:lstStyle/>
          <a:p>
            <a:fld id="{1E53412E-3D03-47B5-824C-3B0E089C5FA1}" type="slidenum">
              <a:rPr lang="en-US" smtClean="0"/>
              <a:t>‹#›</a:t>
            </a:fld>
            <a:endParaRPr lang="en-US"/>
          </a:p>
        </p:txBody>
      </p:sp>
    </p:spTree>
    <p:extLst>
      <p:ext uri="{BB962C8B-B14F-4D97-AF65-F5344CB8AC3E}">
        <p14:creationId xmlns:p14="http://schemas.microsoft.com/office/powerpoint/2010/main" val="1603259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975769-641A-4113-98BF-29C603EEFAB0}" type="datetime1">
              <a:rPr lang="en-US" smtClean="0"/>
              <a:t>11/25/2024</a:t>
            </a:fld>
            <a:endParaRPr lang="en-US"/>
          </a:p>
        </p:txBody>
      </p:sp>
      <p:sp>
        <p:nvSpPr>
          <p:cNvPr id="8" name="Footer Placeholder 7"/>
          <p:cNvSpPr>
            <a:spLocks noGrp="1"/>
          </p:cNvSpPr>
          <p:nvPr>
            <p:ph type="ftr" sz="quarter" idx="11"/>
          </p:nvPr>
        </p:nvSpPr>
        <p:spPr/>
        <p:txBody>
          <a:bodyPr/>
          <a:lstStyle/>
          <a:p>
            <a:r>
              <a:rPr lang="en-US"/>
              <a:t>Dipesh Koirala</a:t>
            </a:r>
          </a:p>
        </p:txBody>
      </p:sp>
      <p:sp>
        <p:nvSpPr>
          <p:cNvPr id="9" name="Slide Number Placeholder 8"/>
          <p:cNvSpPr>
            <a:spLocks noGrp="1"/>
          </p:cNvSpPr>
          <p:nvPr>
            <p:ph type="sldNum" sz="quarter" idx="12"/>
          </p:nvPr>
        </p:nvSpPr>
        <p:spPr/>
        <p:txBody>
          <a:bodyPr/>
          <a:lstStyle/>
          <a:p>
            <a:fld id="{1E53412E-3D03-47B5-824C-3B0E089C5FA1}" type="slidenum">
              <a:rPr lang="en-US" smtClean="0"/>
              <a:t>‹#›</a:t>
            </a:fld>
            <a:endParaRPr lang="en-US"/>
          </a:p>
        </p:txBody>
      </p:sp>
    </p:spTree>
    <p:extLst>
      <p:ext uri="{BB962C8B-B14F-4D97-AF65-F5344CB8AC3E}">
        <p14:creationId xmlns:p14="http://schemas.microsoft.com/office/powerpoint/2010/main" val="220131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BCD3F9-F9B2-4F61-B295-6765A28B9603}" type="datetime1">
              <a:rPr lang="en-US" smtClean="0"/>
              <a:t>11/25/2024</a:t>
            </a:fld>
            <a:endParaRPr lang="en-US"/>
          </a:p>
        </p:txBody>
      </p:sp>
      <p:sp>
        <p:nvSpPr>
          <p:cNvPr id="4" name="Footer Placeholder 3"/>
          <p:cNvSpPr>
            <a:spLocks noGrp="1"/>
          </p:cNvSpPr>
          <p:nvPr>
            <p:ph type="ftr" sz="quarter" idx="11"/>
          </p:nvPr>
        </p:nvSpPr>
        <p:spPr/>
        <p:txBody>
          <a:bodyPr/>
          <a:lstStyle/>
          <a:p>
            <a:r>
              <a:rPr lang="en-US"/>
              <a:t>Dipesh Koirala</a:t>
            </a:r>
          </a:p>
        </p:txBody>
      </p:sp>
      <p:sp>
        <p:nvSpPr>
          <p:cNvPr id="5" name="Slide Number Placeholder 4"/>
          <p:cNvSpPr>
            <a:spLocks noGrp="1"/>
          </p:cNvSpPr>
          <p:nvPr>
            <p:ph type="sldNum" sz="quarter" idx="12"/>
          </p:nvPr>
        </p:nvSpPr>
        <p:spPr/>
        <p:txBody>
          <a:bodyPr/>
          <a:lstStyle/>
          <a:p>
            <a:fld id="{1E53412E-3D03-47B5-824C-3B0E089C5FA1}" type="slidenum">
              <a:rPr lang="en-US" smtClean="0"/>
              <a:t>‹#›</a:t>
            </a:fld>
            <a:endParaRPr lang="en-US"/>
          </a:p>
        </p:txBody>
      </p:sp>
    </p:spTree>
    <p:extLst>
      <p:ext uri="{BB962C8B-B14F-4D97-AF65-F5344CB8AC3E}">
        <p14:creationId xmlns:p14="http://schemas.microsoft.com/office/powerpoint/2010/main" val="1720028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2CC0F-A460-487B-9BE4-5B1E62F80D2E}" type="datetime1">
              <a:rPr lang="en-US" smtClean="0"/>
              <a:t>11/25/2024</a:t>
            </a:fld>
            <a:endParaRPr lang="en-US"/>
          </a:p>
        </p:txBody>
      </p:sp>
      <p:sp>
        <p:nvSpPr>
          <p:cNvPr id="3" name="Footer Placeholder 2"/>
          <p:cNvSpPr>
            <a:spLocks noGrp="1"/>
          </p:cNvSpPr>
          <p:nvPr>
            <p:ph type="ftr" sz="quarter" idx="11"/>
          </p:nvPr>
        </p:nvSpPr>
        <p:spPr/>
        <p:txBody>
          <a:bodyPr/>
          <a:lstStyle/>
          <a:p>
            <a:r>
              <a:rPr lang="en-US"/>
              <a:t>Dipesh Koirala</a:t>
            </a:r>
          </a:p>
        </p:txBody>
      </p:sp>
      <p:sp>
        <p:nvSpPr>
          <p:cNvPr id="4" name="Slide Number Placeholder 3"/>
          <p:cNvSpPr>
            <a:spLocks noGrp="1"/>
          </p:cNvSpPr>
          <p:nvPr>
            <p:ph type="sldNum" sz="quarter" idx="12"/>
          </p:nvPr>
        </p:nvSpPr>
        <p:spPr/>
        <p:txBody>
          <a:bodyPr/>
          <a:lstStyle/>
          <a:p>
            <a:fld id="{1E53412E-3D03-47B5-824C-3B0E089C5FA1}" type="slidenum">
              <a:rPr lang="en-US" smtClean="0"/>
              <a:t>‹#›</a:t>
            </a:fld>
            <a:endParaRPr lang="en-US"/>
          </a:p>
        </p:txBody>
      </p:sp>
    </p:spTree>
    <p:extLst>
      <p:ext uri="{BB962C8B-B14F-4D97-AF65-F5344CB8AC3E}">
        <p14:creationId xmlns:p14="http://schemas.microsoft.com/office/powerpoint/2010/main" val="208466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F0E25008-50D1-4B83-94C8-8663AC5487A4}" type="datetime1">
              <a:rPr lang="en-US" smtClean="0"/>
              <a:t>11/25/2024</a:t>
            </a:fld>
            <a:endParaRPr lang="en-US"/>
          </a:p>
        </p:txBody>
      </p:sp>
      <p:sp>
        <p:nvSpPr>
          <p:cNvPr id="6" name="Footer Placeholder 5"/>
          <p:cNvSpPr>
            <a:spLocks noGrp="1"/>
          </p:cNvSpPr>
          <p:nvPr>
            <p:ph type="ftr" sz="quarter" idx="11"/>
          </p:nvPr>
        </p:nvSpPr>
        <p:spPr/>
        <p:txBody>
          <a:bodyPr/>
          <a:lstStyle/>
          <a:p>
            <a:r>
              <a:rPr lang="en-US"/>
              <a:t>Dipesh Koirala</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1E53412E-3D03-47B5-824C-3B0E089C5FA1}" type="slidenum">
              <a:rPr lang="en-US" smtClean="0"/>
              <a:t>‹#›</a:t>
            </a:fld>
            <a:endParaRPr lang="en-US"/>
          </a:p>
        </p:txBody>
      </p:sp>
    </p:spTree>
    <p:extLst>
      <p:ext uri="{BB962C8B-B14F-4D97-AF65-F5344CB8AC3E}">
        <p14:creationId xmlns:p14="http://schemas.microsoft.com/office/powerpoint/2010/main" val="2912106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A734D106-BD76-4EB4-8EED-08D6E8245044}" type="datetime1">
              <a:rPr lang="en-US" smtClean="0"/>
              <a:t>11/25/2024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Dipesh Koirala</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1E53412E-3D03-47B5-824C-3B0E089C5FA1}" type="slidenum">
              <a:rPr lang="en-US" smtClean="0"/>
              <a:t>‹#›</a:t>
            </a:fld>
            <a:endParaRPr lang="en-US"/>
          </a:p>
        </p:txBody>
      </p:sp>
    </p:spTree>
    <p:extLst>
      <p:ext uri="{BB962C8B-B14F-4D97-AF65-F5344CB8AC3E}">
        <p14:creationId xmlns:p14="http://schemas.microsoft.com/office/powerpoint/2010/main" val="345189288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11A84BE1-CC9D-47A4-9797-32AFBC4197F4}" type="datetime1">
              <a:rPr lang="en-US" smtClean="0"/>
              <a:t>11/25/2024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Dipesh Koirala</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1E53412E-3D03-47B5-824C-3B0E089C5FA1}" type="slidenum">
              <a:rPr lang="en-US" smtClean="0"/>
              <a:t>‹#›</a:t>
            </a:fld>
            <a:endParaRPr lang="en-US"/>
          </a:p>
        </p:txBody>
      </p:sp>
    </p:spTree>
    <p:extLst>
      <p:ext uri="{BB962C8B-B14F-4D97-AF65-F5344CB8AC3E}">
        <p14:creationId xmlns:p14="http://schemas.microsoft.com/office/powerpoint/2010/main" val="212911096"/>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sldNum="0"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omments" Target="../comments/commen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500" dirty="0"/>
              <a:t>Unit – III (Problem Solving by Searching) </a:t>
            </a:r>
          </a:p>
        </p:txBody>
      </p:sp>
      <p:sp>
        <p:nvSpPr>
          <p:cNvPr id="3" name="Subtitle 2"/>
          <p:cNvSpPr>
            <a:spLocks noGrp="1"/>
          </p:cNvSpPr>
          <p:nvPr>
            <p:ph type="subTitle" idx="1"/>
          </p:nvPr>
        </p:nvSpPr>
        <p:spPr/>
        <p:txBody>
          <a:bodyPr/>
          <a:lstStyle/>
          <a:p>
            <a:r>
              <a:rPr lang="en-US" dirty="0" err="1"/>
              <a:t>Dipesh</a:t>
            </a:r>
            <a:r>
              <a:rPr lang="en-US" dirty="0"/>
              <a:t> </a:t>
            </a:r>
            <a:r>
              <a:rPr lang="en-US" dirty="0" err="1"/>
              <a:t>Koirala</a:t>
            </a:r>
            <a:endParaRPr lang="en-US" dirty="0"/>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000572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733" y="388696"/>
            <a:ext cx="10772775" cy="746592"/>
          </a:xfrm>
        </p:spPr>
        <p:txBody>
          <a:bodyPr>
            <a:normAutofit fontScale="90000"/>
          </a:bodyPr>
          <a:lstStyle/>
          <a:p>
            <a:pPr algn="l"/>
            <a:r>
              <a:rPr lang="en-US" dirty="0"/>
              <a:t>Searching for Solution</a:t>
            </a:r>
          </a:p>
        </p:txBody>
      </p:sp>
      <p:sp>
        <p:nvSpPr>
          <p:cNvPr id="3" name="Content Placeholder 2"/>
          <p:cNvSpPr>
            <a:spLocks noGrp="1"/>
          </p:cNvSpPr>
          <p:nvPr>
            <p:ph sz="half" idx="1"/>
          </p:nvPr>
        </p:nvSpPr>
        <p:spPr>
          <a:xfrm>
            <a:off x="481733" y="1330036"/>
            <a:ext cx="5845176" cy="4915717"/>
          </a:xfrm>
        </p:spPr>
        <p:txBody>
          <a:bodyPr>
            <a:normAutofit/>
          </a:bodyPr>
          <a:lstStyle/>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Having formulated some problems, </a:t>
            </a:r>
            <a:r>
              <a:rPr lang="en-US" sz="1600" b="1" dirty="0">
                <a:latin typeface="Calibri" panose="020F0502020204030204" pitchFamily="34" charset="0"/>
                <a:cs typeface="Calibri" panose="020F0502020204030204" pitchFamily="34" charset="0"/>
              </a:rPr>
              <a:t>we now need to solve them. </a:t>
            </a:r>
          </a:p>
          <a:p>
            <a:pPr>
              <a:buFont typeface="Wingdings" panose="05000000000000000000" pitchFamily="2" charset="2"/>
              <a:buChar char="ü"/>
            </a:pPr>
            <a:r>
              <a:rPr lang="en-US" sz="1600" dirty="0">
                <a:solidFill>
                  <a:srgbClr val="C00000"/>
                </a:solidFill>
                <a:latin typeface="Calibri" panose="020F0502020204030204" pitchFamily="34" charset="0"/>
                <a:cs typeface="Calibri" panose="020F0502020204030204" pitchFamily="34" charset="0"/>
              </a:rPr>
              <a:t> To solve a problem we should perform a systematic search through a range of possible actions in order </a:t>
            </a:r>
            <a:r>
              <a:rPr lang="en-US" sz="1600">
                <a:solidFill>
                  <a:srgbClr val="C00000"/>
                </a:solidFill>
                <a:latin typeface="Calibri" panose="020F0502020204030204" pitchFamily="34" charset="0"/>
                <a:cs typeface="Calibri" panose="020F0502020204030204" pitchFamily="34" charset="0"/>
              </a:rPr>
              <a:t>to reach some </a:t>
            </a:r>
            <a:r>
              <a:rPr lang="en-US" sz="1600" dirty="0">
                <a:solidFill>
                  <a:srgbClr val="C00000"/>
                </a:solidFill>
                <a:latin typeface="Calibri" panose="020F0502020204030204" pitchFamily="34" charset="0"/>
                <a:cs typeface="Calibri" panose="020F0502020204030204" pitchFamily="34" charset="0"/>
              </a:rPr>
              <a:t>predefined goal or solution. </a:t>
            </a:r>
          </a:p>
          <a:p>
            <a:pPr marL="0" indent="0">
              <a:buNone/>
            </a:pPr>
            <a:endParaRPr lang="en-US" sz="1600" dirty="0">
              <a:solidFill>
                <a:srgbClr val="C00000"/>
              </a:solidFill>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600" dirty="0">
                <a:latin typeface="Calibri" panose="020F0502020204030204" pitchFamily="34" charset="0"/>
                <a:cs typeface="Calibri" panose="020F0502020204030204" pitchFamily="34" charset="0"/>
              </a:rPr>
              <a:t> A solution is an action sequence, so search algorithms works by considering various possible action sequences. </a:t>
            </a:r>
          </a:p>
          <a:p>
            <a:pPr>
              <a:buFont typeface="Wingdings" panose="05000000000000000000" pitchFamily="2" charset="2"/>
              <a:buChar char="ü"/>
            </a:pPr>
            <a:r>
              <a:rPr lang="en-US" sz="1600" dirty="0">
                <a:latin typeface="Calibri" panose="020F0502020204030204" pitchFamily="34" charset="0"/>
                <a:cs typeface="Calibri" panose="020F0502020204030204" pitchFamily="34" charset="0"/>
              </a:rPr>
              <a:t> The possible action sequences starting at the initial state form a search tree with the initial state at the root; the branches are actions and the nodes correspond to states in the state space of the problem</a:t>
            </a:r>
          </a:p>
          <a:p>
            <a:pPr>
              <a:buFont typeface="Wingdings" panose="05000000000000000000" pitchFamily="2" charset="2"/>
              <a:buChar char="ü"/>
            </a:pPr>
            <a:endParaRPr lang="en-US" sz="16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600" dirty="0">
                <a:latin typeface="Calibri" panose="020F0502020204030204" pitchFamily="34" charset="0"/>
                <a:cs typeface="Calibri" panose="020F0502020204030204" pitchFamily="34" charset="0"/>
              </a:rPr>
              <a:t> </a:t>
            </a:r>
            <a:r>
              <a:rPr lang="en-US" sz="1600" b="1" dirty="0">
                <a:latin typeface="Calibri" panose="020F0502020204030204" pitchFamily="34" charset="0"/>
                <a:cs typeface="Calibri" panose="020F0502020204030204" pitchFamily="34" charset="0"/>
              </a:rPr>
              <a:t>Consider a problem represented with a state space graph. </a:t>
            </a:r>
            <a:r>
              <a:rPr lang="en-US" sz="1600" dirty="0">
                <a:latin typeface="Calibri" panose="020F0502020204030204" pitchFamily="34" charset="0"/>
                <a:cs typeface="Calibri" panose="020F0502020204030204" pitchFamily="34" charset="0"/>
              </a:rPr>
              <a:t>The nodes represent states and the links represent action from one state to another. The number associated to a link represents the cost of links.</a:t>
            </a:r>
          </a:p>
          <a:p>
            <a:pPr>
              <a:buFont typeface="Wingdings" panose="05000000000000000000" pitchFamily="2" charset="2"/>
              <a:buChar char="ü"/>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p:txBody>
      </p:sp>
      <p:pic>
        <p:nvPicPr>
          <p:cNvPr id="1026" name="Picture 2" descr="Paper map with compass and ruler | Illustrated map, Vector illustration,  Illu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9598" y="1532128"/>
            <a:ext cx="5067108" cy="387114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6158314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922442"/>
          </a:xfrm>
        </p:spPr>
        <p:txBody>
          <a:bodyPr>
            <a:normAutofit/>
          </a:bodyPr>
          <a:lstStyle/>
          <a:p>
            <a:pPr algn="l"/>
            <a:r>
              <a:rPr lang="en-US" dirty="0"/>
              <a:t>Measuring problem solving performance</a:t>
            </a:r>
          </a:p>
        </p:txBody>
      </p:sp>
      <p:sp>
        <p:nvSpPr>
          <p:cNvPr id="3" name="Content Placeholder 2"/>
          <p:cNvSpPr>
            <a:spLocks noGrp="1"/>
          </p:cNvSpPr>
          <p:nvPr>
            <p:ph idx="1"/>
          </p:nvPr>
        </p:nvSpPr>
        <p:spPr>
          <a:xfrm>
            <a:off x="799500" y="1283368"/>
            <a:ext cx="10819844" cy="5089724"/>
          </a:xfrm>
        </p:spPr>
        <p:txBody>
          <a:bodyPr>
            <a:normAutofit/>
          </a:bodyPr>
          <a:lstStyle/>
          <a:p>
            <a:pPr marL="0" indent="0">
              <a:buNone/>
            </a:pPr>
            <a:r>
              <a:rPr lang="en-US" sz="1800" b="1" dirty="0">
                <a:solidFill>
                  <a:srgbClr val="C00000"/>
                </a:solidFill>
                <a:latin typeface="Calibri" panose="020F0502020204030204" pitchFamily="34" charset="0"/>
                <a:cs typeface="Calibri" panose="020F0502020204030204" pitchFamily="34" charset="0"/>
              </a:rPr>
              <a:t>We will evaluate the performance of a search algorithm in four ways:</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Completeness:  </a:t>
            </a:r>
            <a:r>
              <a:rPr lang="en-US" sz="1800" dirty="0">
                <a:latin typeface="Calibri" panose="020F0502020204030204" pitchFamily="34" charset="0"/>
                <a:cs typeface="Calibri" panose="020F0502020204030204" pitchFamily="34" charset="0"/>
              </a:rPr>
              <a:t>An algorithm is said to be complete if it definitely finds solution to the problem, if exist.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Time Complexity: </a:t>
            </a:r>
            <a:r>
              <a:rPr lang="en-US" sz="1800" dirty="0">
                <a:latin typeface="Calibri" panose="020F0502020204030204" pitchFamily="34" charset="0"/>
                <a:cs typeface="Calibri" panose="020F0502020204030204" pitchFamily="34" charset="0"/>
              </a:rPr>
              <a:t>How long (worst or average case) does it take to find a solution? Usually measured in terms of the number of nodes expanded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Space Complexity: </a:t>
            </a:r>
            <a:r>
              <a:rPr lang="en-US" sz="1800" dirty="0">
                <a:latin typeface="Calibri" panose="020F0502020204030204" pitchFamily="34" charset="0"/>
                <a:cs typeface="Calibri" panose="020F0502020204030204" pitchFamily="34" charset="0"/>
              </a:rPr>
              <a:t>How much space is used by the algorithm? Usually measured in terms of the maximum number of nodes in memory at a time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Optimality/Admissibility: </a:t>
            </a:r>
            <a:r>
              <a:rPr lang="en-US" sz="1800" dirty="0">
                <a:latin typeface="Calibri" panose="020F0502020204030204" pitchFamily="34" charset="0"/>
                <a:cs typeface="Calibri" panose="020F0502020204030204" pitchFamily="34" charset="0"/>
              </a:rPr>
              <a:t>If a solution is found, is it guaranteed to be an optimal one? For example, is it the one with minimum cost?</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Time and space complexity are measured in terms of</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b -- maximum branching factor (number of successor of any node) of the search tree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d -- depth of the least-cost solution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m -- maximum length of any path in the space</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832212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922442"/>
          </a:xfrm>
        </p:spPr>
        <p:txBody>
          <a:bodyPr>
            <a:normAutofit/>
          </a:bodyPr>
          <a:lstStyle/>
          <a:p>
            <a:pPr algn="l"/>
            <a:r>
              <a:rPr lang="en-US" dirty="0"/>
              <a:t>Search Methods</a:t>
            </a:r>
          </a:p>
        </p:txBody>
      </p:sp>
      <p:sp>
        <p:nvSpPr>
          <p:cNvPr id="3" name="Content Placeholder 2"/>
          <p:cNvSpPr>
            <a:spLocks noGrp="1"/>
          </p:cNvSpPr>
          <p:nvPr>
            <p:ph idx="1"/>
          </p:nvPr>
        </p:nvSpPr>
        <p:spPr>
          <a:xfrm>
            <a:off x="799500" y="1283368"/>
            <a:ext cx="10819844" cy="5089724"/>
          </a:xfrm>
        </p:spPr>
        <p:txBody>
          <a:bodyPr>
            <a:normAutofit fontScale="92500" lnSpcReduction="10000"/>
          </a:bodyPr>
          <a:lstStyle/>
          <a:p>
            <a:pPr marL="0" indent="0">
              <a:buNone/>
            </a:pPr>
            <a:r>
              <a:rPr lang="en-US" sz="1800" b="1" u="sng" dirty="0">
                <a:solidFill>
                  <a:srgbClr val="C00000"/>
                </a:solidFill>
                <a:latin typeface="Calibri" panose="020F0502020204030204" pitchFamily="34" charset="0"/>
                <a:cs typeface="Calibri" panose="020F0502020204030204" pitchFamily="34" charset="0"/>
              </a:rPr>
              <a:t>There are two broad classed of search methods:</a:t>
            </a:r>
          </a:p>
          <a:p>
            <a:pPr marL="400050" indent="-400050">
              <a:buFont typeface="+mj-lt"/>
              <a:buAutoNum type="romanLcPeriod"/>
            </a:pPr>
            <a:r>
              <a:rPr lang="en-US" sz="1800" dirty="0">
                <a:latin typeface="Calibri" panose="020F0502020204030204" pitchFamily="34" charset="0"/>
                <a:cs typeface="Calibri" panose="020F0502020204030204" pitchFamily="34" charset="0"/>
              </a:rPr>
              <a:t>uninformed (or blind) search methods</a:t>
            </a:r>
          </a:p>
          <a:p>
            <a:pPr marL="400050" indent="-400050">
              <a:buFont typeface="+mj-lt"/>
              <a:buAutoNum type="romanLcPeriod"/>
            </a:pPr>
            <a:r>
              <a:rPr lang="en-US" sz="1800" dirty="0">
                <a:latin typeface="Calibri" panose="020F0502020204030204" pitchFamily="34" charset="0"/>
                <a:cs typeface="Calibri" panose="020F0502020204030204" pitchFamily="34" charset="0"/>
              </a:rPr>
              <a:t>heuristically informed search methods.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b="1" dirty="0">
                <a:solidFill>
                  <a:srgbClr val="C00000"/>
                </a:solidFill>
                <a:latin typeface="Calibri" panose="020F0502020204030204" pitchFamily="34" charset="0"/>
                <a:cs typeface="Calibri" panose="020F0502020204030204" pitchFamily="34" charset="0"/>
              </a:rPr>
              <a:t>Uninformed Search Methods:  </a:t>
            </a:r>
            <a:r>
              <a:rPr lang="en-US" sz="1800" dirty="0">
                <a:latin typeface="Calibri" panose="020F0502020204030204" pitchFamily="34" charset="0"/>
                <a:cs typeface="Calibri" panose="020F0502020204030204" pitchFamily="34" charset="0"/>
              </a:rPr>
              <a:t>Strategies have no additional information about states beyond that provided in the problem definition. </a:t>
            </a:r>
          </a:p>
          <a:p>
            <a:pPr>
              <a:buFont typeface="Wingdings" panose="05000000000000000000" pitchFamily="2" charset="2"/>
              <a:buChar char="ü"/>
            </a:pPr>
            <a:r>
              <a:rPr lang="en-US" sz="1800" b="1" dirty="0">
                <a:latin typeface="Calibri" panose="020F0502020204030204" pitchFamily="34" charset="0"/>
                <a:cs typeface="Calibri" panose="020F0502020204030204" pitchFamily="34" charset="0"/>
              </a:rPr>
              <a:t> All they can do is generate successors and distinguish a goal state from a non-goal state.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Uses no domain-specific information </a:t>
            </a:r>
            <a:r>
              <a:rPr lang="en-US" sz="1800" dirty="0">
                <a:latin typeface="Calibri" panose="020F0502020204030204" pitchFamily="34" charset="0"/>
                <a:cs typeface="Calibri" panose="020F0502020204030204" pitchFamily="34" charset="0"/>
              </a:rPr>
              <a:t>to judge where the solution is likely to lie. No judgement or additional knowledge is used.</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It proceeds systematically by exploring nodes either randomly or in some predetermined order.</a:t>
            </a:r>
          </a:p>
          <a:p>
            <a:pPr marL="0" indent="0">
              <a:buNone/>
            </a:pPr>
            <a:r>
              <a:rPr lang="en-US" sz="1800" dirty="0">
                <a:solidFill>
                  <a:srgbClr val="C00000"/>
                </a:solidFill>
                <a:latin typeface="Calibri" panose="020F0502020204030204" pitchFamily="34" charset="0"/>
                <a:cs typeface="Calibri" panose="020F0502020204030204" pitchFamily="34" charset="0"/>
              </a:rPr>
              <a:t>Types:</a:t>
            </a:r>
          </a:p>
          <a:p>
            <a:pPr marL="0" indent="0">
              <a:buNone/>
            </a:pPr>
            <a:r>
              <a:rPr lang="en-US" sz="1800" dirty="0">
                <a:latin typeface="Calibri" panose="020F0502020204030204" pitchFamily="34" charset="0"/>
                <a:cs typeface="Calibri" panose="020F0502020204030204" pitchFamily="34" charset="0"/>
              </a:rPr>
              <a:t>Breadth First search (BFS) </a:t>
            </a:r>
          </a:p>
          <a:p>
            <a:pPr marL="0" indent="0">
              <a:buNone/>
            </a:pPr>
            <a:r>
              <a:rPr lang="en-US" sz="1800" dirty="0">
                <a:latin typeface="Calibri" panose="020F0502020204030204" pitchFamily="34" charset="0"/>
                <a:cs typeface="Calibri" panose="020F0502020204030204" pitchFamily="34" charset="0"/>
              </a:rPr>
              <a:t>	• Variation: Uniform cost search </a:t>
            </a:r>
          </a:p>
          <a:p>
            <a:pPr marL="0" indent="0">
              <a:buNone/>
            </a:pPr>
            <a:r>
              <a:rPr lang="en-US" sz="1800" dirty="0">
                <a:latin typeface="Calibri" panose="020F0502020204030204" pitchFamily="34" charset="0"/>
                <a:cs typeface="Calibri" panose="020F0502020204030204" pitchFamily="34" charset="0"/>
              </a:rPr>
              <a:t>Depth First search (DFS) </a:t>
            </a:r>
          </a:p>
          <a:p>
            <a:pPr marL="0" indent="0">
              <a:buNone/>
            </a:pPr>
            <a:r>
              <a:rPr lang="en-US" sz="1800" dirty="0">
                <a:latin typeface="Calibri" panose="020F0502020204030204" pitchFamily="34" charset="0"/>
                <a:cs typeface="Calibri" panose="020F0502020204030204" pitchFamily="34" charset="0"/>
              </a:rPr>
              <a:t>	• Variations: Depth limit search, Iterative deepening DFS, Bidirectional search</a:t>
            </a:r>
          </a:p>
          <a:p>
            <a:pPr marL="0" indent="0">
              <a:buNone/>
            </a:pP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291452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922442"/>
          </a:xfrm>
        </p:spPr>
        <p:txBody>
          <a:bodyPr>
            <a:normAutofit/>
          </a:bodyPr>
          <a:lstStyle/>
          <a:p>
            <a:pPr algn="l"/>
            <a:r>
              <a:rPr lang="en-US" dirty="0"/>
              <a:t>Search Methods</a:t>
            </a:r>
          </a:p>
        </p:txBody>
      </p:sp>
      <p:sp>
        <p:nvSpPr>
          <p:cNvPr id="3" name="Content Placeholder 2"/>
          <p:cNvSpPr>
            <a:spLocks noGrp="1"/>
          </p:cNvSpPr>
          <p:nvPr>
            <p:ph idx="1"/>
          </p:nvPr>
        </p:nvSpPr>
        <p:spPr>
          <a:xfrm>
            <a:off x="799500" y="1283368"/>
            <a:ext cx="10819844" cy="5089724"/>
          </a:xfrm>
        </p:spPr>
        <p:txBody>
          <a:bodyPr>
            <a:normAutofit/>
          </a:bodyPr>
          <a:lstStyle/>
          <a:p>
            <a:pPr marL="0" indent="0">
              <a:buNone/>
            </a:pPr>
            <a:r>
              <a:rPr lang="en-US" sz="1800" b="1" dirty="0">
                <a:solidFill>
                  <a:srgbClr val="C00000"/>
                </a:solidFill>
                <a:latin typeface="Calibri" panose="020F0502020204030204" pitchFamily="34" charset="0"/>
                <a:cs typeface="Calibri" panose="020F0502020204030204" pitchFamily="34" charset="0"/>
              </a:rPr>
              <a:t>Informed search methods: </a:t>
            </a:r>
            <a:r>
              <a:rPr lang="en-US" sz="1800" dirty="0">
                <a:latin typeface="Calibri" panose="020F0502020204030204" pitchFamily="34" charset="0"/>
                <a:cs typeface="Calibri" panose="020F0502020204030204" pitchFamily="34" charset="0"/>
              </a:rPr>
              <a:t>Domain-dependent(heuristic) information is used in order to search the space more efficiently.</a:t>
            </a:r>
          </a:p>
          <a:p>
            <a:pPr lvl="1">
              <a:buFont typeface="Wingdings" panose="05000000000000000000" pitchFamily="2" charset="2"/>
              <a:buChar char="Ø"/>
            </a:pPr>
            <a:r>
              <a:rPr lang="en-US" sz="1800" dirty="0">
                <a:latin typeface="Calibri" panose="020F0502020204030204" pitchFamily="34" charset="0"/>
                <a:cs typeface="Calibri" panose="020F0502020204030204" pitchFamily="34" charset="0"/>
              </a:rPr>
              <a:t> Greedy best-first search</a:t>
            </a:r>
          </a:p>
          <a:p>
            <a:pPr lvl="1">
              <a:buFont typeface="Wingdings" panose="05000000000000000000" pitchFamily="2" charset="2"/>
              <a:buChar char="Ø"/>
            </a:pPr>
            <a:r>
              <a:rPr lang="en-US" sz="1800" dirty="0">
                <a:latin typeface="Calibri" panose="020F0502020204030204" pitchFamily="34" charset="0"/>
                <a:cs typeface="Calibri" panose="020F0502020204030204" pitchFamily="34" charset="0"/>
              </a:rPr>
              <a:t> A* search</a:t>
            </a:r>
          </a:p>
          <a:p>
            <a:pPr marL="0" indent="0">
              <a:buNone/>
            </a:pPr>
            <a:endParaRPr lang="en-US" sz="1800"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4680326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922442"/>
          </a:xfrm>
        </p:spPr>
        <p:txBody>
          <a:bodyPr>
            <a:normAutofit/>
          </a:bodyPr>
          <a:lstStyle/>
          <a:p>
            <a:pPr marL="0" indent="0"/>
            <a:r>
              <a:rPr lang="en-US" dirty="0"/>
              <a:t>Breadth First Search</a:t>
            </a:r>
          </a:p>
        </p:txBody>
      </p:sp>
      <p:sp>
        <p:nvSpPr>
          <p:cNvPr id="3" name="Content Placeholder 2"/>
          <p:cNvSpPr>
            <a:spLocks noGrp="1"/>
          </p:cNvSpPr>
          <p:nvPr>
            <p:ph idx="1"/>
          </p:nvPr>
        </p:nvSpPr>
        <p:spPr>
          <a:xfrm>
            <a:off x="799500" y="1283368"/>
            <a:ext cx="10819844" cy="5089724"/>
          </a:xfrm>
        </p:spPr>
        <p:txBody>
          <a:bodyPr>
            <a:normAutofit/>
          </a:bodyPr>
          <a:lstStyle/>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Breadth First search is a simple strategy in which the root node is expanded first, then all the successors of the root node are expanded next, then their successors, and so on.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In general, </a:t>
            </a:r>
            <a:r>
              <a:rPr lang="en-US" sz="1800" dirty="0">
                <a:solidFill>
                  <a:srgbClr val="C00000"/>
                </a:solidFill>
                <a:latin typeface="Calibri" panose="020F0502020204030204" pitchFamily="34" charset="0"/>
                <a:cs typeface="Calibri" panose="020F0502020204030204" pitchFamily="34" charset="0"/>
              </a:rPr>
              <a:t>All nodes are expended at a given level in the search tree before any nodes at the next level are expanded until the goal reached. </a:t>
            </a:r>
          </a:p>
          <a:p>
            <a:pPr marL="0" indent="0">
              <a:buNone/>
            </a:pPr>
            <a:r>
              <a:rPr lang="en-US" sz="1800" dirty="0">
                <a:latin typeface="Calibri" panose="020F0502020204030204" pitchFamily="34" charset="0"/>
                <a:cs typeface="Calibri" panose="020F0502020204030204" pitchFamily="34" charset="0"/>
              </a:rPr>
              <a:t>i.e., Expand shallowest unexpanded node.  (Queue is used)</a:t>
            </a:r>
          </a:p>
          <a:p>
            <a:pPr marL="0" indent="0">
              <a:buNone/>
            </a:pPr>
            <a:endParaRPr lang="en-US" sz="1800" dirty="0">
              <a:solidFill>
                <a:schemeClr val="tx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281883" y="3112655"/>
            <a:ext cx="6083507" cy="2789381"/>
          </a:xfrm>
          <a:prstGeom prst="rect">
            <a:avLst/>
          </a:prstGeom>
        </p:spPr>
      </p:pic>
      <p:sp>
        <p:nvSpPr>
          <p:cNvPr id="5" name="Footer Placeholder 4"/>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949412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922442"/>
          </a:xfrm>
        </p:spPr>
        <p:txBody>
          <a:bodyPr>
            <a:normAutofit/>
          </a:bodyPr>
          <a:lstStyle/>
          <a:p>
            <a:pPr algn="l"/>
            <a:r>
              <a:rPr lang="en-US" dirty="0"/>
              <a:t>BFS Evaluation</a:t>
            </a:r>
          </a:p>
        </p:txBody>
      </p:sp>
      <p:sp>
        <p:nvSpPr>
          <p:cNvPr id="3" name="Content Placeholder 2"/>
          <p:cNvSpPr>
            <a:spLocks noGrp="1"/>
          </p:cNvSpPr>
          <p:nvPr>
            <p:ph idx="1"/>
          </p:nvPr>
        </p:nvSpPr>
        <p:spPr>
          <a:xfrm>
            <a:off x="799500" y="1283368"/>
            <a:ext cx="10819844" cy="5089724"/>
          </a:xfrm>
        </p:spPr>
        <p:txBody>
          <a:bodyPr>
            <a:normAutofit/>
          </a:bodyPr>
          <a:lstStyle/>
          <a:p>
            <a:pPr marL="0" indent="0">
              <a:buNone/>
            </a:pPr>
            <a:r>
              <a:rPr lang="en-US" sz="1800" b="1" dirty="0">
                <a:latin typeface="Calibri" panose="020F0502020204030204" pitchFamily="34" charset="0"/>
                <a:cs typeface="Calibri" panose="020F0502020204030204" pitchFamily="34" charset="0"/>
              </a:rPr>
              <a:t>Completeness: </a:t>
            </a:r>
            <a:r>
              <a:rPr lang="en-US" sz="1800" dirty="0">
                <a:latin typeface="Calibri" panose="020F0502020204030204" pitchFamily="34" charset="0"/>
                <a:cs typeface="Calibri" panose="020F0502020204030204" pitchFamily="34" charset="0"/>
              </a:rPr>
              <a:t>	 Does it always find a solution if one exists? </a:t>
            </a:r>
          </a:p>
          <a:p>
            <a:pPr marL="0" indent="0">
              <a:buNone/>
            </a:pPr>
            <a:r>
              <a:rPr lang="en-US" sz="1800" dirty="0">
                <a:latin typeface="Calibri" panose="020F0502020204030204" pitchFamily="34" charset="0"/>
                <a:cs typeface="Calibri" panose="020F0502020204030204" pitchFamily="34" charset="0"/>
              </a:rPr>
              <a:t>		 YES</a:t>
            </a:r>
          </a:p>
          <a:p>
            <a:pPr marL="0" indent="0">
              <a:buNone/>
            </a:pPr>
            <a:r>
              <a:rPr lang="en-US" sz="1800" dirty="0">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 If shallowest goal node is at some finite depth d and If b is finite </a:t>
            </a:r>
          </a:p>
          <a:p>
            <a:pPr marL="0" indent="0">
              <a:buNone/>
            </a:pPr>
            <a:r>
              <a:rPr lang="en-US" sz="1800" b="1" dirty="0">
                <a:latin typeface="Calibri" panose="020F0502020204030204" pitchFamily="34" charset="0"/>
                <a:cs typeface="Calibri" panose="020F0502020204030204" pitchFamily="34" charset="0"/>
              </a:rPr>
              <a:t>Time complexity: </a:t>
            </a:r>
          </a:p>
          <a:p>
            <a:pPr marL="256032" lvl="1" indent="0">
              <a:buNone/>
            </a:pPr>
            <a:r>
              <a:rPr lang="en-US" sz="1800" dirty="0">
                <a:latin typeface="Calibri" panose="020F0502020204030204" pitchFamily="34" charset="0"/>
                <a:cs typeface="Calibri" panose="020F0502020204030204" pitchFamily="34" charset="0"/>
              </a:rPr>
              <a:t>Assume a state space where every state has </a:t>
            </a:r>
            <a:r>
              <a:rPr lang="en-US" sz="1800" dirty="0">
                <a:solidFill>
                  <a:srgbClr val="C00000"/>
                </a:solidFill>
                <a:latin typeface="Calibri" panose="020F0502020204030204" pitchFamily="34" charset="0"/>
                <a:cs typeface="Calibri" panose="020F0502020204030204" pitchFamily="34" charset="0"/>
              </a:rPr>
              <a:t>b successors</a:t>
            </a:r>
            <a:r>
              <a:rPr lang="en-US" sz="1800" dirty="0">
                <a:latin typeface="Calibri" panose="020F0502020204030204" pitchFamily="34" charset="0"/>
                <a:cs typeface="Calibri" panose="020F0502020204030204" pitchFamily="34" charset="0"/>
              </a:rPr>
              <a:t>, root has b successors, each node at the next level has again b successors (</a:t>
            </a:r>
            <a:r>
              <a:rPr lang="en-US" sz="1800" dirty="0">
                <a:solidFill>
                  <a:srgbClr val="C00000"/>
                </a:solidFill>
                <a:latin typeface="Calibri" panose="020F0502020204030204" pitchFamily="34" charset="0"/>
                <a:cs typeface="Calibri" panose="020F0502020204030204" pitchFamily="34" charset="0"/>
              </a:rPr>
              <a:t>total b</a:t>
            </a:r>
            <a:r>
              <a:rPr lang="en-US" sz="1800" baseline="30000" dirty="0">
                <a:solidFill>
                  <a:srgbClr val="C00000"/>
                </a:solidFill>
                <a:latin typeface="Calibri" panose="020F0502020204030204" pitchFamily="34" charset="0"/>
                <a:cs typeface="Calibri" panose="020F0502020204030204" pitchFamily="34" charset="0"/>
              </a:rPr>
              <a:t> 2 </a:t>
            </a:r>
            <a:r>
              <a:rPr lang="en-US" sz="1800" dirty="0">
                <a:latin typeface="Calibri" panose="020F0502020204030204" pitchFamily="34" charset="0"/>
                <a:cs typeface="Calibri" panose="020F0502020204030204" pitchFamily="34" charset="0"/>
              </a:rPr>
              <a:t>), … </a:t>
            </a:r>
          </a:p>
          <a:p>
            <a:pPr marL="256032" lvl="1" indent="0">
              <a:buNone/>
            </a:pPr>
            <a:r>
              <a:rPr lang="en-US" sz="1800" dirty="0">
                <a:latin typeface="Calibri" panose="020F0502020204030204" pitchFamily="34" charset="0"/>
                <a:cs typeface="Calibri" panose="020F0502020204030204" pitchFamily="34" charset="0"/>
              </a:rPr>
              <a:t>Assume solution is at depth d </a:t>
            </a:r>
          </a:p>
          <a:p>
            <a:pPr marL="256032" lvl="1" indent="0">
              <a:buNone/>
            </a:pPr>
            <a:r>
              <a:rPr lang="en-US" sz="1800" dirty="0">
                <a:latin typeface="Calibri" panose="020F0502020204030204" pitchFamily="34" charset="0"/>
                <a:cs typeface="Calibri" panose="020F0502020204030204" pitchFamily="34" charset="0"/>
              </a:rPr>
              <a:t>Worst case; expand all except the last node at depth d</a:t>
            </a:r>
          </a:p>
          <a:p>
            <a:pPr marL="256032" lvl="1" indent="0">
              <a:buNone/>
            </a:pPr>
            <a:r>
              <a:rPr lang="en-US" sz="1800" dirty="0">
                <a:solidFill>
                  <a:srgbClr val="C00000"/>
                </a:solidFill>
                <a:latin typeface="Calibri" panose="020F0502020204030204" pitchFamily="34" charset="0"/>
                <a:cs typeface="Calibri" panose="020F0502020204030204" pitchFamily="34" charset="0"/>
              </a:rPr>
              <a:t>Total no. of nodes generated: </a:t>
            </a:r>
            <a:r>
              <a:rPr lang="en-US" sz="1800" dirty="0">
                <a:latin typeface="Calibri" panose="020F0502020204030204" pitchFamily="34" charset="0"/>
                <a:cs typeface="Calibri" panose="020F0502020204030204" pitchFamily="34" charset="0"/>
              </a:rPr>
              <a:t>b + b</a:t>
            </a:r>
            <a:r>
              <a:rPr lang="en-US" sz="1800" baseline="30000" dirty="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 b</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 </a:t>
            </a:r>
            <a:r>
              <a:rPr lang="en-US" sz="1800" dirty="0" err="1">
                <a:latin typeface="Calibri" panose="020F0502020204030204" pitchFamily="34" charset="0"/>
                <a:cs typeface="Calibri" panose="020F0502020204030204" pitchFamily="34" charset="0"/>
              </a:rPr>
              <a:t>b</a:t>
            </a:r>
            <a:r>
              <a:rPr lang="en-US" sz="1800" baseline="30000" dirty="0" err="1">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 ( b</a:t>
            </a:r>
            <a:r>
              <a:rPr lang="en-US" sz="1800" baseline="30000" dirty="0">
                <a:latin typeface="Calibri" panose="020F0502020204030204" pitchFamily="34" charset="0"/>
                <a:cs typeface="Calibri" panose="020F0502020204030204" pitchFamily="34" charset="0"/>
              </a:rPr>
              <a:t>d+1</a:t>
            </a:r>
            <a:r>
              <a:rPr lang="en-US" sz="1800" dirty="0">
                <a:latin typeface="Calibri" panose="020F0502020204030204" pitchFamily="34" charset="0"/>
                <a:cs typeface="Calibri" panose="020F0502020204030204" pitchFamily="34" charset="0"/>
              </a:rPr>
              <a:t> –b) = </a:t>
            </a:r>
            <a:r>
              <a:rPr lang="en-US" sz="1800" b="1" dirty="0">
                <a:solidFill>
                  <a:srgbClr val="C00000"/>
                </a:solidFill>
                <a:latin typeface="Calibri" panose="020F0502020204030204" pitchFamily="34" charset="0"/>
                <a:cs typeface="Calibri" panose="020F0502020204030204" pitchFamily="34" charset="0"/>
              </a:rPr>
              <a:t>O(b</a:t>
            </a:r>
            <a:r>
              <a:rPr lang="en-US" sz="1800" b="1" baseline="30000" dirty="0">
                <a:solidFill>
                  <a:srgbClr val="C00000"/>
                </a:solidFill>
                <a:latin typeface="Calibri" panose="020F0502020204030204" pitchFamily="34" charset="0"/>
                <a:cs typeface="Calibri" panose="020F0502020204030204" pitchFamily="34" charset="0"/>
              </a:rPr>
              <a:t>d+1</a:t>
            </a:r>
            <a:r>
              <a:rPr lang="en-US" sz="1800" b="1" dirty="0">
                <a:solidFill>
                  <a:srgbClr val="C00000"/>
                </a:solidFill>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 </a:t>
            </a:r>
          </a:p>
          <a:p>
            <a:pPr marL="0" indent="0">
              <a:buNone/>
            </a:pPr>
            <a:r>
              <a:rPr lang="en-US" sz="1800" b="1" dirty="0">
                <a:latin typeface="Calibri" panose="020F0502020204030204" pitchFamily="34" charset="0"/>
                <a:cs typeface="Calibri" panose="020F0502020204030204" pitchFamily="34" charset="0"/>
              </a:rPr>
              <a:t>Space complexity:	 </a:t>
            </a:r>
            <a:r>
              <a:rPr lang="en-US" sz="1800" dirty="0">
                <a:latin typeface="Calibri" panose="020F0502020204030204" pitchFamily="34" charset="0"/>
                <a:cs typeface="Calibri" panose="020F0502020204030204" pitchFamily="34" charset="0"/>
              </a:rPr>
              <a:t>Each node that is generated must remain in memory </a:t>
            </a:r>
          </a:p>
          <a:p>
            <a:pPr marL="0" indent="0">
              <a:buNone/>
            </a:pPr>
            <a:r>
              <a:rPr lang="en-US" sz="1800" dirty="0">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Total no. of nodes in memory: </a:t>
            </a:r>
            <a:r>
              <a:rPr lang="en-US" sz="1800" dirty="0">
                <a:latin typeface="Calibri" panose="020F0502020204030204" pitchFamily="34" charset="0"/>
                <a:cs typeface="Calibri" panose="020F0502020204030204" pitchFamily="34" charset="0"/>
              </a:rPr>
              <a:t>1+ b + b</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b</a:t>
            </a:r>
            <a:r>
              <a:rPr lang="en-US" sz="1800" baseline="30000" dirty="0">
                <a:latin typeface="Calibri" panose="020F0502020204030204" pitchFamily="34" charset="0"/>
                <a:cs typeface="Calibri" panose="020F0502020204030204" pitchFamily="34" charset="0"/>
              </a:rPr>
              <a:t>3 </a:t>
            </a:r>
            <a:r>
              <a:rPr lang="en-US" sz="1800" dirty="0">
                <a:latin typeface="Calibri" panose="020F0502020204030204" pitchFamily="34" charset="0"/>
                <a:cs typeface="Calibri" panose="020F0502020204030204" pitchFamily="34" charset="0"/>
              </a:rPr>
              <a:t>+ ………………….. </a:t>
            </a:r>
            <a:r>
              <a:rPr lang="en-US" sz="1800" dirty="0" err="1">
                <a:latin typeface="Calibri" panose="020F0502020204030204" pitchFamily="34" charset="0"/>
                <a:cs typeface="Calibri" panose="020F0502020204030204" pitchFamily="34" charset="0"/>
              </a:rPr>
              <a:t>b</a:t>
            </a:r>
            <a:r>
              <a:rPr lang="en-US" sz="1800" baseline="30000" dirty="0" err="1">
                <a:latin typeface="Calibri" panose="020F0502020204030204" pitchFamily="34" charset="0"/>
                <a:cs typeface="Calibri" panose="020F0502020204030204" pitchFamily="34" charset="0"/>
              </a:rPr>
              <a:t>d</a:t>
            </a:r>
            <a:r>
              <a:rPr lang="en-US" sz="1800" baseline="30000"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 ( b</a:t>
            </a:r>
            <a:r>
              <a:rPr lang="en-US" sz="1800" baseline="30000" dirty="0">
                <a:latin typeface="Calibri" panose="020F0502020204030204" pitchFamily="34" charset="0"/>
                <a:cs typeface="Calibri" panose="020F0502020204030204" pitchFamily="34" charset="0"/>
              </a:rPr>
              <a:t>d+1</a:t>
            </a:r>
            <a:r>
              <a:rPr lang="en-US" sz="1800" dirty="0">
                <a:latin typeface="Calibri" panose="020F0502020204030204" pitchFamily="34" charset="0"/>
                <a:cs typeface="Calibri" panose="020F0502020204030204" pitchFamily="34" charset="0"/>
              </a:rPr>
              <a:t> –b) = </a:t>
            </a:r>
            <a:r>
              <a:rPr lang="en-US" sz="1800" b="1" dirty="0">
                <a:solidFill>
                  <a:srgbClr val="C00000"/>
                </a:solidFill>
                <a:latin typeface="Calibri" panose="020F0502020204030204" pitchFamily="34" charset="0"/>
                <a:cs typeface="Calibri" panose="020F0502020204030204" pitchFamily="34" charset="0"/>
              </a:rPr>
              <a:t>O(b</a:t>
            </a:r>
            <a:r>
              <a:rPr lang="en-US" sz="1800" b="1" baseline="30000" dirty="0">
                <a:solidFill>
                  <a:srgbClr val="C00000"/>
                </a:solidFill>
                <a:latin typeface="Calibri" panose="020F0502020204030204" pitchFamily="34" charset="0"/>
                <a:cs typeface="Calibri" panose="020F0502020204030204" pitchFamily="34" charset="0"/>
              </a:rPr>
              <a:t>d+1</a:t>
            </a:r>
            <a:r>
              <a:rPr lang="en-US" sz="1800" b="1" dirty="0">
                <a:solidFill>
                  <a:srgbClr val="C00000"/>
                </a:solidFill>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 </a:t>
            </a:r>
          </a:p>
          <a:p>
            <a:pPr marL="0" indent="0">
              <a:buNone/>
            </a:pPr>
            <a:r>
              <a:rPr lang="en-US" sz="1800" b="1" dirty="0">
                <a:latin typeface="Calibri" panose="020F0502020204030204" pitchFamily="34" charset="0"/>
                <a:cs typeface="Calibri" panose="020F0502020204030204" pitchFamily="34" charset="0"/>
              </a:rPr>
              <a:t>Optimal (i.e., admissible):  </a:t>
            </a:r>
            <a:r>
              <a:rPr lang="en-US" sz="1800" dirty="0">
                <a:solidFill>
                  <a:srgbClr val="C00000"/>
                </a:solidFill>
                <a:latin typeface="Calibri" panose="020F0502020204030204" pitchFamily="34" charset="0"/>
                <a:cs typeface="Calibri" panose="020F0502020204030204" pitchFamily="34" charset="0"/>
              </a:rPr>
              <a:t>if all paths have the same cost. </a:t>
            </a:r>
          </a:p>
          <a:p>
            <a:pPr marL="0" indent="0">
              <a:buNone/>
            </a:pPr>
            <a:r>
              <a:rPr lang="en-US" sz="1800" dirty="0">
                <a:latin typeface="Calibri" panose="020F0502020204030204" pitchFamily="34" charset="0"/>
                <a:cs typeface="Calibri" panose="020F0502020204030204" pitchFamily="34" charset="0"/>
              </a:rPr>
              <a:t>		Otherwise, not optimal but finds solution with shortest path length (shallowest solution). </a:t>
            </a:r>
          </a:p>
          <a:p>
            <a:pPr marL="0" indent="0">
              <a:buNone/>
            </a:pPr>
            <a:r>
              <a:rPr lang="en-US" sz="1800" dirty="0">
                <a:latin typeface="Calibri" panose="020F0502020204030204" pitchFamily="34" charset="0"/>
                <a:cs typeface="Calibri" panose="020F0502020204030204" pitchFamily="34" charset="0"/>
              </a:rPr>
              <a:t>		If each path does not have same path cost shallowest solution may not be optimal</a:t>
            </a:r>
            <a:endParaRPr lang="en-US" sz="1800" dirty="0">
              <a:solidFill>
                <a:schemeClr val="tx1"/>
              </a:solidFill>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238744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922442"/>
          </a:xfrm>
        </p:spPr>
        <p:txBody>
          <a:bodyPr>
            <a:normAutofit/>
          </a:bodyPr>
          <a:lstStyle/>
          <a:p>
            <a:pPr algn="l"/>
            <a:r>
              <a:rPr lang="en-US" dirty="0"/>
              <a:t>Depth First Search</a:t>
            </a:r>
          </a:p>
        </p:txBody>
      </p:sp>
      <p:sp>
        <p:nvSpPr>
          <p:cNvPr id="3" name="Content Placeholder 2"/>
          <p:cNvSpPr>
            <a:spLocks noGrp="1"/>
          </p:cNvSpPr>
          <p:nvPr>
            <p:ph idx="1"/>
          </p:nvPr>
        </p:nvSpPr>
        <p:spPr>
          <a:xfrm>
            <a:off x="799500" y="1283368"/>
            <a:ext cx="10819844" cy="5089724"/>
          </a:xfrm>
        </p:spPr>
        <p:txBody>
          <a:bodyPr>
            <a:normAutofit/>
          </a:bodyPr>
          <a:lstStyle/>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DFS also begins by expanding the initial node.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Looks for the goal node among all the children of the current node before using the sibling of this node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i.e. expand deepest unexpanded node(expand most recently generated deepest node first.).</a:t>
            </a:r>
          </a:p>
          <a:p>
            <a:pPr marL="0" indent="0">
              <a:buNone/>
            </a:pPr>
            <a:endParaRPr lang="en-US" sz="1800" dirty="0">
              <a:solidFill>
                <a:schemeClr val="tx1"/>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031958" y="2534939"/>
            <a:ext cx="4807483" cy="3838154"/>
          </a:xfrm>
          <a:prstGeom prst="rect">
            <a:avLst/>
          </a:prstGeom>
        </p:spPr>
      </p:pic>
      <p:sp>
        <p:nvSpPr>
          <p:cNvPr id="5" name="Footer Placeholder 4"/>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831384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922442"/>
          </a:xfrm>
        </p:spPr>
        <p:txBody>
          <a:bodyPr>
            <a:normAutofit/>
          </a:bodyPr>
          <a:lstStyle/>
          <a:p>
            <a:pPr algn="l"/>
            <a:r>
              <a:rPr lang="en-US" dirty="0"/>
              <a:t>Depth First Search</a:t>
            </a:r>
          </a:p>
        </p:txBody>
      </p:sp>
      <p:sp>
        <p:nvSpPr>
          <p:cNvPr id="3" name="Content Placeholder 2"/>
          <p:cNvSpPr>
            <a:spLocks noGrp="1"/>
          </p:cNvSpPr>
          <p:nvPr>
            <p:ph idx="1"/>
          </p:nvPr>
        </p:nvSpPr>
        <p:spPr>
          <a:xfrm>
            <a:off x="799500" y="1283368"/>
            <a:ext cx="10819844" cy="5089724"/>
          </a:xfrm>
        </p:spPr>
        <p:txBody>
          <a:bodyPr>
            <a:normAutofit/>
          </a:bodyPr>
          <a:lstStyle/>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DFS</a:t>
            </a: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solidFill>
                <a:schemeClr val="tx1"/>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2391785" y="1283368"/>
            <a:ext cx="6429375" cy="5172075"/>
          </a:xfrm>
          <a:prstGeom prst="rect">
            <a:avLst/>
          </a:prstGeom>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9989710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922442"/>
          </a:xfrm>
        </p:spPr>
        <p:txBody>
          <a:bodyPr>
            <a:normAutofit/>
          </a:bodyPr>
          <a:lstStyle/>
          <a:p>
            <a:pPr algn="l"/>
            <a:r>
              <a:rPr lang="en-US" dirty="0"/>
              <a:t>DFS Evaluation</a:t>
            </a:r>
          </a:p>
        </p:txBody>
      </p:sp>
      <p:sp>
        <p:nvSpPr>
          <p:cNvPr id="3" name="Content Placeholder 2"/>
          <p:cNvSpPr>
            <a:spLocks noGrp="1"/>
          </p:cNvSpPr>
          <p:nvPr>
            <p:ph idx="1"/>
          </p:nvPr>
        </p:nvSpPr>
        <p:spPr>
          <a:xfrm>
            <a:off x="799500" y="1283368"/>
            <a:ext cx="10819844" cy="5089724"/>
          </a:xfrm>
        </p:spPr>
        <p:txBody>
          <a:bodyPr>
            <a:normAutofit/>
          </a:bodyPr>
          <a:lstStyle/>
          <a:p>
            <a:pPr marL="0" indent="0">
              <a:buNone/>
            </a:pPr>
            <a:r>
              <a:rPr lang="en-US" sz="1800" b="1" dirty="0">
                <a:latin typeface="Calibri" panose="020F0502020204030204" pitchFamily="34" charset="0"/>
                <a:cs typeface="Calibri" panose="020F0502020204030204" pitchFamily="34" charset="0"/>
              </a:rPr>
              <a:t>Completeness</a:t>
            </a:r>
          </a:p>
          <a:p>
            <a:pPr marL="742950" lvl="2" indent="-285750">
              <a:buFont typeface="Wingdings" panose="05000000000000000000" pitchFamily="2" charset="2"/>
              <a:buChar char="Ø"/>
            </a:pPr>
            <a:r>
              <a:rPr lang="en-US" sz="1600" i="0" dirty="0">
                <a:latin typeface="Calibri" panose="020F0502020204030204" pitchFamily="34" charset="0"/>
                <a:cs typeface="Calibri" panose="020F0502020204030204" pitchFamily="34" charset="0"/>
              </a:rPr>
              <a:t>Does it always find a solution if one exists? </a:t>
            </a:r>
          </a:p>
          <a:p>
            <a:pPr marL="742950" lvl="2" indent="-285750">
              <a:buFont typeface="Wingdings" panose="05000000000000000000" pitchFamily="2" charset="2"/>
              <a:buChar char="Ø"/>
            </a:pPr>
            <a:r>
              <a:rPr lang="en-US" sz="1600" b="1" i="0" dirty="0">
                <a:solidFill>
                  <a:srgbClr val="C00000"/>
                </a:solidFill>
                <a:latin typeface="Calibri" panose="020F0502020204030204" pitchFamily="34" charset="0"/>
                <a:cs typeface="Calibri" panose="020F0502020204030204" pitchFamily="34" charset="0"/>
              </a:rPr>
              <a:t>NO,  </a:t>
            </a:r>
            <a:r>
              <a:rPr lang="en-US" sz="1600" i="0" dirty="0">
                <a:latin typeface="Calibri" panose="020F0502020204030204" pitchFamily="34" charset="0"/>
                <a:cs typeface="Calibri" panose="020F0502020204030204" pitchFamily="34" charset="0"/>
              </a:rPr>
              <a:t>If search space is infinite and search space contains loops then DFS may not find solution.</a:t>
            </a:r>
          </a:p>
          <a:p>
            <a:pPr marL="0" indent="0">
              <a:buNone/>
            </a:pPr>
            <a:r>
              <a:rPr lang="en-US" sz="1800" b="1" dirty="0">
                <a:latin typeface="Calibri" panose="020F0502020204030204" pitchFamily="34" charset="0"/>
                <a:cs typeface="Calibri" panose="020F0502020204030204" pitchFamily="34" charset="0"/>
              </a:rPr>
              <a:t>Time complexity</a:t>
            </a:r>
          </a:p>
          <a:p>
            <a:pPr marL="742950" lvl="2" indent="-285750">
              <a:buFont typeface="Wingdings" panose="05000000000000000000" pitchFamily="2" charset="2"/>
              <a:buChar char="Ø"/>
            </a:pPr>
            <a:r>
              <a:rPr lang="en-US" sz="1600" i="0" dirty="0">
                <a:latin typeface="Calibri" panose="020F0502020204030204" pitchFamily="34" charset="0"/>
                <a:cs typeface="Calibri" panose="020F0502020204030204" pitchFamily="34" charset="0"/>
              </a:rPr>
              <a:t>Let, </a:t>
            </a:r>
            <a:r>
              <a:rPr lang="en-US" sz="1600" i="0" dirty="0">
                <a:solidFill>
                  <a:srgbClr val="C00000"/>
                </a:solidFill>
                <a:latin typeface="Calibri" panose="020F0502020204030204" pitchFamily="34" charset="0"/>
                <a:cs typeface="Calibri" panose="020F0502020204030204" pitchFamily="34" charset="0"/>
              </a:rPr>
              <a:t>m</a:t>
            </a:r>
            <a:r>
              <a:rPr lang="en-US" sz="1600" i="0" dirty="0">
                <a:latin typeface="Calibri" panose="020F0502020204030204" pitchFamily="34" charset="0"/>
                <a:cs typeface="Calibri" panose="020F0502020204030204" pitchFamily="34" charset="0"/>
              </a:rPr>
              <a:t> is the maximum depth of the search tree. In the worst case Solution may exist at depth m, root has </a:t>
            </a:r>
            <a:r>
              <a:rPr lang="en-US" sz="1600" i="0" dirty="0">
                <a:solidFill>
                  <a:srgbClr val="C00000"/>
                </a:solidFill>
                <a:latin typeface="Calibri" panose="020F0502020204030204" pitchFamily="34" charset="0"/>
                <a:cs typeface="Calibri" panose="020F0502020204030204" pitchFamily="34" charset="0"/>
              </a:rPr>
              <a:t>b</a:t>
            </a:r>
            <a:r>
              <a:rPr lang="en-US" sz="1600" i="0" dirty="0">
                <a:latin typeface="Calibri" panose="020F0502020204030204" pitchFamily="34" charset="0"/>
                <a:cs typeface="Calibri" panose="020F0502020204030204" pitchFamily="34" charset="0"/>
              </a:rPr>
              <a:t> successors, each node at the next level has again b successors (total b</a:t>
            </a:r>
            <a:r>
              <a:rPr lang="en-US" sz="1600" i="0" baseline="30000" dirty="0">
                <a:latin typeface="Calibri" panose="020F0502020204030204" pitchFamily="34" charset="0"/>
                <a:cs typeface="Calibri" panose="020F0502020204030204" pitchFamily="34" charset="0"/>
              </a:rPr>
              <a:t> 2 </a:t>
            </a:r>
            <a:r>
              <a:rPr lang="en-US" sz="1600" i="0" dirty="0">
                <a:latin typeface="Calibri" panose="020F0502020204030204" pitchFamily="34" charset="0"/>
                <a:cs typeface="Calibri" panose="020F0502020204030204" pitchFamily="34" charset="0"/>
              </a:rPr>
              <a:t>), …</a:t>
            </a:r>
          </a:p>
          <a:p>
            <a:pPr marL="742950" lvl="2" indent="-285750">
              <a:buFont typeface="Wingdings" panose="05000000000000000000" pitchFamily="2" charset="2"/>
              <a:buChar char="Ø"/>
            </a:pPr>
            <a:r>
              <a:rPr lang="en-US" sz="1600" i="0" dirty="0">
                <a:solidFill>
                  <a:srgbClr val="C00000"/>
                </a:solidFill>
                <a:latin typeface="Calibri" panose="020F0502020204030204" pitchFamily="34" charset="0"/>
                <a:cs typeface="Calibri" panose="020F0502020204030204" pitchFamily="34" charset="0"/>
              </a:rPr>
              <a:t>Worst case; </a:t>
            </a:r>
            <a:r>
              <a:rPr lang="en-US" sz="1600" i="0" dirty="0">
                <a:latin typeface="Calibri" panose="020F0502020204030204" pitchFamily="34" charset="0"/>
                <a:cs typeface="Calibri" panose="020F0502020204030204" pitchFamily="34" charset="0"/>
              </a:rPr>
              <a:t>expand all except the last node at depth m </a:t>
            </a:r>
          </a:p>
          <a:p>
            <a:pPr marL="742950" lvl="2" indent="-285750">
              <a:buFont typeface="Wingdings" panose="05000000000000000000" pitchFamily="2" charset="2"/>
              <a:buChar char="Ø"/>
            </a:pPr>
            <a:r>
              <a:rPr lang="en-US" sz="1600" i="0" dirty="0">
                <a:latin typeface="Calibri" panose="020F0502020204030204" pitchFamily="34" charset="0"/>
                <a:cs typeface="Calibri" panose="020F0502020204030204" pitchFamily="34" charset="0"/>
              </a:rPr>
              <a:t>Total no. of nodes generated: b + b</a:t>
            </a:r>
            <a:r>
              <a:rPr lang="en-US" sz="1600" i="0" baseline="30000" dirty="0">
                <a:latin typeface="Calibri" panose="020F0502020204030204" pitchFamily="34" charset="0"/>
                <a:cs typeface="Calibri" panose="020F0502020204030204" pitchFamily="34" charset="0"/>
              </a:rPr>
              <a:t>2 </a:t>
            </a:r>
            <a:r>
              <a:rPr lang="en-US" sz="1600" i="0" dirty="0">
                <a:latin typeface="Calibri" panose="020F0502020204030204" pitchFamily="34" charset="0"/>
                <a:cs typeface="Calibri" panose="020F0502020204030204" pitchFamily="34" charset="0"/>
              </a:rPr>
              <a:t>+ b</a:t>
            </a:r>
            <a:r>
              <a:rPr lang="en-US" sz="1600" i="0" baseline="30000" dirty="0">
                <a:latin typeface="Calibri" panose="020F0502020204030204" pitchFamily="34" charset="0"/>
                <a:cs typeface="Calibri" panose="020F0502020204030204" pitchFamily="34" charset="0"/>
              </a:rPr>
              <a:t>3</a:t>
            </a:r>
            <a:r>
              <a:rPr lang="en-US" sz="1600" i="0" dirty="0">
                <a:latin typeface="Calibri" panose="020F0502020204030204" pitchFamily="34" charset="0"/>
                <a:cs typeface="Calibri" panose="020F0502020204030204" pitchFamily="34" charset="0"/>
              </a:rPr>
              <a:t> + ………………….. </a:t>
            </a:r>
            <a:r>
              <a:rPr lang="en-US" sz="1600" i="0" dirty="0" err="1">
                <a:latin typeface="Calibri" panose="020F0502020204030204" pitchFamily="34" charset="0"/>
                <a:cs typeface="Calibri" panose="020F0502020204030204" pitchFamily="34" charset="0"/>
              </a:rPr>
              <a:t>b</a:t>
            </a:r>
            <a:r>
              <a:rPr lang="en-US" sz="1600" i="0" baseline="30000" dirty="0" err="1">
                <a:latin typeface="Calibri" panose="020F0502020204030204" pitchFamily="34" charset="0"/>
                <a:cs typeface="Calibri" panose="020F0502020204030204" pitchFamily="34" charset="0"/>
              </a:rPr>
              <a:t>m</a:t>
            </a:r>
            <a:r>
              <a:rPr lang="en-US" sz="1600" i="0" baseline="30000" dirty="0">
                <a:latin typeface="Calibri" panose="020F0502020204030204" pitchFamily="34" charset="0"/>
                <a:cs typeface="Calibri" panose="020F0502020204030204" pitchFamily="34" charset="0"/>
              </a:rPr>
              <a:t> </a:t>
            </a:r>
            <a:r>
              <a:rPr lang="en-US" sz="1600" i="0" dirty="0">
                <a:latin typeface="Calibri" panose="020F0502020204030204" pitchFamily="34" charset="0"/>
                <a:cs typeface="Calibri" panose="020F0502020204030204" pitchFamily="34" charset="0"/>
              </a:rPr>
              <a:t>= </a:t>
            </a:r>
            <a:r>
              <a:rPr lang="en-US" sz="1600" b="1" i="0" dirty="0">
                <a:solidFill>
                  <a:srgbClr val="C00000"/>
                </a:solidFill>
                <a:latin typeface="Calibri" panose="020F0502020204030204" pitchFamily="34" charset="0"/>
                <a:cs typeface="Calibri" panose="020F0502020204030204" pitchFamily="34" charset="0"/>
              </a:rPr>
              <a:t>O(</a:t>
            </a:r>
            <a:r>
              <a:rPr lang="en-US" sz="1600" b="1" i="0" dirty="0" err="1">
                <a:solidFill>
                  <a:srgbClr val="C00000"/>
                </a:solidFill>
                <a:latin typeface="Calibri" panose="020F0502020204030204" pitchFamily="34" charset="0"/>
                <a:cs typeface="Calibri" panose="020F0502020204030204" pitchFamily="34" charset="0"/>
              </a:rPr>
              <a:t>b</a:t>
            </a:r>
            <a:r>
              <a:rPr lang="en-US" sz="1600" b="1" i="0" baseline="30000" dirty="0" err="1">
                <a:solidFill>
                  <a:srgbClr val="C00000"/>
                </a:solidFill>
                <a:latin typeface="Calibri" panose="020F0502020204030204" pitchFamily="34" charset="0"/>
                <a:cs typeface="Calibri" panose="020F0502020204030204" pitchFamily="34" charset="0"/>
              </a:rPr>
              <a:t>m</a:t>
            </a:r>
            <a:r>
              <a:rPr lang="en-US" sz="1600" b="1" i="0" dirty="0">
                <a:solidFill>
                  <a:srgbClr val="C00000"/>
                </a:solidFill>
                <a:latin typeface="Calibri" panose="020F0502020204030204" pitchFamily="34" charset="0"/>
                <a:cs typeface="Calibri" panose="020F0502020204030204" pitchFamily="34" charset="0"/>
              </a:rPr>
              <a:t>)</a:t>
            </a:r>
          </a:p>
          <a:p>
            <a:pPr marL="0" indent="0">
              <a:buNone/>
            </a:pPr>
            <a:r>
              <a:rPr lang="en-US" sz="1800" b="1" dirty="0">
                <a:solidFill>
                  <a:schemeClr val="tx1"/>
                </a:solidFill>
                <a:latin typeface="Calibri" panose="020F0502020204030204" pitchFamily="34" charset="0"/>
                <a:cs typeface="Calibri" panose="020F0502020204030204" pitchFamily="34" charset="0"/>
              </a:rPr>
              <a:t>Space Complexity:</a:t>
            </a:r>
          </a:p>
          <a:p>
            <a:pPr marL="742950" lvl="2" indent="-285750">
              <a:buFont typeface="Wingdings" panose="05000000000000000000" pitchFamily="2" charset="2"/>
              <a:buChar char="Ø"/>
            </a:pPr>
            <a:r>
              <a:rPr lang="en-US" sz="1600" i="0" dirty="0">
                <a:latin typeface="Calibri" panose="020F0502020204030204" pitchFamily="34" charset="0"/>
                <a:cs typeface="Calibri" panose="020F0502020204030204" pitchFamily="34" charset="0"/>
              </a:rPr>
              <a:t>It needs to store only a single path from the root node to a leaf node, along with remaining unexpanded sibling nodes for each node on the path. </a:t>
            </a:r>
          </a:p>
          <a:p>
            <a:pPr marL="742950" lvl="2" indent="-285750">
              <a:buFont typeface="Wingdings" panose="05000000000000000000" pitchFamily="2" charset="2"/>
              <a:buChar char="Ø"/>
            </a:pPr>
            <a:r>
              <a:rPr lang="en-US" sz="1600" i="0" dirty="0">
                <a:latin typeface="Calibri" panose="020F0502020204030204" pitchFamily="34" charset="0"/>
                <a:cs typeface="Calibri" panose="020F0502020204030204" pitchFamily="34" charset="0"/>
              </a:rPr>
              <a:t>Total no. of nodes in memory: 1+ b + b + b + ………………….. b m times = </a:t>
            </a:r>
            <a:r>
              <a:rPr lang="en-US" sz="1600" b="1" i="0" dirty="0">
                <a:solidFill>
                  <a:srgbClr val="C00000"/>
                </a:solidFill>
                <a:latin typeface="Calibri" panose="020F0502020204030204" pitchFamily="34" charset="0"/>
                <a:cs typeface="Calibri" panose="020F0502020204030204" pitchFamily="34" charset="0"/>
              </a:rPr>
              <a:t>O(</a:t>
            </a:r>
            <a:r>
              <a:rPr lang="en-US" sz="1600" b="1" i="0" dirty="0" err="1">
                <a:solidFill>
                  <a:srgbClr val="C00000"/>
                </a:solidFill>
                <a:latin typeface="Calibri" panose="020F0502020204030204" pitchFamily="34" charset="0"/>
                <a:cs typeface="Calibri" panose="020F0502020204030204" pitchFamily="34" charset="0"/>
              </a:rPr>
              <a:t>bm</a:t>
            </a:r>
            <a:r>
              <a:rPr lang="en-US" sz="1600" b="1" i="0" dirty="0">
                <a:solidFill>
                  <a:srgbClr val="C00000"/>
                </a:solidFill>
                <a:latin typeface="Calibri" panose="020F0502020204030204" pitchFamily="34" charset="0"/>
                <a:cs typeface="Calibri" panose="020F0502020204030204" pitchFamily="34" charset="0"/>
              </a:rPr>
              <a:t>)</a:t>
            </a:r>
          </a:p>
          <a:p>
            <a:pPr marL="0" indent="0">
              <a:buNone/>
            </a:pPr>
            <a:r>
              <a:rPr lang="en-US" sz="1800" b="1" dirty="0">
                <a:solidFill>
                  <a:schemeClr val="tx1"/>
                </a:solidFill>
                <a:latin typeface="Calibri" panose="020F0502020204030204" pitchFamily="34" charset="0"/>
                <a:cs typeface="Calibri" panose="020F0502020204030204" pitchFamily="34" charset="0"/>
              </a:rPr>
              <a:t>Optimal (</a:t>
            </a:r>
            <a:r>
              <a:rPr lang="en-US" sz="1800" b="1" dirty="0" err="1">
                <a:solidFill>
                  <a:schemeClr val="tx1"/>
                </a:solidFill>
                <a:latin typeface="Calibri" panose="020F0502020204030204" pitchFamily="34" charset="0"/>
                <a:cs typeface="Calibri" panose="020F0502020204030204" pitchFamily="34" charset="0"/>
              </a:rPr>
              <a:t>i.e</a:t>
            </a:r>
            <a:r>
              <a:rPr lang="en-US" sz="1800" b="1" dirty="0">
                <a:solidFill>
                  <a:schemeClr val="tx1"/>
                </a:solidFill>
                <a:latin typeface="Calibri" panose="020F0502020204030204" pitchFamily="34" charset="0"/>
                <a:cs typeface="Calibri" panose="020F0502020204030204" pitchFamily="34" charset="0"/>
              </a:rPr>
              <a:t> admissible)</a:t>
            </a:r>
          </a:p>
          <a:p>
            <a:pPr marL="742950" lvl="2" indent="-285750">
              <a:buFont typeface="Wingdings" panose="05000000000000000000" pitchFamily="2" charset="2"/>
              <a:buChar char="Ø"/>
            </a:pPr>
            <a:r>
              <a:rPr lang="en-US" sz="1600" i="0" dirty="0">
                <a:latin typeface="Calibri" panose="020F0502020204030204" pitchFamily="34" charset="0"/>
                <a:cs typeface="Calibri" panose="020F0502020204030204" pitchFamily="34" charset="0"/>
              </a:rPr>
              <a:t>DFS expand deepest node first, if expands entire let sub-tree even if right sub-tree contains goal nodes at levels 2 or 3. </a:t>
            </a:r>
          </a:p>
          <a:p>
            <a:pPr marL="742950" lvl="2" indent="-285750">
              <a:buFont typeface="Wingdings" panose="05000000000000000000" pitchFamily="2" charset="2"/>
              <a:buChar char="Ø"/>
            </a:pPr>
            <a:r>
              <a:rPr lang="en-US" sz="1600" i="0" dirty="0">
                <a:solidFill>
                  <a:srgbClr val="C00000"/>
                </a:solidFill>
                <a:latin typeface="Calibri" panose="020F0502020204030204" pitchFamily="34" charset="0"/>
                <a:cs typeface="Calibri" panose="020F0502020204030204" pitchFamily="34" charset="0"/>
              </a:rPr>
              <a:t>Thus we can say DFS may not always give optimal solution.</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093810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240915"/>
            <a:ext cx="10772775" cy="821267"/>
          </a:xfrm>
        </p:spPr>
        <p:txBody>
          <a:bodyPr>
            <a:normAutofit/>
          </a:bodyPr>
          <a:lstStyle/>
          <a:p>
            <a:pPr algn="l"/>
            <a:r>
              <a:rPr lang="en-US" dirty="0"/>
              <a:t>Uniform Cost Search</a:t>
            </a:r>
          </a:p>
        </p:txBody>
      </p:sp>
      <p:sp>
        <p:nvSpPr>
          <p:cNvPr id="3" name="Content Placeholder 2"/>
          <p:cNvSpPr>
            <a:spLocks noGrp="1"/>
          </p:cNvSpPr>
          <p:nvPr>
            <p:ph sz="half" idx="1"/>
          </p:nvPr>
        </p:nvSpPr>
        <p:spPr>
          <a:xfrm>
            <a:off x="430977" y="1163782"/>
            <a:ext cx="6246914" cy="5292435"/>
          </a:xfrm>
        </p:spPr>
        <p:txBody>
          <a:bodyPr>
            <a:normAutofit/>
          </a:bodyPr>
          <a:lstStyle/>
          <a:p>
            <a:pPr>
              <a:buFont typeface="Wingdings" panose="05000000000000000000" pitchFamily="2" charset="2"/>
              <a:buChar char="ü"/>
            </a:pPr>
            <a:r>
              <a:rPr lang="en-US" sz="1600" dirty="0">
                <a:solidFill>
                  <a:srgbClr val="C00000"/>
                </a:solidFill>
                <a:latin typeface="Calibri" panose="020F0502020204030204" pitchFamily="34" charset="0"/>
                <a:cs typeface="Calibri" panose="020F0502020204030204" pitchFamily="34" charset="0"/>
              </a:rPr>
              <a:t>modified version of BFS to make optimal. </a:t>
            </a:r>
          </a:p>
          <a:p>
            <a:pPr>
              <a:buFont typeface="Wingdings" panose="05000000000000000000" pitchFamily="2" charset="2"/>
              <a:buChar char="ü"/>
            </a:pPr>
            <a:r>
              <a:rPr lang="en-US" sz="1600" dirty="0">
                <a:latin typeface="Calibri" panose="020F0502020204030204" pitchFamily="34" charset="0"/>
                <a:cs typeface="Calibri" panose="020F0502020204030204" pitchFamily="34" charset="0"/>
              </a:rPr>
              <a:t>tree search algorithm used for traversing or searching a weighted tree, tree structure, or graph. The search begins at the root node. </a:t>
            </a:r>
          </a:p>
          <a:p>
            <a:pPr marL="0" indent="0">
              <a:buNone/>
            </a:pPr>
            <a:endParaRPr lang="en-US" sz="16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600" dirty="0">
                <a:latin typeface="Calibri" panose="020F0502020204030204" pitchFamily="34" charset="0"/>
                <a:cs typeface="Calibri" panose="020F0502020204030204" pitchFamily="34" charset="0"/>
              </a:rPr>
              <a:t>The search continues </a:t>
            </a:r>
            <a:r>
              <a:rPr lang="en-US" sz="1600" dirty="0">
                <a:solidFill>
                  <a:srgbClr val="C00000"/>
                </a:solidFill>
                <a:latin typeface="Calibri" panose="020F0502020204030204" pitchFamily="34" charset="0"/>
                <a:cs typeface="Calibri" panose="020F0502020204030204" pitchFamily="34" charset="0"/>
              </a:rPr>
              <a:t>by visiting the next node which has the least total cost from the root.</a:t>
            </a:r>
            <a:r>
              <a:rPr lang="en-US" sz="1600" dirty="0">
                <a:latin typeface="Calibri" panose="020F0502020204030204" pitchFamily="34" charset="0"/>
                <a:cs typeface="Calibri" panose="020F0502020204030204" pitchFamily="34" charset="0"/>
              </a:rPr>
              <a:t> Nodes are visited in this manner until a goal state is reached. </a:t>
            </a:r>
          </a:p>
          <a:p>
            <a:pPr marL="0" indent="0">
              <a:buNone/>
            </a:pPr>
            <a:endParaRPr lang="en-US" sz="1600" dirty="0">
              <a:solidFill>
                <a:srgbClr val="C00000"/>
              </a:solidFill>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600" dirty="0">
                <a:latin typeface="Calibri" panose="020F0502020204030204" pitchFamily="34" charset="0"/>
                <a:cs typeface="Calibri" panose="020F0502020204030204" pitchFamily="34" charset="0"/>
              </a:rPr>
              <a:t>search algorithm involves expanding nodes by adding all unexpanded neighboring nodes that are connected by directed paths </a:t>
            </a:r>
            <a:r>
              <a:rPr lang="en-US" sz="1600" dirty="0">
                <a:solidFill>
                  <a:srgbClr val="C00000"/>
                </a:solidFill>
                <a:latin typeface="Calibri" panose="020F0502020204030204" pitchFamily="34" charset="0"/>
                <a:cs typeface="Calibri" panose="020F0502020204030204" pitchFamily="34" charset="0"/>
              </a:rPr>
              <a:t>to a priority queue. </a:t>
            </a:r>
          </a:p>
          <a:p>
            <a:pPr>
              <a:buFont typeface="Wingdings" panose="05000000000000000000" pitchFamily="2" charset="2"/>
              <a:buChar char="ü"/>
            </a:pPr>
            <a:r>
              <a:rPr lang="en-US" sz="1600" dirty="0">
                <a:latin typeface="Calibri" panose="020F0502020204030204" pitchFamily="34" charset="0"/>
                <a:cs typeface="Calibri" panose="020F0502020204030204" pitchFamily="34" charset="0"/>
              </a:rPr>
              <a:t>In the queue, each node is associated with its total path cost from the root, </a:t>
            </a:r>
            <a:r>
              <a:rPr lang="en-US" sz="1600" dirty="0">
                <a:solidFill>
                  <a:srgbClr val="C00000"/>
                </a:solidFill>
                <a:latin typeface="Calibri" panose="020F0502020204030204" pitchFamily="34" charset="0"/>
                <a:cs typeface="Calibri" panose="020F0502020204030204" pitchFamily="34" charset="0"/>
              </a:rPr>
              <a:t>where the least-cost paths are given highest priority. </a:t>
            </a:r>
          </a:p>
          <a:p>
            <a:pPr>
              <a:buFont typeface="Wingdings" panose="05000000000000000000" pitchFamily="2" charset="2"/>
              <a:buChar char="ü"/>
            </a:pPr>
            <a:r>
              <a:rPr lang="en-US" sz="1600" dirty="0">
                <a:latin typeface="Calibri" panose="020F0502020204030204" pitchFamily="34" charset="0"/>
                <a:cs typeface="Calibri" panose="020F0502020204030204" pitchFamily="34" charset="0"/>
              </a:rPr>
              <a:t>The uniform-cost search is complete and optimal if the cost of each step exceeds some positive bound ε.</a:t>
            </a:r>
            <a:endParaRPr lang="en-US" sz="1600" dirty="0">
              <a:solidFill>
                <a:srgbClr val="C00000"/>
              </a:solidFill>
              <a:latin typeface="Calibri" panose="020F0502020204030204" pitchFamily="34" charset="0"/>
              <a:cs typeface="Calibri" panose="020F0502020204030204" pitchFamily="34" charset="0"/>
            </a:endParaRPr>
          </a:p>
        </p:txBody>
      </p:sp>
      <p:pic>
        <p:nvPicPr>
          <p:cNvPr id="5" name="Content Placeholder 4"/>
          <p:cNvPicPr>
            <a:picLocks noGrp="1" noChangeAspect="1"/>
          </p:cNvPicPr>
          <p:nvPr>
            <p:ph sz="half" idx="2"/>
          </p:nvPr>
        </p:nvPicPr>
        <p:blipFill>
          <a:blip r:embed="rId3"/>
          <a:stretch>
            <a:fillRect/>
          </a:stretch>
        </p:blipFill>
        <p:spPr>
          <a:xfrm>
            <a:off x="7102764" y="416406"/>
            <a:ext cx="4839854" cy="6340242"/>
          </a:xfrm>
          <a:prstGeom prst="rect">
            <a:avLst/>
          </a:prstGeom>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4121399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922442"/>
          </a:xfrm>
        </p:spPr>
        <p:txBody>
          <a:bodyPr>
            <a:normAutofit/>
          </a:bodyPr>
          <a:lstStyle/>
          <a:p>
            <a:pPr algn="l"/>
            <a:r>
              <a:rPr lang="en-US" dirty="0"/>
              <a:t>Scenario</a:t>
            </a:r>
          </a:p>
        </p:txBody>
      </p:sp>
      <p:sp>
        <p:nvSpPr>
          <p:cNvPr id="3" name="Content Placeholder 2"/>
          <p:cNvSpPr>
            <a:spLocks noGrp="1"/>
          </p:cNvSpPr>
          <p:nvPr>
            <p:ph idx="1"/>
          </p:nvPr>
        </p:nvSpPr>
        <p:spPr>
          <a:xfrm>
            <a:off x="799500" y="1283368"/>
            <a:ext cx="10819844" cy="5089724"/>
          </a:xfrm>
        </p:spPr>
        <p:txBody>
          <a:bodyPr>
            <a:normAutofit/>
          </a:bodyPr>
          <a:lstStyle/>
          <a:p>
            <a:pPr>
              <a:buFont typeface="Wingdings" panose="05000000000000000000" pitchFamily="2" charset="2"/>
              <a:buChar char="ü"/>
            </a:pPr>
            <a:r>
              <a:rPr lang="en-US" sz="1800" b="1" dirty="0">
                <a:solidFill>
                  <a:srgbClr val="C00000"/>
                </a:solidFill>
                <a:latin typeface="Calibri" panose="020F0502020204030204" pitchFamily="34" charset="0"/>
                <a:cs typeface="Calibri" panose="020F0502020204030204" pitchFamily="34" charset="0"/>
              </a:rPr>
              <a:t>Problem solving </a:t>
            </a:r>
            <a:r>
              <a:rPr lang="en-US" sz="1800" dirty="0">
                <a:latin typeface="Calibri" panose="020F0502020204030204" pitchFamily="34" charset="0"/>
                <a:cs typeface="Calibri" panose="020F0502020204030204" pitchFamily="34" charset="0"/>
              </a:rPr>
              <a:t>is a systematic process to solve a problem or to reach some predefined goal or solution.</a:t>
            </a: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marL="0" indent="0">
              <a:buNone/>
            </a:pP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State space is the set of all states reachable </a:t>
            </a:r>
          </a:p>
          <a:p>
            <a:pPr marL="0" indent="0">
              <a:buNone/>
            </a:pPr>
            <a:r>
              <a:rPr lang="en-US" sz="1800" dirty="0">
                <a:solidFill>
                  <a:srgbClr val="C00000"/>
                </a:solidFill>
                <a:latin typeface="Calibri" panose="020F0502020204030204" pitchFamily="34" charset="0"/>
                <a:cs typeface="Calibri" panose="020F0502020204030204" pitchFamily="34" charset="0"/>
              </a:rPr>
              <a:t>from initial state in the space or environment.</a:t>
            </a:r>
          </a:p>
          <a:p>
            <a:pPr marL="0" indent="0">
              <a:buNone/>
            </a:pP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What we do is we search the way to solution in our state space.</a:t>
            </a:r>
          </a:p>
        </p:txBody>
      </p:sp>
      <p:pic>
        <p:nvPicPr>
          <p:cNvPr id="5" name="Picture 4"/>
          <p:cNvPicPr>
            <a:picLocks noChangeAspect="1"/>
          </p:cNvPicPr>
          <p:nvPr/>
        </p:nvPicPr>
        <p:blipFill>
          <a:blip r:embed="rId2"/>
          <a:stretch>
            <a:fillRect/>
          </a:stretch>
        </p:blipFill>
        <p:spPr>
          <a:xfrm>
            <a:off x="478657" y="2068945"/>
            <a:ext cx="4897849" cy="2214297"/>
          </a:xfrm>
          <a:prstGeom prst="rect">
            <a:avLst/>
          </a:prstGeom>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12839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314806"/>
            <a:ext cx="10772775" cy="941339"/>
          </a:xfrm>
        </p:spPr>
        <p:txBody>
          <a:bodyPr>
            <a:normAutofit/>
          </a:bodyPr>
          <a:lstStyle/>
          <a:p>
            <a:pPr algn="l"/>
            <a:r>
              <a:rPr lang="en-US" dirty="0"/>
              <a:t>Uniform Cost Search</a:t>
            </a:r>
          </a:p>
        </p:txBody>
      </p:sp>
      <p:sp>
        <p:nvSpPr>
          <p:cNvPr id="3" name="Content Placeholder 2"/>
          <p:cNvSpPr>
            <a:spLocks noGrp="1"/>
          </p:cNvSpPr>
          <p:nvPr>
            <p:ph sz="half" idx="1"/>
          </p:nvPr>
        </p:nvSpPr>
        <p:spPr>
          <a:xfrm>
            <a:off x="676655" y="1570181"/>
            <a:ext cx="5243853" cy="4498109"/>
          </a:xfrm>
        </p:spPr>
        <p:txBody>
          <a:bodyPr>
            <a:normAutofit/>
          </a:bodyPr>
          <a:lstStyle/>
          <a:p>
            <a:pPr marL="0" indent="0">
              <a:buNone/>
            </a:pPr>
            <a:r>
              <a:rPr lang="en-US" sz="1600" dirty="0">
                <a:latin typeface="Calibri" panose="020F0502020204030204" pitchFamily="34" charset="0"/>
                <a:cs typeface="Calibri" panose="020F0502020204030204" pitchFamily="34" charset="0"/>
              </a:rPr>
              <a:t> </a:t>
            </a:r>
            <a:r>
              <a:rPr lang="en-US" sz="1600" b="1" u="sng" dirty="0">
                <a:solidFill>
                  <a:srgbClr val="C00000"/>
                </a:solidFill>
                <a:latin typeface="Calibri" panose="020F0502020204030204" pitchFamily="34" charset="0"/>
                <a:cs typeface="Calibri" panose="020F0502020204030204" pitchFamily="34" charset="0"/>
              </a:rPr>
              <a:t>Find path from A to E</a:t>
            </a:r>
          </a:p>
          <a:p>
            <a:pPr>
              <a:lnSpc>
                <a:spcPct val="150000"/>
              </a:lnSpc>
              <a:buFont typeface="Wingdings" panose="05000000000000000000" pitchFamily="2" charset="2"/>
              <a:buChar char="ü"/>
            </a:pPr>
            <a:r>
              <a:rPr lang="en-US" sz="1600" dirty="0">
                <a:latin typeface="Calibri" panose="020F0502020204030204" pitchFamily="34" charset="0"/>
                <a:cs typeface="Calibri" panose="020F0502020204030204" pitchFamily="34" charset="0"/>
              </a:rPr>
              <a:t>Expand A to B,C,D </a:t>
            </a:r>
          </a:p>
          <a:p>
            <a:pPr>
              <a:lnSpc>
                <a:spcPct val="150000"/>
              </a:lnSpc>
              <a:buFont typeface="Wingdings" panose="05000000000000000000" pitchFamily="2" charset="2"/>
              <a:buChar char="ü"/>
            </a:pPr>
            <a:r>
              <a:rPr lang="en-US" sz="1600" dirty="0">
                <a:latin typeface="Calibri" panose="020F0502020204030204" pitchFamily="34" charset="0"/>
                <a:cs typeface="Calibri" panose="020F0502020204030204" pitchFamily="34" charset="0"/>
              </a:rPr>
              <a:t>The path to B is the cheapest one with path cost 2. </a:t>
            </a:r>
          </a:p>
          <a:p>
            <a:pPr>
              <a:lnSpc>
                <a:spcPct val="150000"/>
              </a:lnSpc>
              <a:buFont typeface="Wingdings" panose="05000000000000000000" pitchFamily="2" charset="2"/>
              <a:buChar char="ü"/>
            </a:pPr>
            <a:r>
              <a:rPr lang="en-US" sz="1600" dirty="0">
                <a:solidFill>
                  <a:srgbClr val="C00000"/>
                </a:solidFill>
                <a:latin typeface="Calibri" panose="020F0502020204030204" pitchFamily="34" charset="0"/>
                <a:cs typeface="Calibri" panose="020F0502020204030204" pitchFamily="34" charset="0"/>
              </a:rPr>
              <a:t>Expand B to E ,	Total path cost = 2+9 =11 </a:t>
            </a:r>
          </a:p>
          <a:p>
            <a:pPr>
              <a:lnSpc>
                <a:spcPct val="150000"/>
              </a:lnSpc>
              <a:buFont typeface="Wingdings" panose="05000000000000000000" pitchFamily="2" charset="2"/>
              <a:buChar char="ü"/>
            </a:pPr>
            <a:r>
              <a:rPr lang="en-US" sz="1600" dirty="0">
                <a:latin typeface="Calibri" panose="020F0502020204030204" pitchFamily="34" charset="0"/>
                <a:cs typeface="Calibri" panose="020F0502020204030204" pitchFamily="34" charset="0"/>
              </a:rPr>
              <a:t>This might not be the optimal solution since the path AC as path cost 4 ( less than 11) </a:t>
            </a:r>
          </a:p>
          <a:p>
            <a:pPr>
              <a:lnSpc>
                <a:spcPct val="150000"/>
              </a:lnSpc>
              <a:buFont typeface="Wingdings" panose="05000000000000000000" pitchFamily="2" charset="2"/>
              <a:buChar char="ü"/>
            </a:pPr>
            <a:r>
              <a:rPr lang="en-US" sz="1600" dirty="0">
                <a:solidFill>
                  <a:srgbClr val="C00000"/>
                </a:solidFill>
                <a:latin typeface="Calibri" panose="020F0502020204030204" pitchFamily="34" charset="0"/>
                <a:cs typeface="Calibri" panose="020F0502020204030204" pitchFamily="34" charset="0"/>
              </a:rPr>
              <a:t>Expand C to E,	Total path cost = 4+5 =9 </a:t>
            </a:r>
          </a:p>
          <a:p>
            <a:pPr>
              <a:lnSpc>
                <a:spcPct val="150000"/>
              </a:lnSpc>
              <a:buFont typeface="Wingdings" panose="05000000000000000000" pitchFamily="2" charset="2"/>
              <a:buChar char="ü"/>
            </a:pPr>
            <a:r>
              <a:rPr lang="en-US" sz="1600" dirty="0">
                <a:latin typeface="Calibri" panose="020F0502020204030204" pitchFamily="34" charset="0"/>
                <a:cs typeface="Calibri" panose="020F0502020204030204" pitchFamily="34" charset="0"/>
              </a:rPr>
              <a:t>Path cost from A to D is 10 ( greater than path cost, 9) Hence optimal path is ACE</a:t>
            </a:r>
            <a:endParaRPr lang="en-US" sz="1600" dirty="0">
              <a:solidFill>
                <a:srgbClr val="C00000"/>
              </a:solidFill>
              <a:latin typeface="Calibri" panose="020F0502020204030204" pitchFamily="34" charset="0"/>
              <a:cs typeface="Calibri" panose="020F0502020204030204" pitchFamily="34" charset="0"/>
            </a:endParaRPr>
          </a:p>
        </p:txBody>
      </p:sp>
      <p:pic>
        <p:nvPicPr>
          <p:cNvPr id="5" name="Content Placeholder 4"/>
          <p:cNvPicPr>
            <a:picLocks noGrp="1" noChangeAspect="1"/>
          </p:cNvPicPr>
          <p:nvPr>
            <p:ph sz="half" idx="2"/>
          </p:nvPr>
        </p:nvPicPr>
        <p:blipFill>
          <a:blip r:embed="rId2"/>
          <a:stretch>
            <a:fillRect/>
          </a:stretch>
        </p:blipFill>
        <p:spPr>
          <a:xfrm>
            <a:off x="7333673" y="1641257"/>
            <a:ext cx="3251199" cy="3418999"/>
          </a:xfrm>
          <a:prstGeom prst="rect">
            <a:avLst/>
          </a:prstGeom>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41620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922442"/>
          </a:xfrm>
        </p:spPr>
        <p:txBody>
          <a:bodyPr>
            <a:normAutofit/>
          </a:bodyPr>
          <a:lstStyle/>
          <a:p>
            <a:pPr algn="l"/>
            <a:r>
              <a:rPr lang="en-US" dirty="0"/>
              <a:t>Uniform Cost Search</a:t>
            </a:r>
          </a:p>
        </p:txBody>
      </p:sp>
      <p:sp>
        <p:nvSpPr>
          <p:cNvPr id="3" name="Content Placeholder 2"/>
          <p:cNvSpPr>
            <a:spLocks noGrp="1"/>
          </p:cNvSpPr>
          <p:nvPr>
            <p:ph idx="1"/>
          </p:nvPr>
        </p:nvSpPr>
        <p:spPr>
          <a:xfrm>
            <a:off x="799500" y="1283368"/>
            <a:ext cx="10819844" cy="5089724"/>
          </a:xfrm>
        </p:spPr>
        <p:txBody>
          <a:bodyPr>
            <a:normAutofit/>
          </a:bodyPr>
          <a:lstStyle/>
          <a:p>
            <a:pPr marL="0" indent="0">
              <a:buNone/>
            </a:pPr>
            <a:r>
              <a:rPr lang="en-US" sz="1600" u="sng" dirty="0">
                <a:solidFill>
                  <a:srgbClr val="C00000"/>
                </a:solidFill>
                <a:latin typeface="Calibri" panose="020F0502020204030204" pitchFamily="34" charset="0"/>
                <a:cs typeface="Calibri" panose="020F0502020204030204" pitchFamily="34" charset="0"/>
              </a:rPr>
              <a:t>Find path from Sibiu to Bucharest</a:t>
            </a:r>
          </a:p>
          <a:p>
            <a:pPr marL="0" indent="0">
              <a:buNone/>
            </a:pPr>
            <a:endParaRPr lang="en-US" sz="1600" dirty="0">
              <a:solidFill>
                <a:srgbClr val="C00000"/>
              </a:solidFill>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195782" y="2267416"/>
            <a:ext cx="3853872" cy="2523369"/>
          </a:xfrm>
          <a:prstGeom prst="rect">
            <a:avLst/>
          </a:prstGeom>
        </p:spPr>
      </p:pic>
      <p:sp>
        <p:nvSpPr>
          <p:cNvPr id="5" name="Footer Placeholder 4"/>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694726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922442"/>
          </a:xfrm>
        </p:spPr>
        <p:txBody>
          <a:bodyPr>
            <a:normAutofit/>
          </a:bodyPr>
          <a:lstStyle/>
          <a:p>
            <a:pPr algn="l"/>
            <a:r>
              <a:rPr lang="en-US" dirty="0"/>
              <a:t>Uniform Cost Search Evaluation</a:t>
            </a:r>
          </a:p>
        </p:txBody>
      </p:sp>
      <p:sp>
        <p:nvSpPr>
          <p:cNvPr id="3" name="Content Placeholder 2"/>
          <p:cNvSpPr>
            <a:spLocks noGrp="1"/>
          </p:cNvSpPr>
          <p:nvPr>
            <p:ph idx="1"/>
          </p:nvPr>
        </p:nvSpPr>
        <p:spPr>
          <a:xfrm>
            <a:off x="799500" y="1283368"/>
            <a:ext cx="10819844" cy="5089724"/>
          </a:xfrm>
        </p:spPr>
        <p:txBody>
          <a:bodyPr>
            <a:normAutofit/>
          </a:bodyPr>
          <a:lstStyle/>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t>
            </a:r>
            <a:r>
              <a:rPr lang="en-US" sz="1800" b="1" dirty="0">
                <a:solidFill>
                  <a:schemeClr val="tx1"/>
                </a:solidFill>
                <a:latin typeface="Calibri" panose="020F0502020204030204" pitchFamily="34" charset="0"/>
                <a:cs typeface="Calibri" panose="020F0502020204030204" pitchFamily="34" charset="0"/>
              </a:rPr>
              <a:t>Uniform-cost search is guided by path costs rather than depths, so its complexity is not easily characterized in    terms of b and d.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Instead, let </a:t>
            </a:r>
            <a:r>
              <a:rPr lang="en-US" sz="1800" dirty="0">
                <a:solidFill>
                  <a:srgbClr val="C00000"/>
                </a:solidFill>
                <a:latin typeface="Calibri" panose="020F0502020204030204" pitchFamily="34" charset="0"/>
                <a:cs typeface="Calibri" panose="020F0502020204030204" pitchFamily="34" charset="0"/>
              </a:rPr>
              <a:t>C</a:t>
            </a:r>
            <a:r>
              <a:rPr lang="en-US" sz="1800" baseline="30000" dirty="0">
                <a:solidFill>
                  <a:srgbClr val="C00000"/>
                </a:solidFill>
                <a:latin typeface="Calibri" panose="020F0502020204030204" pitchFamily="34" charset="0"/>
                <a:cs typeface="Calibri" panose="020F0502020204030204" pitchFamily="34" charset="0"/>
              </a:rPr>
              <a:t>∗</a:t>
            </a:r>
            <a:r>
              <a:rPr lang="en-US" sz="1800" dirty="0">
                <a:solidFill>
                  <a:srgbClr val="C00000"/>
                </a:solidFill>
                <a:latin typeface="Calibri" panose="020F0502020204030204" pitchFamily="34" charset="0"/>
                <a:cs typeface="Calibri" panose="020F0502020204030204" pitchFamily="34" charset="0"/>
              </a:rPr>
              <a:t> be the cost of the optimal solution </a:t>
            </a:r>
            <a:r>
              <a:rPr lang="en-US" sz="1800" dirty="0">
                <a:latin typeface="Calibri" panose="020F0502020204030204" pitchFamily="34" charset="0"/>
                <a:cs typeface="Calibri" panose="020F0502020204030204" pitchFamily="34" charset="0"/>
              </a:rPr>
              <a:t>and assume that </a:t>
            </a:r>
            <a:r>
              <a:rPr lang="en-US" sz="1800" dirty="0">
                <a:solidFill>
                  <a:srgbClr val="C00000"/>
                </a:solidFill>
                <a:latin typeface="Calibri" panose="020F0502020204030204" pitchFamily="34" charset="0"/>
                <a:cs typeface="Calibri" panose="020F0502020204030204" pitchFamily="34" charset="0"/>
              </a:rPr>
              <a:t>every action costs at least </a:t>
            </a:r>
            <a:r>
              <a:rPr lang="el-GR" sz="1800" dirty="0">
                <a:solidFill>
                  <a:srgbClr val="C00000"/>
                </a:solidFill>
                <a:latin typeface="Calibri" panose="020F0502020204030204" pitchFamily="34" charset="0"/>
                <a:cs typeface="Calibri" panose="020F0502020204030204" pitchFamily="34" charset="0"/>
              </a:rPr>
              <a:t>ε</a:t>
            </a:r>
            <a:r>
              <a:rPr lang="en-US" sz="1800" dirty="0">
                <a:solidFill>
                  <a:srgbClr val="C00000"/>
                </a:solidFill>
                <a:latin typeface="Calibri" panose="020F0502020204030204" pitchFamily="34" charset="0"/>
                <a:cs typeface="Calibri" panose="020F0502020204030204" pitchFamily="34" charset="0"/>
              </a:rPr>
              <a:t>. </a:t>
            </a:r>
          </a:p>
          <a:p>
            <a:pPr marL="0" indent="0">
              <a:buNone/>
            </a:pPr>
            <a:endParaRPr lang="en-US" sz="1800" dirty="0">
              <a:solidFill>
                <a:srgbClr val="C00000"/>
              </a:solidFill>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Then the algorithm’s worst-case time and space complexity is </a:t>
            </a:r>
            <a:r>
              <a:rPr lang="en-US" sz="2000" dirty="0">
                <a:solidFill>
                  <a:srgbClr val="C00000"/>
                </a:solidFill>
                <a:latin typeface="Calibri" panose="020F0502020204030204" pitchFamily="34" charset="0"/>
                <a:cs typeface="Calibri" panose="020F0502020204030204" pitchFamily="34" charset="0"/>
              </a:rPr>
              <a:t>O(b</a:t>
            </a:r>
            <a:r>
              <a:rPr lang="en-US" sz="2000" baseline="30000" dirty="0">
                <a:solidFill>
                  <a:srgbClr val="C00000"/>
                </a:solidFill>
                <a:latin typeface="Calibri" panose="020F0502020204030204" pitchFamily="34" charset="0"/>
                <a:cs typeface="Calibri" panose="020F0502020204030204" pitchFamily="34" charset="0"/>
              </a:rPr>
              <a:t>1+լC*/</a:t>
            </a:r>
            <a:r>
              <a:rPr lang="el-GR" sz="2000" baseline="30000" dirty="0">
                <a:solidFill>
                  <a:srgbClr val="C00000"/>
                </a:solidFill>
                <a:latin typeface="Calibri" panose="020F0502020204030204" pitchFamily="34" charset="0"/>
                <a:cs typeface="Calibri" panose="020F0502020204030204" pitchFamily="34" charset="0"/>
              </a:rPr>
              <a:t> ε˩</a:t>
            </a:r>
            <a:r>
              <a:rPr lang="en-US" sz="2000" dirty="0">
                <a:solidFill>
                  <a:srgbClr val="C00000"/>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which can be much greater than b</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This is because uniform cost search can explore large trees of small steps before exploring paths involving large  and perhaps useful steps. </a:t>
            </a:r>
          </a:p>
          <a:p>
            <a:pPr>
              <a:buFont typeface="Wingdings" panose="05000000000000000000" pitchFamily="2" charset="2"/>
              <a:buChar char="ü"/>
            </a:pP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When all step costs are equal, b</a:t>
            </a:r>
            <a:r>
              <a:rPr lang="en-US" sz="1800" b="1" baseline="30000" dirty="0">
                <a:latin typeface="Calibri" panose="020F0502020204030204" pitchFamily="34" charset="0"/>
                <a:cs typeface="Calibri" panose="020F0502020204030204" pitchFamily="34" charset="0"/>
              </a:rPr>
              <a:t>1+լC*/</a:t>
            </a:r>
            <a:r>
              <a:rPr lang="el-GR" sz="1800" b="1" baseline="30000" dirty="0">
                <a:latin typeface="Calibri" panose="020F0502020204030204" pitchFamily="34" charset="0"/>
                <a:cs typeface="Calibri" panose="020F0502020204030204" pitchFamily="34" charset="0"/>
              </a:rPr>
              <a:t> ε˩</a:t>
            </a:r>
            <a:r>
              <a:rPr lang="en-US" sz="1800" b="1" baseline="300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is just  b</a:t>
            </a:r>
            <a:r>
              <a:rPr lang="en-US" sz="1800" b="1" baseline="30000" dirty="0">
                <a:latin typeface="Calibri" panose="020F0502020204030204" pitchFamily="34" charset="0"/>
                <a:cs typeface="Calibri" panose="020F0502020204030204" pitchFamily="34" charset="0"/>
              </a:rPr>
              <a:t>d+1</a:t>
            </a:r>
          </a:p>
          <a:p>
            <a:pPr>
              <a:buFont typeface="Wingdings" panose="05000000000000000000" pitchFamily="2" charset="2"/>
              <a:buChar char="ü"/>
            </a:pPr>
            <a:endParaRPr lang="en-US" sz="1800" b="1"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When all step costs are the same, uniform-cost search is similar to breadth-first search, except that the </a:t>
            </a:r>
            <a:r>
              <a:rPr lang="en-US" sz="1800" dirty="0" err="1">
                <a:latin typeface="Calibri" panose="020F0502020204030204" pitchFamily="34" charset="0"/>
                <a:cs typeface="Calibri" panose="020F0502020204030204" pitchFamily="34" charset="0"/>
              </a:rPr>
              <a:t>bfs</a:t>
            </a:r>
            <a:r>
              <a:rPr lang="en-US" sz="1800" dirty="0">
                <a:latin typeface="Calibri" panose="020F0502020204030204" pitchFamily="34" charset="0"/>
                <a:cs typeface="Calibri" panose="020F0502020204030204" pitchFamily="34" charset="0"/>
              </a:rPr>
              <a:t> stops as soon as it generates a goal, whereas uniform-cost search examines all the nodes at the goal’s depth to see if one has a lower cost</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Thus uniform-cost search does strictly more work by expanding nodes at depth d unnecessarily.</a:t>
            </a:r>
            <a:endParaRPr lang="en-US" sz="1800" b="1"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466896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97" y="287097"/>
            <a:ext cx="10772775" cy="691958"/>
          </a:xfrm>
        </p:spPr>
        <p:txBody>
          <a:bodyPr>
            <a:normAutofit fontScale="90000"/>
          </a:bodyPr>
          <a:lstStyle/>
          <a:p>
            <a:pPr algn="l"/>
            <a:r>
              <a:rPr lang="en-US" dirty="0"/>
              <a:t>Depth Limited Search</a:t>
            </a:r>
          </a:p>
        </p:txBody>
      </p:sp>
      <p:sp>
        <p:nvSpPr>
          <p:cNvPr id="3" name="Content Placeholder 2"/>
          <p:cNvSpPr>
            <a:spLocks noGrp="1"/>
          </p:cNvSpPr>
          <p:nvPr>
            <p:ph sz="half" idx="1"/>
          </p:nvPr>
        </p:nvSpPr>
        <p:spPr>
          <a:xfrm>
            <a:off x="472497" y="1256145"/>
            <a:ext cx="5669685" cy="5043055"/>
          </a:xfrm>
        </p:spPr>
        <p:txBody>
          <a:bodyPr>
            <a:normAutofit lnSpcReduction="10000"/>
          </a:bodyPr>
          <a:lstStyle/>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Variations of DFS  </a:t>
            </a:r>
          </a:p>
          <a:p>
            <a:pPr>
              <a:buFont typeface="Wingdings" panose="05000000000000000000" pitchFamily="2" charset="2"/>
              <a:buChar char="ü"/>
            </a:pPr>
            <a:r>
              <a:rPr lang="en-US" sz="1600" dirty="0">
                <a:latin typeface="Calibri" panose="020F0502020204030204" pitchFamily="34" charset="0"/>
                <a:cs typeface="Calibri" panose="020F0502020204030204" pitchFamily="34" charset="0"/>
              </a:rPr>
              <a:t>It works exactly like depth-first search, </a:t>
            </a:r>
            <a:r>
              <a:rPr lang="en-US" sz="1600" dirty="0">
                <a:solidFill>
                  <a:srgbClr val="C00000"/>
                </a:solidFill>
                <a:latin typeface="Calibri" panose="020F0502020204030204" pitchFamily="34" charset="0"/>
                <a:cs typeface="Calibri" panose="020F0502020204030204" pitchFamily="34" charset="0"/>
              </a:rPr>
              <a:t>but avoids its drawbacks regarding completeness by imposing a maximum limit on the depth of the search. </a:t>
            </a:r>
          </a:p>
          <a:p>
            <a:pPr>
              <a:buFont typeface="Wingdings" panose="05000000000000000000" pitchFamily="2" charset="2"/>
              <a:buChar char="ü"/>
            </a:pPr>
            <a:r>
              <a:rPr lang="en-US" sz="1600" dirty="0">
                <a:latin typeface="Calibri" panose="020F0502020204030204" pitchFamily="34" charset="0"/>
                <a:cs typeface="Calibri" panose="020F0502020204030204" pitchFamily="34" charset="0"/>
              </a:rPr>
              <a:t>It will not follow infinitely deep paths or get stuck in cycles. </a:t>
            </a:r>
          </a:p>
          <a:p>
            <a:pPr>
              <a:buFont typeface="Wingdings" panose="05000000000000000000" pitchFamily="2" charset="2"/>
              <a:buChar char="ü"/>
            </a:pPr>
            <a:r>
              <a:rPr lang="en-US" sz="1600" b="1" dirty="0">
                <a:latin typeface="Calibri" panose="020F0502020204030204" pitchFamily="34" charset="0"/>
                <a:cs typeface="Calibri" panose="020F0502020204030204" pitchFamily="34" charset="0"/>
              </a:rPr>
              <a:t> This </a:t>
            </a:r>
            <a:r>
              <a:rPr lang="en-US" sz="1600" dirty="0">
                <a:latin typeface="Calibri" panose="020F0502020204030204" pitchFamily="34" charset="0"/>
                <a:cs typeface="Calibri" panose="020F0502020204030204" pitchFamily="34" charset="0"/>
              </a:rPr>
              <a:t>will find a solution if it is within the depth limit, </a:t>
            </a:r>
            <a:r>
              <a:rPr lang="en-US" sz="1600" dirty="0">
                <a:solidFill>
                  <a:srgbClr val="C00000"/>
                </a:solidFill>
                <a:latin typeface="Calibri" panose="020F0502020204030204" pitchFamily="34" charset="0"/>
                <a:cs typeface="Calibri" panose="020F0502020204030204" pitchFamily="34" charset="0"/>
              </a:rPr>
              <a:t>which guarantees at least completeness on all graphs. </a:t>
            </a:r>
          </a:p>
          <a:p>
            <a:pPr>
              <a:buFont typeface="Wingdings" panose="05000000000000000000" pitchFamily="2" charset="2"/>
              <a:buChar char="ü"/>
            </a:pPr>
            <a:endParaRPr lang="en-US" sz="1600" b="1"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600" dirty="0">
                <a:latin typeface="Calibri" panose="020F0502020204030204" pitchFamily="34" charset="0"/>
                <a:cs typeface="Calibri" panose="020F0502020204030204" pitchFamily="34" charset="0"/>
              </a:rPr>
              <a:t>It solves the infinite-path problem of DFS. </a:t>
            </a:r>
            <a:r>
              <a:rPr lang="en-US" sz="1600" dirty="0">
                <a:solidFill>
                  <a:srgbClr val="C00000"/>
                </a:solidFill>
                <a:latin typeface="Calibri" panose="020F0502020204030204" pitchFamily="34" charset="0"/>
                <a:cs typeface="Calibri" panose="020F0502020204030204" pitchFamily="34" charset="0"/>
              </a:rPr>
              <a:t>Yet it introduces another source of problem if we are unable to find good guess of l. </a:t>
            </a:r>
            <a:r>
              <a:rPr lang="en-US" sz="1600" dirty="0">
                <a:latin typeface="Calibri" panose="020F0502020204030204" pitchFamily="34" charset="0"/>
                <a:cs typeface="Calibri" panose="020F0502020204030204" pitchFamily="34" charset="0"/>
              </a:rPr>
              <a:t>Let d is the depth of shallowest solution.</a:t>
            </a:r>
          </a:p>
          <a:p>
            <a:pPr>
              <a:buFont typeface="Wingdings" panose="05000000000000000000" pitchFamily="2" charset="2"/>
              <a:buChar char="ü"/>
            </a:pPr>
            <a:endParaRPr lang="en-US" sz="1600" b="1"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600" b="1" dirty="0">
                <a:latin typeface="Calibri" panose="020F0502020204030204" pitchFamily="34" charset="0"/>
                <a:cs typeface="Calibri" panose="020F0502020204030204" pitchFamily="34" charset="0"/>
              </a:rPr>
              <a:t>Completeness: </a:t>
            </a:r>
            <a:r>
              <a:rPr lang="en-US" sz="1600" dirty="0">
                <a:latin typeface="Calibri" panose="020F0502020204030204" pitchFamily="34" charset="0"/>
                <a:cs typeface="Calibri" panose="020F0502020204030204" pitchFamily="34" charset="0"/>
              </a:rPr>
              <a:t>If l &lt; d then incompleteness results. </a:t>
            </a:r>
          </a:p>
          <a:p>
            <a:pPr>
              <a:buFont typeface="Wingdings" panose="05000000000000000000" pitchFamily="2" charset="2"/>
              <a:buChar char="ü"/>
            </a:pPr>
            <a:r>
              <a:rPr lang="en-US" sz="1600" b="1" dirty="0">
                <a:latin typeface="Calibri" panose="020F0502020204030204" pitchFamily="34" charset="0"/>
                <a:cs typeface="Calibri" panose="020F0502020204030204" pitchFamily="34" charset="0"/>
              </a:rPr>
              <a:t>Optimal: </a:t>
            </a:r>
            <a:r>
              <a:rPr lang="en-US" sz="1600" dirty="0">
                <a:latin typeface="Calibri" panose="020F0502020204030204" pitchFamily="34" charset="0"/>
                <a:cs typeface="Calibri" panose="020F0502020204030204" pitchFamily="34" charset="0"/>
              </a:rPr>
              <a:t>If l &gt; d then not optimal. </a:t>
            </a:r>
          </a:p>
          <a:p>
            <a:pPr>
              <a:buFont typeface="Wingdings" panose="05000000000000000000" pitchFamily="2" charset="2"/>
              <a:buChar char="ü"/>
            </a:pPr>
            <a:r>
              <a:rPr lang="en-US" sz="1600" b="1" dirty="0">
                <a:latin typeface="Calibri" panose="020F0502020204030204" pitchFamily="34" charset="0"/>
                <a:cs typeface="Calibri" panose="020F0502020204030204" pitchFamily="34" charset="0"/>
              </a:rPr>
              <a:t>Time complexity: </a:t>
            </a:r>
            <a:r>
              <a:rPr lang="en-US" sz="1600" dirty="0">
                <a:latin typeface="Calibri" panose="020F0502020204030204" pitchFamily="34" charset="0"/>
                <a:cs typeface="Calibri" panose="020F0502020204030204" pitchFamily="34" charset="0"/>
              </a:rPr>
              <a:t>O( </a:t>
            </a:r>
            <a:r>
              <a:rPr lang="en-US" sz="1600" dirty="0" err="1">
                <a:latin typeface="Calibri" panose="020F0502020204030204" pitchFamily="34" charset="0"/>
                <a:cs typeface="Calibri" panose="020F0502020204030204" pitchFamily="34" charset="0"/>
              </a:rPr>
              <a:t>b</a:t>
            </a:r>
            <a:r>
              <a:rPr lang="en-US" sz="1600" baseline="30000" dirty="0" err="1">
                <a:latin typeface="Calibri" panose="020F0502020204030204" pitchFamily="34" charset="0"/>
                <a:cs typeface="Calibri" panose="020F0502020204030204" pitchFamily="34" charset="0"/>
              </a:rPr>
              <a:t>l</a:t>
            </a:r>
            <a:r>
              <a:rPr lang="en-US" sz="1600" baseline="300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 </a:t>
            </a:r>
          </a:p>
          <a:p>
            <a:pPr>
              <a:buFont typeface="Wingdings" panose="05000000000000000000" pitchFamily="2" charset="2"/>
              <a:buChar char="ü"/>
            </a:pPr>
            <a:r>
              <a:rPr lang="en-US" sz="1600" b="1" dirty="0">
                <a:latin typeface="Calibri" panose="020F0502020204030204" pitchFamily="34" charset="0"/>
                <a:cs typeface="Calibri" panose="020F0502020204030204" pitchFamily="34" charset="0"/>
              </a:rPr>
              <a:t>Space complexity: </a:t>
            </a:r>
            <a:r>
              <a:rPr lang="en-US" sz="1600" dirty="0">
                <a:latin typeface="Calibri" panose="020F0502020204030204" pitchFamily="34" charset="0"/>
                <a:cs typeface="Calibri" panose="020F0502020204030204" pitchFamily="34" charset="0"/>
              </a:rPr>
              <a:t>O ( </a:t>
            </a:r>
            <a:r>
              <a:rPr lang="en-US" sz="1600" dirty="0" err="1">
                <a:latin typeface="Calibri" panose="020F0502020204030204" pitchFamily="34" charset="0"/>
                <a:cs typeface="Calibri" panose="020F0502020204030204" pitchFamily="34" charset="0"/>
              </a:rPr>
              <a:t>bl</a:t>
            </a:r>
            <a:r>
              <a:rPr lang="en-US" sz="1600" dirty="0">
                <a:latin typeface="Calibri" panose="020F0502020204030204" pitchFamily="34" charset="0"/>
                <a:cs typeface="Calibri" panose="020F0502020204030204" pitchFamily="34" charset="0"/>
              </a:rPr>
              <a:t> )</a:t>
            </a:r>
          </a:p>
        </p:txBody>
      </p:sp>
      <p:pic>
        <p:nvPicPr>
          <p:cNvPr id="1026" name="Picture 2" descr="Uninformed Search Algorithms - Javatpoint"/>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907501" y="1564366"/>
            <a:ext cx="4662487" cy="372998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3858272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193687"/>
            <a:ext cx="10819844" cy="799453"/>
          </a:xfrm>
        </p:spPr>
        <p:txBody>
          <a:bodyPr>
            <a:normAutofit/>
          </a:bodyPr>
          <a:lstStyle/>
          <a:p>
            <a:pPr algn="l"/>
            <a:r>
              <a:rPr lang="en-US" dirty="0"/>
              <a:t>Iterative Deepening Depth-First Search</a:t>
            </a:r>
          </a:p>
        </p:txBody>
      </p:sp>
      <p:sp>
        <p:nvSpPr>
          <p:cNvPr id="3" name="Content Placeholder 2"/>
          <p:cNvSpPr>
            <a:spLocks noGrp="1"/>
          </p:cNvSpPr>
          <p:nvPr>
            <p:ph idx="1"/>
          </p:nvPr>
        </p:nvSpPr>
        <p:spPr>
          <a:xfrm>
            <a:off x="799500" y="1283368"/>
            <a:ext cx="10819844" cy="5089724"/>
          </a:xfrm>
        </p:spPr>
        <p:txBody>
          <a:bodyPr>
            <a:normAutofit/>
          </a:bodyPr>
          <a:lstStyle/>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In this strategy, </a:t>
            </a:r>
            <a:r>
              <a:rPr lang="en-US" sz="1800" dirty="0">
                <a:solidFill>
                  <a:srgbClr val="C00000"/>
                </a:solidFill>
                <a:latin typeface="Calibri" panose="020F0502020204030204" pitchFamily="34" charset="0"/>
                <a:cs typeface="Calibri" panose="020F0502020204030204" pitchFamily="34" charset="0"/>
              </a:rPr>
              <a:t>depth-limited search is run repeatedly, increasing the depth limit </a:t>
            </a:r>
            <a:r>
              <a:rPr lang="en-US" sz="1800" dirty="0">
                <a:latin typeface="Calibri" panose="020F0502020204030204" pitchFamily="34" charset="0"/>
                <a:cs typeface="Calibri" panose="020F0502020204030204" pitchFamily="34" charset="0"/>
              </a:rPr>
              <a:t>with each iteration until it reaches d, the depth of the shallowest goal state. </a:t>
            </a:r>
          </a:p>
          <a:p>
            <a:pPr>
              <a:buFont typeface="Wingdings" panose="05000000000000000000" pitchFamily="2" charset="2"/>
              <a:buChar char="ü"/>
            </a:pP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It does this by gradually increasing the limit—first 0, then 1, then 2, and so on—until a goal is found</a:t>
            </a:r>
          </a:p>
          <a:p>
            <a:pPr>
              <a:buFont typeface="Wingdings" panose="05000000000000000000" pitchFamily="2" charset="2"/>
              <a:buChar char="ü"/>
            </a:pP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On each iteration, IDDFS visits the nodes in the search tree in the same order as depth first search, but the cumulative order in which nodes are first visited, is effectively breadth-first.</a:t>
            </a:r>
          </a:p>
          <a:p>
            <a:pPr>
              <a:buFont typeface="Wingdings" panose="05000000000000000000" pitchFamily="2" charset="2"/>
              <a:buChar char="ü"/>
            </a:pP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solidFill>
                  <a:srgbClr val="C00000"/>
                </a:solidFill>
                <a:latin typeface="Calibri" panose="020F0502020204030204" pitchFamily="34" charset="0"/>
                <a:cs typeface="Calibri" panose="020F0502020204030204" pitchFamily="34" charset="0"/>
              </a:rPr>
              <a:t>IDDFS combines depth-first search's space-efficiency and breadth-first search's completeness (when the branching factor is finite). </a:t>
            </a:r>
            <a:r>
              <a:rPr lang="en-US" sz="1800" dirty="0">
                <a:latin typeface="Calibri" panose="020F0502020204030204" pitchFamily="34" charset="0"/>
                <a:cs typeface="Calibri" panose="020F0502020204030204" pitchFamily="34" charset="0"/>
              </a:rPr>
              <a:t>It is optimal when the path cost is a non-decreasing function of the depth of the node.</a:t>
            </a:r>
          </a:p>
          <a:p>
            <a:pPr>
              <a:buFont typeface="Wingdings" panose="05000000000000000000" pitchFamily="2" charset="2"/>
              <a:buChar char="ü"/>
            </a:pP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Iterative deepening is depth-first search to a fixed depth in the tree being searched. If no solution is found up to this depth then the depth to be searched is increased and the whole `bounded' depth-first search begun again.</a:t>
            </a:r>
            <a:endParaRPr lang="en-US" sz="1800" b="1"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2905604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799453"/>
          </a:xfrm>
        </p:spPr>
        <p:txBody>
          <a:bodyPr>
            <a:normAutofit/>
          </a:bodyPr>
          <a:lstStyle/>
          <a:p>
            <a:pPr algn="l"/>
            <a:r>
              <a:rPr lang="en-US" dirty="0"/>
              <a:t>Iterative Deepening Depth-First Search</a:t>
            </a:r>
          </a:p>
        </p:txBody>
      </p:sp>
      <p:sp>
        <p:nvSpPr>
          <p:cNvPr id="3" name="Content Placeholder 2"/>
          <p:cNvSpPr>
            <a:spLocks noGrp="1"/>
          </p:cNvSpPr>
          <p:nvPr>
            <p:ph idx="1"/>
          </p:nvPr>
        </p:nvSpPr>
        <p:spPr>
          <a:xfrm>
            <a:off x="799500" y="1283368"/>
            <a:ext cx="10819844" cy="5089724"/>
          </a:xfrm>
        </p:spPr>
        <p:txBody>
          <a:bodyPr>
            <a:normAutofit/>
          </a:bodyPr>
          <a:lstStyle/>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t>
            </a:r>
            <a:r>
              <a:rPr lang="en-US" sz="1800" dirty="0"/>
              <a:t>In this strategy, </a:t>
            </a:r>
          </a:p>
          <a:p>
            <a:pPr>
              <a:buFont typeface="Wingdings" panose="05000000000000000000" pitchFamily="2" charset="2"/>
              <a:buChar char="ü"/>
            </a:pPr>
            <a:endParaRPr lang="en-US" sz="1800" b="1"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148628" y="1283368"/>
            <a:ext cx="5431954" cy="5191248"/>
          </a:xfrm>
          <a:prstGeom prst="rect">
            <a:avLst/>
          </a:prstGeom>
        </p:spPr>
      </p:pic>
      <p:sp>
        <p:nvSpPr>
          <p:cNvPr id="5" name="Footer Placeholder 4"/>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9824914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Bidirectional Search</a:t>
            </a:r>
          </a:p>
        </p:txBody>
      </p:sp>
      <p:sp>
        <p:nvSpPr>
          <p:cNvPr id="3" name="Content Placeholder 2"/>
          <p:cNvSpPr>
            <a:spLocks noGrp="1"/>
          </p:cNvSpPr>
          <p:nvPr>
            <p:ph sz="half" idx="1"/>
          </p:nvPr>
        </p:nvSpPr>
        <p:spPr>
          <a:xfrm>
            <a:off x="624942" y="1339273"/>
            <a:ext cx="6062185" cy="4904509"/>
          </a:xfrm>
        </p:spPr>
        <p:txBody>
          <a:bodyPr>
            <a:normAutofit/>
          </a:bodyPr>
          <a:lstStyle/>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 The idea behind bidirectional search is to run two simultaneous searches—one forward from the initial state and the other backward from the goal—hoping that the two searches meet in the middle.</a:t>
            </a:r>
          </a:p>
          <a:p>
            <a:pPr>
              <a:lnSpc>
                <a:spcPct val="100000"/>
              </a:lnSpc>
              <a:buFont typeface="Wingdings" panose="05000000000000000000" pitchFamily="2" charset="2"/>
              <a:buChar char="ü"/>
            </a:pPr>
            <a:r>
              <a:rPr lang="en-US" sz="1700" dirty="0">
                <a:solidFill>
                  <a:srgbClr val="C00000"/>
                </a:solidFill>
                <a:latin typeface="Calibri" panose="020F0502020204030204" pitchFamily="34" charset="0"/>
                <a:cs typeface="Calibri" panose="020F0502020204030204" pitchFamily="34" charset="0"/>
              </a:rPr>
              <a:t>It then, expands nodes from the start and goal state simultaneously.</a:t>
            </a:r>
          </a:p>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It checks at each stage if the nodes of one have been generated by the other, </a:t>
            </a:r>
            <a:r>
              <a:rPr lang="en-US" sz="1700" dirty="0" err="1">
                <a:latin typeface="Calibri" panose="020F0502020204030204" pitchFamily="34" charset="0"/>
                <a:cs typeface="Calibri" panose="020F0502020204030204" pitchFamily="34" charset="0"/>
              </a:rPr>
              <a:t>i.e</a:t>
            </a:r>
            <a:r>
              <a:rPr lang="en-US" sz="1700" dirty="0">
                <a:latin typeface="Calibri" panose="020F0502020204030204" pitchFamily="34" charset="0"/>
                <a:cs typeface="Calibri" panose="020F0502020204030204" pitchFamily="34" charset="0"/>
              </a:rPr>
              <a:t>, they meet in the middle.</a:t>
            </a:r>
          </a:p>
          <a:p>
            <a:pPr marL="0" indent="0">
              <a:lnSpc>
                <a:spcPct val="100000"/>
              </a:lnSpc>
              <a:buNone/>
            </a:pPr>
            <a:endParaRPr lang="en-US" sz="1700" dirty="0">
              <a:latin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 </a:t>
            </a:r>
            <a:r>
              <a:rPr lang="en-US" sz="1700" b="1" dirty="0">
                <a:latin typeface="Calibri" panose="020F0502020204030204" pitchFamily="34" charset="0"/>
                <a:cs typeface="Calibri" panose="020F0502020204030204" pitchFamily="34" charset="0"/>
              </a:rPr>
              <a:t>Completeness: </a:t>
            </a:r>
            <a:r>
              <a:rPr lang="en-US" sz="1700" dirty="0">
                <a:latin typeface="Calibri" panose="020F0502020204030204" pitchFamily="34" charset="0"/>
                <a:cs typeface="Calibri" panose="020F0502020204030204" pitchFamily="34" charset="0"/>
              </a:rPr>
              <a:t>yes </a:t>
            </a:r>
          </a:p>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 </a:t>
            </a:r>
            <a:r>
              <a:rPr lang="en-US" sz="1700" b="1" dirty="0">
                <a:latin typeface="Calibri" panose="020F0502020204030204" pitchFamily="34" charset="0"/>
                <a:cs typeface="Calibri" panose="020F0502020204030204" pitchFamily="34" charset="0"/>
              </a:rPr>
              <a:t>Optimality: </a:t>
            </a:r>
            <a:r>
              <a:rPr lang="en-US" sz="1700" dirty="0">
                <a:latin typeface="Calibri" panose="020F0502020204030204" pitchFamily="34" charset="0"/>
                <a:cs typeface="Calibri" panose="020F0502020204030204" pitchFamily="34" charset="0"/>
              </a:rPr>
              <a:t>yes (If done with correct strategy- e.g. breadth first) </a:t>
            </a:r>
          </a:p>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 </a:t>
            </a:r>
            <a:r>
              <a:rPr lang="en-US" sz="1700" b="1" dirty="0">
                <a:latin typeface="Calibri" panose="020F0502020204030204" pitchFamily="34" charset="0"/>
                <a:cs typeface="Calibri" panose="020F0502020204030204" pitchFamily="34" charset="0"/>
              </a:rPr>
              <a:t>Time complexity: </a:t>
            </a:r>
            <a:r>
              <a:rPr lang="en-US" sz="1700" dirty="0">
                <a:latin typeface="Calibri" panose="020F0502020204030204" pitchFamily="34" charset="0"/>
                <a:cs typeface="Calibri" panose="020F0502020204030204" pitchFamily="34" charset="0"/>
              </a:rPr>
              <a:t>O(</a:t>
            </a:r>
            <a:r>
              <a:rPr lang="en-US" sz="1700" dirty="0" err="1">
                <a:latin typeface="Calibri" panose="020F0502020204030204" pitchFamily="34" charset="0"/>
                <a:cs typeface="Calibri" panose="020F0502020204030204" pitchFamily="34" charset="0"/>
              </a:rPr>
              <a:t>b</a:t>
            </a:r>
            <a:r>
              <a:rPr lang="en-US" sz="1700" baseline="30000" dirty="0" err="1">
                <a:latin typeface="Calibri" panose="020F0502020204030204" pitchFamily="34" charset="0"/>
                <a:cs typeface="Calibri" panose="020F0502020204030204" pitchFamily="34" charset="0"/>
              </a:rPr>
              <a:t>d</a:t>
            </a:r>
            <a:r>
              <a:rPr lang="en-US" sz="1700" baseline="30000" dirty="0">
                <a:latin typeface="Calibri" panose="020F0502020204030204" pitchFamily="34" charset="0"/>
                <a:cs typeface="Calibri" panose="020F0502020204030204" pitchFamily="34" charset="0"/>
              </a:rPr>
              <a:t>/2</a:t>
            </a:r>
            <a:r>
              <a:rPr lang="en-US" sz="1700" dirty="0">
                <a:latin typeface="Calibri" panose="020F0502020204030204" pitchFamily="34" charset="0"/>
                <a:cs typeface="Calibri" panose="020F0502020204030204" pitchFamily="34" charset="0"/>
              </a:rPr>
              <a:t>) </a:t>
            </a:r>
          </a:p>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 </a:t>
            </a:r>
            <a:r>
              <a:rPr lang="en-US" sz="1700" b="1" dirty="0">
                <a:latin typeface="Calibri" panose="020F0502020204030204" pitchFamily="34" charset="0"/>
                <a:cs typeface="Calibri" panose="020F0502020204030204" pitchFamily="34" charset="0"/>
              </a:rPr>
              <a:t>Space complexity: </a:t>
            </a:r>
            <a:r>
              <a:rPr lang="en-US" sz="1700" dirty="0">
                <a:latin typeface="Calibri" panose="020F0502020204030204" pitchFamily="34" charset="0"/>
                <a:cs typeface="Calibri" panose="020F0502020204030204" pitchFamily="34" charset="0"/>
              </a:rPr>
              <a:t>O(</a:t>
            </a:r>
            <a:r>
              <a:rPr lang="en-US" sz="1700" dirty="0" err="1">
                <a:latin typeface="Calibri" panose="020F0502020204030204" pitchFamily="34" charset="0"/>
                <a:cs typeface="Calibri" panose="020F0502020204030204" pitchFamily="34" charset="0"/>
              </a:rPr>
              <a:t>b</a:t>
            </a:r>
            <a:r>
              <a:rPr lang="en-US" sz="1700" baseline="30000" dirty="0" err="1">
                <a:latin typeface="Calibri" panose="020F0502020204030204" pitchFamily="34" charset="0"/>
                <a:cs typeface="Calibri" panose="020F0502020204030204" pitchFamily="34" charset="0"/>
              </a:rPr>
              <a:t>d</a:t>
            </a:r>
            <a:r>
              <a:rPr lang="en-US" sz="1700" baseline="30000" dirty="0">
                <a:latin typeface="Calibri" panose="020F0502020204030204" pitchFamily="34" charset="0"/>
                <a:cs typeface="Calibri" panose="020F0502020204030204" pitchFamily="34" charset="0"/>
              </a:rPr>
              <a:t>/2</a:t>
            </a:r>
            <a:r>
              <a:rPr lang="en-US" sz="1700" dirty="0">
                <a:latin typeface="Calibri" panose="020F0502020204030204" pitchFamily="34" charset="0"/>
                <a:cs typeface="Calibri" panose="020F0502020204030204" pitchFamily="34" charset="0"/>
              </a:rPr>
              <a:t>)</a:t>
            </a:r>
            <a:endParaRPr lang="en-US" sz="1700" b="1"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6901750" y="1555635"/>
            <a:ext cx="4495967" cy="3459332"/>
          </a:xfrm>
          <a:prstGeom prst="rect">
            <a:avLst/>
          </a:prstGeom>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2466577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Informed Search Methods</a:t>
            </a:r>
          </a:p>
        </p:txBody>
      </p:sp>
      <p:sp>
        <p:nvSpPr>
          <p:cNvPr id="3" name="Content Placeholder 2"/>
          <p:cNvSpPr>
            <a:spLocks noGrp="1"/>
          </p:cNvSpPr>
          <p:nvPr>
            <p:ph sz="half" idx="1"/>
          </p:nvPr>
        </p:nvSpPr>
        <p:spPr>
          <a:xfrm>
            <a:off x="624942" y="1339273"/>
            <a:ext cx="10846622" cy="4904509"/>
          </a:xfrm>
        </p:spPr>
        <p:txBody>
          <a:bodyPr>
            <a:normAutofit/>
          </a:bodyPr>
          <a:lstStyle/>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 It uses </a:t>
            </a:r>
            <a:r>
              <a:rPr lang="en-US" sz="1700" dirty="0">
                <a:solidFill>
                  <a:srgbClr val="C00000"/>
                </a:solidFill>
                <a:latin typeface="Calibri" panose="020F0502020204030204" pitchFamily="34" charset="0"/>
                <a:cs typeface="Calibri" panose="020F0502020204030204" pitchFamily="34" charset="0"/>
              </a:rPr>
              <a:t>domain-dependent (heuristic) information </a:t>
            </a:r>
            <a:r>
              <a:rPr lang="en-US" sz="1700" dirty="0">
                <a:latin typeface="Calibri" panose="020F0502020204030204" pitchFamily="34" charset="0"/>
                <a:cs typeface="Calibri" panose="020F0502020204030204" pitchFamily="34" charset="0"/>
              </a:rPr>
              <a:t>in order to search the space more efficiently. </a:t>
            </a:r>
          </a:p>
          <a:p>
            <a:pPr>
              <a:lnSpc>
                <a:spcPct val="100000"/>
              </a:lnSpc>
              <a:buFont typeface="Wingdings" panose="05000000000000000000" pitchFamily="2" charset="2"/>
              <a:buChar char="ü"/>
            </a:pPr>
            <a:r>
              <a:rPr lang="en-US" sz="1700" b="1" dirty="0">
                <a:latin typeface="Calibri" panose="020F0502020204030204" pitchFamily="34" charset="0"/>
                <a:cs typeface="Calibri" panose="020F0502020204030204" pitchFamily="34" charset="0"/>
              </a:rPr>
              <a:t> Heuristic Search</a:t>
            </a:r>
          </a:p>
          <a:p>
            <a:pPr>
              <a:lnSpc>
                <a:spcPct val="100000"/>
              </a:lnSpc>
              <a:buFont typeface="Wingdings" panose="05000000000000000000" pitchFamily="2" charset="2"/>
              <a:buChar char="ü"/>
            </a:pPr>
            <a:endParaRPr lang="en-US" sz="1700" b="1" dirty="0">
              <a:latin typeface="Calibri" panose="020F0502020204030204" pitchFamily="34" charset="0"/>
              <a:cs typeface="Calibri" panose="020F0502020204030204" pitchFamily="34" charset="0"/>
            </a:endParaRPr>
          </a:p>
          <a:p>
            <a:pPr marL="0" indent="0">
              <a:lnSpc>
                <a:spcPct val="100000"/>
              </a:lnSpc>
              <a:buNone/>
            </a:pPr>
            <a:r>
              <a:rPr lang="en-US" sz="1700" b="1" u="sng" dirty="0">
                <a:solidFill>
                  <a:srgbClr val="C00000"/>
                </a:solidFill>
                <a:latin typeface="Calibri" panose="020F0502020204030204" pitchFamily="34" charset="0"/>
                <a:cs typeface="Calibri" panose="020F0502020204030204" pitchFamily="34" charset="0"/>
              </a:rPr>
              <a:t>Ways of using heuristic information: </a:t>
            </a:r>
          </a:p>
          <a:p>
            <a:pPr>
              <a:lnSpc>
                <a:spcPct val="100000"/>
              </a:lnSpc>
              <a:buFont typeface="Wingdings" panose="05000000000000000000" pitchFamily="2" charset="2"/>
              <a:buChar char="ü"/>
            </a:pPr>
            <a:r>
              <a:rPr lang="en-US" sz="1700" b="1" dirty="0">
                <a:latin typeface="Calibri" panose="020F0502020204030204" pitchFamily="34" charset="0"/>
                <a:cs typeface="Calibri" panose="020F0502020204030204" pitchFamily="34" charset="0"/>
              </a:rPr>
              <a:t>Deciding which node to expand </a:t>
            </a:r>
            <a:r>
              <a:rPr lang="en-US" sz="1700" dirty="0">
                <a:latin typeface="Calibri" panose="020F0502020204030204" pitchFamily="34" charset="0"/>
                <a:cs typeface="Calibri" panose="020F0502020204030204" pitchFamily="34" charset="0"/>
              </a:rPr>
              <a:t>next, instead of doing the expansion in a strictly breadth-first or depth-first order; </a:t>
            </a:r>
          </a:p>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In the course of expanding a node, deciding </a:t>
            </a:r>
            <a:r>
              <a:rPr lang="en-US" sz="1700" b="1" dirty="0">
                <a:latin typeface="Calibri" panose="020F0502020204030204" pitchFamily="34" charset="0"/>
                <a:cs typeface="Calibri" panose="020F0502020204030204" pitchFamily="34" charset="0"/>
              </a:rPr>
              <a:t>which successor or successors to generate</a:t>
            </a:r>
            <a:r>
              <a:rPr lang="en-US" sz="1700" dirty="0">
                <a:latin typeface="Calibri" panose="020F0502020204030204" pitchFamily="34" charset="0"/>
                <a:cs typeface="Calibri" panose="020F0502020204030204" pitchFamily="34" charset="0"/>
              </a:rPr>
              <a:t>, instead of blindly generating all possible successors at one time; </a:t>
            </a:r>
          </a:p>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Deciding that certain nodes should be discarded, or pruned, from the search space.</a:t>
            </a:r>
            <a:endParaRPr lang="en-US" sz="1700" b="1" dirty="0">
              <a:latin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42646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Informed Search Methods</a:t>
            </a:r>
          </a:p>
        </p:txBody>
      </p:sp>
      <p:sp>
        <p:nvSpPr>
          <p:cNvPr id="3" name="Content Placeholder 2"/>
          <p:cNvSpPr>
            <a:spLocks noGrp="1"/>
          </p:cNvSpPr>
          <p:nvPr>
            <p:ph sz="half" idx="1"/>
          </p:nvPr>
        </p:nvSpPr>
        <p:spPr>
          <a:xfrm>
            <a:off x="624942" y="1339273"/>
            <a:ext cx="10846622" cy="4904509"/>
          </a:xfrm>
        </p:spPr>
        <p:txBody>
          <a:bodyPr>
            <a:normAutofit/>
          </a:bodyPr>
          <a:lstStyle/>
          <a:p>
            <a:pPr>
              <a:lnSpc>
                <a:spcPct val="100000"/>
              </a:lnSpc>
              <a:buFont typeface="Wingdings" panose="05000000000000000000" pitchFamily="2" charset="2"/>
              <a:buChar char="ü"/>
            </a:pPr>
            <a:r>
              <a:rPr lang="en-US" sz="1800" b="1" dirty="0">
                <a:latin typeface="Calibri" panose="020F0502020204030204" pitchFamily="34" charset="0"/>
                <a:cs typeface="Calibri" panose="020F0502020204030204" pitchFamily="34" charset="0"/>
              </a:rPr>
              <a:t> </a:t>
            </a:r>
            <a:r>
              <a:rPr lang="en-US" sz="1700" dirty="0">
                <a:latin typeface="Calibri" panose="020F0502020204030204" pitchFamily="34" charset="0"/>
                <a:cs typeface="Calibri" panose="020F0502020204030204" pitchFamily="34" charset="0"/>
              </a:rPr>
              <a:t>Informed Search uses </a:t>
            </a:r>
            <a:r>
              <a:rPr lang="en-US" sz="1700" dirty="0">
                <a:solidFill>
                  <a:srgbClr val="C00000"/>
                </a:solidFill>
                <a:latin typeface="Calibri" panose="020F0502020204030204" pitchFamily="34" charset="0"/>
                <a:cs typeface="Calibri" panose="020F0502020204030204" pitchFamily="34" charset="0"/>
              </a:rPr>
              <a:t>domain specific information </a:t>
            </a:r>
            <a:r>
              <a:rPr lang="en-US" sz="1700" dirty="0">
                <a:latin typeface="Calibri" panose="020F0502020204030204" pitchFamily="34" charset="0"/>
                <a:cs typeface="Calibri" panose="020F0502020204030204" pitchFamily="34" charset="0"/>
              </a:rPr>
              <a:t>to improve the search pattern </a:t>
            </a:r>
          </a:p>
          <a:p>
            <a:pPr>
              <a:lnSpc>
                <a:spcPct val="100000"/>
              </a:lnSpc>
              <a:buFont typeface="Wingdings" panose="05000000000000000000" pitchFamily="2" charset="2"/>
              <a:buChar char="ü"/>
            </a:pPr>
            <a:r>
              <a:rPr lang="en-US" sz="1700" b="1" dirty="0">
                <a:latin typeface="Calibri" panose="020F0502020204030204" pitchFamily="34" charset="0"/>
                <a:cs typeface="Calibri" panose="020F0502020204030204" pitchFamily="34" charset="0"/>
              </a:rPr>
              <a:t> Define a heuristic function</a:t>
            </a:r>
          </a:p>
          <a:p>
            <a:pPr marL="4572" lvl="1" indent="0">
              <a:lnSpc>
                <a:spcPct val="100000"/>
              </a:lnSpc>
              <a:buNone/>
            </a:pPr>
            <a:r>
              <a:rPr lang="en-US" sz="1300" dirty="0">
                <a:latin typeface="Calibri" panose="020F0502020204030204" pitchFamily="34" charset="0"/>
                <a:cs typeface="Calibri" panose="020F0502020204030204" pitchFamily="34" charset="0"/>
              </a:rPr>
              <a:t>		</a:t>
            </a:r>
            <a:r>
              <a:rPr lang="en-US" sz="1700" dirty="0">
                <a:latin typeface="Calibri" panose="020F0502020204030204" pitchFamily="34" charset="0"/>
                <a:cs typeface="Calibri" panose="020F0502020204030204" pitchFamily="34" charset="0"/>
              </a:rPr>
              <a:t>h(n), that estimates the "goodness" of a node n. </a:t>
            </a:r>
          </a:p>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 Specifically, </a:t>
            </a:r>
          </a:p>
          <a:p>
            <a:pPr marL="0" indent="0">
              <a:lnSpc>
                <a:spcPct val="100000"/>
              </a:lnSpc>
              <a:buNone/>
            </a:pPr>
            <a:r>
              <a:rPr lang="en-US" sz="1700" dirty="0">
                <a:latin typeface="Calibri" panose="020F0502020204030204" pitchFamily="34" charset="0"/>
                <a:cs typeface="Calibri" panose="020F0502020204030204" pitchFamily="34" charset="0"/>
              </a:rPr>
              <a:t>		h(n) = estimated cost (or distance) of minimal cost path </a:t>
            </a:r>
            <a:r>
              <a:rPr lang="en-US" sz="1700" b="1" dirty="0">
                <a:latin typeface="Calibri" panose="020F0502020204030204" pitchFamily="34" charset="0"/>
                <a:cs typeface="Calibri" panose="020F0502020204030204" pitchFamily="34" charset="0"/>
              </a:rPr>
              <a:t>from n to a goal state. </a:t>
            </a:r>
          </a:p>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The heuristic function is an estimate, based on domain-specific information that is computable from the current state description, of how close we are to a goal.</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817879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Best-First Search</a:t>
            </a:r>
          </a:p>
        </p:txBody>
      </p:sp>
      <p:sp>
        <p:nvSpPr>
          <p:cNvPr id="3" name="Content Placeholder 2"/>
          <p:cNvSpPr>
            <a:spLocks noGrp="1"/>
          </p:cNvSpPr>
          <p:nvPr>
            <p:ph sz="half" idx="1"/>
          </p:nvPr>
        </p:nvSpPr>
        <p:spPr>
          <a:xfrm>
            <a:off x="624942" y="1339273"/>
            <a:ext cx="10846622" cy="4904509"/>
          </a:xfrm>
        </p:spPr>
        <p:txBody>
          <a:bodyPr>
            <a:normAutofit/>
          </a:bodyPr>
          <a:lstStyle/>
          <a:p>
            <a:pPr>
              <a:lnSpc>
                <a:spcPct val="100000"/>
              </a:lnSpc>
              <a:buFont typeface="Wingdings" panose="05000000000000000000" pitchFamily="2" charset="2"/>
              <a:buChar char="ü"/>
            </a:pPr>
            <a:r>
              <a:rPr lang="en-US" sz="1700" dirty="0">
                <a:solidFill>
                  <a:srgbClr val="C00000"/>
                </a:solidFill>
                <a:latin typeface="Calibri" panose="020F0502020204030204" pitchFamily="34" charset="0"/>
                <a:cs typeface="Calibri" panose="020F0502020204030204" pitchFamily="34" charset="0"/>
              </a:rPr>
              <a:t>Use an evaluation function f(n) that gives an indication of which node to expand next for each node. </a:t>
            </a:r>
          </a:p>
          <a:p>
            <a:pPr marL="0" indent="0">
              <a:lnSpc>
                <a:spcPct val="100000"/>
              </a:lnSpc>
              <a:buNone/>
            </a:pPr>
            <a:r>
              <a:rPr lang="en-US" sz="1700" dirty="0">
                <a:latin typeface="Calibri" panose="020F0502020204030204" pitchFamily="34" charset="0"/>
                <a:cs typeface="Calibri" panose="020F0502020204030204" pitchFamily="34" charset="0"/>
              </a:rPr>
              <a:t>	usually gives an estimate to the goal. </a:t>
            </a:r>
          </a:p>
          <a:p>
            <a:pPr marL="0" indent="0">
              <a:lnSpc>
                <a:spcPct val="100000"/>
              </a:lnSpc>
              <a:buNone/>
            </a:pPr>
            <a:r>
              <a:rPr lang="en-US" sz="1700" dirty="0">
                <a:latin typeface="Calibri" panose="020F0502020204030204" pitchFamily="34" charset="0"/>
                <a:cs typeface="Calibri" panose="020F0502020204030204" pitchFamily="34" charset="0"/>
              </a:rPr>
              <a:t>	the node with the lowest value is expanded first. </a:t>
            </a:r>
          </a:p>
          <a:p>
            <a:pPr marL="0" indent="0">
              <a:lnSpc>
                <a:spcPct val="100000"/>
              </a:lnSpc>
              <a:buNone/>
            </a:pPr>
            <a:endParaRPr lang="en-US" sz="1700" dirty="0">
              <a:latin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A key component of f(n) is a heuristic function, </a:t>
            </a:r>
            <a:r>
              <a:rPr lang="en-US" sz="1700" dirty="0">
                <a:solidFill>
                  <a:srgbClr val="C00000"/>
                </a:solidFill>
                <a:latin typeface="Calibri" panose="020F0502020204030204" pitchFamily="34" charset="0"/>
                <a:cs typeface="Calibri" panose="020F0502020204030204" pitchFamily="34" charset="0"/>
              </a:rPr>
              <a:t>h(n),which is a additional knowledge of the problem. </a:t>
            </a:r>
          </a:p>
          <a:p>
            <a:pPr marL="0" indent="0">
              <a:lnSpc>
                <a:spcPct val="100000"/>
              </a:lnSpc>
              <a:buNone/>
            </a:pPr>
            <a:endParaRPr lang="en-US" sz="1700" dirty="0">
              <a:solidFill>
                <a:srgbClr val="C00000"/>
              </a:solidFill>
              <a:latin typeface="Calibri" panose="020F0502020204030204" pitchFamily="34" charset="0"/>
              <a:cs typeface="Calibri" panose="020F0502020204030204" pitchFamily="34" charset="0"/>
            </a:endParaRPr>
          </a:p>
          <a:p>
            <a:pPr marL="0" indent="0">
              <a:lnSpc>
                <a:spcPct val="100000"/>
              </a:lnSpc>
              <a:buNone/>
            </a:pPr>
            <a:r>
              <a:rPr lang="en-US" sz="1700" b="1" dirty="0">
                <a:solidFill>
                  <a:srgbClr val="C00000"/>
                </a:solidFill>
                <a:latin typeface="Calibri" panose="020F0502020204030204" pitchFamily="34" charset="0"/>
                <a:cs typeface="Calibri" panose="020F0502020204030204" pitchFamily="34" charset="0"/>
              </a:rPr>
              <a:t>Special cases: </a:t>
            </a:r>
            <a:r>
              <a:rPr lang="en-US" sz="1700" dirty="0">
                <a:latin typeface="Calibri" panose="020F0502020204030204" pitchFamily="34" charset="0"/>
                <a:cs typeface="Calibri" panose="020F0502020204030204" pitchFamily="34" charset="0"/>
              </a:rPr>
              <a:t>based on the evaluation function. </a:t>
            </a:r>
          </a:p>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 Greedy best-first search </a:t>
            </a:r>
          </a:p>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A*search </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847144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922442"/>
          </a:xfrm>
        </p:spPr>
        <p:txBody>
          <a:bodyPr>
            <a:normAutofit/>
          </a:bodyPr>
          <a:lstStyle/>
          <a:p>
            <a:pPr algn="l"/>
            <a:r>
              <a:rPr lang="en-US" dirty="0"/>
              <a:t>Searching and Problem Solving</a:t>
            </a:r>
          </a:p>
        </p:txBody>
      </p:sp>
      <p:sp>
        <p:nvSpPr>
          <p:cNvPr id="3" name="Content Placeholder 2"/>
          <p:cNvSpPr>
            <a:spLocks noGrp="1"/>
          </p:cNvSpPr>
          <p:nvPr>
            <p:ph idx="1"/>
          </p:nvPr>
        </p:nvSpPr>
        <p:spPr>
          <a:xfrm>
            <a:off x="799500" y="1283368"/>
            <a:ext cx="10819844" cy="5089724"/>
          </a:xfrm>
        </p:spPr>
        <p:txBody>
          <a:bodyPr>
            <a:normAutofit/>
          </a:bodyPr>
          <a:lstStyle/>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Searching is a commonly used method in AI for solving problems.</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The </a:t>
            </a:r>
            <a:r>
              <a:rPr lang="en-US" sz="1800" dirty="0">
                <a:solidFill>
                  <a:srgbClr val="C00000"/>
                </a:solidFill>
                <a:latin typeface="Calibri" panose="020F0502020204030204" pitchFamily="34" charset="0"/>
                <a:cs typeface="Calibri" panose="020F0502020204030204" pitchFamily="34" charset="0"/>
              </a:rPr>
              <a:t>search technique explores the possible moves that one can make in a space of ‘states’ </a:t>
            </a:r>
            <a:r>
              <a:rPr lang="en-US" sz="1800" dirty="0">
                <a:latin typeface="Calibri" panose="020F0502020204030204" pitchFamily="34" charset="0"/>
                <a:cs typeface="Calibri" panose="020F0502020204030204" pitchFamily="34" charset="0"/>
              </a:rPr>
              <a:t>called the search space.</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b="1" u="sng" dirty="0">
                <a:solidFill>
                  <a:srgbClr val="C00000"/>
                </a:solidFill>
                <a:latin typeface="Calibri" panose="020F0502020204030204" pitchFamily="34" charset="0"/>
                <a:cs typeface="Calibri" panose="020F0502020204030204" pitchFamily="34" charset="0"/>
              </a:rPr>
              <a:t>Problem Solving:</a:t>
            </a:r>
          </a:p>
          <a:p>
            <a:pPr>
              <a:lnSpc>
                <a:spcPct val="15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 Problem solving is a </a:t>
            </a:r>
            <a:r>
              <a:rPr lang="en-US" sz="1800" b="1" dirty="0">
                <a:solidFill>
                  <a:srgbClr val="C00000"/>
                </a:solidFill>
                <a:latin typeface="Calibri" panose="020F0502020204030204" pitchFamily="34" charset="0"/>
                <a:cs typeface="Calibri" panose="020F0502020204030204" pitchFamily="34" charset="0"/>
              </a:rPr>
              <a:t>systematic search </a:t>
            </a:r>
            <a:r>
              <a:rPr lang="en-US" sz="1800" dirty="0">
                <a:latin typeface="Calibri" panose="020F0502020204030204" pitchFamily="34" charset="0"/>
                <a:cs typeface="Calibri" panose="020F0502020204030204" pitchFamily="34" charset="0"/>
              </a:rPr>
              <a:t>through a range of possible actions in order to reach some predefined goal or solution. </a:t>
            </a:r>
          </a:p>
          <a:p>
            <a:pPr>
              <a:lnSpc>
                <a:spcPct val="15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 For problem solving a kind of goal based agent called problem solving agents are used. </a:t>
            </a:r>
          </a:p>
          <a:p>
            <a:pPr>
              <a:lnSpc>
                <a:spcPct val="15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 This agent first </a:t>
            </a:r>
            <a:r>
              <a:rPr lang="en-US" sz="1800" b="1" dirty="0">
                <a:latin typeface="Calibri" panose="020F0502020204030204" pitchFamily="34" charset="0"/>
                <a:cs typeface="Calibri" panose="020F0502020204030204" pitchFamily="34" charset="0"/>
              </a:rPr>
              <a:t>formulates a goal and a problem</a:t>
            </a:r>
            <a:r>
              <a:rPr lang="en-US" sz="1800" dirty="0">
                <a:latin typeface="Calibri" panose="020F0502020204030204" pitchFamily="34" charset="0"/>
                <a:cs typeface="Calibri" panose="020F0502020204030204" pitchFamily="34" charset="0"/>
              </a:rPr>
              <a:t>, </a:t>
            </a:r>
            <a:r>
              <a:rPr lang="en-US" sz="1800" b="1" dirty="0">
                <a:latin typeface="Calibri" panose="020F0502020204030204" pitchFamily="34" charset="0"/>
                <a:cs typeface="Calibri" panose="020F0502020204030204" pitchFamily="34" charset="0"/>
              </a:rPr>
              <a:t>searches for a sequence of actions </a:t>
            </a:r>
            <a:r>
              <a:rPr lang="en-US" sz="1800" dirty="0">
                <a:latin typeface="Calibri" panose="020F0502020204030204" pitchFamily="34" charset="0"/>
                <a:cs typeface="Calibri" panose="020F0502020204030204" pitchFamily="34" charset="0"/>
              </a:rPr>
              <a:t>that would solve the problem, and then </a:t>
            </a:r>
            <a:r>
              <a:rPr lang="en-US" sz="1800" b="1" dirty="0">
                <a:latin typeface="Calibri" panose="020F0502020204030204" pitchFamily="34" charset="0"/>
                <a:cs typeface="Calibri" panose="020F0502020204030204" pitchFamily="34" charset="0"/>
              </a:rPr>
              <a:t>executes the actions one at a time</a:t>
            </a:r>
            <a:r>
              <a:rPr lang="en-US" sz="1800" dirty="0">
                <a:latin typeface="Calibri" panose="020F0502020204030204" pitchFamily="34" charset="0"/>
                <a:cs typeface="Calibri" panose="020F0502020204030204" pitchFamily="34" charset="0"/>
              </a:rPr>
              <a:t>. </a:t>
            </a:r>
          </a:p>
          <a:p>
            <a:pPr>
              <a:lnSpc>
                <a:spcPct val="15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 When this is complete, it formulates another goal and starts over. </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512549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Remember</a:t>
            </a:r>
          </a:p>
        </p:txBody>
      </p:sp>
      <p:sp>
        <p:nvSpPr>
          <p:cNvPr id="3" name="Content Placeholder 2"/>
          <p:cNvSpPr>
            <a:spLocks noGrp="1"/>
          </p:cNvSpPr>
          <p:nvPr>
            <p:ph sz="half" idx="1"/>
          </p:nvPr>
        </p:nvSpPr>
        <p:spPr>
          <a:xfrm>
            <a:off x="624942" y="1339273"/>
            <a:ext cx="10846622" cy="4904509"/>
          </a:xfrm>
        </p:spPr>
        <p:txBody>
          <a:bodyPr>
            <a:normAutofit/>
          </a:bodyPr>
          <a:lstStyle/>
          <a:p>
            <a:pPr marL="0" indent="0">
              <a:lnSpc>
                <a:spcPct val="100000"/>
              </a:lnSpc>
              <a:buNone/>
            </a:pPr>
            <a:r>
              <a:rPr lang="en-US" sz="1700" b="1" u="sng" dirty="0">
                <a:solidFill>
                  <a:srgbClr val="C00000"/>
                </a:solidFill>
                <a:latin typeface="Calibri" panose="020F0502020204030204" pitchFamily="34" charset="0"/>
                <a:cs typeface="Calibri" panose="020F0502020204030204" pitchFamily="34" charset="0"/>
              </a:rPr>
              <a:t>Remember</a:t>
            </a:r>
          </a:p>
          <a:p>
            <a:pPr>
              <a:lnSpc>
                <a:spcPct val="100000"/>
              </a:lnSpc>
              <a:buFont typeface="Wingdings" panose="05000000000000000000" pitchFamily="2" charset="2"/>
              <a:buChar char="ü"/>
            </a:pPr>
            <a:r>
              <a:rPr lang="en-US" sz="1700" b="1" dirty="0">
                <a:latin typeface="Calibri" panose="020F0502020204030204" pitchFamily="34" charset="0"/>
                <a:cs typeface="Calibri" panose="020F0502020204030204" pitchFamily="34" charset="0"/>
              </a:rPr>
              <a:t>g(n) </a:t>
            </a:r>
            <a:r>
              <a:rPr lang="en-US" sz="1700" dirty="0">
                <a:latin typeface="Calibri" panose="020F0502020204030204" pitchFamily="34" charset="0"/>
                <a:cs typeface="Calibri" panose="020F0502020204030204" pitchFamily="34" charset="0"/>
              </a:rPr>
              <a:t>= path cost from the start node to node n</a:t>
            </a:r>
          </a:p>
          <a:p>
            <a:pPr>
              <a:lnSpc>
                <a:spcPct val="100000"/>
              </a:lnSpc>
              <a:buFont typeface="Wingdings" panose="05000000000000000000" pitchFamily="2" charset="2"/>
              <a:buChar char="ü"/>
            </a:pPr>
            <a:r>
              <a:rPr lang="en-US" sz="1700" b="1" dirty="0">
                <a:latin typeface="Calibri" panose="020F0502020204030204" pitchFamily="34" charset="0"/>
                <a:cs typeface="Calibri" panose="020F0502020204030204" pitchFamily="34" charset="0"/>
              </a:rPr>
              <a:t>h(n) </a:t>
            </a:r>
            <a:r>
              <a:rPr lang="en-US" sz="1700" dirty="0">
                <a:latin typeface="Calibri" panose="020F0502020204030204" pitchFamily="34" charset="0"/>
                <a:cs typeface="Calibri" panose="020F0502020204030204" pitchFamily="34" charset="0"/>
              </a:rPr>
              <a:t>= estimated cost to goal from n </a:t>
            </a:r>
          </a:p>
          <a:p>
            <a:pPr>
              <a:lnSpc>
                <a:spcPct val="100000"/>
              </a:lnSpc>
              <a:buFont typeface="Wingdings" panose="05000000000000000000" pitchFamily="2" charset="2"/>
              <a:buChar char="ü"/>
            </a:pPr>
            <a:r>
              <a:rPr lang="en-US" sz="1700" b="1" dirty="0">
                <a:latin typeface="Calibri" panose="020F0502020204030204" pitchFamily="34" charset="0"/>
                <a:cs typeface="Calibri" panose="020F0502020204030204" pitchFamily="34" charset="0"/>
              </a:rPr>
              <a:t>f(n) </a:t>
            </a:r>
            <a:r>
              <a:rPr lang="en-US" sz="1700" dirty="0">
                <a:latin typeface="Calibri" panose="020F0502020204030204" pitchFamily="34" charset="0"/>
                <a:cs typeface="Calibri" panose="020F0502020204030204" pitchFamily="34" charset="0"/>
              </a:rPr>
              <a:t>= estimated total cost of path through n to goal </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689192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Greedy Best-First Search</a:t>
            </a:r>
          </a:p>
        </p:txBody>
      </p:sp>
      <p:sp>
        <p:nvSpPr>
          <p:cNvPr id="3" name="Content Placeholder 2"/>
          <p:cNvSpPr>
            <a:spLocks noGrp="1"/>
          </p:cNvSpPr>
          <p:nvPr>
            <p:ph sz="half" idx="1"/>
          </p:nvPr>
        </p:nvSpPr>
        <p:spPr>
          <a:xfrm>
            <a:off x="624942" y="1339273"/>
            <a:ext cx="10846622" cy="4904509"/>
          </a:xfrm>
        </p:spPr>
        <p:txBody>
          <a:bodyPr>
            <a:normAutofit/>
          </a:bodyPr>
          <a:lstStyle/>
          <a:p>
            <a:pPr>
              <a:lnSpc>
                <a:spcPct val="15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Greedy best first search </a:t>
            </a:r>
            <a:r>
              <a:rPr lang="en-US" sz="1700" dirty="0">
                <a:solidFill>
                  <a:srgbClr val="C00000"/>
                </a:solidFill>
                <a:latin typeface="Calibri" panose="020F0502020204030204" pitchFamily="34" charset="0"/>
                <a:cs typeface="Calibri" panose="020F0502020204030204" pitchFamily="34" charset="0"/>
              </a:rPr>
              <a:t>expands the node that seems to be closest to the goal node. </a:t>
            </a:r>
          </a:p>
          <a:p>
            <a:pPr>
              <a:lnSpc>
                <a:spcPct val="15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Evaluation function based on Heuristic function is used to estimate which node is closest to the goal node.</a:t>
            </a:r>
          </a:p>
          <a:p>
            <a:pPr>
              <a:lnSpc>
                <a:spcPct val="15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The node with the </a:t>
            </a:r>
            <a:r>
              <a:rPr lang="en-US" sz="1700" dirty="0">
                <a:solidFill>
                  <a:srgbClr val="C00000"/>
                </a:solidFill>
                <a:latin typeface="Calibri" panose="020F0502020204030204" pitchFamily="34" charset="0"/>
                <a:cs typeface="Calibri" panose="020F0502020204030204" pitchFamily="34" charset="0"/>
              </a:rPr>
              <a:t>lowest evaluation is selected for expansion </a:t>
            </a:r>
            <a:r>
              <a:rPr lang="en-US" sz="1700" dirty="0">
                <a:latin typeface="Calibri" panose="020F0502020204030204" pitchFamily="34" charset="0"/>
                <a:cs typeface="Calibri" panose="020F0502020204030204" pitchFamily="34" charset="0"/>
              </a:rPr>
              <a:t>because that is the best node, since it supposedly has the closest path to the goal (if the heuristic is good).</a:t>
            </a:r>
          </a:p>
          <a:p>
            <a:pPr>
              <a:lnSpc>
                <a:spcPct val="150000"/>
              </a:lnSpc>
              <a:buFont typeface="Wingdings" panose="05000000000000000000" pitchFamily="2" charset="2"/>
              <a:buChar char="ü"/>
            </a:pPr>
            <a:r>
              <a:rPr lang="en-US" sz="1700" b="1" dirty="0">
                <a:latin typeface="Calibri" panose="020F0502020204030204" pitchFamily="34" charset="0"/>
                <a:cs typeface="Calibri" panose="020F0502020204030204" pitchFamily="34" charset="0"/>
              </a:rPr>
              <a:t>Evaluation function:</a:t>
            </a:r>
          </a:p>
          <a:p>
            <a:pPr marL="0" indent="0">
              <a:lnSpc>
                <a:spcPct val="150000"/>
              </a:lnSpc>
              <a:buNone/>
            </a:pPr>
            <a:r>
              <a:rPr lang="en-US" sz="1700" dirty="0">
                <a:latin typeface="Calibri" panose="020F0502020204030204" pitchFamily="34" charset="0"/>
                <a:cs typeface="Calibri" panose="020F0502020204030204" pitchFamily="34" charset="0"/>
              </a:rPr>
              <a:t>		</a:t>
            </a:r>
            <a:r>
              <a:rPr lang="en-US" sz="1700" dirty="0">
                <a:solidFill>
                  <a:srgbClr val="C00000"/>
                </a:solidFill>
                <a:latin typeface="Calibri" panose="020F0502020204030204" pitchFamily="34" charset="0"/>
                <a:cs typeface="Calibri" panose="020F0502020204030204" pitchFamily="34" charset="0"/>
              </a:rPr>
              <a:t> f(n) = h(n) (heuristic) = estimate of cost from n to goal</a:t>
            </a:r>
          </a:p>
          <a:p>
            <a:pPr>
              <a:lnSpc>
                <a:spcPct val="15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e.g., </a:t>
            </a:r>
            <a:r>
              <a:rPr lang="en-US" sz="1700" dirty="0" err="1">
                <a:latin typeface="Calibri" panose="020F0502020204030204" pitchFamily="34" charset="0"/>
                <a:cs typeface="Calibri" panose="020F0502020204030204" pitchFamily="34" charset="0"/>
              </a:rPr>
              <a:t>h</a:t>
            </a:r>
            <a:r>
              <a:rPr lang="en-US" sz="1700" baseline="-25000" dirty="0" err="1">
                <a:latin typeface="Calibri" panose="020F0502020204030204" pitchFamily="34" charset="0"/>
                <a:cs typeface="Calibri" panose="020F0502020204030204" pitchFamily="34" charset="0"/>
              </a:rPr>
              <a:t>SLD</a:t>
            </a:r>
            <a:r>
              <a:rPr lang="en-US" sz="1700" dirty="0">
                <a:latin typeface="Calibri" panose="020F0502020204030204" pitchFamily="34" charset="0"/>
                <a:cs typeface="Calibri" panose="020F0502020204030204" pitchFamily="34" charset="0"/>
              </a:rPr>
              <a:t>(n) = straight-line distance from n to goal</a:t>
            </a:r>
          </a:p>
          <a:p>
            <a:pPr>
              <a:lnSpc>
                <a:spcPct val="100000"/>
              </a:lnSpc>
              <a:buFont typeface="Wingdings" panose="05000000000000000000" pitchFamily="2" charset="2"/>
              <a:buChar char="ü"/>
            </a:pPr>
            <a:endParaRPr lang="en-US" sz="1800" dirty="0"/>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1874235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Greedy Best-First Search</a:t>
            </a:r>
          </a:p>
        </p:txBody>
      </p:sp>
      <p:sp>
        <p:nvSpPr>
          <p:cNvPr id="3" name="Content Placeholder 2"/>
          <p:cNvSpPr>
            <a:spLocks noGrp="1"/>
          </p:cNvSpPr>
          <p:nvPr>
            <p:ph sz="half" idx="1"/>
          </p:nvPr>
        </p:nvSpPr>
        <p:spPr>
          <a:xfrm>
            <a:off x="624942" y="1339273"/>
            <a:ext cx="10846622" cy="4904509"/>
          </a:xfrm>
        </p:spPr>
        <p:txBody>
          <a:bodyPr>
            <a:normAutofit/>
          </a:bodyPr>
          <a:lstStyle/>
          <a:p>
            <a:pPr>
              <a:lnSpc>
                <a:spcPct val="100000"/>
              </a:lnSpc>
              <a:buFont typeface="Wingdings" panose="05000000000000000000" pitchFamily="2" charset="2"/>
              <a:buChar char="ü"/>
            </a:pPr>
            <a:r>
              <a:rPr lang="en-US" sz="1800" dirty="0">
                <a:solidFill>
                  <a:srgbClr val="C00000"/>
                </a:solidFill>
                <a:latin typeface="Calibri" panose="020F0502020204030204" pitchFamily="34" charset="0"/>
                <a:cs typeface="Calibri" panose="020F0502020204030204" pitchFamily="34" charset="0"/>
              </a:rPr>
              <a:t>Find path from S to G</a:t>
            </a:r>
          </a:p>
          <a:p>
            <a:pPr>
              <a:lnSpc>
                <a:spcPct val="100000"/>
              </a:lnSpc>
              <a:buFont typeface="Wingdings" panose="05000000000000000000" pitchFamily="2" charset="2"/>
              <a:buChar char="ü"/>
            </a:pPr>
            <a:endParaRPr lang="en-US" sz="1800" dirty="0"/>
          </a:p>
        </p:txBody>
      </p:sp>
      <p:pic>
        <p:nvPicPr>
          <p:cNvPr id="4" name="Picture 3"/>
          <p:cNvPicPr>
            <a:picLocks noChangeAspect="1"/>
          </p:cNvPicPr>
          <p:nvPr/>
        </p:nvPicPr>
        <p:blipFill>
          <a:blip r:embed="rId2"/>
          <a:stretch>
            <a:fillRect/>
          </a:stretch>
        </p:blipFill>
        <p:spPr>
          <a:xfrm>
            <a:off x="2473993" y="2235618"/>
            <a:ext cx="6153150" cy="3381375"/>
          </a:xfrm>
          <a:prstGeom prst="rect">
            <a:avLst/>
          </a:prstGeom>
        </p:spPr>
      </p:pic>
      <p:sp>
        <p:nvSpPr>
          <p:cNvPr id="5" name="Footer Placeholder 4"/>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2311471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Greedy Best-First Search</a:t>
            </a:r>
          </a:p>
        </p:txBody>
      </p:sp>
      <p:sp>
        <p:nvSpPr>
          <p:cNvPr id="3" name="Content Placeholder 2"/>
          <p:cNvSpPr>
            <a:spLocks noGrp="1"/>
          </p:cNvSpPr>
          <p:nvPr>
            <p:ph sz="half" idx="1"/>
          </p:nvPr>
        </p:nvSpPr>
        <p:spPr>
          <a:xfrm>
            <a:off x="624942" y="1339273"/>
            <a:ext cx="10846622" cy="4904509"/>
          </a:xfrm>
        </p:spPr>
        <p:txBody>
          <a:bodyPr>
            <a:normAutofit/>
          </a:bodyPr>
          <a:lstStyle/>
          <a:p>
            <a:pPr>
              <a:lnSpc>
                <a:spcPct val="100000"/>
              </a:lnSpc>
              <a:buFont typeface="Wingdings" panose="05000000000000000000" pitchFamily="2" charset="2"/>
              <a:buChar char="ü"/>
            </a:pPr>
            <a:r>
              <a:rPr lang="en-US" sz="1800" dirty="0"/>
              <a:t> </a:t>
            </a:r>
            <a:r>
              <a:rPr lang="en-US" sz="1800" dirty="0">
                <a:solidFill>
                  <a:srgbClr val="C00000"/>
                </a:solidFill>
                <a:latin typeface="Calibri" panose="020F0502020204030204" pitchFamily="34" charset="0"/>
                <a:cs typeface="Calibri" panose="020F0502020204030204" pitchFamily="34" charset="0"/>
              </a:rPr>
              <a:t>Example: Given following graph of cities, starting at Arad city, problem is to reach to the Bucharest</a:t>
            </a:r>
          </a:p>
        </p:txBody>
      </p:sp>
      <p:pic>
        <p:nvPicPr>
          <p:cNvPr id="5" name="Picture 4"/>
          <p:cNvPicPr>
            <a:picLocks noChangeAspect="1"/>
          </p:cNvPicPr>
          <p:nvPr/>
        </p:nvPicPr>
        <p:blipFill>
          <a:blip r:embed="rId2"/>
          <a:stretch>
            <a:fillRect/>
          </a:stretch>
        </p:blipFill>
        <p:spPr>
          <a:xfrm>
            <a:off x="2320339" y="1882516"/>
            <a:ext cx="7587843" cy="4361266"/>
          </a:xfrm>
          <a:prstGeom prst="rect">
            <a:avLst/>
          </a:prstGeom>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7183393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Greedy Best-First Search</a:t>
            </a:r>
          </a:p>
        </p:txBody>
      </p:sp>
      <p:sp>
        <p:nvSpPr>
          <p:cNvPr id="3" name="Content Placeholder 2"/>
          <p:cNvSpPr>
            <a:spLocks noGrp="1"/>
          </p:cNvSpPr>
          <p:nvPr>
            <p:ph sz="half" idx="1"/>
          </p:nvPr>
        </p:nvSpPr>
        <p:spPr>
          <a:xfrm>
            <a:off x="624942" y="1203159"/>
            <a:ext cx="10846622" cy="5040624"/>
          </a:xfrm>
        </p:spPr>
        <p:txBody>
          <a:bodyPr>
            <a:normAutofit/>
          </a:bodyPr>
          <a:lstStyle/>
          <a:p>
            <a:pPr>
              <a:lnSpc>
                <a:spcPct val="100000"/>
              </a:lnSpc>
              <a:buFont typeface="Wingdings" panose="05000000000000000000" pitchFamily="2" charset="2"/>
              <a:buChar char="ü"/>
            </a:pPr>
            <a:r>
              <a:rPr lang="en-US" sz="1800" dirty="0"/>
              <a:t> </a:t>
            </a:r>
            <a:r>
              <a:rPr lang="en-US" sz="1800" dirty="0">
                <a:solidFill>
                  <a:srgbClr val="C00000"/>
                </a:solidFill>
                <a:latin typeface="Calibri" panose="020F0502020204030204" pitchFamily="34" charset="0"/>
                <a:cs typeface="Calibri" panose="020F0502020204030204" pitchFamily="34" charset="0"/>
              </a:rPr>
              <a:t>Solution using Greedy Best-First Search</a:t>
            </a:r>
          </a:p>
          <a:p>
            <a:pPr>
              <a:lnSpc>
                <a:spcPct val="100000"/>
              </a:lnSpc>
              <a:buFont typeface="Wingdings" panose="05000000000000000000" pitchFamily="2" charset="2"/>
              <a:buChar char="ü"/>
            </a:pPr>
            <a:endParaRPr lang="en-US" sz="1800" dirty="0"/>
          </a:p>
        </p:txBody>
      </p:sp>
      <p:pic>
        <p:nvPicPr>
          <p:cNvPr id="4" name="Picture 3"/>
          <p:cNvPicPr>
            <a:picLocks noChangeAspect="1"/>
          </p:cNvPicPr>
          <p:nvPr/>
        </p:nvPicPr>
        <p:blipFill>
          <a:blip r:embed="rId2"/>
          <a:stretch>
            <a:fillRect/>
          </a:stretch>
        </p:blipFill>
        <p:spPr>
          <a:xfrm>
            <a:off x="2876550" y="1604707"/>
            <a:ext cx="5128461" cy="4900867"/>
          </a:xfrm>
          <a:prstGeom prst="rect">
            <a:avLst/>
          </a:prstGeom>
        </p:spPr>
      </p:pic>
      <p:sp>
        <p:nvSpPr>
          <p:cNvPr id="5" name="Footer Placeholder 4"/>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4838015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Greedy Best-First Search</a:t>
            </a:r>
          </a:p>
        </p:txBody>
      </p:sp>
      <p:sp>
        <p:nvSpPr>
          <p:cNvPr id="3" name="Content Placeholder 2"/>
          <p:cNvSpPr>
            <a:spLocks noGrp="1"/>
          </p:cNvSpPr>
          <p:nvPr>
            <p:ph sz="half" idx="1"/>
          </p:nvPr>
        </p:nvSpPr>
        <p:spPr>
          <a:xfrm>
            <a:off x="624942" y="1203159"/>
            <a:ext cx="10846622" cy="5040624"/>
          </a:xfrm>
        </p:spPr>
        <p:txBody>
          <a:bodyPr>
            <a:normAutofit/>
          </a:bodyPr>
          <a:lstStyle/>
          <a:p>
            <a:pPr marL="0" indent="0">
              <a:lnSpc>
                <a:spcPct val="100000"/>
              </a:lnSpc>
              <a:buNone/>
            </a:pPr>
            <a:r>
              <a:rPr lang="en-US" sz="1800" u="sng" dirty="0">
                <a:solidFill>
                  <a:srgbClr val="C00000"/>
                </a:solidFill>
                <a:latin typeface="Calibri" panose="020F0502020204030204" pitchFamily="34" charset="0"/>
                <a:cs typeface="Calibri" panose="020F0502020204030204" pitchFamily="34" charset="0"/>
              </a:rPr>
              <a:t>Admissible Heuristic: </a:t>
            </a: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In other words, a heuristic is admissible if </a:t>
            </a:r>
            <a:r>
              <a:rPr lang="en-US" sz="1800" b="1" dirty="0">
                <a:latin typeface="Calibri" panose="020F0502020204030204" pitchFamily="34" charset="0"/>
                <a:ea typeface="Calibri" panose="020F0502020204030204" pitchFamily="34" charset="0"/>
                <a:cs typeface="Calibri" panose="020F0502020204030204" pitchFamily="34" charset="0"/>
              </a:rPr>
              <a:t>it never overestimates the cost of reaching the goal</a:t>
            </a:r>
            <a:r>
              <a:rPr lang="en-US" sz="1800" dirty="0">
                <a:latin typeface="Calibri" panose="020F0502020204030204" pitchFamily="34" charset="0"/>
                <a:ea typeface="Calibri" panose="020F0502020204030204" pitchFamily="34" charset="0"/>
                <a:cs typeface="Calibri" panose="020F0502020204030204" pitchFamily="34" charset="0"/>
              </a:rPr>
              <a:t>.  </a:t>
            </a: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A heuristic function is said to be admissible if it is no more than the lowest-cost path to the goal. </a:t>
            </a:r>
          </a:p>
          <a:p>
            <a:pPr>
              <a:lnSpc>
                <a:spcPct val="100000"/>
              </a:lnSpc>
              <a:buFont typeface="Wingdings" panose="05000000000000000000" pitchFamily="2" charset="2"/>
              <a:buChar char="ü"/>
            </a:pPr>
            <a:r>
              <a:rPr lang="en-US" sz="1800" b="1" dirty="0">
                <a:latin typeface="Calibri" panose="020F0502020204030204" pitchFamily="34" charset="0"/>
                <a:ea typeface="Calibri" panose="020F0502020204030204" pitchFamily="34" charset="0"/>
                <a:cs typeface="Calibri" panose="020F0502020204030204" pitchFamily="34" charset="0"/>
              </a:rPr>
              <a:t>An admissible heuristic is also known as an optimistic heuristic.</a:t>
            </a:r>
          </a:p>
          <a:p>
            <a:pPr>
              <a:lnSpc>
                <a:spcPct val="100000"/>
              </a:lnSpc>
              <a:buFont typeface="Wingdings" panose="05000000000000000000" pitchFamily="2" charset="2"/>
              <a:buChar char="ü"/>
            </a:pPr>
            <a:endParaRPr lang="en-US" sz="1800" dirty="0">
              <a:solidFill>
                <a:srgbClr val="C00000"/>
              </a:solidFill>
              <a:latin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For all n,  </a:t>
            </a:r>
            <a:r>
              <a:rPr lang="en-US" sz="1800" dirty="0">
                <a:solidFill>
                  <a:srgbClr val="C00000"/>
                </a:solidFill>
                <a:latin typeface="Calibri" panose="020F0502020204030204" pitchFamily="34" charset="0"/>
                <a:cs typeface="Calibri" panose="020F0502020204030204" pitchFamily="34" charset="0"/>
              </a:rPr>
              <a:t>h(n) ≤ C(n)</a:t>
            </a:r>
          </a:p>
          <a:p>
            <a:pPr>
              <a:lnSpc>
                <a:spcPct val="100000"/>
              </a:lnSpc>
              <a:buFont typeface="Wingdings" panose="05000000000000000000" pitchFamily="2" charset="2"/>
              <a:buChar char="ü"/>
            </a:pPr>
            <a:endParaRPr lang="en-US" sz="1800" dirty="0"/>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5690065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A* Search</a:t>
            </a:r>
          </a:p>
        </p:txBody>
      </p:sp>
      <p:sp>
        <p:nvSpPr>
          <p:cNvPr id="3" name="Content Placeholder 2"/>
          <p:cNvSpPr>
            <a:spLocks noGrp="1"/>
          </p:cNvSpPr>
          <p:nvPr>
            <p:ph sz="half" idx="1"/>
          </p:nvPr>
        </p:nvSpPr>
        <p:spPr>
          <a:xfrm>
            <a:off x="624942" y="1203159"/>
            <a:ext cx="10846622" cy="5040624"/>
          </a:xfrm>
        </p:spPr>
        <p:txBody>
          <a:bodyPr>
            <a:normAutofit/>
          </a:bodyPr>
          <a:lstStyle/>
          <a:p>
            <a:pPr>
              <a:lnSpc>
                <a:spcPct val="10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 A* is a best first, informed graph search algorithm. </a:t>
            </a:r>
          </a:p>
          <a:p>
            <a:pPr>
              <a:lnSpc>
                <a:spcPct val="10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A* is different from other best first search algorithms in that </a:t>
            </a:r>
            <a:r>
              <a:rPr lang="en-US" sz="1800" dirty="0">
                <a:solidFill>
                  <a:srgbClr val="C00000"/>
                </a:solidFill>
                <a:latin typeface="Calibri" panose="020F0502020204030204" pitchFamily="34" charset="0"/>
                <a:cs typeface="Calibri" panose="020F0502020204030204" pitchFamily="34" charset="0"/>
              </a:rPr>
              <a:t>it uses a heuristic function h(x) as well as the path cost to the node g(x), in computing the cost f(x).</a:t>
            </a:r>
          </a:p>
          <a:p>
            <a:pPr>
              <a:lnSpc>
                <a:spcPct val="10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 The search begins at root node. The search continues by visiting the next node which has the least evaluation. </a:t>
            </a:r>
          </a:p>
          <a:p>
            <a:pPr marL="0" indent="0">
              <a:lnSpc>
                <a:spcPct val="100000"/>
              </a:lnSpc>
              <a:buNone/>
            </a:pPr>
            <a:endParaRPr lang="en-US" sz="1800" b="1" dirty="0">
              <a:solidFill>
                <a:schemeClr val="tx1"/>
              </a:solidFill>
              <a:latin typeface="Calibri" panose="020F0502020204030204" pitchFamily="34" charset="0"/>
              <a:cs typeface="Calibri" panose="020F0502020204030204" pitchFamily="34" charset="0"/>
            </a:endParaRPr>
          </a:p>
          <a:p>
            <a:pPr marL="0" indent="0">
              <a:lnSpc>
                <a:spcPct val="100000"/>
              </a:lnSpc>
              <a:buNone/>
            </a:pPr>
            <a:r>
              <a:rPr lang="en-US" sz="1800" b="1" dirty="0">
                <a:solidFill>
                  <a:srgbClr val="C00000"/>
                </a:solidFill>
                <a:latin typeface="Calibri" panose="020F0502020204030204" pitchFamily="34" charset="0"/>
                <a:cs typeface="Calibri" panose="020F0502020204030204" pitchFamily="34" charset="0"/>
              </a:rPr>
              <a:t>Evaluation Function:</a:t>
            </a:r>
            <a:r>
              <a:rPr lang="en-US" sz="1800" dirty="0">
                <a:solidFill>
                  <a:schemeClr val="tx1"/>
                </a:solidFill>
                <a:latin typeface="Calibri" panose="020F0502020204030204" pitchFamily="34" charset="0"/>
                <a:cs typeface="Calibri" panose="020F0502020204030204" pitchFamily="34" charset="0"/>
              </a:rPr>
              <a:t> </a:t>
            </a:r>
          </a:p>
          <a:p>
            <a:pPr marL="0" indent="0">
              <a:lnSpc>
                <a:spcPct val="100000"/>
              </a:lnSpc>
              <a:buNone/>
            </a:pPr>
            <a:r>
              <a:rPr lang="en-US" sz="1800" dirty="0">
                <a:solidFill>
                  <a:schemeClr val="tx1"/>
                </a:solidFill>
                <a:latin typeface="Calibri" panose="020F0502020204030204" pitchFamily="34" charset="0"/>
                <a:cs typeface="Calibri" panose="020F0502020204030204" pitchFamily="34" charset="0"/>
              </a:rPr>
              <a:t>			f(n) = g(n) + h(n)</a:t>
            </a:r>
          </a:p>
          <a:p>
            <a:pPr marL="0" indent="0">
              <a:lnSpc>
                <a:spcPct val="100000"/>
              </a:lnSpc>
              <a:buNone/>
            </a:pPr>
            <a:r>
              <a:rPr lang="en-US" sz="1800" dirty="0">
                <a:solidFill>
                  <a:schemeClr val="tx1"/>
                </a:solidFill>
                <a:latin typeface="Calibri" panose="020F0502020204030204" pitchFamily="34" charset="0"/>
                <a:cs typeface="Calibri" panose="020F0502020204030204" pitchFamily="34" charset="0"/>
              </a:rPr>
              <a:t>					h(n) – estimated cost from current node to goal</a:t>
            </a:r>
          </a:p>
          <a:p>
            <a:pPr marL="0" indent="0">
              <a:lnSpc>
                <a:spcPct val="100000"/>
              </a:lnSpc>
              <a:buNone/>
            </a:pPr>
            <a:r>
              <a:rPr lang="en-US" sz="1800" dirty="0">
                <a:solidFill>
                  <a:schemeClr val="tx1"/>
                </a:solidFill>
                <a:latin typeface="Calibri" panose="020F0502020204030204" pitchFamily="34" charset="0"/>
                <a:cs typeface="Calibri" panose="020F0502020204030204" pitchFamily="34" charset="0"/>
              </a:rPr>
              <a:t>					g(n) – actual cost up to now</a:t>
            </a:r>
          </a:p>
          <a:p>
            <a:pPr marL="0" indent="0">
              <a:lnSpc>
                <a:spcPct val="100000"/>
              </a:lnSpc>
              <a:buNone/>
            </a:pPr>
            <a:endParaRPr lang="en-US" sz="1800" dirty="0">
              <a:solidFill>
                <a:schemeClr val="tx1"/>
              </a:solidFill>
              <a:latin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800" dirty="0">
                <a:solidFill>
                  <a:schemeClr val="tx1"/>
                </a:solidFill>
                <a:latin typeface="Calibri" panose="020F0502020204030204" pitchFamily="34" charset="0"/>
                <a:cs typeface="Calibri" panose="020F0502020204030204" pitchFamily="34" charset="0"/>
              </a:rPr>
              <a:t> It finds a minimal cost-path joining the start node and a goal node for node n. </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215606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A* Search</a:t>
            </a:r>
          </a:p>
        </p:txBody>
      </p:sp>
      <p:sp>
        <p:nvSpPr>
          <p:cNvPr id="3" name="Content Placeholder 2"/>
          <p:cNvSpPr>
            <a:spLocks noGrp="1"/>
          </p:cNvSpPr>
          <p:nvPr>
            <p:ph sz="half" idx="1"/>
          </p:nvPr>
        </p:nvSpPr>
        <p:spPr>
          <a:xfrm>
            <a:off x="624942" y="1203159"/>
            <a:ext cx="10846622" cy="5039021"/>
          </a:xfrm>
        </p:spPr>
        <p:txBody>
          <a:bodyPr>
            <a:normAutofit/>
          </a:bodyPr>
          <a:lstStyle/>
          <a:p>
            <a:pPr marL="0" indent="0">
              <a:lnSpc>
                <a:spcPct val="100000"/>
              </a:lnSpc>
              <a:buNone/>
            </a:pP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Use A* search to find path from S to G</a:t>
            </a:r>
          </a:p>
        </p:txBody>
      </p:sp>
      <p:pic>
        <p:nvPicPr>
          <p:cNvPr id="4" name="Picture 3"/>
          <p:cNvPicPr>
            <a:picLocks noChangeAspect="1"/>
          </p:cNvPicPr>
          <p:nvPr/>
        </p:nvPicPr>
        <p:blipFill>
          <a:blip r:embed="rId2"/>
          <a:stretch>
            <a:fillRect/>
          </a:stretch>
        </p:blipFill>
        <p:spPr>
          <a:xfrm>
            <a:off x="2306042" y="2142312"/>
            <a:ext cx="6153150" cy="3381375"/>
          </a:xfrm>
          <a:prstGeom prst="rect">
            <a:avLst/>
          </a:prstGeom>
        </p:spPr>
      </p:pic>
      <p:sp>
        <p:nvSpPr>
          <p:cNvPr id="5" name="Footer Placeholder 4"/>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40600739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A* Search</a:t>
            </a:r>
          </a:p>
        </p:txBody>
      </p:sp>
      <p:sp>
        <p:nvSpPr>
          <p:cNvPr id="3" name="Content Placeholder 2"/>
          <p:cNvSpPr>
            <a:spLocks noGrp="1"/>
          </p:cNvSpPr>
          <p:nvPr>
            <p:ph sz="half" idx="1"/>
          </p:nvPr>
        </p:nvSpPr>
        <p:spPr>
          <a:xfrm>
            <a:off x="624942" y="1203159"/>
            <a:ext cx="10846622" cy="5040624"/>
          </a:xfrm>
        </p:spPr>
        <p:txBody>
          <a:bodyPr>
            <a:normAutofit/>
          </a:bodyPr>
          <a:lstStyle/>
          <a:p>
            <a:pPr marL="0" indent="0">
              <a:lnSpc>
                <a:spcPct val="100000"/>
              </a:lnSpc>
              <a:buNone/>
            </a:pPr>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Process:  </a:t>
            </a:r>
          </a:p>
          <a:p>
            <a:pPr>
              <a:lnSpc>
                <a:spcPct val="15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As A* traverses the graph, it follows a path of the lowest known path,  </a:t>
            </a: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keeping a sorted priority queue of alternate path segments along the way. </a:t>
            </a:r>
          </a:p>
          <a:p>
            <a:pPr>
              <a:lnSpc>
                <a:spcPct val="15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If, at any point, a segment of the path being traversed has a higher cost than another encountered path segment, </a:t>
            </a:r>
            <a:r>
              <a:rPr lang="en-US" sz="1800" b="1" dirty="0">
                <a:latin typeface="Calibri" panose="020F0502020204030204" pitchFamily="34" charset="0"/>
                <a:ea typeface="Calibri" panose="020F0502020204030204" pitchFamily="34" charset="0"/>
                <a:cs typeface="Calibri" panose="020F0502020204030204" pitchFamily="34" charset="0"/>
              </a:rPr>
              <a:t>it abandons the higher-cost path segment and traverses the lower-cost path segment instead. </a:t>
            </a:r>
          </a:p>
          <a:p>
            <a:pPr>
              <a:lnSpc>
                <a:spcPct val="15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This process continues until the goal is reached. </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41565115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A* Search</a:t>
            </a:r>
          </a:p>
        </p:txBody>
      </p:sp>
      <p:sp>
        <p:nvSpPr>
          <p:cNvPr id="3" name="Content Placeholder 2"/>
          <p:cNvSpPr>
            <a:spLocks noGrp="1"/>
          </p:cNvSpPr>
          <p:nvPr>
            <p:ph sz="half" idx="1"/>
          </p:nvPr>
        </p:nvSpPr>
        <p:spPr>
          <a:xfrm>
            <a:off x="624942" y="1203159"/>
            <a:ext cx="10846622" cy="5039021"/>
          </a:xfrm>
        </p:spPr>
        <p:txBody>
          <a:bodyPr>
            <a:normAutofit/>
          </a:bodyPr>
          <a:lstStyle/>
          <a:p>
            <a:pPr marL="0" indent="0">
              <a:lnSpc>
                <a:spcPct val="100000"/>
              </a:lnSpc>
              <a:buNone/>
            </a:pPr>
            <a:r>
              <a:rPr lang="en-US" sz="1800" u="sng" dirty="0">
                <a:solidFill>
                  <a:srgbClr val="C00000"/>
                </a:solidFill>
                <a:latin typeface="Calibri" panose="020F0502020204030204" pitchFamily="34" charset="0"/>
                <a:ea typeface="Calibri" panose="020F0502020204030204" pitchFamily="34" charset="0"/>
                <a:cs typeface="Calibri" panose="020F0502020204030204" pitchFamily="34" charset="0"/>
              </a:rPr>
              <a:t>About admissible:</a:t>
            </a:r>
          </a:p>
          <a:p>
            <a:pPr>
              <a:lnSpc>
                <a:spcPct val="15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A* is admissible and </a:t>
            </a:r>
            <a:r>
              <a:rPr lang="en-US" sz="1800" b="1" dirty="0">
                <a:latin typeface="Calibri" panose="020F0502020204030204" pitchFamily="34" charset="0"/>
                <a:ea typeface="Calibri" panose="020F0502020204030204" pitchFamily="34" charset="0"/>
                <a:cs typeface="Calibri" panose="020F0502020204030204" pitchFamily="34" charset="0"/>
              </a:rPr>
              <a:t>considers fewer nodes than any other admissible search algorithm with the same heuristic.</a:t>
            </a:r>
          </a:p>
          <a:p>
            <a:pPr>
              <a:lnSpc>
                <a:spcPct val="15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This is because A* uses an "optimistic" estimate of the cost of a path through every node that it considers.</a:t>
            </a:r>
          </a:p>
          <a:p>
            <a:pPr>
              <a:lnSpc>
                <a:spcPct val="150000"/>
              </a:lnSpc>
              <a:buFont typeface="Wingdings" panose="05000000000000000000" pitchFamily="2" charset="2"/>
              <a:buChar char="ü"/>
            </a:pP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 Thus, if estimated distance h(n) never exceed the true distance h*(n) between the current node to goal node, the A* algorithm will always find a shortest path</a:t>
            </a:r>
          </a:p>
          <a:p>
            <a:pPr>
              <a:lnSpc>
                <a:spcPct val="15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This is known as the </a:t>
            </a:r>
            <a:r>
              <a:rPr lang="en-US" sz="1800" b="1" dirty="0">
                <a:latin typeface="Calibri" panose="020F0502020204030204" pitchFamily="34" charset="0"/>
                <a:ea typeface="Calibri" panose="020F0502020204030204" pitchFamily="34" charset="0"/>
                <a:cs typeface="Calibri" panose="020F0502020204030204" pitchFamily="34" charset="0"/>
              </a:rPr>
              <a:t>admissibility of A* </a:t>
            </a:r>
            <a:r>
              <a:rPr lang="en-US" sz="1800" dirty="0">
                <a:latin typeface="Calibri" panose="020F0502020204030204" pitchFamily="34" charset="0"/>
                <a:ea typeface="Calibri" panose="020F0502020204030204" pitchFamily="34" charset="0"/>
                <a:cs typeface="Calibri" panose="020F0502020204030204" pitchFamily="34" charset="0"/>
              </a:rPr>
              <a:t>algorithm and </a:t>
            </a:r>
            <a:r>
              <a:rPr lang="en-US" sz="1800" b="1" dirty="0">
                <a:latin typeface="Calibri" panose="020F0502020204030204" pitchFamily="34" charset="0"/>
                <a:ea typeface="Calibri" panose="020F0502020204030204" pitchFamily="34" charset="0"/>
                <a:cs typeface="Calibri" panose="020F0502020204030204" pitchFamily="34" charset="0"/>
              </a:rPr>
              <a:t>h(n) is a admissible heuristic. </a:t>
            </a:r>
            <a:endParaRPr lang="en-US" sz="18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226548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922442"/>
          </a:xfrm>
        </p:spPr>
        <p:txBody>
          <a:bodyPr>
            <a:normAutofit/>
          </a:bodyPr>
          <a:lstStyle/>
          <a:p>
            <a:pPr algn="l"/>
            <a:r>
              <a:rPr lang="en-US" dirty="0"/>
              <a:t>Searching and Problem Solving</a:t>
            </a:r>
          </a:p>
        </p:txBody>
      </p:sp>
      <p:sp>
        <p:nvSpPr>
          <p:cNvPr id="3" name="Content Placeholder 2"/>
          <p:cNvSpPr>
            <a:spLocks noGrp="1"/>
          </p:cNvSpPr>
          <p:nvPr>
            <p:ph idx="1"/>
          </p:nvPr>
        </p:nvSpPr>
        <p:spPr>
          <a:xfrm>
            <a:off x="799500" y="1283368"/>
            <a:ext cx="10819844" cy="5089724"/>
          </a:xfrm>
        </p:spPr>
        <p:txBody>
          <a:bodyPr>
            <a:normAutofit/>
          </a:bodyPr>
          <a:lstStyle/>
          <a:p>
            <a:pPr marL="0" indent="0">
              <a:buNone/>
            </a:pPr>
            <a:r>
              <a:rPr lang="en-US" sz="1800" b="1" u="sng" dirty="0">
                <a:solidFill>
                  <a:srgbClr val="C00000"/>
                </a:solidFill>
                <a:latin typeface="Calibri" panose="020F0502020204030204" pitchFamily="34" charset="0"/>
                <a:cs typeface="Calibri" panose="020F0502020204030204" pitchFamily="34" charset="0"/>
              </a:rPr>
              <a:t>Four general steps in problem solving:</a:t>
            </a:r>
          </a:p>
          <a:p>
            <a:pPr marL="400050" indent="-400050">
              <a:lnSpc>
                <a:spcPct val="150000"/>
              </a:lnSpc>
              <a:buFont typeface="+mj-lt"/>
              <a:buAutoNum type="romanLcPeriod"/>
            </a:pPr>
            <a:r>
              <a:rPr lang="en-US" sz="1800" b="1" dirty="0">
                <a:latin typeface="Calibri" panose="020F0502020204030204" pitchFamily="34" charset="0"/>
                <a:cs typeface="Calibri" panose="020F0502020204030204" pitchFamily="34" charset="0"/>
              </a:rPr>
              <a:t>Goal formulation </a:t>
            </a:r>
            <a:r>
              <a:rPr lang="en-US" sz="1800" dirty="0">
                <a:latin typeface="Calibri" panose="020F0502020204030204" pitchFamily="34" charset="0"/>
                <a:cs typeface="Calibri" panose="020F0502020204030204" pitchFamily="34" charset="0"/>
              </a:rPr>
              <a:t>– What are the successful world states </a:t>
            </a:r>
          </a:p>
          <a:p>
            <a:pPr marL="400050" indent="-400050">
              <a:lnSpc>
                <a:spcPct val="150000"/>
              </a:lnSpc>
              <a:buFont typeface="+mj-lt"/>
              <a:buAutoNum type="romanLcPeriod"/>
            </a:pPr>
            <a:r>
              <a:rPr lang="en-US" sz="1800" b="1" dirty="0">
                <a:latin typeface="Calibri" panose="020F0502020204030204" pitchFamily="34" charset="0"/>
                <a:cs typeface="Calibri" panose="020F0502020204030204" pitchFamily="34" charset="0"/>
              </a:rPr>
              <a:t>Problem formulation </a:t>
            </a:r>
            <a:r>
              <a:rPr lang="en-US" sz="1800" dirty="0">
                <a:latin typeface="Calibri" panose="020F0502020204030204" pitchFamily="34" charset="0"/>
                <a:cs typeface="Calibri" panose="020F0502020204030204" pitchFamily="34" charset="0"/>
              </a:rPr>
              <a:t>– What actions and states to consider given the goal </a:t>
            </a:r>
          </a:p>
          <a:p>
            <a:pPr marL="400050" indent="-400050">
              <a:lnSpc>
                <a:spcPct val="150000"/>
              </a:lnSpc>
              <a:buFont typeface="+mj-lt"/>
              <a:buAutoNum type="romanLcPeriod"/>
            </a:pPr>
            <a:r>
              <a:rPr lang="en-US" sz="1800" b="1" dirty="0">
                <a:latin typeface="Calibri" panose="020F0502020204030204" pitchFamily="34" charset="0"/>
                <a:cs typeface="Calibri" panose="020F0502020204030204" pitchFamily="34" charset="0"/>
              </a:rPr>
              <a:t>Search </a:t>
            </a:r>
            <a:r>
              <a:rPr lang="en-US" sz="1800" dirty="0">
                <a:latin typeface="Calibri" panose="020F0502020204030204" pitchFamily="34" charset="0"/>
                <a:cs typeface="Calibri" panose="020F0502020204030204" pitchFamily="34" charset="0"/>
              </a:rPr>
              <a:t>– Determine the possible sequence of actions that lead to the states of known values and then choosing the best sequence.</a:t>
            </a:r>
          </a:p>
          <a:p>
            <a:pPr marL="400050" indent="-400050">
              <a:lnSpc>
                <a:spcPct val="150000"/>
              </a:lnSpc>
              <a:buFont typeface="+mj-lt"/>
              <a:buAutoNum type="romanLcPeriod"/>
            </a:pPr>
            <a:r>
              <a:rPr lang="en-US" sz="1800" b="1" dirty="0">
                <a:latin typeface="Calibri" panose="020F0502020204030204" pitchFamily="34" charset="0"/>
                <a:cs typeface="Calibri" panose="020F0502020204030204" pitchFamily="34" charset="0"/>
              </a:rPr>
              <a:t>Execute</a:t>
            </a:r>
            <a:r>
              <a:rPr lang="en-US" sz="1800" dirty="0">
                <a:latin typeface="Calibri" panose="020F0502020204030204" pitchFamily="34" charset="0"/>
                <a:cs typeface="Calibri" panose="020F0502020204030204" pitchFamily="34" charset="0"/>
              </a:rPr>
              <a:t> – Give the solution perform the actions</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0942660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981" y="350243"/>
            <a:ext cx="10772775" cy="704116"/>
          </a:xfrm>
        </p:spPr>
        <p:txBody>
          <a:bodyPr>
            <a:normAutofit fontScale="90000"/>
          </a:bodyPr>
          <a:lstStyle/>
          <a:p>
            <a:pPr algn="l"/>
            <a:r>
              <a:rPr lang="en-US" dirty="0"/>
              <a:t>Hill Climbing Search</a:t>
            </a:r>
          </a:p>
        </p:txBody>
      </p:sp>
      <p:sp>
        <p:nvSpPr>
          <p:cNvPr id="3" name="Content Placeholder 2"/>
          <p:cNvSpPr>
            <a:spLocks noGrp="1"/>
          </p:cNvSpPr>
          <p:nvPr>
            <p:ph sz="half" idx="1"/>
          </p:nvPr>
        </p:nvSpPr>
        <p:spPr>
          <a:xfrm>
            <a:off x="391885" y="1278294"/>
            <a:ext cx="11041871" cy="5206482"/>
          </a:xfrm>
        </p:spPr>
        <p:txBody>
          <a:bodyPr>
            <a:normAutofit/>
          </a:bodyPr>
          <a:lstStyle/>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Hill climbing can be used to solve problems that have many solutions, some of which are better than others.</a:t>
            </a:r>
          </a:p>
          <a:p>
            <a:pPr marL="0" indent="0">
              <a:lnSpc>
                <a:spcPct val="100000"/>
              </a:lnSpc>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It starts with a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random (potentially poor) solution, and iteratively makes small changes to the solution</a:t>
            </a:r>
            <a:r>
              <a:rPr lang="en-US" sz="1700" dirty="0">
                <a:latin typeface="Calibri" panose="020F0502020204030204" pitchFamily="34" charset="0"/>
                <a:ea typeface="Calibri" panose="020F0502020204030204" pitchFamily="34" charset="0"/>
                <a:cs typeface="Calibri" panose="020F0502020204030204" pitchFamily="34" charset="0"/>
              </a:rPr>
              <a:t>, each time  improving it a little.</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 </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When the algorithm cannot see any improvement anymore, it terminates.</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Ideally, at that point the current solution is close to optimal, but it is not guaranteed that hill climbing will ever come close to the optimal solution. </a:t>
            </a:r>
          </a:p>
          <a:p>
            <a:pPr>
              <a:lnSpc>
                <a:spcPct val="100000"/>
              </a:lnSpc>
              <a:buFont typeface="Wingdings" panose="05000000000000000000" pitchFamily="2" charset="2"/>
              <a:buChar char="ü"/>
            </a:pPr>
            <a:r>
              <a:rPr lang="en-US" sz="1700" u="sng" dirty="0">
                <a:solidFill>
                  <a:srgbClr val="C00000"/>
                </a:solidFill>
                <a:latin typeface="Calibri" panose="020F0502020204030204" pitchFamily="34" charset="0"/>
                <a:ea typeface="Calibri" panose="020F0502020204030204" pitchFamily="34" charset="0"/>
                <a:cs typeface="Calibri" panose="020F0502020204030204" pitchFamily="34" charset="0"/>
              </a:rPr>
              <a:t> Note: </a:t>
            </a:r>
            <a:r>
              <a:rPr lang="en-US" sz="1700" dirty="0">
                <a:latin typeface="Calibri" panose="020F0502020204030204" pitchFamily="34" charset="0"/>
                <a:ea typeface="Calibri" panose="020F0502020204030204" pitchFamily="34" charset="0"/>
                <a:cs typeface="Calibri" panose="020F0502020204030204" pitchFamily="34" charset="0"/>
              </a:rPr>
              <a:t>The algorithm does not maintain a search tree and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does not look ahead beyond the immediate neighbors of the current state.</a:t>
            </a:r>
          </a:p>
          <a:p>
            <a:pPr>
              <a:lnSpc>
                <a:spcPct val="100000"/>
              </a:lnSpc>
              <a:buFont typeface="Wingdings" panose="05000000000000000000" pitchFamily="2" charset="2"/>
              <a:buChar char="ü"/>
            </a:pP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So, no reversing and backtracking.</a:t>
            </a:r>
            <a:endParaRPr lang="en-US" sz="1700"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5895981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Hill Climbing Search</a:t>
            </a:r>
          </a:p>
        </p:txBody>
      </p:sp>
      <p:sp>
        <p:nvSpPr>
          <p:cNvPr id="3" name="Content Placeholder 2"/>
          <p:cNvSpPr>
            <a:spLocks noGrp="1"/>
          </p:cNvSpPr>
          <p:nvPr>
            <p:ph sz="half" idx="1"/>
          </p:nvPr>
        </p:nvSpPr>
        <p:spPr>
          <a:xfrm>
            <a:off x="624942" y="1203159"/>
            <a:ext cx="10846622" cy="5039021"/>
          </a:xfrm>
        </p:spPr>
        <p:txBody>
          <a:bodyPr>
            <a:normAutofit/>
          </a:bodyPr>
          <a:lstStyle/>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It is like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DFS where most promising node is selected for expansion. </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It is an iterative algorithm that starts with an arbitrary solution to a problem and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attempts to find a better solution by changing a single element of the solution incrementally. </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If the change produces a better solution, an incremental change is taken as a new solution. </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This process is repeated until there are no further improvements.</a:t>
            </a:r>
          </a:p>
          <a:p>
            <a:pPr marL="0" indent="0">
              <a:lnSpc>
                <a:spcPct val="100000"/>
              </a:lnSpc>
              <a:buNone/>
            </a:pPr>
            <a:endParaRPr lang="en-US" sz="1700"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US" sz="1700"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Simple Hill climbing:</a:t>
            </a: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1700" dirty="0">
                <a:latin typeface="Calibri" panose="020F0502020204030204" pitchFamily="34" charset="0"/>
                <a:ea typeface="Calibri" panose="020F0502020204030204" pitchFamily="34" charset="0"/>
                <a:cs typeface="Calibri" panose="020F0502020204030204" pitchFamily="34" charset="0"/>
              </a:rPr>
              <a:t>It examines the neighboring nodes one by one and selects the first neighboring node which optimizes the current cost as next node. </a:t>
            </a:r>
          </a:p>
          <a:p>
            <a:pPr marL="0" indent="0">
              <a:lnSpc>
                <a:spcPct val="100000"/>
              </a:lnSpc>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Steepest-Ascent Hill climbing:</a:t>
            </a: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1700" dirty="0">
                <a:latin typeface="Calibri" panose="020F0502020204030204" pitchFamily="34" charset="0"/>
                <a:ea typeface="Calibri" panose="020F0502020204030204" pitchFamily="34" charset="0"/>
                <a:cs typeface="Calibri" panose="020F0502020204030204" pitchFamily="34" charset="0"/>
              </a:rPr>
              <a:t>It first examines all the neighboring nodes and then selects the node closest to the solution state as next node.</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7758750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722777"/>
          </a:xfrm>
        </p:spPr>
        <p:txBody>
          <a:bodyPr>
            <a:normAutofit fontScale="90000"/>
          </a:bodyPr>
          <a:lstStyle/>
          <a:p>
            <a:pPr algn="l"/>
            <a:r>
              <a:rPr lang="en-US" dirty="0"/>
              <a:t>Hill Climbing Search</a:t>
            </a:r>
          </a:p>
        </p:txBody>
      </p:sp>
      <p:sp>
        <p:nvSpPr>
          <p:cNvPr id="3" name="Content Placeholder 2"/>
          <p:cNvSpPr>
            <a:spLocks noGrp="1"/>
          </p:cNvSpPr>
          <p:nvPr>
            <p:ph sz="half" idx="1"/>
          </p:nvPr>
        </p:nvSpPr>
        <p:spPr>
          <a:xfrm>
            <a:off x="382555" y="1502228"/>
            <a:ext cx="6008914" cy="4926563"/>
          </a:xfrm>
        </p:spPr>
        <p:txBody>
          <a:bodyPr>
            <a:normAutofit/>
          </a:bodyPr>
          <a:lstStyle/>
          <a:p>
            <a:pPr marL="0" indent="0">
              <a:lnSpc>
                <a:spcPct val="100000"/>
              </a:lnSpc>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Advantages: </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Hill climbing can produce </a:t>
            </a:r>
            <a:r>
              <a:rPr lang="en-US" sz="1700" b="1" dirty="0">
                <a:latin typeface="Calibri" panose="020F0502020204030204" pitchFamily="34" charset="0"/>
                <a:ea typeface="Calibri" panose="020F0502020204030204" pitchFamily="34" charset="0"/>
                <a:cs typeface="Calibri" panose="020F0502020204030204" pitchFamily="34" charset="0"/>
              </a:rPr>
              <a:t>substantial savings over blind searches </a:t>
            </a:r>
            <a:r>
              <a:rPr lang="en-US" sz="1700" dirty="0">
                <a:latin typeface="Calibri" panose="020F0502020204030204" pitchFamily="34" charset="0"/>
                <a:ea typeface="Calibri" panose="020F0502020204030204" pitchFamily="34" charset="0"/>
                <a:cs typeface="Calibri" panose="020F0502020204030204" pitchFamily="34" charset="0"/>
              </a:rPr>
              <a:t>when an informative, reliable function is available to  guide the search to a global goal. </a:t>
            </a:r>
          </a:p>
          <a:p>
            <a:pPr marL="0" indent="0">
              <a:lnSpc>
                <a:spcPct val="100000"/>
              </a:lnSpc>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It suffers from some serious drawbacks when this is not the case.</a:t>
            </a:r>
            <a:endParaRPr lang="en-US" sz="1700"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US" sz="1700"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Disadvantages: </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This algorithm is neither complete, nor optimal. </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Potential problem types local maximum, plateau and ridge.</a:t>
            </a:r>
            <a:endParaRPr lang="en-US" sz="1700"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6657390" y="1996750"/>
            <a:ext cx="5061857" cy="3374571"/>
          </a:xfrm>
          <a:prstGeom prst="rect">
            <a:avLst/>
          </a:prstGeom>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9878066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378235"/>
            <a:ext cx="10772775" cy="722777"/>
          </a:xfrm>
        </p:spPr>
        <p:txBody>
          <a:bodyPr>
            <a:normAutofit fontScale="90000"/>
          </a:bodyPr>
          <a:lstStyle/>
          <a:p>
            <a:pPr algn="l"/>
            <a:r>
              <a:rPr lang="en-US" dirty="0"/>
              <a:t>Simulated Annealing</a:t>
            </a:r>
          </a:p>
        </p:txBody>
      </p:sp>
      <p:sp>
        <p:nvSpPr>
          <p:cNvPr id="3" name="Content Placeholder 2"/>
          <p:cNvSpPr>
            <a:spLocks noGrp="1"/>
          </p:cNvSpPr>
          <p:nvPr>
            <p:ph sz="half" idx="1"/>
          </p:nvPr>
        </p:nvSpPr>
        <p:spPr>
          <a:xfrm>
            <a:off x="624941" y="1408922"/>
            <a:ext cx="10610905" cy="5019870"/>
          </a:xfrm>
        </p:spPr>
        <p:txBody>
          <a:bodyPr>
            <a:normAutofit/>
          </a:bodyPr>
          <a:lstStyle/>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A hill-climbing algorithm that never makes “downhill” moves toward states with lower value (or higher cost) is guaranteed to be incomplete, because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it can get stuck on a local maximum.</a:t>
            </a:r>
          </a:p>
          <a:p>
            <a:pPr>
              <a:lnSpc>
                <a:spcPct val="100000"/>
              </a:lnSpc>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700" b="1" dirty="0">
                <a:latin typeface="Calibri" panose="020F0502020204030204" pitchFamily="34" charset="0"/>
                <a:ea typeface="Calibri" panose="020F0502020204030204" pitchFamily="34" charset="0"/>
                <a:cs typeface="Calibri" panose="020F0502020204030204" pitchFamily="34" charset="0"/>
              </a:rPr>
              <a:t>In simulated annealing</a:t>
            </a:r>
            <a:r>
              <a:rPr lang="en-US" sz="1700" dirty="0">
                <a:latin typeface="Calibri" panose="020F0502020204030204" pitchFamily="34" charset="0"/>
                <a:ea typeface="Calibri" panose="020F0502020204030204" pitchFamily="34" charset="0"/>
                <a:cs typeface="Calibri" panose="020F0502020204030204" pitchFamily="34" charset="0"/>
              </a:rPr>
              <a:t>, at each iteration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a new point is randomly generated.</a:t>
            </a:r>
          </a:p>
          <a:p>
            <a:pPr>
              <a:lnSpc>
                <a:spcPct val="100000"/>
              </a:lnSpc>
              <a:buFont typeface="Wingdings" panose="05000000000000000000" pitchFamily="2" charset="2"/>
              <a:buChar char="ü"/>
            </a:pPr>
            <a:endParaRPr lang="en-US" sz="1700"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In metallurgy, </a:t>
            </a:r>
            <a:r>
              <a:rPr lang="en-US" sz="1700" b="1" dirty="0">
                <a:latin typeface="Calibri" panose="020F0502020204030204" pitchFamily="34" charset="0"/>
                <a:ea typeface="Calibri" panose="020F0502020204030204" pitchFamily="34" charset="0"/>
                <a:cs typeface="Calibri" panose="020F0502020204030204" pitchFamily="34" charset="0"/>
              </a:rPr>
              <a:t>simulated annealing </a:t>
            </a:r>
            <a:r>
              <a:rPr lang="en-US" sz="1700" dirty="0">
                <a:latin typeface="Calibri" panose="020F0502020204030204" pitchFamily="34" charset="0"/>
                <a:ea typeface="Calibri" panose="020F0502020204030204" pitchFamily="34" charset="0"/>
                <a:cs typeface="Calibri" panose="020F0502020204030204" pitchFamily="34" charset="0"/>
              </a:rPr>
              <a:t>is the process used to temper or harden metals and glass by heating them to a high temperature and then gradually cooling them, thus allowing the material to reach a low energy crystalline state.</a:t>
            </a:r>
            <a:endParaRPr lang="en-US" sz="1700"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5" name="Footer Placeholder 4"/>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9781477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Simulated Annealing</a:t>
            </a:r>
          </a:p>
        </p:txBody>
      </p:sp>
      <p:pic>
        <p:nvPicPr>
          <p:cNvPr id="1026" name="Picture 2" descr="General framework for Simulated Annealing.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8289" y="4312308"/>
            <a:ext cx="6821067" cy="22549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5861" y="1080654"/>
            <a:ext cx="10804849" cy="3231654"/>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Simulated annealing differs from hill climbing in that a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move is selected at random and then decides whether to accept it. </a:t>
            </a:r>
          </a:p>
          <a:p>
            <a:pPr marL="285750" indent="-285750">
              <a:lnSpc>
                <a:spcPct val="15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If the </a:t>
            </a:r>
            <a:r>
              <a:rPr lang="en-US" sz="1700" b="1" dirty="0">
                <a:latin typeface="Calibri" panose="020F0502020204030204" pitchFamily="34" charset="0"/>
                <a:ea typeface="Calibri" panose="020F0502020204030204" pitchFamily="34" charset="0"/>
                <a:cs typeface="Calibri" panose="020F0502020204030204" pitchFamily="34" charset="0"/>
              </a:rPr>
              <a:t>move is better </a:t>
            </a:r>
            <a:r>
              <a:rPr lang="en-US" sz="1700" dirty="0">
                <a:latin typeface="Calibri" panose="020F0502020204030204" pitchFamily="34" charset="0"/>
                <a:ea typeface="Calibri" panose="020F0502020204030204" pitchFamily="34" charset="0"/>
                <a:cs typeface="Calibri" panose="020F0502020204030204" pitchFamily="34" charset="0"/>
              </a:rPr>
              <a:t>than its current position then simulated annealing will always take it. </a:t>
            </a:r>
          </a:p>
          <a:p>
            <a:pPr marL="285750" indent="-285750">
              <a:lnSpc>
                <a:spcPct val="15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If the </a:t>
            </a:r>
            <a:r>
              <a:rPr lang="en-US" sz="1700" b="1" dirty="0">
                <a:latin typeface="Calibri" panose="020F0502020204030204" pitchFamily="34" charset="0"/>
                <a:ea typeface="Calibri" panose="020F0502020204030204" pitchFamily="34" charset="0"/>
                <a:cs typeface="Calibri" panose="020F0502020204030204" pitchFamily="34" charset="0"/>
              </a:rPr>
              <a:t>move is worse </a:t>
            </a:r>
            <a:r>
              <a:rPr lang="en-US" sz="1700" dirty="0">
                <a:latin typeface="Calibri" panose="020F0502020204030204" pitchFamily="34" charset="0"/>
                <a:ea typeface="Calibri" panose="020F0502020204030204" pitchFamily="34" charset="0"/>
                <a:cs typeface="Calibri" panose="020F0502020204030204" pitchFamily="34" charset="0"/>
              </a:rPr>
              <a:t>(i.e. lesser quality) then it will be accepted based on some probability. </a:t>
            </a:r>
          </a:p>
          <a:p>
            <a:pPr marL="285750" indent="-285750">
              <a:lnSpc>
                <a:spcPct val="15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The probability of accepting a worse state is given by the equation </a:t>
            </a:r>
          </a:p>
          <a:p>
            <a:pPr>
              <a:lnSpc>
                <a:spcPct val="150000"/>
              </a:lnSpc>
            </a:pPr>
            <a:r>
              <a:rPr lang="en-US" sz="1700" dirty="0">
                <a:latin typeface="Calibri" panose="020F0502020204030204" pitchFamily="34" charset="0"/>
                <a:ea typeface="Calibri" panose="020F0502020204030204" pitchFamily="34" charset="0"/>
                <a:cs typeface="Calibri" panose="020F0502020204030204" pitchFamily="34" charset="0"/>
              </a:rPr>
              <a:t>			P = e^(-c /t) </a:t>
            </a:r>
          </a:p>
          <a:p>
            <a:pPr>
              <a:lnSpc>
                <a:spcPct val="150000"/>
              </a:lnSpc>
            </a:pPr>
            <a:r>
              <a:rPr lang="en-US" sz="1700" dirty="0">
                <a:latin typeface="Calibri" panose="020F0502020204030204" pitchFamily="34" charset="0"/>
                <a:ea typeface="Calibri" panose="020F0502020204030204" pitchFamily="34" charset="0"/>
                <a:cs typeface="Calibri" panose="020F0502020204030204" pitchFamily="34" charset="0"/>
              </a:rPr>
              <a:t>				Where c = the change in the evaluation function i.e. c=f(B)-f(A) </a:t>
            </a:r>
          </a:p>
          <a:p>
            <a:pPr>
              <a:lnSpc>
                <a:spcPct val="150000"/>
              </a:lnSpc>
            </a:pPr>
            <a:r>
              <a:rPr lang="en-US" sz="1700" dirty="0">
                <a:latin typeface="Calibri" panose="020F0502020204030204" pitchFamily="34" charset="0"/>
                <a:ea typeface="Calibri" panose="020F0502020204030204" pitchFamily="34" charset="0"/>
                <a:cs typeface="Calibri" panose="020F0502020204030204" pitchFamily="34" charset="0"/>
              </a:rPr>
              <a:t>				t = the current value</a:t>
            </a:r>
          </a:p>
        </p:txBody>
      </p:sp>
      <p:sp>
        <p:nvSpPr>
          <p:cNvPr id="3" name="Footer Placeholder 2"/>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600147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845" y="387565"/>
            <a:ext cx="10772775" cy="937381"/>
          </a:xfrm>
        </p:spPr>
        <p:txBody>
          <a:bodyPr>
            <a:normAutofit/>
          </a:bodyPr>
          <a:lstStyle/>
          <a:p>
            <a:pPr algn="l"/>
            <a:r>
              <a:rPr lang="en-US" dirty="0"/>
              <a:t>Game Search</a:t>
            </a:r>
          </a:p>
        </p:txBody>
      </p:sp>
      <p:sp>
        <p:nvSpPr>
          <p:cNvPr id="3" name="Content Placeholder 2"/>
          <p:cNvSpPr>
            <a:spLocks noGrp="1"/>
          </p:cNvSpPr>
          <p:nvPr>
            <p:ph sz="half" idx="1"/>
          </p:nvPr>
        </p:nvSpPr>
        <p:spPr>
          <a:xfrm>
            <a:off x="531845" y="1408922"/>
            <a:ext cx="5169159" cy="4356540"/>
          </a:xfrm>
        </p:spPr>
        <p:txBody>
          <a:bodyPr>
            <a:normAutofit/>
          </a:bodyPr>
          <a:lstStyle/>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Games are a form of multi agent environment.</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Multi agent environments are either cooperative or competitive</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Competitive multi agent environment give rise to adversarial search known as games</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Examples: chess, checkers, Othello </a:t>
            </a:r>
          </a:p>
          <a:p>
            <a:pPr marL="0" indent="0">
              <a:lnSpc>
                <a:spcPct val="100000"/>
              </a:lnSpc>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Solution is strategy (strategy specifies move for every possible opponent reply)</a:t>
            </a:r>
          </a:p>
        </p:txBody>
      </p:sp>
      <p:pic>
        <p:nvPicPr>
          <p:cNvPr id="1026" name="Picture 2" descr="Play Checkers&quot; Images – Browse 228 Stock Photos, Vectors, and Video | Adobe  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6899" y="1847461"/>
            <a:ext cx="4604657" cy="306977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5686958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Game Search</a:t>
            </a:r>
          </a:p>
        </p:txBody>
      </p:sp>
      <p:sp>
        <p:nvSpPr>
          <p:cNvPr id="3" name="Content Placeholder 2"/>
          <p:cNvSpPr>
            <a:spLocks noGrp="1"/>
          </p:cNvSpPr>
          <p:nvPr>
            <p:ph sz="half" idx="1"/>
          </p:nvPr>
        </p:nvSpPr>
        <p:spPr>
          <a:xfrm>
            <a:off x="624942" y="1203159"/>
            <a:ext cx="10846622" cy="5039021"/>
          </a:xfrm>
        </p:spPr>
        <p:txBody>
          <a:bodyPr>
            <a:normAutofit/>
          </a:bodyPr>
          <a:lstStyle/>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Solution is strategy</a:t>
            </a:r>
            <a:r>
              <a:rPr lang="en-US" sz="1700" dirty="0">
                <a:latin typeface="Calibri" panose="020F0502020204030204" pitchFamily="34" charset="0"/>
                <a:ea typeface="Calibri" panose="020F0502020204030204" pitchFamily="34" charset="0"/>
                <a:cs typeface="Calibri" panose="020F0502020204030204" pitchFamily="34" charset="0"/>
              </a:rPr>
              <a:t> (strategy specifies move for every possible opponent reply)</a:t>
            </a:r>
          </a:p>
          <a:p>
            <a:pPr marL="0" indent="0">
              <a:lnSpc>
                <a:spcPct val="100000"/>
              </a:lnSpc>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Difference between the search space of a game and the search space of a problem: </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In the first case it represents the moves of two (or more) players, whereas in the latter case it represents the "moves" of a single problem-solving agent.</a:t>
            </a:r>
          </a:p>
          <a:p>
            <a:pPr marL="0" indent="0">
              <a:lnSpc>
                <a:spcPct val="100000"/>
              </a:lnSpc>
              <a:buNone/>
            </a:pPr>
            <a:endParaRPr lang="en-US" sz="1700" dirty="0">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The initial state, ACTIONS function, and RESULT function define the game tree for the game—a tree where the nodes are game states and the edges are moves. </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0552557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Game Search</a:t>
            </a:r>
          </a:p>
        </p:txBody>
      </p:sp>
      <p:sp>
        <p:nvSpPr>
          <p:cNvPr id="3" name="Content Placeholder 2"/>
          <p:cNvSpPr>
            <a:spLocks noGrp="1"/>
          </p:cNvSpPr>
          <p:nvPr>
            <p:ph sz="half" idx="1"/>
          </p:nvPr>
        </p:nvSpPr>
        <p:spPr>
          <a:xfrm>
            <a:off x="624942" y="1203159"/>
            <a:ext cx="10846622" cy="5039021"/>
          </a:xfrm>
        </p:spPr>
        <p:txBody>
          <a:bodyPr>
            <a:normAutofit/>
          </a:bodyPr>
          <a:lstStyle/>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A game can be formally defined as a kind of search problem as below: </a:t>
            </a:r>
          </a:p>
          <a:p>
            <a:pPr marL="400050" indent="-400050">
              <a:lnSpc>
                <a:spcPct val="100000"/>
              </a:lnSpc>
              <a:buFont typeface="+mj-lt"/>
              <a:buAutoNum type="romanLcPeriod"/>
            </a:pP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S0: </a:t>
            </a:r>
            <a:r>
              <a:rPr lang="en-US" sz="1700" dirty="0">
                <a:latin typeface="Calibri" panose="020F0502020204030204" pitchFamily="34" charset="0"/>
                <a:ea typeface="Calibri" panose="020F0502020204030204" pitchFamily="34" charset="0"/>
                <a:cs typeface="Calibri" panose="020F0502020204030204" pitchFamily="34" charset="0"/>
              </a:rPr>
              <a:t>The initial state, which specifies how the game is set up at the start. </a:t>
            </a:r>
          </a:p>
          <a:p>
            <a:pPr marL="400050" indent="-400050">
              <a:lnSpc>
                <a:spcPct val="100000"/>
              </a:lnSpc>
              <a:buFont typeface="+mj-lt"/>
              <a:buAutoNum type="romanLcPeriod"/>
            </a:pP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PLAYER(s): </a:t>
            </a:r>
            <a:r>
              <a:rPr lang="en-US" sz="1700" dirty="0">
                <a:latin typeface="Calibri" panose="020F0502020204030204" pitchFamily="34" charset="0"/>
                <a:ea typeface="Calibri" panose="020F0502020204030204" pitchFamily="34" charset="0"/>
                <a:cs typeface="Calibri" panose="020F0502020204030204" pitchFamily="34" charset="0"/>
              </a:rPr>
              <a:t>Defines which player has the move in a state. </a:t>
            </a:r>
          </a:p>
          <a:p>
            <a:pPr marL="400050" indent="-400050">
              <a:lnSpc>
                <a:spcPct val="100000"/>
              </a:lnSpc>
              <a:buFont typeface="+mj-lt"/>
              <a:buAutoNum type="romanLcPeriod"/>
            </a:pP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ACTIONS(s): </a:t>
            </a:r>
            <a:r>
              <a:rPr lang="en-US" sz="1700" dirty="0">
                <a:latin typeface="Calibri" panose="020F0502020204030204" pitchFamily="34" charset="0"/>
                <a:ea typeface="Calibri" panose="020F0502020204030204" pitchFamily="34" charset="0"/>
                <a:cs typeface="Calibri" panose="020F0502020204030204" pitchFamily="34" charset="0"/>
              </a:rPr>
              <a:t>Returns the set of legal moves in a state. </a:t>
            </a:r>
          </a:p>
          <a:p>
            <a:pPr marL="400050" indent="-400050">
              <a:lnSpc>
                <a:spcPct val="100000"/>
              </a:lnSpc>
              <a:buFont typeface="+mj-lt"/>
              <a:buAutoNum type="romanLcPeriod"/>
            </a:pP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RESULT(s, a): </a:t>
            </a:r>
            <a:r>
              <a:rPr lang="en-US" sz="1700" dirty="0">
                <a:latin typeface="Calibri" panose="020F0502020204030204" pitchFamily="34" charset="0"/>
                <a:ea typeface="Calibri" panose="020F0502020204030204" pitchFamily="34" charset="0"/>
                <a:cs typeface="Calibri" panose="020F0502020204030204" pitchFamily="34" charset="0"/>
              </a:rPr>
              <a:t>The transition model, which defines the result of a move. </a:t>
            </a:r>
          </a:p>
          <a:p>
            <a:pPr marL="400050" indent="-400050">
              <a:lnSpc>
                <a:spcPct val="100000"/>
              </a:lnSpc>
              <a:buFont typeface="+mj-lt"/>
              <a:buAutoNum type="romanLcPeriod"/>
            </a:pP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TERMINAL-TEST(s): </a:t>
            </a:r>
            <a:r>
              <a:rPr lang="en-US" sz="1700" dirty="0">
                <a:latin typeface="Calibri" panose="020F0502020204030204" pitchFamily="34" charset="0"/>
                <a:ea typeface="Calibri" panose="020F0502020204030204" pitchFamily="34" charset="0"/>
                <a:cs typeface="Calibri" panose="020F0502020204030204" pitchFamily="34" charset="0"/>
              </a:rPr>
              <a:t>A terminal test, which is true when the game is over and false otherwise. States where the game has ended are called terminal states. </a:t>
            </a:r>
          </a:p>
          <a:p>
            <a:pPr marL="400050" indent="-400050">
              <a:lnSpc>
                <a:spcPct val="100000"/>
              </a:lnSpc>
              <a:buFont typeface="+mj-lt"/>
              <a:buAutoNum type="romanLcPeriod"/>
            </a:pP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UTILITY(s, p): </a:t>
            </a:r>
            <a:r>
              <a:rPr lang="en-US" sz="1700" dirty="0">
                <a:latin typeface="Calibri" panose="020F0502020204030204" pitchFamily="34" charset="0"/>
                <a:ea typeface="Calibri" panose="020F0502020204030204" pitchFamily="34" charset="0"/>
                <a:cs typeface="Calibri" panose="020F0502020204030204" pitchFamily="34" charset="0"/>
              </a:rPr>
              <a:t>A utility function (also called an objective function or payoff function), defines the final numeric value for a game that ends in terminal state s for a player p. In chess, the outcome is a win, loss, or draw, with values +1, 0, or -1</a:t>
            </a:r>
          </a:p>
          <a:p>
            <a:pPr>
              <a:lnSpc>
                <a:spcPct val="100000"/>
              </a:lnSpc>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1129990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983" y="555516"/>
            <a:ext cx="10772775" cy="788091"/>
          </a:xfrm>
        </p:spPr>
        <p:txBody>
          <a:bodyPr>
            <a:normAutofit fontScale="90000"/>
          </a:bodyPr>
          <a:lstStyle/>
          <a:p>
            <a:pPr algn="l"/>
            <a:r>
              <a:rPr lang="en-US" dirty="0"/>
              <a:t>Game Search</a:t>
            </a:r>
          </a:p>
        </p:txBody>
      </p:sp>
      <p:sp>
        <p:nvSpPr>
          <p:cNvPr id="3" name="Content Placeholder 2"/>
          <p:cNvSpPr>
            <a:spLocks noGrp="1"/>
          </p:cNvSpPr>
          <p:nvPr>
            <p:ph sz="half" idx="1"/>
          </p:nvPr>
        </p:nvSpPr>
        <p:spPr>
          <a:xfrm>
            <a:off x="382555" y="1683171"/>
            <a:ext cx="5013525" cy="4468507"/>
          </a:xfrm>
        </p:spPr>
        <p:txBody>
          <a:bodyPr>
            <a:normAutofit/>
          </a:bodyPr>
          <a:lstStyle/>
          <a:p>
            <a:pPr marL="0" indent="0">
              <a:lnSpc>
                <a:spcPct val="100000"/>
              </a:lnSpc>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A game: Tic-tac-toe</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There are two players denoted by X and O. </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They are alternatively writing their letter in one of the 9 cells of a 3 by 3 board. </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The winner is the one who succeeds in writing three letters in line.</a:t>
            </a:r>
          </a:p>
          <a:p>
            <a:pPr>
              <a:lnSpc>
                <a:spcPct val="100000"/>
              </a:lnSpc>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700">
                <a:latin typeface="Calibri" panose="020F0502020204030204" pitchFamily="34" charset="0"/>
                <a:ea typeface="Calibri" panose="020F0502020204030204" pitchFamily="34" charset="0"/>
                <a:cs typeface="Calibri" panose="020F0502020204030204" pitchFamily="34" charset="0"/>
              </a:rPr>
              <a:t>Terminal </a:t>
            </a:r>
            <a:r>
              <a:rPr lang="en-US" sz="1700" dirty="0">
                <a:latin typeface="Calibri" panose="020F0502020204030204" pitchFamily="34" charset="0"/>
                <a:ea typeface="Calibri" panose="020F0502020204030204" pitchFamily="34" charset="0"/>
                <a:cs typeface="Calibri" panose="020F0502020204030204" pitchFamily="34" charset="0"/>
              </a:rPr>
              <a:t>states are those representing a win for X, loss for X, or a draw. </a:t>
            </a:r>
          </a:p>
        </p:txBody>
      </p:sp>
      <p:pic>
        <p:nvPicPr>
          <p:cNvPr id="4" name="Picture 3"/>
          <p:cNvPicPr>
            <a:picLocks noChangeAspect="1"/>
          </p:cNvPicPr>
          <p:nvPr/>
        </p:nvPicPr>
        <p:blipFill>
          <a:blip r:embed="rId2"/>
          <a:stretch>
            <a:fillRect/>
          </a:stretch>
        </p:blipFill>
        <p:spPr>
          <a:xfrm>
            <a:off x="6059323" y="1683171"/>
            <a:ext cx="5639289" cy="3513124"/>
          </a:xfrm>
          <a:prstGeom prst="rect">
            <a:avLst/>
          </a:prstGeom>
        </p:spPr>
      </p:pic>
      <p:sp>
        <p:nvSpPr>
          <p:cNvPr id="5" name="Footer Placeholder 4"/>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4946214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Game Search</a:t>
            </a:r>
          </a:p>
        </p:txBody>
      </p:sp>
      <p:sp>
        <p:nvSpPr>
          <p:cNvPr id="3" name="Content Placeholder 2"/>
          <p:cNvSpPr>
            <a:spLocks noGrp="1"/>
          </p:cNvSpPr>
          <p:nvPr>
            <p:ph sz="half" idx="1"/>
          </p:nvPr>
        </p:nvSpPr>
        <p:spPr>
          <a:xfrm>
            <a:off x="624942" y="989045"/>
            <a:ext cx="10846622" cy="5253135"/>
          </a:xfrm>
        </p:spPr>
        <p:txBody>
          <a:bodyPr>
            <a:normAutofit/>
          </a:bodyPr>
          <a:lstStyle/>
          <a:p>
            <a:pPr marL="0" indent="0">
              <a:lnSpc>
                <a:spcPct val="100000"/>
              </a:lnSpc>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The Minimax Algorithm</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The value of a node </a:t>
            </a:r>
            <a:r>
              <a:rPr lang="en-US" sz="1700" dirty="0">
                <a:solidFill>
                  <a:schemeClr val="tx1"/>
                </a:solidFill>
                <a:latin typeface="Calibri" panose="020F0502020204030204" pitchFamily="34" charset="0"/>
                <a:ea typeface="Calibri" panose="020F0502020204030204" pitchFamily="34" charset="0"/>
                <a:cs typeface="Calibri" panose="020F0502020204030204" pitchFamily="34" charset="0"/>
              </a:rPr>
              <a:t>where it is the turn of player X to move is the maximum of the values of its successors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(because X tries to maximize its outcome)</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The value of a node where it is the turn of player O to move is the minimum of the values of its successors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(because O tries to minimize the outcome of X). </a:t>
            </a:r>
          </a:p>
          <a:p>
            <a:pPr marL="0" indent="0">
              <a:lnSpc>
                <a:spcPct val="100000"/>
              </a:lnSpc>
              <a:buNone/>
            </a:pPr>
            <a:endParaRPr lang="en-US" sz="1700" dirty="0">
              <a:latin typeface="Calibri" panose="020F0502020204030204" pitchFamily="34" charset="0"/>
              <a:ea typeface="Calibri" panose="020F0502020204030204" pitchFamily="34" charset="0"/>
              <a:cs typeface="Calibri" panose="020F0502020204030204" pitchFamily="34" charset="0"/>
            </a:endParaRPr>
          </a:p>
        </p:txBody>
      </p:sp>
      <p:pic>
        <p:nvPicPr>
          <p:cNvPr id="2052" name="Picture 4" descr="Minimax Algorithm | Comprehensive Understanding of Minimax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485" y="3284375"/>
            <a:ext cx="5085844" cy="285701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ic-Tac-Toe with JavaScript: AI Player with Minimax Algorithm | Ali Alaa -  Front-end Web Develop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7600" y="3284375"/>
            <a:ext cx="4389763" cy="285701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353696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922442"/>
          </a:xfrm>
        </p:spPr>
        <p:txBody>
          <a:bodyPr>
            <a:normAutofit/>
          </a:bodyPr>
          <a:lstStyle/>
          <a:p>
            <a:pPr algn="l"/>
            <a:r>
              <a:rPr lang="en-US" dirty="0"/>
              <a:t>Problem Formulation</a:t>
            </a:r>
          </a:p>
        </p:txBody>
      </p:sp>
      <p:sp>
        <p:nvSpPr>
          <p:cNvPr id="3" name="Content Placeholder 2"/>
          <p:cNvSpPr>
            <a:spLocks noGrp="1"/>
          </p:cNvSpPr>
          <p:nvPr>
            <p:ph idx="1"/>
          </p:nvPr>
        </p:nvSpPr>
        <p:spPr>
          <a:xfrm>
            <a:off x="799500" y="1283368"/>
            <a:ext cx="10819844" cy="5089724"/>
          </a:xfrm>
        </p:spPr>
        <p:txBody>
          <a:bodyPr>
            <a:normAutofit/>
          </a:bodyPr>
          <a:lstStyle/>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Problem formulation is the </a:t>
            </a:r>
            <a:r>
              <a:rPr lang="en-US" sz="1800" dirty="0">
                <a:solidFill>
                  <a:srgbClr val="C00000"/>
                </a:solidFill>
                <a:latin typeface="Calibri" panose="020F0502020204030204" pitchFamily="34" charset="0"/>
                <a:cs typeface="Calibri" panose="020F0502020204030204" pitchFamily="34" charset="0"/>
              </a:rPr>
              <a:t>process of deciding what actions and states to consider, given a goal.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Therefore, the agent’s task is to find out how to act, now and in the future, so that it reaches a goal state.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Before it can do this, it needs to decide(or we need to decide on its behalf) what sorts of actions and states it should consider.</a:t>
            </a:r>
          </a:p>
          <a:p>
            <a:pPr marL="0" indent="0">
              <a:buNone/>
            </a:pPr>
            <a:r>
              <a:rPr lang="en-US" sz="1800" b="1" u="sng" dirty="0">
                <a:solidFill>
                  <a:srgbClr val="C00000"/>
                </a:solidFill>
                <a:latin typeface="Calibri" panose="020F0502020204030204" pitchFamily="34" charset="0"/>
                <a:cs typeface="Calibri" panose="020F0502020204030204" pitchFamily="34" charset="0"/>
              </a:rPr>
              <a:t>A problem is defined by:</a:t>
            </a:r>
          </a:p>
          <a:p>
            <a:pPr marL="0" indent="0">
              <a:buNone/>
            </a:pPr>
            <a:r>
              <a:rPr lang="en-US" sz="1800" b="1" dirty="0">
                <a:latin typeface="Calibri" panose="020F0502020204030204" pitchFamily="34" charset="0"/>
                <a:cs typeface="Calibri" panose="020F0502020204030204" pitchFamily="34" charset="0"/>
              </a:rPr>
              <a:t>An initial state:  </a:t>
            </a:r>
            <a:r>
              <a:rPr lang="en-US" sz="1800" dirty="0">
                <a:latin typeface="Calibri" panose="020F0502020204030204" pitchFamily="34" charset="0"/>
                <a:cs typeface="Calibri" panose="020F0502020204030204" pitchFamily="34" charset="0"/>
              </a:rPr>
              <a:t>State from which agent start </a:t>
            </a:r>
          </a:p>
          <a:p>
            <a:pPr marL="0" indent="0">
              <a:buNone/>
            </a:pPr>
            <a:r>
              <a:rPr lang="en-US" sz="1800" b="1" dirty="0">
                <a:latin typeface="Calibri" panose="020F0502020204030204" pitchFamily="34" charset="0"/>
                <a:cs typeface="Calibri" panose="020F0502020204030204" pitchFamily="34" charset="0"/>
              </a:rPr>
              <a:t>Successor function:  </a:t>
            </a:r>
            <a:r>
              <a:rPr lang="en-US" sz="1800" dirty="0">
                <a:latin typeface="Calibri" panose="020F0502020204030204" pitchFamily="34" charset="0"/>
                <a:cs typeface="Calibri" panose="020F0502020204030204" pitchFamily="34" charset="0"/>
              </a:rPr>
              <a:t>Description of possible actions available to the agent. </a:t>
            </a:r>
          </a:p>
          <a:p>
            <a:pPr marL="0" indent="0">
              <a:buNone/>
            </a:pPr>
            <a:r>
              <a:rPr lang="en-US" sz="1800" b="1" dirty="0">
                <a:latin typeface="Calibri" panose="020F0502020204030204" pitchFamily="34" charset="0"/>
                <a:cs typeface="Calibri" panose="020F0502020204030204" pitchFamily="34" charset="0"/>
              </a:rPr>
              <a:t>Goal test:  </a:t>
            </a:r>
            <a:r>
              <a:rPr lang="en-US" sz="1800" dirty="0">
                <a:latin typeface="Calibri" panose="020F0502020204030204" pitchFamily="34" charset="0"/>
                <a:cs typeface="Calibri" panose="020F0502020204030204" pitchFamily="34" charset="0"/>
              </a:rPr>
              <a:t>Determine whether the given state is goal state or not </a:t>
            </a:r>
          </a:p>
          <a:p>
            <a:pPr marL="0" indent="0">
              <a:buNone/>
            </a:pPr>
            <a:r>
              <a:rPr lang="en-US" sz="1800" b="1" dirty="0">
                <a:latin typeface="Calibri" panose="020F0502020204030204" pitchFamily="34" charset="0"/>
                <a:cs typeface="Calibri" panose="020F0502020204030204" pitchFamily="34" charset="0"/>
              </a:rPr>
              <a:t>Path cost:  </a:t>
            </a:r>
            <a:r>
              <a:rPr lang="en-US" sz="1800" dirty="0">
                <a:latin typeface="Calibri" panose="020F0502020204030204" pitchFamily="34" charset="0"/>
                <a:cs typeface="Calibri" panose="020F0502020204030204" pitchFamily="34" charset="0"/>
              </a:rPr>
              <a:t>Sum of cost of each path from initial state to the given state.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A </a:t>
            </a:r>
            <a:r>
              <a:rPr lang="en-US" sz="1800" b="1" dirty="0">
                <a:solidFill>
                  <a:srgbClr val="C00000"/>
                </a:solidFill>
                <a:latin typeface="Calibri" panose="020F0502020204030204" pitchFamily="34" charset="0"/>
                <a:cs typeface="Calibri" panose="020F0502020204030204" pitchFamily="34" charset="0"/>
              </a:rPr>
              <a:t>solution </a:t>
            </a:r>
            <a:r>
              <a:rPr lang="en-US" sz="1800" dirty="0">
                <a:latin typeface="Calibri" panose="020F0502020204030204" pitchFamily="34" charset="0"/>
                <a:cs typeface="Calibri" panose="020F0502020204030204" pitchFamily="34" charset="0"/>
              </a:rPr>
              <a:t>is a sequence of actions from initial to goal state.  Optimal solution has the lowest path cost.</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One way to formally define a problem: </a:t>
            </a:r>
            <a:r>
              <a:rPr lang="en-US" sz="1800" b="1" dirty="0">
                <a:solidFill>
                  <a:srgbClr val="C00000"/>
                </a:solidFill>
                <a:latin typeface="Calibri" panose="020F0502020204030204" pitchFamily="34" charset="0"/>
                <a:cs typeface="Calibri" panose="020F0502020204030204" pitchFamily="34" charset="0"/>
              </a:rPr>
              <a:t>State Space Representation</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0728613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Game Search</a:t>
            </a:r>
          </a:p>
        </p:txBody>
      </p:sp>
      <p:sp>
        <p:nvSpPr>
          <p:cNvPr id="3" name="Content Placeholder 2"/>
          <p:cNvSpPr>
            <a:spLocks noGrp="1"/>
          </p:cNvSpPr>
          <p:nvPr>
            <p:ph sz="half" idx="1"/>
          </p:nvPr>
        </p:nvSpPr>
        <p:spPr>
          <a:xfrm>
            <a:off x="624942" y="1203159"/>
            <a:ext cx="10846622" cy="5039021"/>
          </a:xfrm>
        </p:spPr>
        <p:txBody>
          <a:bodyPr>
            <a:normAutofit/>
          </a:bodyPr>
          <a:lstStyle/>
          <a:p>
            <a:pPr marL="0" indent="0">
              <a:lnSpc>
                <a:spcPct val="100000"/>
              </a:lnSpc>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The Minimax Algorithm</a:t>
            </a:r>
          </a:p>
          <a:p>
            <a:pPr marL="0" indent="0">
              <a:lnSpc>
                <a:spcPct val="100000"/>
              </a:lnSpc>
              <a:buNone/>
            </a:pPr>
            <a:endParaRPr lang="en-US" sz="1700" dirty="0">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descr="Introduction to Minimax Algorithm with a Java Implementation | Baeldu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963" y="2425959"/>
            <a:ext cx="10127421" cy="258744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828616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Game Search</a:t>
            </a:r>
          </a:p>
        </p:txBody>
      </p:sp>
      <p:sp>
        <p:nvSpPr>
          <p:cNvPr id="3" name="Content Placeholder 2"/>
          <p:cNvSpPr>
            <a:spLocks noGrp="1"/>
          </p:cNvSpPr>
          <p:nvPr>
            <p:ph sz="half" idx="1"/>
          </p:nvPr>
        </p:nvSpPr>
        <p:spPr>
          <a:xfrm>
            <a:off x="624942" y="1203159"/>
            <a:ext cx="10846622" cy="5039021"/>
          </a:xfrm>
        </p:spPr>
        <p:txBody>
          <a:bodyPr>
            <a:normAutofit/>
          </a:bodyPr>
          <a:lstStyle/>
          <a:p>
            <a:pPr marL="0" indent="0">
              <a:lnSpc>
                <a:spcPct val="100000"/>
              </a:lnSpc>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The Minimax Algorithm</a:t>
            </a:r>
          </a:p>
        </p:txBody>
      </p:sp>
      <p:pic>
        <p:nvPicPr>
          <p:cNvPr id="4" name="Picture 3"/>
          <p:cNvPicPr>
            <a:picLocks noChangeAspect="1"/>
          </p:cNvPicPr>
          <p:nvPr/>
        </p:nvPicPr>
        <p:blipFill>
          <a:blip r:embed="rId2"/>
          <a:stretch>
            <a:fillRect/>
          </a:stretch>
        </p:blipFill>
        <p:spPr>
          <a:xfrm>
            <a:off x="1448095" y="1830091"/>
            <a:ext cx="7278366" cy="2797892"/>
          </a:xfrm>
          <a:prstGeom prst="rect">
            <a:avLst/>
          </a:prstGeom>
        </p:spPr>
      </p:pic>
      <p:sp>
        <p:nvSpPr>
          <p:cNvPr id="5" name="Footer Placeholder 4"/>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8858093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76260"/>
            <a:ext cx="10772775" cy="904394"/>
          </a:xfrm>
        </p:spPr>
        <p:txBody>
          <a:bodyPr>
            <a:normAutofit/>
          </a:bodyPr>
          <a:lstStyle/>
          <a:p>
            <a:pPr algn="l"/>
            <a:r>
              <a:rPr lang="en-US" dirty="0"/>
              <a:t>Game Search</a:t>
            </a:r>
          </a:p>
        </p:txBody>
      </p:sp>
      <p:sp>
        <p:nvSpPr>
          <p:cNvPr id="3" name="Content Placeholder 2"/>
          <p:cNvSpPr>
            <a:spLocks noGrp="1"/>
          </p:cNvSpPr>
          <p:nvPr>
            <p:ph sz="half" idx="1"/>
          </p:nvPr>
        </p:nvSpPr>
        <p:spPr>
          <a:xfrm>
            <a:off x="624942" y="1203159"/>
            <a:ext cx="10846622" cy="5039021"/>
          </a:xfrm>
        </p:spPr>
        <p:txBody>
          <a:bodyPr>
            <a:normAutofit/>
          </a:bodyPr>
          <a:lstStyle/>
          <a:p>
            <a:pPr marL="0" indent="0">
              <a:lnSpc>
                <a:spcPct val="100000"/>
              </a:lnSpc>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Multi player games</a:t>
            </a:r>
          </a:p>
          <a:p>
            <a:pPr marL="0" indent="0">
              <a:lnSpc>
                <a:spcPct val="100000"/>
              </a:lnSpc>
              <a:buNone/>
            </a:pPr>
            <a:endPar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1999771" y="2372070"/>
            <a:ext cx="7363709" cy="2461186"/>
          </a:xfrm>
          <a:prstGeom prst="rect">
            <a:avLst/>
          </a:prstGeom>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8303146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432933"/>
            <a:ext cx="10772775" cy="904394"/>
          </a:xfrm>
        </p:spPr>
        <p:txBody>
          <a:bodyPr>
            <a:normAutofit/>
          </a:bodyPr>
          <a:lstStyle/>
          <a:p>
            <a:pPr algn="l"/>
            <a:r>
              <a:rPr lang="en-US" dirty="0"/>
              <a:t>Limitations of Mini-max search</a:t>
            </a:r>
          </a:p>
        </p:txBody>
      </p:sp>
      <p:sp>
        <p:nvSpPr>
          <p:cNvPr id="3" name="Content Placeholder 2"/>
          <p:cNvSpPr>
            <a:spLocks noGrp="1"/>
          </p:cNvSpPr>
          <p:nvPr>
            <p:ph sz="half" idx="1"/>
          </p:nvPr>
        </p:nvSpPr>
        <p:spPr>
          <a:xfrm>
            <a:off x="624942" y="1524000"/>
            <a:ext cx="10846622" cy="5039021"/>
          </a:xfrm>
        </p:spPr>
        <p:txBody>
          <a:bodyPr>
            <a:normAutofit/>
          </a:bodyPr>
          <a:lstStyle/>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The problem with minimax search is that the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number of game states it has to examine is exponential in the depth of the tree. </a:t>
            </a:r>
          </a:p>
          <a:p>
            <a:pPr>
              <a:lnSpc>
                <a:spcPct val="100000"/>
              </a:lnSpc>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Mini-max search traverse the entire search tree but it is not always feasible to traverse entire tree. </a:t>
            </a:r>
          </a:p>
          <a:p>
            <a:pPr>
              <a:lnSpc>
                <a:spcPct val="100000"/>
              </a:lnSpc>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Time limitations</a:t>
            </a:r>
          </a:p>
          <a:p>
            <a:pPr marL="0" indent="0">
              <a:lnSpc>
                <a:spcPct val="100000"/>
              </a:lnSpc>
              <a:buNone/>
            </a:pPr>
            <a:endPar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4168971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352723"/>
            <a:ext cx="10772775" cy="904394"/>
          </a:xfrm>
        </p:spPr>
        <p:txBody>
          <a:bodyPr>
            <a:normAutofit/>
          </a:bodyPr>
          <a:lstStyle/>
          <a:p>
            <a:pPr algn="l"/>
            <a:r>
              <a:rPr lang="en-US" dirty="0"/>
              <a:t>Alpha-beta pruning</a:t>
            </a:r>
          </a:p>
        </p:txBody>
      </p:sp>
      <p:sp>
        <p:nvSpPr>
          <p:cNvPr id="3" name="Content Placeholder 2"/>
          <p:cNvSpPr>
            <a:spLocks noGrp="1"/>
          </p:cNvSpPr>
          <p:nvPr>
            <p:ph sz="half" idx="1"/>
          </p:nvPr>
        </p:nvSpPr>
        <p:spPr>
          <a:xfrm>
            <a:off x="624942" y="1395664"/>
            <a:ext cx="10846622" cy="5039021"/>
          </a:xfrm>
        </p:spPr>
        <p:txBody>
          <a:bodyPr>
            <a:normAutofit/>
          </a:bodyPr>
          <a:lstStyle/>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We can improve on the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performance of the mini-max algorithm through alpha-beta pruning.</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If a move is determined worse than another move already examined, then there is no need for further examination of the node.</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When applied to a standard minimax tree, </a:t>
            </a:r>
            <a:r>
              <a:rPr lang="en-US" sz="1700" b="1" dirty="0">
                <a:latin typeface="Calibri" panose="020F0502020204030204" pitchFamily="34" charset="0"/>
                <a:ea typeface="Calibri" panose="020F0502020204030204" pitchFamily="34" charset="0"/>
                <a:cs typeface="Calibri" panose="020F0502020204030204" pitchFamily="34" charset="0"/>
              </a:rPr>
              <a:t>it returns the same move as minimax would</a:t>
            </a: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but prunes away branches that cannot possibly influence the final decision.</a:t>
            </a:r>
          </a:p>
          <a:p>
            <a:pPr marL="0" indent="0">
              <a:lnSpc>
                <a:spcPct val="100000"/>
              </a:lnSpc>
              <a:buNone/>
            </a:pPr>
            <a:endPar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Alpha-beta pruning is a technique for evaluating nodes of a game tree </a:t>
            </a:r>
            <a:r>
              <a:rPr lang="en-US" sz="1700" b="1" dirty="0">
                <a:latin typeface="Calibri" panose="020F0502020204030204" pitchFamily="34" charset="0"/>
                <a:ea typeface="Calibri" panose="020F0502020204030204" pitchFamily="34" charset="0"/>
                <a:cs typeface="Calibri" panose="020F0502020204030204" pitchFamily="34" charset="0"/>
              </a:rPr>
              <a:t>that eliminates unnecessary evaluations</a:t>
            </a:r>
            <a:r>
              <a:rPr lang="en-US" sz="1700" dirty="0">
                <a:latin typeface="Calibri" panose="020F0502020204030204" pitchFamily="34" charset="0"/>
                <a:ea typeface="Calibri" panose="020F0502020204030204" pitchFamily="34" charset="0"/>
                <a:cs typeface="Calibri" panose="020F0502020204030204" pitchFamily="34" charset="0"/>
              </a:rPr>
              <a:t>. It uses two parameters, alpha and beta. </a:t>
            </a:r>
          </a:p>
          <a:p>
            <a:pPr marL="0" indent="0">
              <a:lnSpc>
                <a:spcPct val="100000"/>
              </a:lnSpc>
              <a:buNone/>
            </a:pP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Alpha: </a:t>
            </a:r>
            <a:r>
              <a:rPr lang="en-US" sz="1700" dirty="0">
                <a:latin typeface="Calibri" panose="020F0502020204030204" pitchFamily="34" charset="0"/>
                <a:ea typeface="Calibri" panose="020F0502020204030204" pitchFamily="34" charset="0"/>
                <a:cs typeface="Calibri" panose="020F0502020204030204" pitchFamily="34" charset="0"/>
              </a:rPr>
              <a:t>is the value of the best (i.e. highest value) choice we have found so far at any choice point along the path for MAX. </a:t>
            </a:r>
          </a:p>
          <a:p>
            <a:pPr marL="0" indent="0">
              <a:lnSpc>
                <a:spcPct val="100000"/>
              </a:lnSpc>
              <a:buNone/>
            </a:pP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Beta: </a:t>
            </a:r>
            <a:r>
              <a:rPr lang="en-US" sz="1700" dirty="0">
                <a:latin typeface="Calibri" panose="020F0502020204030204" pitchFamily="34" charset="0"/>
                <a:ea typeface="Calibri" panose="020F0502020204030204" pitchFamily="34" charset="0"/>
                <a:cs typeface="Calibri" panose="020F0502020204030204" pitchFamily="34" charset="0"/>
              </a:rPr>
              <a:t>is the value of the best (i.e. lowest-value) choice we have found so far at any choice point along the path for MIN. </a:t>
            </a:r>
            <a:endPar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41479923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416892"/>
            <a:ext cx="10772775" cy="904394"/>
          </a:xfrm>
        </p:spPr>
        <p:txBody>
          <a:bodyPr>
            <a:normAutofit/>
          </a:bodyPr>
          <a:lstStyle/>
          <a:p>
            <a:pPr algn="l"/>
            <a:r>
              <a:rPr lang="en-US" dirty="0"/>
              <a:t>An alpha cutoff</a:t>
            </a:r>
          </a:p>
        </p:txBody>
      </p:sp>
      <p:sp>
        <p:nvSpPr>
          <p:cNvPr id="3" name="Content Placeholder 2"/>
          <p:cNvSpPr>
            <a:spLocks noGrp="1"/>
          </p:cNvSpPr>
          <p:nvPr>
            <p:ph sz="half" idx="1"/>
          </p:nvPr>
        </p:nvSpPr>
        <p:spPr>
          <a:xfrm>
            <a:off x="624942" y="1491917"/>
            <a:ext cx="10846622" cy="5039021"/>
          </a:xfrm>
        </p:spPr>
        <p:txBody>
          <a:bodyPr>
            <a:normAutofit/>
          </a:bodyPr>
          <a:lstStyle/>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To apply this technique, </a:t>
            </a:r>
            <a:r>
              <a:rPr lang="en-US" sz="1700" b="1" dirty="0">
                <a:latin typeface="Calibri" panose="020F0502020204030204" pitchFamily="34" charset="0"/>
                <a:ea typeface="Calibri" panose="020F0502020204030204" pitchFamily="34" charset="0"/>
                <a:cs typeface="Calibri" panose="020F0502020204030204" pitchFamily="34" charset="0"/>
              </a:rPr>
              <a:t>one uses a parameter called alpha </a:t>
            </a:r>
            <a:r>
              <a:rPr lang="en-US" sz="1700" dirty="0">
                <a:latin typeface="Calibri" panose="020F0502020204030204" pitchFamily="34" charset="0"/>
                <a:ea typeface="Calibri" panose="020F0502020204030204" pitchFamily="34" charset="0"/>
                <a:cs typeface="Calibri" panose="020F0502020204030204" pitchFamily="34" charset="0"/>
              </a:rPr>
              <a:t>that represents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a upper bound for the achievement of the Max player at a given node.</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Let us consider that the current board situation corresponds to the node A in the following figure. </a:t>
            </a:r>
          </a:p>
          <a:p>
            <a:pPr marL="0" indent="0">
              <a:lnSpc>
                <a:spcPct val="100000"/>
              </a:lnSpc>
              <a:buNone/>
            </a:pPr>
            <a:endPar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2890791" y="3079972"/>
            <a:ext cx="4549534" cy="2591025"/>
          </a:xfrm>
          <a:prstGeom prst="rect">
            <a:avLst/>
          </a:prstGeom>
        </p:spPr>
      </p:pic>
      <p:sp>
        <p:nvSpPr>
          <p:cNvPr id="5" name="Footer Placeholder 4"/>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72968771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416892"/>
            <a:ext cx="10772775" cy="904394"/>
          </a:xfrm>
        </p:spPr>
        <p:txBody>
          <a:bodyPr>
            <a:normAutofit/>
          </a:bodyPr>
          <a:lstStyle/>
          <a:p>
            <a:pPr algn="l"/>
            <a:r>
              <a:rPr lang="en-US" dirty="0"/>
              <a:t>An beta cutoff</a:t>
            </a:r>
          </a:p>
        </p:txBody>
      </p:sp>
      <p:sp>
        <p:nvSpPr>
          <p:cNvPr id="3" name="Content Placeholder 2"/>
          <p:cNvSpPr>
            <a:spLocks noGrp="1"/>
          </p:cNvSpPr>
          <p:nvPr>
            <p:ph sz="half" idx="1"/>
          </p:nvPr>
        </p:nvSpPr>
        <p:spPr>
          <a:xfrm>
            <a:off x="624942" y="1491917"/>
            <a:ext cx="10846622" cy="5039021"/>
          </a:xfrm>
        </p:spPr>
        <p:txBody>
          <a:bodyPr>
            <a:normAutofit/>
          </a:bodyPr>
          <a:lstStyle/>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To apply this technique, one </a:t>
            </a:r>
            <a:r>
              <a:rPr lang="en-US" sz="1700" b="1" dirty="0">
                <a:latin typeface="Calibri" panose="020F0502020204030204" pitchFamily="34" charset="0"/>
                <a:ea typeface="Calibri" panose="020F0502020204030204" pitchFamily="34" charset="0"/>
                <a:cs typeface="Calibri" panose="020F0502020204030204" pitchFamily="34" charset="0"/>
              </a:rPr>
              <a:t>uses a parameter called beta </a:t>
            </a:r>
            <a:r>
              <a:rPr lang="en-US" sz="1700" dirty="0">
                <a:latin typeface="Calibri" panose="020F0502020204030204" pitchFamily="34" charset="0"/>
                <a:ea typeface="Calibri" panose="020F0502020204030204" pitchFamily="34" charset="0"/>
                <a:cs typeface="Calibri" panose="020F0502020204030204" pitchFamily="34" charset="0"/>
              </a:rPr>
              <a:t>that represents an </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lower bound for the achievement of the Min player at a given node.</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Let us consider that the current board situation corresponds to the node B in the following figure. </a:t>
            </a:r>
          </a:p>
          <a:p>
            <a:pPr>
              <a:lnSpc>
                <a:spcPct val="100000"/>
              </a:lnSpc>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endPar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3342230" y="2463146"/>
            <a:ext cx="3553092" cy="4067792"/>
          </a:xfrm>
          <a:prstGeom prst="rect">
            <a:avLst/>
          </a:prstGeom>
        </p:spPr>
      </p:pic>
      <p:sp>
        <p:nvSpPr>
          <p:cNvPr id="5" name="Footer Placeholder 4"/>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6253033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DAF5B7B5-BBB4-4FCA-547C-DAFEB3F97C02}"/>
              </a:ext>
            </a:extLst>
          </p:cNvPr>
          <p:cNvSpPr>
            <a:spLocks noGrp="1"/>
          </p:cNvSpPr>
          <p:nvPr>
            <p:ph type="title"/>
          </p:nvPr>
        </p:nvSpPr>
        <p:spPr>
          <a:xfrm>
            <a:off x="657224" y="499533"/>
            <a:ext cx="10772775" cy="1294977"/>
          </a:xfrm>
        </p:spPr>
        <p:txBody>
          <a:bodyPr/>
          <a:lstStyle/>
          <a:p>
            <a:r>
              <a:rPr lang="en-US" dirty="0"/>
              <a:t>An alpha-beta cutoff</a:t>
            </a:r>
          </a:p>
        </p:txBody>
      </p:sp>
      <p:sp>
        <p:nvSpPr>
          <p:cNvPr id="7" name="Content Placeholder 6">
            <a:extLst>
              <a:ext uri="{FF2B5EF4-FFF2-40B4-BE49-F238E27FC236}">
                <a16:creationId xmlns:a16="http://schemas.microsoft.com/office/drawing/2014/main" xmlns="" id="{A8437577-3A8F-15EB-187B-83C2EA8A4856}"/>
              </a:ext>
            </a:extLst>
          </p:cNvPr>
          <p:cNvSpPr>
            <a:spLocks noGrp="1"/>
          </p:cNvSpPr>
          <p:nvPr>
            <p:ph idx="1"/>
          </p:nvPr>
        </p:nvSpPr>
        <p:spPr>
          <a:xfrm>
            <a:off x="657224" y="1794510"/>
            <a:ext cx="10978516" cy="4663440"/>
          </a:xfrm>
        </p:spPr>
        <p:txBody>
          <a:bodyPr/>
          <a:lstStyle/>
          <a:p>
            <a:r>
              <a:rPr lang="en-US" dirty="0"/>
              <a:t>Example</a:t>
            </a:r>
          </a:p>
        </p:txBody>
      </p:sp>
      <p:sp>
        <p:nvSpPr>
          <p:cNvPr id="5" name="Footer Placeholder 4">
            <a:extLst>
              <a:ext uri="{FF2B5EF4-FFF2-40B4-BE49-F238E27FC236}">
                <a16:creationId xmlns:a16="http://schemas.microsoft.com/office/drawing/2014/main" xmlns="" id="{7F4BF1F3-32B4-E80A-A696-F982EA290753}"/>
              </a:ext>
            </a:extLst>
          </p:cNvPr>
          <p:cNvSpPr>
            <a:spLocks noGrp="1"/>
          </p:cNvSpPr>
          <p:nvPr>
            <p:ph type="ftr" sz="quarter" idx="11"/>
          </p:nvPr>
        </p:nvSpPr>
        <p:spPr/>
        <p:txBody>
          <a:bodyPr/>
          <a:lstStyle/>
          <a:p>
            <a:r>
              <a:rPr lang="en-US"/>
              <a:t>Dipesh Koirala</a:t>
            </a:r>
          </a:p>
        </p:txBody>
      </p:sp>
      <p:pic>
        <p:nvPicPr>
          <p:cNvPr id="1026" name="Picture 2" descr="Notes: Minimax &amp; Alpha/Beta Pruning">
            <a:extLst>
              <a:ext uri="{FF2B5EF4-FFF2-40B4-BE49-F238E27FC236}">
                <a16:creationId xmlns:a16="http://schemas.microsoft.com/office/drawing/2014/main" xmlns="" id="{1B27DE1D-D8E3-0ADD-E4ED-AF5AD55E9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7472" y="1056573"/>
            <a:ext cx="4842508" cy="541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569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416892"/>
            <a:ext cx="10772775" cy="904394"/>
          </a:xfrm>
        </p:spPr>
        <p:txBody>
          <a:bodyPr>
            <a:normAutofit/>
          </a:bodyPr>
          <a:lstStyle/>
          <a:p>
            <a:pPr algn="l"/>
            <a:r>
              <a:rPr lang="en-US" dirty="0"/>
              <a:t>Constraint Satisfaction Problem</a:t>
            </a:r>
          </a:p>
        </p:txBody>
      </p:sp>
      <p:sp>
        <p:nvSpPr>
          <p:cNvPr id="3" name="Content Placeholder 2"/>
          <p:cNvSpPr>
            <a:spLocks noGrp="1"/>
          </p:cNvSpPr>
          <p:nvPr>
            <p:ph sz="half" idx="1"/>
          </p:nvPr>
        </p:nvSpPr>
        <p:spPr>
          <a:xfrm>
            <a:off x="624942" y="1818979"/>
            <a:ext cx="10846622" cy="5039021"/>
          </a:xfrm>
        </p:spPr>
        <p:txBody>
          <a:bodyPr>
            <a:normAutofit/>
          </a:bodyPr>
          <a:lstStyle/>
          <a:p>
            <a:pPr>
              <a:lnSpc>
                <a:spcPct val="15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A constraint satisfaction problem consists of three components, </a:t>
            </a:r>
            <a:r>
              <a:rPr lang="en-US" sz="1700" b="1" dirty="0">
                <a:solidFill>
                  <a:srgbClr val="C00000"/>
                </a:solidFill>
                <a:latin typeface="Calibri" panose="020F0502020204030204" pitchFamily="34" charset="0"/>
                <a:ea typeface="Calibri" panose="020F0502020204030204" pitchFamily="34" charset="0"/>
                <a:cs typeface="Calibri" panose="020F0502020204030204" pitchFamily="34" charset="0"/>
              </a:rPr>
              <a:t>X, D, and C</a:t>
            </a:r>
            <a:r>
              <a:rPr lang="en-US" sz="1700" dirty="0">
                <a:latin typeface="Calibri" panose="020F0502020204030204" pitchFamily="34" charset="0"/>
                <a:ea typeface="Calibri" panose="020F0502020204030204" pitchFamily="34" charset="0"/>
                <a:cs typeface="Calibri" panose="020F0502020204030204" pitchFamily="34" charset="0"/>
              </a:rPr>
              <a:t>:</a:t>
            </a:r>
          </a:p>
          <a:p>
            <a:pPr lvl="2">
              <a:lnSpc>
                <a:spcPct val="15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a:t>
            </a:r>
            <a:r>
              <a:rPr lang="en-US" sz="1700" i="0" dirty="0">
                <a:latin typeface="Calibri" panose="020F0502020204030204" pitchFamily="34" charset="0"/>
                <a:ea typeface="Calibri" panose="020F0502020204030204" pitchFamily="34" charset="0"/>
                <a:cs typeface="Calibri" panose="020F0502020204030204" pitchFamily="34" charset="0"/>
              </a:rPr>
              <a:t>X is a set of variables, {X</a:t>
            </a:r>
            <a:r>
              <a:rPr lang="en-US" sz="1700" i="0" baseline="-25000" dirty="0">
                <a:latin typeface="Calibri" panose="020F0502020204030204" pitchFamily="34" charset="0"/>
                <a:ea typeface="Calibri" panose="020F0502020204030204" pitchFamily="34" charset="0"/>
                <a:cs typeface="Calibri" panose="020F0502020204030204" pitchFamily="34" charset="0"/>
              </a:rPr>
              <a:t>1</a:t>
            </a:r>
            <a:r>
              <a:rPr lang="en-US" sz="1700" i="0" dirty="0">
                <a:latin typeface="Calibri" panose="020F0502020204030204" pitchFamily="34" charset="0"/>
                <a:ea typeface="Calibri" panose="020F0502020204030204" pitchFamily="34" charset="0"/>
                <a:cs typeface="Calibri" panose="020F0502020204030204" pitchFamily="34" charset="0"/>
              </a:rPr>
              <a:t>,...,</a:t>
            </a:r>
            <a:r>
              <a:rPr lang="en-US" sz="1700" i="0" dirty="0" err="1">
                <a:latin typeface="Calibri" panose="020F0502020204030204" pitchFamily="34" charset="0"/>
                <a:ea typeface="Calibri" panose="020F0502020204030204" pitchFamily="34" charset="0"/>
                <a:cs typeface="Calibri" panose="020F0502020204030204" pitchFamily="34" charset="0"/>
              </a:rPr>
              <a:t>X</a:t>
            </a:r>
            <a:r>
              <a:rPr lang="en-US" sz="1700" i="0" baseline="-25000" dirty="0" err="1">
                <a:latin typeface="Calibri" panose="020F0502020204030204" pitchFamily="34" charset="0"/>
                <a:ea typeface="Calibri" panose="020F0502020204030204" pitchFamily="34" charset="0"/>
                <a:cs typeface="Calibri" panose="020F0502020204030204" pitchFamily="34" charset="0"/>
              </a:rPr>
              <a:t>n</a:t>
            </a:r>
            <a:r>
              <a:rPr lang="en-US" sz="1700" i="0" dirty="0">
                <a:latin typeface="Calibri" panose="020F0502020204030204" pitchFamily="34" charset="0"/>
                <a:ea typeface="Calibri" panose="020F0502020204030204" pitchFamily="34" charset="0"/>
                <a:cs typeface="Calibri" panose="020F0502020204030204" pitchFamily="34" charset="0"/>
              </a:rPr>
              <a:t>}. </a:t>
            </a:r>
          </a:p>
          <a:p>
            <a:pPr lvl="2">
              <a:lnSpc>
                <a:spcPct val="150000"/>
              </a:lnSpc>
              <a:buFont typeface="Wingdings" panose="05000000000000000000" pitchFamily="2" charset="2"/>
              <a:buChar char="ü"/>
            </a:pPr>
            <a:r>
              <a:rPr lang="en-US" sz="1700" i="0" dirty="0">
                <a:latin typeface="Calibri" panose="020F0502020204030204" pitchFamily="34" charset="0"/>
                <a:ea typeface="Calibri" panose="020F0502020204030204" pitchFamily="34" charset="0"/>
                <a:cs typeface="Calibri" panose="020F0502020204030204" pitchFamily="34" charset="0"/>
              </a:rPr>
              <a:t> D is a set of domains, {D</a:t>
            </a:r>
            <a:r>
              <a:rPr lang="en-US" sz="1700" i="0" baseline="-25000" dirty="0">
                <a:latin typeface="Calibri" panose="020F0502020204030204" pitchFamily="34" charset="0"/>
                <a:ea typeface="Calibri" panose="020F0502020204030204" pitchFamily="34" charset="0"/>
                <a:cs typeface="Calibri" panose="020F0502020204030204" pitchFamily="34" charset="0"/>
              </a:rPr>
              <a:t>1</a:t>
            </a:r>
            <a:r>
              <a:rPr lang="en-US" sz="1700" i="0" dirty="0">
                <a:latin typeface="Calibri" panose="020F0502020204030204" pitchFamily="34" charset="0"/>
                <a:ea typeface="Calibri" panose="020F0502020204030204" pitchFamily="34" charset="0"/>
                <a:cs typeface="Calibri" panose="020F0502020204030204" pitchFamily="34" charset="0"/>
              </a:rPr>
              <a:t>,...,</a:t>
            </a:r>
            <a:r>
              <a:rPr lang="en-US" sz="1700" i="0" dirty="0" err="1">
                <a:latin typeface="Calibri" panose="020F0502020204030204" pitchFamily="34" charset="0"/>
                <a:ea typeface="Calibri" panose="020F0502020204030204" pitchFamily="34" charset="0"/>
                <a:cs typeface="Calibri" panose="020F0502020204030204" pitchFamily="34" charset="0"/>
              </a:rPr>
              <a:t>D</a:t>
            </a:r>
            <a:r>
              <a:rPr lang="en-US" sz="1700" i="0" baseline="-25000" dirty="0" err="1">
                <a:latin typeface="Calibri" panose="020F0502020204030204" pitchFamily="34" charset="0"/>
                <a:ea typeface="Calibri" panose="020F0502020204030204" pitchFamily="34" charset="0"/>
                <a:cs typeface="Calibri" panose="020F0502020204030204" pitchFamily="34" charset="0"/>
              </a:rPr>
              <a:t>n</a:t>
            </a:r>
            <a:r>
              <a:rPr lang="en-US" sz="1700" i="0" dirty="0">
                <a:latin typeface="Calibri" panose="020F0502020204030204" pitchFamily="34" charset="0"/>
                <a:ea typeface="Calibri" panose="020F0502020204030204" pitchFamily="34" charset="0"/>
                <a:cs typeface="Calibri" panose="020F0502020204030204" pitchFamily="34" charset="0"/>
              </a:rPr>
              <a:t>}, one for each variable.  </a:t>
            </a:r>
          </a:p>
          <a:p>
            <a:pPr lvl="2">
              <a:lnSpc>
                <a:spcPct val="150000"/>
              </a:lnSpc>
              <a:buFont typeface="Wingdings" panose="05000000000000000000" pitchFamily="2" charset="2"/>
              <a:buChar char="ü"/>
            </a:pPr>
            <a:r>
              <a:rPr lang="en-US" sz="1700" i="0" dirty="0">
                <a:latin typeface="Calibri" panose="020F0502020204030204" pitchFamily="34" charset="0"/>
                <a:ea typeface="Calibri" panose="020F0502020204030204" pitchFamily="34" charset="0"/>
                <a:cs typeface="Calibri" panose="020F0502020204030204" pitchFamily="34" charset="0"/>
              </a:rPr>
              <a:t> C is a set of constraints that specify allowable combinations of values. i.e. relations, that are assumed to hold between  the values of the variables.</a:t>
            </a:r>
          </a:p>
          <a:p>
            <a:pPr>
              <a:lnSpc>
                <a:spcPct val="150000"/>
              </a:lnSpc>
              <a:buFont typeface="Wingdings" panose="05000000000000000000" pitchFamily="2" charset="2"/>
              <a:buChar char="ü"/>
            </a:pP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 Each domain Di consists of a set of allowable values, {v</a:t>
            </a:r>
            <a:r>
              <a:rPr lang="en-US" sz="1700" baseline="-25000" dirty="0">
                <a:solidFill>
                  <a:srgbClr val="C00000"/>
                </a:solidFill>
                <a:latin typeface="Calibri" panose="020F0502020204030204" pitchFamily="34" charset="0"/>
                <a:ea typeface="Calibri" panose="020F0502020204030204" pitchFamily="34" charset="0"/>
                <a:cs typeface="Calibri" panose="020F0502020204030204" pitchFamily="34" charset="0"/>
              </a:rPr>
              <a:t>1</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a:t>
            </a:r>
            <a:r>
              <a:rPr lang="en-US" sz="1700" dirty="0" err="1">
                <a:solidFill>
                  <a:srgbClr val="C00000"/>
                </a:solidFill>
                <a:latin typeface="Calibri" panose="020F0502020204030204" pitchFamily="34" charset="0"/>
                <a:ea typeface="Calibri" panose="020F0502020204030204" pitchFamily="34" charset="0"/>
                <a:cs typeface="Calibri" panose="020F0502020204030204" pitchFamily="34" charset="0"/>
              </a:rPr>
              <a:t>v</a:t>
            </a:r>
            <a:r>
              <a:rPr lang="en-US" sz="1700" baseline="-25000" dirty="0" err="1">
                <a:solidFill>
                  <a:srgbClr val="C00000"/>
                </a:solidFill>
                <a:latin typeface="Calibri" panose="020F0502020204030204" pitchFamily="34" charset="0"/>
                <a:ea typeface="Calibri" panose="020F0502020204030204" pitchFamily="34" charset="0"/>
                <a:cs typeface="Calibri" panose="020F0502020204030204" pitchFamily="34" charset="0"/>
              </a:rPr>
              <a:t>k</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 for variable X</a:t>
            </a:r>
            <a:r>
              <a:rPr lang="en-US" sz="1700" baseline="-25000" dirty="0">
                <a:solidFill>
                  <a:srgbClr val="C00000"/>
                </a:solidFill>
                <a:latin typeface="Calibri" panose="020F0502020204030204" pitchFamily="34" charset="0"/>
                <a:ea typeface="Calibri" panose="020F0502020204030204" pitchFamily="34" charset="0"/>
                <a:cs typeface="Calibri" panose="020F0502020204030204" pitchFamily="34" charset="0"/>
              </a:rPr>
              <a:t>i</a:t>
            </a:r>
            <a:r>
              <a:rPr lang="en-US" sz="1700" dirty="0">
                <a:solidFill>
                  <a:srgbClr val="C00000"/>
                </a:solidFill>
                <a:latin typeface="Calibri" panose="020F0502020204030204" pitchFamily="34" charset="0"/>
                <a:ea typeface="Calibri" panose="020F0502020204030204" pitchFamily="34" charset="0"/>
                <a:cs typeface="Calibri" panose="020F0502020204030204" pitchFamily="34" charset="0"/>
              </a:rPr>
              <a:t>.</a:t>
            </a:r>
            <a:endPar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1418779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416892"/>
            <a:ext cx="10772775" cy="904394"/>
          </a:xfrm>
        </p:spPr>
        <p:txBody>
          <a:bodyPr>
            <a:normAutofit/>
          </a:bodyPr>
          <a:lstStyle/>
          <a:p>
            <a:pPr algn="l"/>
            <a:r>
              <a:rPr lang="en-US" dirty="0"/>
              <a:t>Constraint Satisfaction Problem</a:t>
            </a:r>
          </a:p>
        </p:txBody>
      </p:sp>
      <p:sp>
        <p:nvSpPr>
          <p:cNvPr id="3" name="Content Placeholder 2"/>
          <p:cNvSpPr>
            <a:spLocks noGrp="1"/>
          </p:cNvSpPr>
          <p:nvPr>
            <p:ph sz="half" idx="1"/>
          </p:nvPr>
        </p:nvSpPr>
        <p:spPr>
          <a:xfrm>
            <a:off x="624942" y="1491917"/>
            <a:ext cx="10846622" cy="5039021"/>
          </a:xfrm>
        </p:spPr>
        <p:txBody>
          <a:bodyPr>
            <a:normAutofit/>
          </a:bodyPr>
          <a:lstStyle/>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To solve a CSP, we need to define a state space and the notion of a solution. </a:t>
            </a: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Each state in a CSP is defined by an assignment of values to some or all of the variables, {X</a:t>
            </a:r>
            <a:r>
              <a:rPr lang="en-US" sz="1800" baseline="-25000" dirty="0">
                <a:solidFill>
                  <a:srgbClr val="C00000"/>
                </a:solidFill>
                <a:latin typeface="Calibri" panose="020F0502020204030204" pitchFamily="34" charset="0"/>
                <a:ea typeface="Calibri" panose="020F0502020204030204" pitchFamily="34" charset="0"/>
                <a:cs typeface="Calibri" panose="020F0502020204030204" pitchFamily="34" charset="0"/>
              </a:rPr>
              <a:t>i</a:t>
            </a: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 = v</a:t>
            </a:r>
            <a:r>
              <a:rPr lang="en-US" sz="1800" baseline="-25000" dirty="0">
                <a:solidFill>
                  <a:srgbClr val="C00000"/>
                </a:solidFill>
                <a:latin typeface="Calibri" panose="020F0502020204030204" pitchFamily="34" charset="0"/>
                <a:ea typeface="Calibri" panose="020F0502020204030204" pitchFamily="34" charset="0"/>
                <a:cs typeface="Calibri" panose="020F0502020204030204" pitchFamily="34" charset="0"/>
              </a:rPr>
              <a:t>i</a:t>
            </a: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1800" dirty="0" err="1">
                <a:solidFill>
                  <a:srgbClr val="C00000"/>
                </a:solidFill>
                <a:latin typeface="Calibri" panose="020F0502020204030204" pitchFamily="34" charset="0"/>
                <a:ea typeface="Calibri" panose="020F0502020204030204" pitchFamily="34" charset="0"/>
                <a:cs typeface="Calibri" panose="020F0502020204030204" pitchFamily="34" charset="0"/>
              </a:rPr>
              <a:t>X</a:t>
            </a:r>
            <a:r>
              <a:rPr lang="en-US" sz="1800" baseline="-25000" dirty="0" err="1">
                <a:solidFill>
                  <a:srgbClr val="C00000"/>
                </a:solidFill>
                <a:latin typeface="Calibri" panose="020F0502020204030204" pitchFamily="34" charset="0"/>
                <a:ea typeface="Calibri" panose="020F0502020204030204" pitchFamily="34" charset="0"/>
                <a:cs typeface="Calibri" panose="020F0502020204030204" pitchFamily="34" charset="0"/>
              </a:rPr>
              <a:t>j</a:t>
            </a: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 = </a:t>
            </a:r>
            <a:r>
              <a:rPr lang="en-US" sz="1800" dirty="0" err="1">
                <a:solidFill>
                  <a:srgbClr val="C00000"/>
                </a:solidFill>
                <a:latin typeface="Calibri" panose="020F0502020204030204" pitchFamily="34" charset="0"/>
                <a:ea typeface="Calibri" panose="020F0502020204030204" pitchFamily="34" charset="0"/>
                <a:cs typeface="Calibri" panose="020F0502020204030204" pitchFamily="34" charset="0"/>
              </a:rPr>
              <a:t>v</a:t>
            </a:r>
            <a:r>
              <a:rPr lang="en-US" sz="1800" baseline="-25000" dirty="0" err="1">
                <a:solidFill>
                  <a:srgbClr val="C00000"/>
                </a:solidFill>
                <a:latin typeface="Calibri" panose="020F0502020204030204" pitchFamily="34" charset="0"/>
                <a:ea typeface="Calibri" panose="020F0502020204030204" pitchFamily="34" charset="0"/>
                <a:cs typeface="Calibri" panose="020F0502020204030204" pitchFamily="34" charset="0"/>
              </a:rPr>
              <a:t>j</a:t>
            </a:r>
            <a:r>
              <a:rPr lang="en-US" sz="1800" baseline="-25000"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ea typeface="Calibri" panose="020F0502020204030204" pitchFamily="34" charset="0"/>
                <a:cs typeface="Calibri" panose="020F0502020204030204" pitchFamily="34" charset="0"/>
              </a:rPr>
              <a:t>,...}.</a:t>
            </a:r>
          </a:p>
          <a:p>
            <a:pPr marL="0" indent="0">
              <a:lnSpc>
                <a:spcPct val="100000"/>
              </a:lnSpc>
              <a:buNone/>
            </a:pPr>
            <a:r>
              <a:rPr lang="en-US" sz="1800" dirty="0">
                <a:latin typeface="Calibri" panose="020F0502020204030204" pitchFamily="34" charset="0"/>
                <a:ea typeface="Calibri" panose="020F0502020204030204" pitchFamily="34" charset="0"/>
                <a:cs typeface="Calibri" panose="020F0502020204030204" pitchFamily="34" charset="0"/>
              </a:rPr>
              <a:t> </a:t>
            </a:r>
          </a:p>
          <a:p>
            <a:pPr marL="0" indent="0">
              <a:lnSpc>
                <a:spcPct val="100000"/>
              </a:lnSpc>
              <a:buNone/>
            </a:pPr>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Consistent</a:t>
            </a: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An assignment that </a:t>
            </a:r>
            <a:r>
              <a:rPr lang="en-US" sz="1800" b="1" dirty="0">
                <a:latin typeface="Calibri" panose="020F0502020204030204" pitchFamily="34" charset="0"/>
                <a:ea typeface="Calibri" panose="020F0502020204030204" pitchFamily="34" charset="0"/>
                <a:cs typeface="Calibri" panose="020F0502020204030204" pitchFamily="34" charset="0"/>
              </a:rPr>
              <a:t>does not violate any constraints</a:t>
            </a:r>
            <a:r>
              <a:rPr lang="en-US" sz="1800" dirty="0">
                <a:latin typeface="Calibri" panose="020F0502020204030204" pitchFamily="34" charset="0"/>
                <a:ea typeface="Calibri" panose="020F0502020204030204" pitchFamily="34" charset="0"/>
                <a:cs typeface="Calibri" panose="020F0502020204030204" pitchFamily="34" charset="0"/>
              </a:rPr>
              <a:t> is called a consistent or legal assignment. </a:t>
            </a:r>
          </a:p>
          <a:p>
            <a:pPr>
              <a:lnSpc>
                <a:spcPct val="100000"/>
              </a:lnSpc>
              <a:buFont typeface="Wingdings" panose="05000000000000000000" pitchFamily="2" charset="2"/>
              <a:buChar char="ü"/>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US" sz="1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Complete</a:t>
            </a: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A complete assignment </a:t>
            </a:r>
            <a:r>
              <a:rPr lang="en-US" sz="1800" b="1" dirty="0">
                <a:latin typeface="Calibri" panose="020F0502020204030204" pitchFamily="34" charset="0"/>
                <a:ea typeface="Calibri" panose="020F0502020204030204" pitchFamily="34" charset="0"/>
                <a:cs typeface="Calibri" panose="020F0502020204030204" pitchFamily="34" charset="0"/>
              </a:rPr>
              <a:t>is one in which every variable is assigned.</a:t>
            </a:r>
          </a:p>
          <a:p>
            <a:pPr>
              <a:lnSpc>
                <a:spcPct val="100000"/>
              </a:lnSpc>
              <a:buFont typeface="Wingdings" panose="05000000000000000000" pitchFamily="2" charset="2"/>
              <a:buChar char="ü"/>
            </a:pPr>
            <a:endParaRPr lang="en-US" sz="1800" b="1" dirty="0">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i="1" dirty="0">
                <a:solidFill>
                  <a:srgbClr val="C00000"/>
                </a:solidFill>
                <a:latin typeface="Calibri" panose="020F0502020204030204" pitchFamily="34" charset="0"/>
                <a:ea typeface="Calibri" panose="020F0502020204030204" pitchFamily="34" charset="0"/>
                <a:cs typeface="Calibri" panose="020F0502020204030204" pitchFamily="34" charset="0"/>
              </a:rPr>
              <a:t>A solution to a CSP is a consistent, complete assignment.</a:t>
            </a:r>
            <a:endParaRPr lang="en-US" sz="1700" b="1" i="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7271002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922442"/>
          </a:xfrm>
        </p:spPr>
        <p:txBody>
          <a:bodyPr>
            <a:normAutofit/>
          </a:bodyPr>
          <a:lstStyle/>
          <a:p>
            <a:pPr algn="l"/>
            <a:r>
              <a:rPr lang="en-US" dirty="0"/>
              <a:t>State Space Representation</a:t>
            </a:r>
          </a:p>
        </p:txBody>
      </p:sp>
      <p:sp>
        <p:nvSpPr>
          <p:cNvPr id="3" name="Content Placeholder 2"/>
          <p:cNvSpPr>
            <a:spLocks noGrp="1"/>
          </p:cNvSpPr>
          <p:nvPr>
            <p:ph idx="1"/>
          </p:nvPr>
        </p:nvSpPr>
        <p:spPr>
          <a:xfrm>
            <a:off x="799500" y="1283368"/>
            <a:ext cx="10819844" cy="5089724"/>
          </a:xfrm>
        </p:spPr>
        <p:txBody>
          <a:bodyPr>
            <a:normAutofit/>
          </a:bodyPr>
          <a:lstStyle/>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The set of all states reachable from the initial state by any sequence of actions is called state space.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The state space forms a </a:t>
            </a:r>
            <a:r>
              <a:rPr lang="en-US" sz="1800" b="1" dirty="0">
                <a:latin typeface="Calibri" panose="020F0502020204030204" pitchFamily="34" charset="0"/>
                <a:cs typeface="Calibri" panose="020F0502020204030204" pitchFamily="34" charset="0"/>
              </a:rPr>
              <a:t>directed graph </a:t>
            </a:r>
            <a:r>
              <a:rPr lang="en-US" sz="1800" dirty="0">
                <a:latin typeface="Calibri" panose="020F0502020204030204" pitchFamily="34" charset="0"/>
                <a:cs typeface="Calibri" panose="020F0502020204030204" pitchFamily="34" charset="0"/>
              </a:rPr>
              <a:t>in which nodes are states and the links between nodes are actions.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 State space representation allows for the formal definition of a problem which makes the movement from initial state to goal state quite easy.</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 solution is a path from the initial state to a goal state</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b="1" u="sng" dirty="0">
                <a:solidFill>
                  <a:srgbClr val="C00000"/>
                </a:solidFill>
                <a:latin typeface="Calibri" panose="020F0502020204030204" pitchFamily="34" charset="0"/>
                <a:cs typeface="Calibri" panose="020F0502020204030204" pitchFamily="34" charset="0"/>
              </a:rPr>
              <a:t>State space representation of Vacuum World Problem.</a:t>
            </a:r>
          </a:p>
          <a:p>
            <a:pPr marL="0" indent="0">
              <a:buNone/>
            </a:pPr>
            <a:r>
              <a:rPr lang="en-US" sz="1800" b="1" dirty="0">
                <a:latin typeface="Calibri" panose="020F0502020204030204" pitchFamily="34" charset="0"/>
                <a:cs typeface="Calibri" panose="020F0502020204030204" pitchFamily="34" charset="0"/>
              </a:rPr>
              <a:t>Initial state: </a:t>
            </a:r>
            <a:r>
              <a:rPr lang="en-US" sz="1800" dirty="0">
                <a:latin typeface="Calibri" panose="020F0502020204030204" pitchFamily="34" charset="0"/>
                <a:cs typeface="Calibri" panose="020F0502020204030204" pitchFamily="34" charset="0"/>
              </a:rPr>
              <a:t>Any state can be designated as the initial state. </a:t>
            </a:r>
          </a:p>
          <a:p>
            <a:pPr marL="0" indent="0">
              <a:buNone/>
            </a:pPr>
            <a:r>
              <a:rPr lang="en-US" sz="1800" b="1" dirty="0">
                <a:latin typeface="Calibri" panose="020F0502020204030204" pitchFamily="34" charset="0"/>
                <a:cs typeface="Calibri" panose="020F0502020204030204" pitchFamily="34" charset="0"/>
              </a:rPr>
              <a:t>Successor Function: </a:t>
            </a:r>
            <a:r>
              <a:rPr lang="en-US" sz="1800" dirty="0">
                <a:latin typeface="Calibri" panose="020F0502020204030204" pitchFamily="34" charset="0"/>
                <a:cs typeface="Calibri" panose="020F0502020204030204" pitchFamily="34" charset="0"/>
              </a:rPr>
              <a:t>In this simple environment, each state has just three actions: Left, Right, and Suck </a:t>
            </a:r>
          </a:p>
          <a:p>
            <a:pPr marL="0" indent="0">
              <a:buNone/>
            </a:pPr>
            <a:r>
              <a:rPr lang="en-US" sz="1800" b="1" dirty="0">
                <a:latin typeface="Calibri" panose="020F0502020204030204" pitchFamily="34" charset="0"/>
                <a:cs typeface="Calibri" panose="020F0502020204030204" pitchFamily="34" charset="0"/>
              </a:rPr>
              <a:t>Goal Test: </a:t>
            </a:r>
            <a:r>
              <a:rPr lang="en-US" sz="1800" dirty="0">
                <a:latin typeface="Calibri" panose="020F0502020204030204" pitchFamily="34" charset="0"/>
                <a:cs typeface="Calibri" panose="020F0502020204030204" pitchFamily="34" charset="0"/>
              </a:rPr>
              <a:t>This checks whether all the squares are clean. </a:t>
            </a:r>
          </a:p>
          <a:p>
            <a:pPr marL="0" indent="0">
              <a:buNone/>
            </a:pPr>
            <a:r>
              <a:rPr lang="en-US" sz="1800" b="1" dirty="0">
                <a:latin typeface="Calibri" panose="020F0502020204030204" pitchFamily="34" charset="0"/>
                <a:cs typeface="Calibri" panose="020F0502020204030204" pitchFamily="34" charset="0"/>
              </a:rPr>
              <a:t>Path cost: </a:t>
            </a:r>
            <a:r>
              <a:rPr lang="en-US" sz="1800" dirty="0">
                <a:latin typeface="Calibri" panose="020F0502020204030204" pitchFamily="34" charset="0"/>
                <a:cs typeface="Calibri" panose="020F0502020204030204" pitchFamily="34" charset="0"/>
              </a:rPr>
              <a:t>Each step costs 1, so the path cost is the number of steps in the path.</a:t>
            </a:r>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5195886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030687"/>
          </a:xfrm>
        </p:spPr>
        <p:txBody>
          <a:bodyPr>
            <a:normAutofit/>
          </a:bodyPr>
          <a:lstStyle/>
          <a:p>
            <a:pPr algn="l"/>
            <a:r>
              <a:rPr lang="en-US" dirty="0"/>
              <a:t>Constraint Satisfaction Problem</a:t>
            </a:r>
          </a:p>
        </p:txBody>
      </p:sp>
      <p:sp>
        <p:nvSpPr>
          <p:cNvPr id="3" name="Content Placeholder 2"/>
          <p:cNvSpPr>
            <a:spLocks noGrp="1"/>
          </p:cNvSpPr>
          <p:nvPr>
            <p:ph sz="half" idx="1"/>
          </p:nvPr>
        </p:nvSpPr>
        <p:spPr>
          <a:xfrm>
            <a:off x="657224" y="1530220"/>
            <a:ext cx="5920858" cy="4516017"/>
          </a:xfrm>
        </p:spPr>
        <p:txBody>
          <a:bodyPr>
            <a:normAutofit/>
          </a:bodyPr>
          <a:lstStyle/>
          <a:p>
            <a:pPr marL="0" indent="0">
              <a:lnSpc>
                <a:spcPct val="100000"/>
              </a:lnSpc>
              <a:buNone/>
            </a:pPr>
            <a:r>
              <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rPr>
              <a:t>Example (Map-Coloring problem): </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Given, a map of Australia showing each of states and territories. </a:t>
            </a:r>
          </a:p>
          <a:p>
            <a:pPr>
              <a:lnSpc>
                <a:spcPct val="100000"/>
              </a:lnSpc>
              <a:buFont typeface="Wingdings" panose="05000000000000000000" pitchFamily="2" charset="2"/>
              <a:buChar char="ü"/>
            </a:pPr>
            <a:r>
              <a:rPr lang="en-US" sz="1700" dirty="0">
                <a:latin typeface="Calibri" panose="020F0502020204030204" pitchFamily="34" charset="0"/>
                <a:ea typeface="Calibri" panose="020F0502020204030204" pitchFamily="34" charset="0"/>
                <a:cs typeface="Calibri" panose="020F0502020204030204" pitchFamily="34" charset="0"/>
              </a:rPr>
              <a:t> The task is color each region either red, green, or blue in such a way that no neighboring regions have the same color. </a:t>
            </a:r>
          </a:p>
          <a:p>
            <a:pPr>
              <a:lnSpc>
                <a:spcPct val="100000"/>
              </a:lnSpc>
              <a:buFont typeface="Wingdings" panose="05000000000000000000" pitchFamily="2" charset="2"/>
              <a:buChar char="ü"/>
            </a:pPr>
            <a:endParaRPr lang="en-US" sz="17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 This problem can be formulated as CSP as follows: </a:t>
            </a:r>
          </a:p>
          <a:p>
            <a:pPr marL="0" indent="0">
              <a:lnSpc>
                <a:spcPct val="100000"/>
              </a:lnSpc>
              <a:buNone/>
            </a:pPr>
            <a:r>
              <a:rPr lang="en-US" sz="1700" b="1" dirty="0">
                <a:latin typeface="Calibri" panose="020F0502020204030204" pitchFamily="34" charset="0"/>
                <a:ea typeface="Calibri" panose="020F0502020204030204" pitchFamily="34" charset="0"/>
                <a:cs typeface="Calibri" panose="020F0502020204030204" pitchFamily="34" charset="0"/>
              </a:rPr>
              <a:t>Variables: </a:t>
            </a:r>
            <a:r>
              <a:rPr lang="en-US" sz="1700" dirty="0">
                <a:latin typeface="Calibri" panose="020F0502020204030204" pitchFamily="34" charset="0"/>
                <a:ea typeface="Calibri" panose="020F0502020204030204" pitchFamily="34" charset="0"/>
                <a:cs typeface="Calibri" panose="020F0502020204030204" pitchFamily="34" charset="0"/>
              </a:rPr>
              <a:t>WA, NT, Q, NSW, V, SA, T </a:t>
            </a:r>
          </a:p>
          <a:p>
            <a:pPr marL="0" indent="0">
              <a:lnSpc>
                <a:spcPct val="100000"/>
              </a:lnSpc>
              <a:buNone/>
            </a:pPr>
            <a:r>
              <a:rPr lang="en-US" sz="1700" b="1" dirty="0">
                <a:latin typeface="Calibri" panose="020F0502020204030204" pitchFamily="34" charset="0"/>
                <a:ea typeface="Calibri" panose="020F0502020204030204" pitchFamily="34" charset="0"/>
                <a:cs typeface="Calibri" panose="020F0502020204030204" pitchFamily="34" charset="0"/>
              </a:rPr>
              <a:t>Domains: </a:t>
            </a:r>
            <a:r>
              <a:rPr lang="en-US" sz="1700" dirty="0">
                <a:latin typeface="Calibri" panose="020F0502020204030204" pitchFamily="34" charset="0"/>
                <a:ea typeface="Calibri" panose="020F0502020204030204" pitchFamily="34" charset="0"/>
                <a:cs typeface="Calibri" panose="020F0502020204030204" pitchFamily="34" charset="0"/>
              </a:rPr>
              <a:t>Di = { red, green, blue} </a:t>
            </a:r>
          </a:p>
          <a:p>
            <a:pPr marL="0" indent="0">
              <a:lnSpc>
                <a:spcPct val="100000"/>
              </a:lnSpc>
              <a:buNone/>
            </a:pPr>
            <a:r>
              <a:rPr lang="en-US" sz="1700" b="1" dirty="0">
                <a:latin typeface="Calibri" panose="020F0502020204030204" pitchFamily="34" charset="0"/>
                <a:ea typeface="Calibri" panose="020F0502020204030204" pitchFamily="34" charset="0"/>
                <a:cs typeface="Calibri" panose="020F0502020204030204" pitchFamily="34" charset="0"/>
              </a:rPr>
              <a:t>Constraints: </a:t>
            </a:r>
            <a:r>
              <a:rPr lang="en-US" sz="1700" dirty="0">
                <a:latin typeface="Calibri" panose="020F0502020204030204" pitchFamily="34" charset="0"/>
                <a:ea typeface="Calibri" panose="020F0502020204030204" pitchFamily="34" charset="0"/>
                <a:cs typeface="Calibri" panose="020F0502020204030204" pitchFamily="34" charset="0"/>
              </a:rPr>
              <a:t>adjacent regions must have different colors </a:t>
            </a:r>
          </a:p>
          <a:p>
            <a:pPr marL="0" indent="0">
              <a:lnSpc>
                <a:spcPct val="100000"/>
              </a:lnSpc>
              <a:buNone/>
            </a:pPr>
            <a:r>
              <a:rPr lang="en-US" sz="1700" dirty="0">
                <a:latin typeface="Calibri" panose="020F0502020204030204" pitchFamily="34" charset="0"/>
                <a:ea typeface="Calibri" panose="020F0502020204030204" pitchFamily="34" charset="0"/>
                <a:cs typeface="Calibri" panose="020F0502020204030204" pitchFamily="34" charset="0"/>
              </a:rPr>
              <a:t>• e.g., WA ≠ NT </a:t>
            </a:r>
            <a:endPar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Constraint Satisfaction Problems (Chapter 6) - ppt video online download"/>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78082" y="1844942"/>
            <a:ext cx="5182098" cy="388657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9101558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979035"/>
          </a:xfrm>
        </p:spPr>
        <p:txBody>
          <a:bodyPr>
            <a:normAutofit/>
          </a:bodyPr>
          <a:lstStyle/>
          <a:p>
            <a:pPr algn="l"/>
            <a:r>
              <a:rPr lang="en-US" dirty="0"/>
              <a:t>Constraint Satisfaction Problem</a:t>
            </a:r>
          </a:p>
        </p:txBody>
      </p:sp>
      <p:sp>
        <p:nvSpPr>
          <p:cNvPr id="3" name="Content Placeholder 2"/>
          <p:cNvSpPr>
            <a:spLocks noGrp="1"/>
          </p:cNvSpPr>
          <p:nvPr>
            <p:ph sz="half" idx="1"/>
          </p:nvPr>
        </p:nvSpPr>
        <p:spPr>
          <a:xfrm>
            <a:off x="676656" y="1998134"/>
            <a:ext cx="5350920" cy="3767328"/>
          </a:xfrm>
        </p:spPr>
        <p:txBody>
          <a:bodyPr>
            <a:normAutofit/>
          </a:bodyPr>
          <a:lstStyle/>
          <a:p>
            <a:pPr>
              <a:lnSpc>
                <a:spcPct val="100000"/>
              </a:lnSpc>
              <a:buFont typeface="Wingdings" panose="05000000000000000000" pitchFamily="2" charset="2"/>
              <a:buChar char="ü"/>
            </a:pPr>
            <a:r>
              <a:rPr lang="en-US" sz="1800" dirty="0">
                <a:latin typeface="Calibri" panose="020F0502020204030204" pitchFamily="34" charset="0"/>
                <a:ea typeface="Calibri" panose="020F0502020204030204" pitchFamily="34" charset="0"/>
                <a:cs typeface="Calibri" panose="020F0502020204030204" pitchFamily="34" charset="0"/>
              </a:rPr>
              <a:t> Solutions are complete and consistent assignments</a:t>
            </a:r>
          </a:p>
          <a:p>
            <a:pPr>
              <a:lnSpc>
                <a:spcPct val="100000"/>
              </a:lnSpc>
              <a:buFont typeface="Wingdings" panose="05000000000000000000" pitchFamily="2" charset="2"/>
              <a:buChar char="ü"/>
            </a:pP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ü"/>
            </a:pPr>
            <a:endParaRPr lang="en-US" sz="1700" b="1" u="sng"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5094491" y="2517700"/>
            <a:ext cx="4130398" cy="2728196"/>
          </a:xfrm>
          <a:prstGeom prst="rect">
            <a:avLst/>
          </a:prstGeom>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7356031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416892"/>
            <a:ext cx="10772775" cy="904394"/>
          </a:xfrm>
        </p:spPr>
        <p:txBody>
          <a:bodyPr>
            <a:normAutofit/>
          </a:bodyPr>
          <a:lstStyle/>
          <a:p>
            <a:pPr algn="l"/>
            <a:r>
              <a:rPr lang="en-US" dirty="0"/>
              <a:t>Constraint Satisfaction Problem</a:t>
            </a:r>
          </a:p>
        </p:txBody>
      </p:sp>
      <p:sp>
        <p:nvSpPr>
          <p:cNvPr id="3" name="Content Placeholder 2"/>
          <p:cNvSpPr>
            <a:spLocks noGrp="1"/>
          </p:cNvSpPr>
          <p:nvPr>
            <p:ph sz="half" idx="1"/>
          </p:nvPr>
        </p:nvSpPr>
        <p:spPr>
          <a:xfrm>
            <a:off x="624942" y="1491917"/>
            <a:ext cx="10846622" cy="5039021"/>
          </a:xfrm>
        </p:spPr>
        <p:txBody>
          <a:bodyPr>
            <a:normAutofit/>
          </a:bodyPr>
          <a:lstStyle/>
          <a:p>
            <a:pPr marL="0" indent="0">
              <a:lnSpc>
                <a:spcPct val="100000"/>
              </a:lnSpc>
              <a:buNone/>
            </a:pPr>
            <a:r>
              <a:rPr lang="en-US" sz="1800" dirty="0">
                <a:latin typeface="Calibri" panose="020F0502020204030204" pitchFamily="34" charset="0"/>
                <a:ea typeface="Calibri" panose="020F0502020204030204" pitchFamily="34" charset="0"/>
                <a:cs typeface="Calibri" panose="020F0502020204030204" pitchFamily="34" charset="0"/>
              </a:rPr>
              <a:t>Step – 1</a:t>
            </a:r>
          </a:p>
          <a:p>
            <a:pPr marL="0" indent="0">
              <a:lnSpc>
                <a:spcPct val="100000"/>
              </a:lnSpc>
              <a:buNone/>
            </a:pPr>
            <a:endParaRPr lang="en-US" sz="1800" dirty="0"/>
          </a:p>
          <a:p>
            <a:pPr marL="0" indent="0">
              <a:lnSpc>
                <a:spcPct val="100000"/>
              </a:lnSpc>
              <a:buNone/>
            </a:pPr>
            <a:r>
              <a:rPr lang="en-US" sz="1800" dirty="0"/>
              <a:t>							</a:t>
            </a:r>
            <a:r>
              <a:rPr lang="en-US" sz="1800" dirty="0">
                <a:latin typeface="Calibri" panose="020F0502020204030204" pitchFamily="34" charset="0"/>
                <a:ea typeface="Calibri" panose="020F0502020204030204" pitchFamily="34" charset="0"/>
                <a:cs typeface="Calibri" panose="020F0502020204030204" pitchFamily="34" charset="0"/>
              </a:rPr>
              <a:t>Step - 3</a:t>
            </a:r>
          </a:p>
          <a:p>
            <a:pPr marL="0" indent="0">
              <a:lnSpc>
                <a:spcPct val="100000"/>
              </a:lnSpc>
              <a:buNone/>
            </a:pPr>
            <a:r>
              <a:rPr lang="en-US" sz="1800" dirty="0"/>
              <a:t>						</a:t>
            </a:r>
          </a:p>
          <a:p>
            <a:pPr marL="0" indent="0">
              <a:lnSpc>
                <a:spcPct val="100000"/>
              </a:lnSpc>
              <a:buNone/>
            </a:pPr>
            <a:r>
              <a:rPr lang="en-US" sz="1800" dirty="0"/>
              <a:t>						</a:t>
            </a:r>
          </a:p>
          <a:p>
            <a:pPr marL="0" indent="0">
              <a:lnSpc>
                <a:spcPct val="100000"/>
              </a:lnSpc>
              <a:buNone/>
            </a:pPr>
            <a:endParaRPr lang="en-US" sz="1800" dirty="0"/>
          </a:p>
          <a:p>
            <a:pPr marL="0" indent="0">
              <a:lnSpc>
                <a:spcPct val="100000"/>
              </a:lnSpc>
              <a:buNone/>
            </a:pPr>
            <a:r>
              <a:rPr lang="en-US" sz="1800" dirty="0">
                <a:latin typeface="Calibri" panose="020F0502020204030204" pitchFamily="34" charset="0"/>
                <a:ea typeface="Calibri" panose="020F0502020204030204" pitchFamily="34" charset="0"/>
                <a:cs typeface="Calibri" panose="020F0502020204030204" pitchFamily="34" charset="0"/>
              </a:rPr>
              <a:t>Step - 2</a:t>
            </a:r>
          </a:p>
        </p:txBody>
      </p:sp>
      <p:pic>
        <p:nvPicPr>
          <p:cNvPr id="4" name="Picture 3"/>
          <p:cNvPicPr>
            <a:picLocks noChangeAspect="1"/>
          </p:cNvPicPr>
          <p:nvPr/>
        </p:nvPicPr>
        <p:blipFill>
          <a:blip r:embed="rId2"/>
          <a:stretch>
            <a:fillRect/>
          </a:stretch>
        </p:blipFill>
        <p:spPr>
          <a:xfrm>
            <a:off x="1881744" y="1744913"/>
            <a:ext cx="2755569" cy="2024090"/>
          </a:xfrm>
          <a:prstGeom prst="rect">
            <a:avLst/>
          </a:prstGeom>
        </p:spPr>
      </p:pic>
      <p:pic>
        <p:nvPicPr>
          <p:cNvPr id="5" name="Picture 4"/>
          <p:cNvPicPr>
            <a:picLocks noChangeAspect="1"/>
          </p:cNvPicPr>
          <p:nvPr/>
        </p:nvPicPr>
        <p:blipFill>
          <a:blip r:embed="rId3"/>
          <a:stretch>
            <a:fillRect/>
          </a:stretch>
        </p:blipFill>
        <p:spPr>
          <a:xfrm>
            <a:off x="2290151" y="4382676"/>
            <a:ext cx="2347163" cy="1966130"/>
          </a:xfrm>
          <a:prstGeom prst="rect">
            <a:avLst/>
          </a:prstGeom>
        </p:spPr>
      </p:pic>
      <p:pic>
        <p:nvPicPr>
          <p:cNvPr id="6" name="Picture 5"/>
          <p:cNvPicPr>
            <a:picLocks noChangeAspect="1"/>
          </p:cNvPicPr>
          <p:nvPr/>
        </p:nvPicPr>
        <p:blipFill>
          <a:blip r:embed="rId4"/>
          <a:stretch>
            <a:fillRect/>
          </a:stretch>
        </p:blipFill>
        <p:spPr>
          <a:xfrm>
            <a:off x="7653461" y="2639708"/>
            <a:ext cx="2987299" cy="2743438"/>
          </a:xfrm>
          <a:prstGeom prst="rect">
            <a:avLst/>
          </a:prstGeom>
        </p:spPr>
      </p:pic>
      <p:sp>
        <p:nvSpPr>
          <p:cNvPr id="7" name="Footer Placeholder 6"/>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4165887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Thank you !</a:t>
            </a:r>
          </a:p>
        </p:txBody>
      </p:sp>
      <p:sp>
        <p:nvSpPr>
          <p:cNvPr id="4" name="Subtitle 3"/>
          <p:cNvSpPr>
            <a:spLocks noGrp="1"/>
          </p:cNvSpPr>
          <p:nvPr>
            <p:ph type="subTitle" idx="1"/>
          </p:nvPr>
        </p:nvSpPr>
        <p:spPr/>
        <p:txBody>
          <a:bodyPr/>
          <a:lstStyle/>
          <a:p>
            <a:endParaRPr lang="en-US" dirty="0"/>
          </a:p>
        </p:txBody>
      </p:sp>
      <p:sp>
        <p:nvSpPr>
          <p:cNvPr id="3" name="Footer Placeholder 2"/>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155674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922442"/>
          </a:xfrm>
        </p:spPr>
        <p:txBody>
          <a:bodyPr>
            <a:normAutofit/>
          </a:bodyPr>
          <a:lstStyle/>
          <a:p>
            <a:pPr algn="l"/>
            <a:r>
              <a:rPr lang="en-US" dirty="0"/>
              <a:t>State Space Representation</a:t>
            </a:r>
          </a:p>
        </p:txBody>
      </p:sp>
      <p:sp>
        <p:nvSpPr>
          <p:cNvPr id="3" name="Content Placeholder 2"/>
          <p:cNvSpPr>
            <a:spLocks noGrp="1"/>
          </p:cNvSpPr>
          <p:nvPr>
            <p:ph idx="1"/>
          </p:nvPr>
        </p:nvSpPr>
        <p:spPr>
          <a:xfrm>
            <a:off x="799500" y="1283368"/>
            <a:ext cx="10819844" cy="5089724"/>
          </a:xfrm>
        </p:spPr>
        <p:txBody>
          <a:bodyPr>
            <a:normAutofit/>
          </a:bodyPr>
          <a:lstStyle/>
          <a:p>
            <a:pPr marL="0" indent="0">
              <a:buNone/>
            </a:pPr>
            <a:r>
              <a:rPr lang="en-US" sz="1800" b="1" u="sng" dirty="0">
                <a:solidFill>
                  <a:srgbClr val="C00000"/>
                </a:solidFill>
                <a:latin typeface="Calibri" panose="020F0502020204030204" pitchFamily="34" charset="0"/>
                <a:cs typeface="Calibri" panose="020F0502020204030204" pitchFamily="34" charset="0"/>
              </a:rPr>
              <a:t>State space representation of Vacuum World Problem.</a:t>
            </a:r>
          </a:p>
          <a:p>
            <a:pPr marL="0" indent="0">
              <a:buNone/>
            </a:pPr>
            <a:r>
              <a:rPr lang="en-US" sz="1800" b="1" dirty="0">
                <a:latin typeface="Calibri" panose="020F0502020204030204" pitchFamily="34" charset="0"/>
                <a:cs typeface="Calibri" panose="020F0502020204030204" pitchFamily="34" charset="0"/>
              </a:rPr>
              <a:t>Initial state: </a:t>
            </a:r>
            <a:r>
              <a:rPr lang="en-US" sz="1800" dirty="0">
                <a:latin typeface="Calibri" panose="020F0502020204030204" pitchFamily="34" charset="0"/>
                <a:cs typeface="Calibri" panose="020F0502020204030204" pitchFamily="34" charset="0"/>
              </a:rPr>
              <a:t>Any state can be designated as the initial state. </a:t>
            </a:r>
          </a:p>
          <a:p>
            <a:pPr marL="0" indent="0">
              <a:buNone/>
            </a:pPr>
            <a:r>
              <a:rPr lang="en-US" sz="1800" b="1" dirty="0">
                <a:latin typeface="Calibri" panose="020F0502020204030204" pitchFamily="34" charset="0"/>
                <a:cs typeface="Calibri" panose="020F0502020204030204" pitchFamily="34" charset="0"/>
              </a:rPr>
              <a:t>Successor Function: </a:t>
            </a:r>
            <a:r>
              <a:rPr lang="en-US" sz="1800" dirty="0">
                <a:latin typeface="Calibri" panose="020F0502020204030204" pitchFamily="34" charset="0"/>
                <a:cs typeface="Calibri" panose="020F0502020204030204" pitchFamily="34" charset="0"/>
              </a:rPr>
              <a:t>In this simple environment, each state has just three actions: Left, Right, and Suck </a:t>
            </a:r>
          </a:p>
          <a:p>
            <a:pPr marL="0" indent="0">
              <a:buNone/>
            </a:pPr>
            <a:r>
              <a:rPr lang="en-US" sz="1800" b="1" dirty="0">
                <a:latin typeface="Calibri" panose="020F0502020204030204" pitchFamily="34" charset="0"/>
                <a:cs typeface="Calibri" panose="020F0502020204030204" pitchFamily="34" charset="0"/>
              </a:rPr>
              <a:t>Goal Test: </a:t>
            </a:r>
            <a:r>
              <a:rPr lang="en-US" sz="1800" dirty="0">
                <a:latin typeface="Calibri" panose="020F0502020204030204" pitchFamily="34" charset="0"/>
                <a:cs typeface="Calibri" panose="020F0502020204030204" pitchFamily="34" charset="0"/>
              </a:rPr>
              <a:t>This checks whether all the squares are clean. </a:t>
            </a:r>
          </a:p>
          <a:p>
            <a:pPr marL="0" indent="0">
              <a:buNone/>
            </a:pPr>
            <a:r>
              <a:rPr lang="en-US" sz="1800" b="1" dirty="0">
                <a:latin typeface="Calibri" panose="020F0502020204030204" pitchFamily="34" charset="0"/>
                <a:cs typeface="Calibri" panose="020F0502020204030204" pitchFamily="34" charset="0"/>
              </a:rPr>
              <a:t>Path cost: </a:t>
            </a:r>
            <a:r>
              <a:rPr lang="en-US" sz="1800" dirty="0">
                <a:latin typeface="Calibri" panose="020F0502020204030204" pitchFamily="34" charset="0"/>
                <a:cs typeface="Calibri" panose="020F0502020204030204" pitchFamily="34" charset="0"/>
              </a:rPr>
              <a:t>Each step costs 1, so the path cost is the number of steps in the path.</a:t>
            </a:r>
          </a:p>
          <a:p>
            <a:pPr marL="0" indent="0">
              <a:buNone/>
            </a:pPr>
            <a:endParaRPr lang="en-US" sz="1800"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2"/>
          <a:stretch>
            <a:fillRect/>
          </a:stretch>
        </p:blipFill>
        <p:spPr>
          <a:xfrm>
            <a:off x="2727158" y="3713960"/>
            <a:ext cx="5831304" cy="2803511"/>
          </a:xfrm>
          <a:prstGeom prst="rect">
            <a:avLst/>
          </a:prstGeom>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404529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922442"/>
          </a:xfrm>
        </p:spPr>
        <p:txBody>
          <a:bodyPr>
            <a:normAutofit/>
          </a:bodyPr>
          <a:lstStyle/>
          <a:p>
            <a:pPr algn="l"/>
            <a:r>
              <a:rPr lang="en-US" dirty="0"/>
              <a:t>State Space Representation</a:t>
            </a:r>
          </a:p>
        </p:txBody>
      </p:sp>
      <p:sp>
        <p:nvSpPr>
          <p:cNvPr id="3" name="Content Placeholder 2"/>
          <p:cNvSpPr>
            <a:spLocks noGrp="1"/>
          </p:cNvSpPr>
          <p:nvPr>
            <p:ph idx="1"/>
          </p:nvPr>
        </p:nvSpPr>
        <p:spPr>
          <a:xfrm>
            <a:off x="799500" y="1283368"/>
            <a:ext cx="10819844" cy="5089724"/>
          </a:xfrm>
        </p:spPr>
        <p:txBody>
          <a:bodyPr>
            <a:normAutofit/>
          </a:bodyPr>
          <a:lstStyle/>
          <a:p>
            <a:pPr marL="0" indent="0">
              <a:buNone/>
            </a:pPr>
            <a:r>
              <a:rPr lang="en-US" sz="1800" b="1" u="sng" dirty="0">
                <a:solidFill>
                  <a:srgbClr val="C00000"/>
                </a:solidFill>
                <a:latin typeface="Calibri" panose="020F0502020204030204" pitchFamily="34" charset="0"/>
                <a:cs typeface="Calibri" panose="020F0502020204030204" pitchFamily="34" charset="0"/>
              </a:rPr>
              <a:t>The water jug problem:</a:t>
            </a:r>
          </a:p>
          <a:p>
            <a:pPr marL="0" indent="0">
              <a:buNone/>
            </a:pPr>
            <a:r>
              <a:rPr lang="en-US" sz="1800" dirty="0">
                <a:latin typeface="Calibri" panose="020F0502020204030204" pitchFamily="34" charset="0"/>
                <a:cs typeface="Calibri" panose="020F0502020204030204" pitchFamily="34" charset="0"/>
              </a:rPr>
              <a:t>Suppose you are given 2 jugs ( 1 of 3 liters and 1 </a:t>
            </a:r>
            <a:r>
              <a:rPr lang="en-US" sz="1800" dirty="0" smtClean="0">
                <a:latin typeface="Calibri" panose="020F0502020204030204" pitchFamily="34" charset="0"/>
                <a:cs typeface="Calibri" panose="020F0502020204030204" pitchFamily="34" charset="0"/>
              </a:rPr>
              <a:t>of </a:t>
            </a:r>
            <a:r>
              <a:rPr lang="en-US" sz="1800" dirty="0">
                <a:latin typeface="Calibri" panose="020F0502020204030204" pitchFamily="34" charset="0"/>
                <a:cs typeface="Calibri" panose="020F0502020204030204" pitchFamily="34" charset="0"/>
              </a:rPr>
              <a:t>4 liters). Goal : get exactly 2L in the 4L jug)</a:t>
            </a:r>
          </a:p>
          <a:p>
            <a:pPr marL="0" indent="0">
              <a:buNone/>
            </a:pPr>
            <a:r>
              <a:rPr lang="en-US" sz="1800" dirty="0">
                <a:solidFill>
                  <a:srgbClr val="C00000"/>
                </a:solidFill>
              </a:rPr>
              <a:t>Solution Paradigm:</a:t>
            </a:r>
          </a:p>
          <a:p>
            <a:pPr marL="256032" lvl="1" indent="0">
              <a:buNone/>
            </a:pPr>
            <a:r>
              <a:rPr lang="en-US" sz="1800" dirty="0"/>
              <a:t>-build a simple production system for solving this problem.</a:t>
            </a:r>
          </a:p>
          <a:p>
            <a:pPr marL="256032" lvl="1" indent="0">
              <a:buNone/>
            </a:pPr>
            <a:r>
              <a:rPr lang="en-US" sz="1800" dirty="0"/>
              <a:t>-represent the problem by using the state space paradigm.</a:t>
            </a:r>
          </a:p>
          <a:p>
            <a:pPr marL="0" indent="0">
              <a:buNone/>
            </a:pPr>
            <a:endParaRPr lang="en-US" sz="18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4719788" y="3160688"/>
            <a:ext cx="4857348" cy="3356783"/>
          </a:xfrm>
          <a:prstGeom prst="rect">
            <a:avLst/>
          </a:prstGeom>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3489267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00" y="216547"/>
            <a:ext cx="10819844" cy="922442"/>
          </a:xfrm>
        </p:spPr>
        <p:txBody>
          <a:bodyPr>
            <a:normAutofit/>
          </a:bodyPr>
          <a:lstStyle/>
          <a:p>
            <a:pPr algn="l"/>
            <a:r>
              <a:rPr lang="en-US" dirty="0"/>
              <a:t>Route Finding Problem</a:t>
            </a:r>
          </a:p>
        </p:txBody>
      </p:sp>
      <p:sp>
        <p:nvSpPr>
          <p:cNvPr id="3" name="Content Placeholder 2"/>
          <p:cNvSpPr>
            <a:spLocks noGrp="1"/>
          </p:cNvSpPr>
          <p:nvPr>
            <p:ph idx="1"/>
          </p:nvPr>
        </p:nvSpPr>
        <p:spPr>
          <a:xfrm>
            <a:off x="799500" y="1283368"/>
            <a:ext cx="10819844" cy="5089724"/>
          </a:xfrm>
        </p:spPr>
        <p:txBody>
          <a:bodyPr>
            <a:normAutofit/>
          </a:bodyPr>
          <a:lstStyle/>
          <a:p>
            <a:pPr marL="0" indent="0">
              <a:buNone/>
            </a:pPr>
            <a:r>
              <a:rPr lang="en-US" sz="1800" b="1" u="sng" dirty="0">
                <a:solidFill>
                  <a:srgbClr val="C00000"/>
                </a:solidFill>
                <a:latin typeface="Calibri" panose="020F0502020204030204" pitchFamily="34" charset="0"/>
                <a:cs typeface="Calibri" panose="020F0502020204030204" pitchFamily="34" charset="0"/>
              </a:rPr>
              <a:t>Find route from 0 to 6</a:t>
            </a:r>
          </a:p>
          <a:p>
            <a:pPr marL="0" indent="0">
              <a:buNone/>
            </a:pPr>
            <a:endParaRPr lang="en-US" sz="1800" b="1" u="sng" dirty="0">
              <a:solidFill>
                <a:srgbClr val="C00000"/>
              </a:solidFill>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Problem Formulation may be as follows:</a:t>
            </a:r>
          </a:p>
          <a:p>
            <a:pPr marL="0" indent="0">
              <a:buNone/>
            </a:pPr>
            <a:r>
              <a:rPr lang="en-US" sz="1800" b="1" dirty="0">
                <a:latin typeface="Calibri" panose="020F0502020204030204" pitchFamily="34" charset="0"/>
                <a:cs typeface="Calibri" panose="020F0502020204030204" pitchFamily="34" charset="0"/>
              </a:rPr>
              <a:t>Initial State:</a:t>
            </a:r>
            <a:r>
              <a:rPr lang="en-US" sz="1800" dirty="0">
                <a:latin typeface="Calibri" panose="020F0502020204030204" pitchFamily="34" charset="0"/>
                <a:cs typeface="Calibri" panose="020F0502020204030204" pitchFamily="34" charset="0"/>
              </a:rPr>
              <a:t>  0</a:t>
            </a:r>
          </a:p>
          <a:p>
            <a:pPr marL="0" indent="0">
              <a:buNone/>
            </a:pPr>
            <a:r>
              <a:rPr lang="en-US" sz="1800" b="1" dirty="0">
                <a:latin typeface="Calibri" panose="020F0502020204030204" pitchFamily="34" charset="0"/>
                <a:cs typeface="Calibri" panose="020F0502020204030204" pitchFamily="34" charset="0"/>
              </a:rPr>
              <a:t>Successor Function:  </a:t>
            </a:r>
            <a:r>
              <a:rPr lang="en-US" sz="1800" dirty="0">
                <a:latin typeface="Calibri" panose="020F0502020204030204" pitchFamily="34" charset="0"/>
                <a:cs typeface="Calibri" panose="020F0502020204030204" pitchFamily="34" charset="0"/>
              </a:rPr>
              <a:t>move from one state to another</a:t>
            </a:r>
          </a:p>
          <a:p>
            <a:pPr marL="0" indent="0">
              <a:buNone/>
            </a:pPr>
            <a:r>
              <a:rPr lang="en-US" sz="1800" b="1" dirty="0">
                <a:latin typeface="Calibri" panose="020F0502020204030204" pitchFamily="34" charset="0"/>
                <a:cs typeface="Calibri" panose="020F0502020204030204" pitchFamily="34" charset="0"/>
              </a:rPr>
              <a:t>Goal test:  </a:t>
            </a:r>
            <a:r>
              <a:rPr lang="en-US" sz="1800" dirty="0">
                <a:latin typeface="Calibri" panose="020F0502020204030204" pitchFamily="34" charset="0"/>
                <a:cs typeface="Calibri" panose="020F0502020204030204" pitchFamily="34" charset="0"/>
              </a:rPr>
              <a:t>whether the arrived state is goal or not</a:t>
            </a:r>
          </a:p>
          <a:p>
            <a:pPr marL="0" indent="0">
              <a:buNone/>
            </a:pPr>
            <a:r>
              <a:rPr lang="en-US" sz="1800" b="1" dirty="0">
                <a:latin typeface="Calibri" panose="020F0502020204030204" pitchFamily="34" charset="0"/>
                <a:cs typeface="Calibri" panose="020F0502020204030204" pitchFamily="34" charset="0"/>
              </a:rPr>
              <a:t>Path cost: </a:t>
            </a:r>
            <a:r>
              <a:rPr lang="en-US" sz="1800" dirty="0">
                <a:latin typeface="Calibri" panose="020F0502020204030204" pitchFamily="34" charset="0"/>
                <a:cs typeface="Calibri" panose="020F0502020204030204" pitchFamily="34" charset="0"/>
              </a:rPr>
              <a:t>total distance, money or time</a:t>
            </a:r>
          </a:p>
        </p:txBody>
      </p:sp>
      <p:pic>
        <p:nvPicPr>
          <p:cNvPr id="7170" name="Picture 2" descr="Dijkstra's Shortest Path Algorithm - A Detailed and Visual Introd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9422" y="2758011"/>
            <a:ext cx="5409922" cy="240797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204401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1950</TotalTime>
  <Words>4708</Words>
  <Application>Microsoft Office PowerPoint</Application>
  <PresentationFormat>Widescreen</PresentationFormat>
  <Paragraphs>493</Paragraphs>
  <Slides>63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Calibri Light</vt:lpstr>
      <vt:lpstr>Wingdings</vt:lpstr>
      <vt:lpstr>Metropolitan</vt:lpstr>
      <vt:lpstr>Unit – III (Problem Solving by Searching) </vt:lpstr>
      <vt:lpstr>Scenario</vt:lpstr>
      <vt:lpstr>Searching and Problem Solving</vt:lpstr>
      <vt:lpstr>Searching and Problem Solving</vt:lpstr>
      <vt:lpstr>Problem Formulation</vt:lpstr>
      <vt:lpstr>State Space Representation</vt:lpstr>
      <vt:lpstr>State Space Representation</vt:lpstr>
      <vt:lpstr>State Space Representation</vt:lpstr>
      <vt:lpstr>Route Finding Problem</vt:lpstr>
      <vt:lpstr>Searching for Solution</vt:lpstr>
      <vt:lpstr>Measuring problem solving performance</vt:lpstr>
      <vt:lpstr>Search Methods</vt:lpstr>
      <vt:lpstr>Search Methods</vt:lpstr>
      <vt:lpstr>Breadth First Search</vt:lpstr>
      <vt:lpstr>BFS Evaluation</vt:lpstr>
      <vt:lpstr>Depth First Search</vt:lpstr>
      <vt:lpstr>Depth First Search</vt:lpstr>
      <vt:lpstr>DFS Evaluation</vt:lpstr>
      <vt:lpstr>Uniform Cost Search</vt:lpstr>
      <vt:lpstr>Uniform Cost Search</vt:lpstr>
      <vt:lpstr>Uniform Cost Search</vt:lpstr>
      <vt:lpstr>Uniform Cost Search Evaluation</vt:lpstr>
      <vt:lpstr>Depth Limited Search</vt:lpstr>
      <vt:lpstr>Iterative Deepening Depth-First Search</vt:lpstr>
      <vt:lpstr>Iterative Deepening Depth-First Search</vt:lpstr>
      <vt:lpstr>Bidirectional Search</vt:lpstr>
      <vt:lpstr>Informed Search Methods</vt:lpstr>
      <vt:lpstr>Informed Search Methods</vt:lpstr>
      <vt:lpstr>Best-First Search</vt:lpstr>
      <vt:lpstr>Remember</vt:lpstr>
      <vt:lpstr>Greedy Best-First Search</vt:lpstr>
      <vt:lpstr>Greedy Best-First Search</vt:lpstr>
      <vt:lpstr>Greedy Best-First Search</vt:lpstr>
      <vt:lpstr>Greedy Best-First Search</vt:lpstr>
      <vt:lpstr>Greedy Best-First Search</vt:lpstr>
      <vt:lpstr>A* Search</vt:lpstr>
      <vt:lpstr>A* Search</vt:lpstr>
      <vt:lpstr>A* Search</vt:lpstr>
      <vt:lpstr>A* Search</vt:lpstr>
      <vt:lpstr>Hill Climbing Search</vt:lpstr>
      <vt:lpstr>Hill Climbing Search</vt:lpstr>
      <vt:lpstr>Hill Climbing Search</vt:lpstr>
      <vt:lpstr>Simulated Annealing</vt:lpstr>
      <vt:lpstr>Simulated Annealing</vt:lpstr>
      <vt:lpstr>Game Search</vt:lpstr>
      <vt:lpstr>Game Search</vt:lpstr>
      <vt:lpstr>Game Search</vt:lpstr>
      <vt:lpstr>Game Search</vt:lpstr>
      <vt:lpstr>Game Search</vt:lpstr>
      <vt:lpstr>Game Search</vt:lpstr>
      <vt:lpstr>Game Search</vt:lpstr>
      <vt:lpstr>Game Search</vt:lpstr>
      <vt:lpstr>Limitations of Mini-max search</vt:lpstr>
      <vt:lpstr>Alpha-beta pruning</vt:lpstr>
      <vt:lpstr>An alpha cutoff</vt:lpstr>
      <vt:lpstr>An beta cutoff</vt:lpstr>
      <vt:lpstr>An alpha-beta cutoff</vt:lpstr>
      <vt:lpstr>Constraint Satisfaction Problem</vt:lpstr>
      <vt:lpstr>Constraint Satisfaction Problem</vt:lpstr>
      <vt:lpstr>Constraint Satisfaction Problem</vt:lpstr>
      <vt:lpstr>Constraint Satisfaction Problem</vt:lpstr>
      <vt:lpstr>Constraint Satisfaction Problem</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III (Problem Solving by Searching)</dc:title>
  <dc:creator>acer</dc:creator>
  <cp:lastModifiedBy>Microsoft account</cp:lastModifiedBy>
  <cp:revision>184</cp:revision>
  <dcterms:created xsi:type="dcterms:W3CDTF">2023-02-11T09:58:33Z</dcterms:created>
  <dcterms:modified xsi:type="dcterms:W3CDTF">2024-11-25T02:22:38Z</dcterms:modified>
</cp:coreProperties>
</file>