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4660"/>
  </p:normalViewPr>
  <p:slideViewPr>
    <p:cSldViewPr snapToGrid="0">
      <p:cViewPr varScale="1">
        <p:scale>
          <a:sx n="40" d="100"/>
          <a:sy n="40" d="100"/>
        </p:scale>
        <p:origin x="48"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E2314-B03B-462A-934B-FD63B8765755}"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7D62-D5B5-411C-95A5-E3B42D0B367C}" type="slidenum">
              <a:rPr lang="en-US" smtClean="0"/>
              <a:t>‹#›</a:t>
            </a:fld>
            <a:endParaRPr lang="en-US"/>
          </a:p>
        </p:txBody>
      </p:sp>
    </p:spTree>
    <p:extLst>
      <p:ext uri="{BB962C8B-B14F-4D97-AF65-F5344CB8AC3E}">
        <p14:creationId xmlns:p14="http://schemas.microsoft.com/office/powerpoint/2010/main" val="66313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E2314-B03B-462A-934B-FD63B8765755}"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7D62-D5B5-411C-95A5-E3B42D0B367C}" type="slidenum">
              <a:rPr lang="en-US" smtClean="0"/>
              <a:t>‹#›</a:t>
            </a:fld>
            <a:endParaRPr lang="en-US"/>
          </a:p>
        </p:txBody>
      </p:sp>
    </p:spTree>
    <p:extLst>
      <p:ext uri="{BB962C8B-B14F-4D97-AF65-F5344CB8AC3E}">
        <p14:creationId xmlns:p14="http://schemas.microsoft.com/office/powerpoint/2010/main" val="26098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E2314-B03B-462A-934B-FD63B8765755}"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7D62-D5B5-411C-95A5-E3B42D0B367C}" type="slidenum">
              <a:rPr lang="en-US" smtClean="0"/>
              <a:t>‹#›</a:t>
            </a:fld>
            <a:endParaRPr lang="en-US"/>
          </a:p>
        </p:txBody>
      </p:sp>
    </p:spTree>
    <p:extLst>
      <p:ext uri="{BB962C8B-B14F-4D97-AF65-F5344CB8AC3E}">
        <p14:creationId xmlns:p14="http://schemas.microsoft.com/office/powerpoint/2010/main" val="29547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E2314-B03B-462A-934B-FD63B8765755}"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7D62-D5B5-411C-95A5-E3B42D0B367C}" type="slidenum">
              <a:rPr lang="en-US" smtClean="0"/>
              <a:t>‹#›</a:t>
            </a:fld>
            <a:endParaRPr lang="en-US"/>
          </a:p>
        </p:txBody>
      </p:sp>
    </p:spTree>
    <p:extLst>
      <p:ext uri="{BB962C8B-B14F-4D97-AF65-F5344CB8AC3E}">
        <p14:creationId xmlns:p14="http://schemas.microsoft.com/office/powerpoint/2010/main" val="4187439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E2314-B03B-462A-934B-FD63B8765755}"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7D62-D5B5-411C-95A5-E3B42D0B367C}" type="slidenum">
              <a:rPr lang="en-US" smtClean="0"/>
              <a:t>‹#›</a:t>
            </a:fld>
            <a:endParaRPr lang="en-US"/>
          </a:p>
        </p:txBody>
      </p:sp>
    </p:spTree>
    <p:extLst>
      <p:ext uri="{BB962C8B-B14F-4D97-AF65-F5344CB8AC3E}">
        <p14:creationId xmlns:p14="http://schemas.microsoft.com/office/powerpoint/2010/main" val="352664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E2314-B03B-462A-934B-FD63B8765755}"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27D62-D5B5-411C-95A5-E3B42D0B367C}" type="slidenum">
              <a:rPr lang="en-US" smtClean="0"/>
              <a:t>‹#›</a:t>
            </a:fld>
            <a:endParaRPr lang="en-US"/>
          </a:p>
        </p:txBody>
      </p:sp>
    </p:spTree>
    <p:extLst>
      <p:ext uri="{BB962C8B-B14F-4D97-AF65-F5344CB8AC3E}">
        <p14:creationId xmlns:p14="http://schemas.microsoft.com/office/powerpoint/2010/main" val="10984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E2314-B03B-462A-934B-FD63B8765755}" type="datetimeFigureOut">
              <a:rPr lang="en-US" smtClean="0"/>
              <a:t>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27D62-D5B5-411C-95A5-E3B42D0B367C}" type="slidenum">
              <a:rPr lang="en-US" smtClean="0"/>
              <a:t>‹#›</a:t>
            </a:fld>
            <a:endParaRPr lang="en-US"/>
          </a:p>
        </p:txBody>
      </p:sp>
    </p:spTree>
    <p:extLst>
      <p:ext uri="{BB962C8B-B14F-4D97-AF65-F5344CB8AC3E}">
        <p14:creationId xmlns:p14="http://schemas.microsoft.com/office/powerpoint/2010/main" val="2991593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E2314-B03B-462A-934B-FD63B8765755}" type="datetimeFigureOut">
              <a:rPr lang="en-US" smtClean="0"/>
              <a:t>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27D62-D5B5-411C-95A5-E3B42D0B367C}" type="slidenum">
              <a:rPr lang="en-US" smtClean="0"/>
              <a:t>‹#›</a:t>
            </a:fld>
            <a:endParaRPr lang="en-US"/>
          </a:p>
        </p:txBody>
      </p:sp>
    </p:spTree>
    <p:extLst>
      <p:ext uri="{BB962C8B-B14F-4D97-AF65-F5344CB8AC3E}">
        <p14:creationId xmlns:p14="http://schemas.microsoft.com/office/powerpoint/2010/main" val="385017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E2314-B03B-462A-934B-FD63B8765755}" type="datetimeFigureOut">
              <a:rPr lang="en-US" smtClean="0"/>
              <a:t>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27D62-D5B5-411C-95A5-E3B42D0B367C}" type="slidenum">
              <a:rPr lang="en-US" smtClean="0"/>
              <a:t>‹#›</a:t>
            </a:fld>
            <a:endParaRPr lang="en-US"/>
          </a:p>
        </p:txBody>
      </p:sp>
    </p:spTree>
    <p:extLst>
      <p:ext uri="{BB962C8B-B14F-4D97-AF65-F5344CB8AC3E}">
        <p14:creationId xmlns:p14="http://schemas.microsoft.com/office/powerpoint/2010/main" val="174954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E2314-B03B-462A-934B-FD63B8765755}"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27D62-D5B5-411C-95A5-E3B42D0B367C}" type="slidenum">
              <a:rPr lang="en-US" smtClean="0"/>
              <a:t>‹#›</a:t>
            </a:fld>
            <a:endParaRPr lang="en-US"/>
          </a:p>
        </p:txBody>
      </p:sp>
    </p:spTree>
    <p:extLst>
      <p:ext uri="{BB962C8B-B14F-4D97-AF65-F5344CB8AC3E}">
        <p14:creationId xmlns:p14="http://schemas.microsoft.com/office/powerpoint/2010/main" val="324477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E2314-B03B-462A-934B-FD63B8765755}"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27D62-D5B5-411C-95A5-E3B42D0B367C}" type="slidenum">
              <a:rPr lang="en-US" smtClean="0"/>
              <a:t>‹#›</a:t>
            </a:fld>
            <a:endParaRPr lang="en-US"/>
          </a:p>
        </p:txBody>
      </p:sp>
    </p:spTree>
    <p:extLst>
      <p:ext uri="{BB962C8B-B14F-4D97-AF65-F5344CB8AC3E}">
        <p14:creationId xmlns:p14="http://schemas.microsoft.com/office/powerpoint/2010/main" val="397148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E2314-B03B-462A-934B-FD63B8765755}" type="datetimeFigureOut">
              <a:rPr lang="en-US" smtClean="0"/>
              <a:t>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927D62-D5B5-411C-95A5-E3B42D0B367C}" type="slidenum">
              <a:rPr lang="en-US" smtClean="0"/>
              <a:t>‹#›</a:t>
            </a:fld>
            <a:endParaRPr lang="en-US"/>
          </a:p>
        </p:txBody>
      </p:sp>
    </p:spTree>
    <p:extLst>
      <p:ext uri="{BB962C8B-B14F-4D97-AF65-F5344CB8AC3E}">
        <p14:creationId xmlns:p14="http://schemas.microsoft.com/office/powerpoint/2010/main" val="425059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Unit 4: LEARNING</a:t>
            </a:r>
            <a:endParaRPr lang="en-US" b="1" dirty="0"/>
          </a:p>
        </p:txBody>
      </p:sp>
      <p:sp>
        <p:nvSpPr>
          <p:cNvPr id="3" name="Subtitle 2"/>
          <p:cNvSpPr>
            <a:spLocks noGrp="1"/>
          </p:cNvSpPr>
          <p:nvPr>
            <p:ph type="subTitle" idx="1"/>
          </p:nvPr>
        </p:nvSpPr>
        <p:spPr/>
        <p:txBody>
          <a:bodyPr>
            <a:normAutofit/>
          </a:bodyPr>
          <a:lstStyle/>
          <a:p>
            <a:r>
              <a:rPr lang="en-US" sz="2800" b="1" dirty="0" smtClean="0"/>
              <a:t>Concepts of machine learning</a:t>
            </a:r>
            <a:endParaRPr lang="en-US" sz="2800" b="1" dirty="0"/>
          </a:p>
        </p:txBody>
      </p:sp>
    </p:spTree>
    <p:extLst>
      <p:ext uri="{BB962C8B-B14F-4D97-AF65-F5344CB8AC3E}">
        <p14:creationId xmlns:p14="http://schemas.microsoft.com/office/powerpoint/2010/main" val="2553117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9389"/>
            <a:ext cx="10515600" cy="5647574"/>
          </a:xfrm>
        </p:spPr>
        <p:txBody>
          <a:bodyPr>
            <a:normAutofit fontScale="77500" lnSpcReduction="20000"/>
          </a:bodyPr>
          <a:lstStyle/>
          <a:p>
            <a:r>
              <a:rPr lang="en-US" dirty="0" smtClean="0"/>
              <a:t>The inspiration for neural networks comes from the extraordinary architecture of the brain.</a:t>
            </a:r>
          </a:p>
          <a:p>
            <a:r>
              <a:rPr lang="en-US" dirty="0" smtClean="0"/>
              <a:t>Biological neurons are cells that process and transmit information in the brain and nervous system.</a:t>
            </a:r>
          </a:p>
          <a:p>
            <a:r>
              <a:rPr lang="en-US" dirty="0" smtClean="0"/>
              <a:t>Artificial Neurons, also known as nodes or units, are the building blocks of neural networks. These computational units are designed to simulate the behavior of biological neurons.</a:t>
            </a:r>
          </a:p>
          <a:p>
            <a:r>
              <a:rPr lang="en-US" dirty="0" smtClean="0"/>
              <a:t>In artificial neural networks, each neuron is represented by a node that takes in input signals from other nodes through weighted connections.</a:t>
            </a:r>
          </a:p>
          <a:p>
            <a:r>
              <a:rPr lang="en-US" dirty="0" smtClean="0"/>
              <a:t>The input signals are transformed by an activation function to determine whether the neuron should fire an output signal.</a:t>
            </a:r>
          </a:p>
          <a:p>
            <a:r>
              <a:rPr lang="en-US" dirty="0" smtClean="0"/>
              <a:t>Learning in both biological and artificial neural networks occurs through the strengthening or weakening of the connections between neurons.</a:t>
            </a:r>
          </a:p>
          <a:p>
            <a:r>
              <a:rPr lang="en-US" dirty="0" smtClean="0"/>
              <a:t>In biological neurons, this is achieved through synaptic plasticity.</a:t>
            </a:r>
          </a:p>
          <a:p>
            <a:r>
              <a:rPr lang="en-US" dirty="0" smtClean="0"/>
              <a:t>In artificial neural networks, this is achieved through training algorithms such as back propagation</a:t>
            </a:r>
          </a:p>
          <a:p>
            <a:r>
              <a:rPr lang="en-US" dirty="0" smtClean="0"/>
              <a:t>The brain neuron learning system is a complex and dynamic process that involves many different factors and mechanisms</a:t>
            </a:r>
          </a:p>
        </p:txBody>
      </p:sp>
    </p:spTree>
    <p:extLst>
      <p:ext uri="{BB962C8B-B14F-4D97-AF65-F5344CB8AC3E}">
        <p14:creationId xmlns:p14="http://schemas.microsoft.com/office/powerpoint/2010/main" val="61604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843"/>
          </a:xfrm>
        </p:spPr>
        <p:txBody>
          <a:bodyPr/>
          <a:lstStyle/>
          <a:p>
            <a:pPr algn="ctr"/>
            <a:r>
              <a:rPr lang="en-US" dirty="0" smtClean="0">
                <a:solidFill>
                  <a:srgbClr val="FF0000"/>
                </a:solidFill>
              </a:rPr>
              <a:t>Definition and Type of learning models</a:t>
            </a:r>
            <a:endParaRPr lang="en-US" dirty="0"/>
          </a:p>
        </p:txBody>
      </p:sp>
      <p:sp>
        <p:nvSpPr>
          <p:cNvPr id="3" name="Content Placeholder 2"/>
          <p:cNvSpPr>
            <a:spLocks noGrp="1"/>
          </p:cNvSpPr>
          <p:nvPr>
            <p:ph idx="1"/>
          </p:nvPr>
        </p:nvSpPr>
        <p:spPr>
          <a:xfrm>
            <a:off x="838200" y="1347537"/>
            <a:ext cx="10515600" cy="4829426"/>
          </a:xfrm>
        </p:spPr>
        <p:txBody>
          <a:bodyPr>
            <a:normAutofit fontScale="85000" lnSpcReduction="20000"/>
          </a:bodyPr>
          <a:lstStyle/>
          <a:p>
            <a:r>
              <a:rPr lang="en-US" dirty="0" smtClean="0"/>
              <a:t>Learning refers to the process of acquiring knowledge, skills, or behaviors through experience, study, or instruction. It is a fundamental aspect of human and animal cognition and is also a key area of study in machine learning and artificial intelligence.</a:t>
            </a:r>
          </a:p>
          <a:p>
            <a:r>
              <a:rPr lang="en-US" dirty="0" smtClean="0"/>
              <a:t>The different types of learning models mentioned</a:t>
            </a:r>
          </a:p>
          <a:p>
            <a:pPr marL="0" indent="0">
              <a:buNone/>
            </a:pPr>
            <a:r>
              <a:rPr lang="en-US" dirty="0" smtClean="0">
                <a:solidFill>
                  <a:srgbClr val="FF0000"/>
                </a:solidFill>
              </a:rPr>
              <a:t>Learning Models</a:t>
            </a:r>
          </a:p>
          <a:p>
            <a:pPr marL="0" indent="0">
              <a:buNone/>
            </a:pPr>
            <a:r>
              <a:rPr lang="en-US" dirty="0" smtClean="0"/>
              <a:t>Machine learning models are algorithms or mathematical representations that are trained on data to make predictions or perform specific tasks. Here are some commonly used machine learning models:</a:t>
            </a:r>
          </a:p>
          <a:p>
            <a:pPr marL="514350" indent="-514350">
              <a:buFont typeface="+mj-lt"/>
              <a:buAutoNum type="arabicPeriod"/>
            </a:pPr>
            <a:r>
              <a:rPr lang="en-US" dirty="0" smtClean="0">
                <a:solidFill>
                  <a:srgbClr val="FF0000"/>
                </a:solidFill>
              </a:rPr>
              <a:t>Linear Regression</a:t>
            </a:r>
            <a:r>
              <a:rPr lang="en-US" dirty="0" smtClean="0"/>
              <a:t>: A model used for regression tasks, where the goal is to predict a continuous numerical value based on input feature. It assumes a linear relationship between the features and the target variable.</a:t>
            </a:r>
          </a:p>
          <a:p>
            <a:pPr marL="514350" indent="-514350">
              <a:buFont typeface="+mj-lt"/>
              <a:buAutoNum type="arabicPeriod"/>
            </a:pPr>
            <a:r>
              <a:rPr lang="en-US" dirty="0" smtClean="0">
                <a:solidFill>
                  <a:srgbClr val="FF0000"/>
                </a:solidFill>
              </a:rPr>
              <a:t>Logistic Regression</a:t>
            </a:r>
            <a:r>
              <a:rPr lang="en-US" dirty="0" smtClean="0"/>
              <a:t>: A model used for binary classification tasks, where the goal is to predict one of two classes. It estimates the probability of the input belonging to a certain class using a logistic function</a:t>
            </a:r>
            <a:endParaRPr lang="en-US" dirty="0"/>
          </a:p>
        </p:txBody>
      </p:sp>
    </p:spTree>
    <p:extLst>
      <p:ext uri="{BB962C8B-B14F-4D97-AF65-F5344CB8AC3E}">
        <p14:creationId xmlns:p14="http://schemas.microsoft.com/office/powerpoint/2010/main" val="377228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074" y="525265"/>
            <a:ext cx="10515600" cy="5993101"/>
          </a:xfrm>
        </p:spPr>
        <p:txBody>
          <a:bodyPr>
            <a:noAutofit/>
          </a:bodyPr>
          <a:lstStyle/>
          <a:p>
            <a:pPr marL="0" indent="0">
              <a:buNone/>
            </a:pPr>
            <a:r>
              <a:rPr lang="en-US" sz="2400" dirty="0" smtClean="0"/>
              <a:t>3. </a:t>
            </a:r>
            <a:r>
              <a:rPr lang="en-US" sz="2400" dirty="0" smtClean="0">
                <a:solidFill>
                  <a:srgbClr val="FF0000"/>
                </a:solidFill>
              </a:rPr>
              <a:t>Decision Trees:</a:t>
            </a:r>
            <a:r>
              <a:rPr lang="en-US" sz="2400" dirty="0" smtClean="0"/>
              <a:t> A model that uses a tree- like structure to make decisions based 	on feature values. Each internal node represents a decision based on a 	feature, and each leaf node represents a predicted class or value.</a:t>
            </a:r>
          </a:p>
          <a:p>
            <a:pPr marL="0" indent="0">
              <a:buNone/>
            </a:pPr>
            <a:r>
              <a:rPr lang="en-US" sz="2400" dirty="0" smtClean="0"/>
              <a:t>4</a:t>
            </a:r>
            <a:r>
              <a:rPr lang="en-US" sz="2400" dirty="0" smtClean="0">
                <a:solidFill>
                  <a:srgbClr val="FF0000"/>
                </a:solidFill>
              </a:rPr>
              <a:t>. Random forest: </a:t>
            </a:r>
            <a:r>
              <a:rPr lang="en-US" sz="2400" dirty="0" smtClean="0"/>
              <a:t>An ensemble model that combines multiple decision trees to 	make predictions. It aggregates the predictions of individual trees to 	produce a final prediction.</a:t>
            </a:r>
          </a:p>
          <a:p>
            <a:pPr marL="0" indent="0">
              <a:buNone/>
            </a:pPr>
            <a:r>
              <a:rPr lang="en-US" sz="2400" dirty="0" smtClean="0"/>
              <a:t>5. </a:t>
            </a:r>
            <a:r>
              <a:rPr lang="en-US" sz="2400" dirty="0" smtClean="0">
                <a:solidFill>
                  <a:srgbClr val="FF0000"/>
                </a:solidFill>
              </a:rPr>
              <a:t>Support Vector Machines(SVM): </a:t>
            </a:r>
            <a:r>
              <a:rPr lang="en-US" sz="2400" dirty="0" smtClean="0"/>
              <a:t>A model that separates data points into 	different classes using hyperplanes in high- dimensional spaces. It aims to 	maximize the margin between classes</a:t>
            </a:r>
          </a:p>
          <a:p>
            <a:pPr marL="0" indent="0">
              <a:buNone/>
            </a:pPr>
            <a:r>
              <a:rPr lang="en-US" sz="2400" dirty="0" smtClean="0"/>
              <a:t> 6. </a:t>
            </a:r>
            <a:r>
              <a:rPr lang="en-US" sz="2400" dirty="0" smtClean="0">
                <a:solidFill>
                  <a:srgbClr val="FF0000"/>
                </a:solidFill>
              </a:rPr>
              <a:t>Neural Networks: </a:t>
            </a:r>
            <a:r>
              <a:rPr lang="en-US" sz="2400" dirty="0" smtClean="0"/>
              <a:t>Deep learning models composed of interconnected layers of 	artificial neurons. They can learn complex patterns and relationships from 	data, making them suitable for tasks such as image recognition and natural 	language processing.</a:t>
            </a:r>
          </a:p>
          <a:p>
            <a:pPr marL="0" indent="0">
              <a:buNone/>
            </a:pPr>
            <a:r>
              <a:rPr lang="en-US" sz="2400" dirty="0" smtClean="0"/>
              <a:t>7. </a:t>
            </a:r>
            <a:r>
              <a:rPr lang="en-US" sz="2400" dirty="0" smtClean="0">
                <a:solidFill>
                  <a:srgbClr val="FF0000"/>
                </a:solidFill>
              </a:rPr>
              <a:t>Naïve Bayes: </a:t>
            </a:r>
            <a:r>
              <a:rPr lang="en-US" sz="2400" dirty="0" smtClean="0"/>
              <a:t>A probabilistic model based on Bayes; theorem that assumes 	independence among features . It is commonly used for text classification 	tasks such as spam detection and sentimental analysis.</a:t>
            </a:r>
          </a:p>
          <a:p>
            <a:pPr marL="0" indent="0">
              <a:buNone/>
            </a:pPr>
            <a:endParaRPr lang="en-US" sz="2400" dirty="0"/>
          </a:p>
        </p:txBody>
      </p:sp>
    </p:spTree>
    <p:extLst>
      <p:ext uri="{BB962C8B-B14F-4D97-AF65-F5344CB8AC3E}">
        <p14:creationId xmlns:p14="http://schemas.microsoft.com/office/powerpoint/2010/main" val="306202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263" y="505326"/>
            <a:ext cx="11405937" cy="5671637"/>
          </a:xfrm>
        </p:spPr>
        <p:txBody>
          <a:bodyPr>
            <a:normAutofit/>
          </a:bodyPr>
          <a:lstStyle/>
          <a:p>
            <a:pPr marL="0" indent="0">
              <a:buNone/>
            </a:pPr>
            <a:r>
              <a:rPr lang="en-US" sz="2400" dirty="0" smtClean="0"/>
              <a:t>8. </a:t>
            </a:r>
            <a:r>
              <a:rPr lang="en-US" sz="2400" dirty="0" smtClean="0">
                <a:solidFill>
                  <a:srgbClr val="FF0000"/>
                </a:solidFill>
              </a:rPr>
              <a:t>K-nearest Neighbors(KNN): </a:t>
            </a:r>
            <a:r>
              <a:rPr lang="en-US" sz="2400" dirty="0" smtClean="0"/>
              <a:t>A model that classifies data points based on the classes of their nearest neighbors. It assigns a new point to the majority class among its k nearest neighbors.</a:t>
            </a:r>
          </a:p>
          <a:p>
            <a:pPr marL="0" indent="0">
              <a:buNone/>
            </a:pPr>
            <a:r>
              <a:rPr lang="en-US" sz="2400" dirty="0" smtClean="0"/>
              <a:t>9. </a:t>
            </a:r>
            <a:r>
              <a:rPr lang="en-US" sz="2400" dirty="0" smtClean="0">
                <a:solidFill>
                  <a:srgbClr val="FF0000"/>
                </a:solidFill>
              </a:rPr>
              <a:t>Gradient Boosting Models: </a:t>
            </a:r>
            <a:r>
              <a:rPr lang="en-US" sz="2400" dirty="0" smtClean="0"/>
              <a:t>Ensemble models that combine multiple 	weak learners(typically decision trees) to create a strong learner. 	Examples include Gradient Boosting Machines (GBM), </a:t>
            </a:r>
            <a:r>
              <a:rPr lang="en-US" sz="2400" dirty="0" err="1" smtClean="0"/>
              <a:t>XGBoost</a:t>
            </a:r>
            <a:r>
              <a:rPr lang="en-US" sz="2400" dirty="0" smtClean="0"/>
              <a:t>, and </a:t>
            </a:r>
            <a:r>
              <a:rPr lang="en-US" sz="2400" dirty="0" err="1" smtClean="0"/>
              <a:t>lightGBM</a:t>
            </a:r>
            <a:r>
              <a:rPr lang="en-US" sz="2400" dirty="0" smtClean="0"/>
              <a:t>.</a:t>
            </a:r>
          </a:p>
          <a:p>
            <a:pPr marL="0" indent="0">
              <a:buNone/>
            </a:pPr>
            <a:r>
              <a:rPr lang="en-US" sz="2400" dirty="0" smtClean="0"/>
              <a:t>10. </a:t>
            </a:r>
            <a:r>
              <a:rPr lang="en-US" sz="2400" dirty="0" smtClean="0">
                <a:solidFill>
                  <a:srgbClr val="FF0000"/>
                </a:solidFill>
              </a:rPr>
              <a:t>Hidden Markov Models(HMM):  </a:t>
            </a:r>
            <a:r>
              <a:rPr lang="en-US" sz="2400" dirty="0" smtClean="0"/>
              <a:t>A statistical model used for sequence 	data, where the underlying system is assumed to be a Markov process with hidden stats. HMMs are widely used in speech recognition and bioinformatics</a:t>
            </a:r>
          </a:p>
          <a:p>
            <a:pPr marL="0" indent="0">
              <a:buNone/>
            </a:pPr>
            <a:r>
              <a:rPr lang="en-US" sz="2400" dirty="0" smtClean="0"/>
              <a:t>These are just a few examples of machine learning models, and there are many more algorithms and variations available depending on the specific problem and data characteristics. Each model has its strengths, limitations, and suitability for different types of tasks.</a:t>
            </a:r>
          </a:p>
          <a:p>
            <a:endParaRPr lang="en-US" sz="2400" dirty="0"/>
          </a:p>
        </p:txBody>
      </p:sp>
    </p:spTree>
    <p:extLst>
      <p:ext uri="{BB962C8B-B14F-4D97-AF65-F5344CB8AC3E}">
        <p14:creationId xmlns:p14="http://schemas.microsoft.com/office/powerpoint/2010/main" val="177879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Different types of learning</a:t>
            </a:r>
          </a:p>
        </p:txBody>
      </p:sp>
      <p:sp>
        <p:nvSpPr>
          <p:cNvPr id="3" name="Content Placeholder 2"/>
          <p:cNvSpPr>
            <a:spLocks noGrp="1"/>
          </p:cNvSpPr>
          <p:nvPr>
            <p:ph idx="1"/>
          </p:nvPr>
        </p:nvSpPr>
        <p:spPr/>
        <p:txBody>
          <a:bodyPr/>
          <a:lstStyle/>
          <a:p>
            <a:r>
              <a:rPr lang="en-US" dirty="0"/>
              <a:t>Machine learning algorithms can be classified into three types</a:t>
            </a:r>
          </a:p>
        </p:txBody>
      </p:sp>
      <p:pic>
        <p:nvPicPr>
          <p:cNvPr id="4" name="Picture 3"/>
          <p:cNvPicPr>
            <a:picLocks noChangeAspect="1"/>
          </p:cNvPicPr>
          <p:nvPr/>
        </p:nvPicPr>
        <p:blipFill>
          <a:blip r:embed="rId2"/>
          <a:stretch>
            <a:fillRect/>
          </a:stretch>
        </p:blipFill>
        <p:spPr>
          <a:xfrm>
            <a:off x="433137" y="2406316"/>
            <a:ext cx="11261558" cy="3770647"/>
          </a:xfrm>
          <a:prstGeom prst="rect">
            <a:avLst/>
          </a:prstGeom>
        </p:spPr>
      </p:pic>
    </p:spTree>
    <p:extLst>
      <p:ext uri="{BB962C8B-B14F-4D97-AF65-F5344CB8AC3E}">
        <p14:creationId xmlns:p14="http://schemas.microsoft.com/office/powerpoint/2010/main" val="2086828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326" y="577516"/>
            <a:ext cx="11165306" cy="5599447"/>
          </a:xfrm>
        </p:spPr>
        <p:txBody>
          <a:bodyPr/>
          <a:lstStyle/>
          <a:p>
            <a:pPr marL="514350" indent="-514350">
              <a:buFont typeface="+mj-lt"/>
              <a:buAutoNum type="arabicPeriod"/>
            </a:pPr>
            <a:r>
              <a:rPr lang="en-US" dirty="0">
                <a:solidFill>
                  <a:srgbClr val="FF0000"/>
                </a:solidFill>
              </a:rPr>
              <a:t>Supervised Learning</a:t>
            </a:r>
          </a:p>
          <a:p>
            <a:pPr marL="0" indent="0">
              <a:buNone/>
            </a:pPr>
            <a:r>
              <a:rPr lang="en-US" dirty="0"/>
              <a:t>It is a form of machine learning in which the algorithm is trained on labeled data to make predictions or decisions based on the data inputs. In supervised learning, the algorithm learns a mapping between the input and output data. This mapping is learned from a labeled dataset, which consists of pairs of input and output data. The algorithm tries to learn the relationship between the input and output data so that it can make accurate predictions on new, unseen data.</a:t>
            </a:r>
          </a:p>
        </p:txBody>
      </p:sp>
      <p:pic>
        <p:nvPicPr>
          <p:cNvPr id="4" name="Picture 3"/>
          <p:cNvPicPr>
            <a:picLocks noChangeAspect="1"/>
          </p:cNvPicPr>
          <p:nvPr/>
        </p:nvPicPr>
        <p:blipFill>
          <a:blip r:embed="rId2"/>
          <a:stretch>
            <a:fillRect/>
          </a:stretch>
        </p:blipFill>
        <p:spPr>
          <a:xfrm>
            <a:off x="505326" y="3922295"/>
            <a:ext cx="10611853" cy="2671010"/>
          </a:xfrm>
          <a:prstGeom prst="rect">
            <a:avLst/>
          </a:prstGeom>
        </p:spPr>
      </p:pic>
    </p:spTree>
    <p:extLst>
      <p:ext uri="{BB962C8B-B14F-4D97-AF65-F5344CB8AC3E}">
        <p14:creationId xmlns:p14="http://schemas.microsoft.com/office/powerpoint/2010/main" val="57555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1263"/>
            <a:ext cx="10515600" cy="5695700"/>
          </a:xfrm>
        </p:spPr>
        <p:txBody>
          <a:bodyPr>
            <a:normAutofit lnSpcReduction="10000"/>
          </a:bodyPr>
          <a:lstStyle/>
          <a:p>
            <a:pPr marL="0" indent="0">
              <a:buNone/>
            </a:pPr>
            <a:r>
              <a:rPr lang="en-US" dirty="0" smtClean="0"/>
              <a:t>2.</a:t>
            </a:r>
            <a:r>
              <a:rPr lang="en-US" dirty="0">
                <a:solidFill>
                  <a:srgbClr val="FF0000"/>
                </a:solidFill>
              </a:rPr>
              <a:t> Unsupervised Learning</a:t>
            </a:r>
          </a:p>
          <a:p>
            <a:pPr marL="0" indent="0">
              <a:buNone/>
            </a:pPr>
            <a:r>
              <a:rPr lang="en-US" sz="2600" dirty="0"/>
              <a:t>Unsupervised learning is a type of machine learning technique in which an algorithm discovers patterns and relationships using unlabeled data. Unlike supervised learning, unsupervised learning doesn’t involve providing the algorithm with labeled target outputs. The primary goal of Unsupervised learning is often to discover hidden patterns, similarities, or clusters within the data, which can then be used for various purposes, such as data exploration, visualization, dimensionality reduction, and more</a:t>
            </a:r>
            <a:r>
              <a:rPr lang="en-US" sz="2600"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sz="2600" dirty="0"/>
              <a:t>The most common unsupervised learning method is cluster analysis, which is used for exploratory data analysis to find hidden patterns or grouping data</a:t>
            </a:r>
          </a:p>
          <a:p>
            <a:pPr marL="0" indent="0">
              <a:buNone/>
            </a:pPr>
            <a:endParaRPr lang="en-US" dirty="0"/>
          </a:p>
        </p:txBody>
      </p:sp>
      <p:pic>
        <p:nvPicPr>
          <p:cNvPr id="4" name="Picture 3"/>
          <p:cNvPicPr>
            <a:picLocks noChangeAspect="1"/>
          </p:cNvPicPr>
          <p:nvPr/>
        </p:nvPicPr>
        <p:blipFill>
          <a:blip r:embed="rId2"/>
          <a:stretch>
            <a:fillRect/>
          </a:stretch>
        </p:blipFill>
        <p:spPr>
          <a:xfrm>
            <a:off x="1054769" y="3082699"/>
            <a:ext cx="9653337" cy="2179864"/>
          </a:xfrm>
          <a:prstGeom prst="rect">
            <a:avLst/>
          </a:prstGeom>
        </p:spPr>
      </p:pic>
    </p:spTree>
    <p:extLst>
      <p:ext uri="{BB962C8B-B14F-4D97-AF65-F5344CB8AC3E}">
        <p14:creationId xmlns:p14="http://schemas.microsoft.com/office/powerpoint/2010/main" val="989122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3137"/>
            <a:ext cx="10515600" cy="5743826"/>
          </a:xfrm>
        </p:spPr>
        <p:txBody>
          <a:bodyPr/>
          <a:lstStyle/>
          <a:p>
            <a:pPr marL="0" indent="0">
              <a:buNone/>
            </a:pPr>
            <a:r>
              <a:rPr lang="en-US" b="1" dirty="0">
                <a:solidFill>
                  <a:srgbClr val="FF0000"/>
                </a:solidFill>
              </a:rPr>
              <a:t>Reinforcement learning</a:t>
            </a:r>
          </a:p>
          <a:p>
            <a:pPr marL="0" indent="0">
              <a:buNone/>
            </a:pPr>
            <a:r>
              <a:rPr lang="en-US" sz="2400" dirty="0"/>
              <a:t>In a Reinforcement learning there is a learner and a decision maker called agent and the surrounding with which it interacts called environment.</a:t>
            </a:r>
          </a:p>
          <a:p>
            <a:pPr marL="0" indent="0">
              <a:buNone/>
            </a:pPr>
            <a:r>
              <a:rPr lang="en-US" sz="2400" dirty="0"/>
              <a:t>The environment, in return, provides reward and a new state based on the actions of the agent.</a:t>
            </a:r>
          </a:p>
          <a:p>
            <a:pPr marL="0" indent="0">
              <a:buNone/>
            </a:pPr>
            <a:r>
              <a:rPr lang="en-US" sz="2400" dirty="0"/>
              <a:t>So, in the reinforcement learning, we do not teach an agent how it should do something but presents it with rewards whether positive or negative based on the actions</a:t>
            </a:r>
            <a:r>
              <a:rPr lang="en-US"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838200" y="3700225"/>
            <a:ext cx="10515600" cy="2476738"/>
          </a:xfrm>
          <a:prstGeom prst="rect">
            <a:avLst/>
          </a:prstGeom>
        </p:spPr>
      </p:pic>
    </p:spTree>
    <p:extLst>
      <p:ext uri="{BB962C8B-B14F-4D97-AF65-F5344CB8AC3E}">
        <p14:creationId xmlns:p14="http://schemas.microsoft.com/office/powerpoint/2010/main" val="2230851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843"/>
          </a:xfrm>
        </p:spPr>
        <p:txBody>
          <a:bodyPr/>
          <a:lstStyle/>
          <a:p>
            <a:pPr algn="ctr"/>
            <a:r>
              <a:rPr lang="en-US" b="1" dirty="0">
                <a:solidFill>
                  <a:srgbClr val="FF0000"/>
                </a:solidFill>
              </a:rPr>
              <a:t>Data and Tools</a:t>
            </a:r>
            <a:endParaRPr lang="en-US" dirty="0"/>
          </a:p>
        </p:txBody>
      </p:sp>
      <p:sp>
        <p:nvSpPr>
          <p:cNvPr id="3" name="Content Placeholder 2"/>
          <p:cNvSpPr>
            <a:spLocks noGrp="1"/>
          </p:cNvSpPr>
          <p:nvPr>
            <p:ph idx="1"/>
          </p:nvPr>
        </p:nvSpPr>
        <p:spPr>
          <a:xfrm>
            <a:off x="505325" y="1130968"/>
            <a:ext cx="11189369" cy="5045995"/>
          </a:xfrm>
        </p:spPr>
        <p:txBody>
          <a:bodyPr>
            <a:normAutofit fontScale="85000" lnSpcReduction="10000"/>
          </a:bodyPr>
          <a:lstStyle/>
          <a:p>
            <a:r>
              <a:rPr lang="en-US" dirty="0"/>
              <a:t>Data and tools are essential components of machine learning</a:t>
            </a:r>
          </a:p>
          <a:p>
            <a:pPr marL="0" indent="0">
              <a:buNone/>
            </a:pPr>
            <a:r>
              <a:rPr lang="en-US" b="1" dirty="0">
                <a:solidFill>
                  <a:srgbClr val="FF0000"/>
                </a:solidFill>
              </a:rPr>
              <a:t>Data</a:t>
            </a:r>
          </a:p>
          <a:p>
            <a:r>
              <a:rPr lang="en-US" dirty="0"/>
              <a:t>Data is the raw material that machine learning algorithms use to learn patterns, make predictions, and perform other tasks.</a:t>
            </a:r>
          </a:p>
          <a:p>
            <a:r>
              <a:rPr lang="en-US" dirty="0"/>
              <a:t>Good quality data is essential for machine learning, as the accuracy and effectiveness of the algorithms depend on the quality of the data used to train them.</a:t>
            </a:r>
          </a:p>
          <a:p>
            <a:r>
              <a:rPr lang="en-US" dirty="0"/>
              <a:t>In machine learning data is typically divided into training, validation, and testing sets.</a:t>
            </a:r>
          </a:p>
          <a:p>
            <a:r>
              <a:rPr lang="en-US" dirty="0"/>
              <a:t>The training set is used to train the machine learning algorithms, while the validation set is used to evaluate the performance of the algorithm during training. The testing set is used to  evaluate the performance of the final model</a:t>
            </a:r>
          </a:p>
          <a:p>
            <a:pPr marL="0" indent="0">
              <a:buNone/>
            </a:pPr>
            <a:r>
              <a:rPr lang="en-US" b="1" dirty="0">
                <a:solidFill>
                  <a:srgbClr val="FF0000"/>
                </a:solidFill>
              </a:rPr>
              <a:t>Tools</a:t>
            </a:r>
          </a:p>
          <a:p>
            <a:pPr marL="0" indent="0">
              <a:buNone/>
            </a:pPr>
            <a:r>
              <a:rPr lang="en-US" dirty="0"/>
              <a:t>Tools are software programs and libraries that are used to implement machine learning algorithms and analyze data. There are several popular machine learning.</a:t>
            </a:r>
          </a:p>
        </p:txBody>
      </p:sp>
    </p:spTree>
    <p:extLst>
      <p:ext uri="{BB962C8B-B14F-4D97-AF65-F5344CB8AC3E}">
        <p14:creationId xmlns:p14="http://schemas.microsoft.com/office/powerpoint/2010/main" val="2928417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1579" y="433136"/>
            <a:ext cx="11165305" cy="6136105"/>
          </a:xfrm>
        </p:spPr>
        <p:txBody>
          <a:bodyPr>
            <a:normAutofit fontScale="92500" lnSpcReduction="20000"/>
          </a:bodyPr>
          <a:lstStyle/>
          <a:p>
            <a:pPr marL="0" indent="0">
              <a:buNone/>
            </a:pPr>
            <a:r>
              <a:rPr lang="en-US" b="1" dirty="0">
                <a:solidFill>
                  <a:srgbClr val="FF0000"/>
                </a:solidFill>
              </a:rPr>
              <a:t>Programming Languages</a:t>
            </a:r>
          </a:p>
          <a:p>
            <a:pPr marL="514350" indent="-514350">
              <a:buAutoNum type="arabicPeriod"/>
            </a:pPr>
            <a:r>
              <a:rPr lang="en-US" b="1" dirty="0"/>
              <a:t>Python: </a:t>
            </a:r>
            <a:r>
              <a:rPr lang="en-US" dirty="0"/>
              <a:t>Python is a popular programming language for machine learning, with many libraries and frameworks such as </a:t>
            </a:r>
            <a:r>
              <a:rPr lang="en-US" b="1" dirty="0" err="1"/>
              <a:t>NumPy</a:t>
            </a:r>
            <a:r>
              <a:rPr lang="en-US" dirty="0"/>
              <a:t>, </a:t>
            </a:r>
            <a:r>
              <a:rPr lang="en-US" b="1" dirty="0"/>
              <a:t>Pandas</a:t>
            </a:r>
            <a:r>
              <a:rPr lang="en-US" dirty="0"/>
              <a:t>, and </a:t>
            </a:r>
            <a:r>
              <a:rPr lang="en-US" b="1" dirty="0" err="1"/>
              <a:t>Scikit</a:t>
            </a:r>
            <a:r>
              <a:rPr lang="en-US" b="1" dirty="0"/>
              <a:t>-Learn</a:t>
            </a:r>
            <a:r>
              <a:rPr lang="en-US" dirty="0"/>
              <a:t>, which provide data analysis, machine learning algorithms, and data visualization capabilities.</a:t>
            </a:r>
          </a:p>
          <a:p>
            <a:pPr marL="514350" indent="-514350">
              <a:buAutoNum type="arabicPeriod"/>
            </a:pPr>
            <a:r>
              <a:rPr lang="en-US" b="1" dirty="0"/>
              <a:t>R</a:t>
            </a:r>
            <a:r>
              <a:rPr lang="en-US" dirty="0"/>
              <a:t>: R is a programming language and environment for statistical computing graphics, widely used in machine learning and data science. It provides many packages for data manipulation, visualization, and machine learning.</a:t>
            </a:r>
          </a:p>
          <a:p>
            <a:pPr marL="0" indent="0">
              <a:buNone/>
            </a:pPr>
            <a:r>
              <a:rPr lang="en-US" b="1" dirty="0">
                <a:solidFill>
                  <a:srgbClr val="FF0000"/>
                </a:solidFill>
              </a:rPr>
              <a:t>Frameworks and libraries</a:t>
            </a:r>
          </a:p>
          <a:p>
            <a:pPr marL="514350" indent="-514350">
              <a:buAutoNum type="arabicPeriod"/>
            </a:pPr>
            <a:r>
              <a:rPr lang="en-US" b="1" dirty="0" err="1"/>
              <a:t>TensorFlow</a:t>
            </a:r>
            <a:r>
              <a:rPr lang="en-US" b="1" dirty="0"/>
              <a:t>: </a:t>
            </a:r>
            <a:r>
              <a:rPr lang="en-US" dirty="0" err="1"/>
              <a:t>Tensorflow</a:t>
            </a:r>
            <a:r>
              <a:rPr lang="en-US" dirty="0"/>
              <a:t> is an open-source machine learning library developed by google, which provides a wide range of machine learning algorithms and tools for deep learning, natural language processing, and computer vision</a:t>
            </a:r>
          </a:p>
          <a:p>
            <a:pPr marL="514350" indent="-514350">
              <a:buAutoNum type="arabicPeriod"/>
            </a:pPr>
            <a:r>
              <a:rPr lang="en-US" b="1" dirty="0" err="1"/>
              <a:t>PyTorch</a:t>
            </a:r>
            <a:r>
              <a:rPr lang="en-US" b="1" dirty="0"/>
              <a:t>: </a:t>
            </a:r>
            <a:r>
              <a:rPr lang="en-US" dirty="0" err="1"/>
              <a:t>PyTorch</a:t>
            </a:r>
            <a:r>
              <a:rPr lang="en-US" dirty="0"/>
              <a:t> is an open-source machine learning library developed by Facebook, which provides a flexible platform for building and training machine learning models, including deep neural networks.</a:t>
            </a:r>
          </a:p>
          <a:p>
            <a:pPr marL="514350" indent="-514350">
              <a:buAutoNum type="arabicPeriod"/>
            </a:pPr>
            <a:r>
              <a:rPr lang="en-US" b="1" dirty="0" err="1"/>
              <a:t>Scikit</a:t>
            </a:r>
            <a:r>
              <a:rPr lang="en-US" b="1" dirty="0"/>
              <a:t>-Learn: </a:t>
            </a:r>
            <a:r>
              <a:rPr lang="en-US" dirty="0"/>
              <a:t>A comprehensive library for classical machine learning algorithms. Includes tools for data preprocessing, model selection, and evaluation.</a:t>
            </a:r>
          </a:p>
          <a:p>
            <a:pPr marL="514350" indent="-514350">
              <a:buAutoNum type="arabicPeriod"/>
            </a:pPr>
            <a:endParaRPr lang="en-US" dirty="0"/>
          </a:p>
          <a:p>
            <a:pPr marL="0" indent="0">
              <a:buNone/>
            </a:pPr>
            <a:endParaRPr lang="en-US" dirty="0"/>
          </a:p>
        </p:txBody>
      </p:sp>
    </p:spTree>
    <p:extLst>
      <p:ext uri="{BB962C8B-B14F-4D97-AF65-F5344CB8AC3E}">
        <p14:creationId xmlns:p14="http://schemas.microsoft.com/office/powerpoint/2010/main" val="212659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 to Machine learning</a:t>
            </a:r>
            <a:endParaRPr lang="en-US" dirty="0"/>
          </a:p>
        </p:txBody>
      </p:sp>
      <p:sp>
        <p:nvSpPr>
          <p:cNvPr id="3" name="Content Placeholder 2"/>
          <p:cNvSpPr>
            <a:spLocks noGrp="1"/>
          </p:cNvSpPr>
          <p:nvPr>
            <p:ph idx="1"/>
          </p:nvPr>
        </p:nvSpPr>
        <p:spPr/>
        <p:txBody>
          <a:bodyPr/>
          <a:lstStyle/>
          <a:p>
            <a:r>
              <a:rPr lang="en-US" dirty="0" smtClean="0"/>
              <a:t>What is the difference between Machine Learning ,Artificial Intelligence and Deep Learning</a:t>
            </a:r>
          </a:p>
        </p:txBody>
      </p:sp>
      <p:pic>
        <p:nvPicPr>
          <p:cNvPr id="4" name="Picture 3"/>
          <p:cNvPicPr>
            <a:picLocks noChangeAspect="1"/>
          </p:cNvPicPr>
          <p:nvPr/>
        </p:nvPicPr>
        <p:blipFill>
          <a:blip r:embed="rId2"/>
          <a:stretch>
            <a:fillRect/>
          </a:stretch>
        </p:blipFill>
        <p:spPr>
          <a:xfrm>
            <a:off x="838200" y="2730137"/>
            <a:ext cx="10369731" cy="3581763"/>
          </a:xfrm>
          <a:prstGeom prst="rect">
            <a:avLst/>
          </a:prstGeom>
        </p:spPr>
      </p:pic>
    </p:spTree>
    <p:extLst>
      <p:ext uri="{BB962C8B-B14F-4D97-AF65-F5344CB8AC3E}">
        <p14:creationId xmlns:p14="http://schemas.microsoft.com/office/powerpoint/2010/main" val="400480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5326"/>
            <a:ext cx="10515600" cy="5671637"/>
          </a:xfrm>
        </p:spPr>
        <p:txBody>
          <a:bodyPr>
            <a:normAutofit fontScale="92500" lnSpcReduction="10000"/>
          </a:bodyPr>
          <a:lstStyle/>
          <a:p>
            <a:pPr marL="0" indent="0">
              <a:buNone/>
            </a:pPr>
            <a:r>
              <a:rPr lang="en-US" b="1" dirty="0">
                <a:solidFill>
                  <a:srgbClr val="FF0000"/>
                </a:solidFill>
              </a:rPr>
              <a:t>Integrated Development Environments(IDEs) </a:t>
            </a:r>
          </a:p>
          <a:p>
            <a:pPr marL="514350" indent="-514350">
              <a:buAutoNum type="arabicPeriod"/>
            </a:pPr>
            <a:r>
              <a:rPr lang="en-US" b="1" dirty="0" err="1"/>
              <a:t>Jupyter</a:t>
            </a:r>
            <a:r>
              <a:rPr lang="en-US" b="1" dirty="0"/>
              <a:t> Notebook: </a:t>
            </a:r>
            <a:r>
              <a:rPr lang="en-US" dirty="0" err="1"/>
              <a:t>Jupyter</a:t>
            </a:r>
            <a:r>
              <a:rPr lang="en-US" dirty="0"/>
              <a:t> notebook is an open-source web application that allows users to create share documents that contain live code, equations, visualization, and narrative text. It is widely used in data science and machine learning for data exploration, experimentation, and visualization.</a:t>
            </a:r>
          </a:p>
          <a:p>
            <a:pPr marL="514350" indent="-514350">
              <a:buAutoNum type="arabicPeriod"/>
            </a:pPr>
            <a:r>
              <a:rPr lang="en-US" b="1" dirty="0"/>
              <a:t>Google </a:t>
            </a:r>
            <a:r>
              <a:rPr lang="en-US" b="1" dirty="0" err="1"/>
              <a:t>Colab</a:t>
            </a:r>
            <a:r>
              <a:rPr lang="en-US" b="1" dirty="0"/>
              <a:t>: </a:t>
            </a:r>
            <a:r>
              <a:rPr lang="en-US" dirty="0"/>
              <a:t>A</a:t>
            </a:r>
            <a:r>
              <a:rPr lang="en-US" b="1" dirty="0"/>
              <a:t> </a:t>
            </a:r>
            <a:r>
              <a:rPr lang="en-US" dirty="0"/>
              <a:t>free cloud service with support for </a:t>
            </a:r>
            <a:r>
              <a:rPr lang="en-US" dirty="0" err="1"/>
              <a:t>Jupyter</a:t>
            </a:r>
            <a:r>
              <a:rPr lang="en-US" dirty="0"/>
              <a:t> Notebooks. Provides free GPU and TPU resources.</a:t>
            </a:r>
          </a:p>
          <a:p>
            <a:pPr marL="0" indent="0">
              <a:buNone/>
            </a:pPr>
            <a:r>
              <a:rPr lang="en-US" b="1" dirty="0">
                <a:solidFill>
                  <a:srgbClr val="FF0000"/>
                </a:solidFill>
              </a:rPr>
              <a:t>Cloud Services</a:t>
            </a:r>
          </a:p>
          <a:p>
            <a:pPr marL="514350" indent="-514350">
              <a:buAutoNum type="arabicPeriod"/>
            </a:pPr>
            <a:r>
              <a:rPr lang="en-US" b="1" dirty="0"/>
              <a:t>Google AI Platform: </a:t>
            </a:r>
            <a:r>
              <a:rPr lang="en-US" dirty="0"/>
              <a:t>Managed services for training and deploying    	models. Supports </a:t>
            </a:r>
            <a:r>
              <a:rPr lang="en-US" dirty="0" err="1"/>
              <a:t>TensorFlow</a:t>
            </a:r>
            <a:r>
              <a:rPr lang="en-US" dirty="0"/>
              <a:t>, </a:t>
            </a:r>
            <a:r>
              <a:rPr lang="en-US" dirty="0" err="1"/>
              <a:t>Keras</a:t>
            </a:r>
            <a:r>
              <a:rPr lang="en-US" dirty="0"/>
              <a:t>, and </a:t>
            </a:r>
            <a:r>
              <a:rPr lang="en-US" dirty="0" err="1"/>
              <a:t>Scikit</a:t>
            </a:r>
            <a:r>
              <a:rPr lang="en-US" dirty="0"/>
              <a:t>-Learn.</a:t>
            </a:r>
          </a:p>
          <a:p>
            <a:pPr marL="514350" indent="-514350">
              <a:buAutoNum type="arabicPeriod"/>
            </a:pPr>
            <a:r>
              <a:rPr lang="en-US" b="1" dirty="0"/>
              <a:t>Amazon </a:t>
            </a:r>
            <a:r>
              <a:rPr lang="en-US" b="1" dirty="0" err="1"/>
              <a:t>SageMaker</a:t>
            </a:r>
            <a:r>
              <a:rPr lang="en-US" b="1" dirty="0"/>
              <a:t>: </a:t>
            </a:r>
            <a:r>
              <a:rPr lang="en-US" dirty="0"/>
              <a:t>Fully managed service for building, training, and deploying ML models. Integrates with other AWS services.</a:t>
            </a:r>
          </a:p>
          <a:p>
            <a:pPr marL="514350" indent="-514350">
              <a:buAutoNum type="arabicPeriod"/>
            </a:pPr>
            <a:r>
              <a:rPr lang="en-US" b="1" dirty="0"/>
              <a:t>Microsoft Azure ML: </a:t>
            </a:r>
            <a:r>
              <a:rPr lang="en-US" dirty="0"/>
              <a:t>Cloud-based environment for machine learning. Supports various frameworks like </a:t>
            </a:r>
            <a:r>
              <a:rPr lang="en-US" dirty="0" err="1"/>
              <a:t>TensorFlow</a:t>
            </a:r>
            <a:r>
              <a:rPr lang="en-US" dirty="0"/>
              <a:t>, </a:t>
            </a:r>
            <a:r>
              <a:rPr lang="en-US" dirty="0" err="1"/>
              <a:t>PyTorch</a:t>
            </a:r>
            <a:r>
              <a:rPr lang="en-US" dirty="0"/>
              <a:t>, and </a:t>
            </a:r>
            <a:r>
              <a:rPr lang="en-US" dirty="0" err="1"/>
              <a:t>Scikit</a:t>
            </a:r>
            <a:r>
              <a:rPr lang="en-US" dirty="0"/>
              <a:t>-Learn.</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55341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907"/>
          </a:xfrm>
        </p:spPr>
        <p:txBody>
          <a:bodyPr/>
          <a:lstStyle/>
          <a:p>
            <a:r>
              <a:rPr lang="en-US" dirty="0" smtClean="0"/>
              <a:t>4.2</a:t>
            </a:r>
            <a:endParaRPr lang="en-US" dirty="0"/>
          </a:p>
        </p:txBody>
      </p:sp>
      <p:sp>
        <p:nvSpPr>
          <p:cNvPr id="3" name="Content Placeholder 2"/>
          <p:cNvSpPr>
            <a:spLocks noGrp="1"/>
          </p:cNvSpPr>
          <p:nvPr>
            <p:ph idx="1"/>
          </p:nvPr>
        </p:nvSpPr>
        <p:spPr>
          <a:xfrm>
            <a:off x="838200" y="1344362"/>
            <a:ext cx="10515600" cy="5056438"/>
          </a:xfrm>
        </p:spPr>
        <p:txBody>
          <a:bodyPr>
            <a:normAutofit/>
          </a:bodyPr>
          <a:lstStyle/>
          <a:p>
            <a:pPr marL="0" indent="0">
              <a:buNone/>
            </a:pPr>
            <a:r>
              <a:rPr lang="en-US" sz="3200" b="1" dirty="0" smtClean="0">
                <a:solidFill>
                  <a:srgbClr val="FF0000"/>
                </a:solidFill>
              </a:rPr>
              <a:t>Rote learning</a:t>
            </a:r>
            <a:r>
              <a:rPr lang="en-US" sz="2600" b="1" dirty="0" smtClean="0"/>
              <a:t>:</a:t>
            </a:r>
          </a:p>
          <a:p>
            <a:pPr marL="0" indent="0">
              <a:buNone/>
            </a:pPr>
            <a:r>
              <a:rPr lang="en-US" sz="2600" dirty="0"/>
              <a:t>Rote learning is a memorization technique that involves repeating information until it is committed to memory</a:t>
            </a:r>
            <a:r>
              <a:rPr lang="en-US" sz="2600" dirty="0" smtClean="0"/>
              <a:t>.</a:t>
            </a:r>
            <a:r>
              <a:rPr lang="en-US" sz="2600" b="1" dirty="0"/>
              <a:t> </a:t>
            </a:r>
            <a:endParaRPr lang="en-US" sz="2600" b="1" dirty="0" smtClean="0"/>
          </a:p>
          <a:p>
            <a:pPr marL="0" indent="0">
              <a:buNone/>
            </a:pPr>
            <a:r>
              <a:rPr lang="en-US" sz="2600" b="1" dirty="0" smtClean="0">
                <a:solidFill>
                  <a:srgbClr val="FF0000"/>
                </a:solidFill>
              </a:rPr>
              <a:t> </a:t>
            </a:r>
            <a:r>
              <a:rPr lang="en-US" sz="2600" b="1" dirty="0"/>
              <a:t>Characteristics</a:t>
            </a:r>
            <a:r>
              <a:rPr lang="en-US" sz="2600" dirty="0"/>
              <a:t>:</a:t>
            </a:r>
          </a:p>
          <a:p>
            <a:pPr lvl="1"/>
            <a:r>
              <a:rPr lang="en-US" sz="2600" dirty="0"/>
              <a:t>No generalization or reasoning.</a:t>
            </a:r>
          </a:p>
          <a:p>
            <a:pPr lvl="1"/>
            <a:r>
              <a:rPr lang="en-US" sz="2600" dirty="0"/>
              <a:t>Direct storage of input-output pairs.</a:t>
            </a:r>
          </a:p>
          <a:p>
            <a:pPr lvl="1"/>
            <a:r>
              <a:rPr lang="en-US" sz="2600" dirty="0"/>
              <a:t>Fast retrieval but limited applicability.</a:t>
            </a:r>
          </a:p>
          <a:p>
            <a:pPr marL="0" indent="0">
              <a:buNone/>
            </a:pPr>
            <a:r>
              <a:rPr lang="en-US" sz="2600" b="1" dirty="0"/>
              <a:t>Example</a:t>
            </a:r>
            <a:r>
              <a:rPr lang="en-US" sz="2600" dirty="0"/>
              <a:t>: Memorizing multiplication tables.</a:t>
            </a:r>
          </a:p>
          <a:p>
            <a:pPr marL="0" indent="0">
              <a:buNone/>
            </a:pPr>
            <a:r>
              <a:rPr lang="en-US" sz="2600" b="1" dirty="0"/>
              <a:t>Pros</a:t>
            </a:r>
            <a:r>
              <a:rPr lang="en-US" sz="2600" dirty="0"/>
              <a:t>: Simple and fast for specific tasks.</a:t>
            </a:r>
          </a:p>
          <a:p>
            <a:pPr marL="0" indent="0">
              <a:buNone/>
            </a:pPr>
            <a:r>
              <a:rPr lang="en-US" sz="2600" b="1" dirty="0"/>
              <a:t>Cons</a:t>
            </a:r>
            <a:r>
              <a:rPr lang="en-US" sz="2600" dirty="0"/>
              <a:t>: Lacks flexibility and cannot handle unseen data.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35436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326" y="336884"/>
            <a:ext cx="11261558" cy="6112042"/>
          </a:xfrm>
        </p:spPr>
        <p:txBody>
          <a:bodyPr/>
          <a:lstStyle/>
          <a:p>
            <a:pPr marL="0" indent="0">
              <a:buNone/>
            </a:pPr>
            <a:r>
              <a:rPr lang="en-US" dirty="0" smtClean="0">
                <a:solidFill>
                  <a:srgbClr val="FF0000"/>
                </a:solidFill>
              </a:rPr>
              <a:t>Learning by analogy:</a:t>
            </a:r>
          </a:p>
          <a:p>
            <a:pPr marL="0" indent="0">
              <a:buNone/>
            </a:pPr>
            <a:r>
              <a:rPr lang="en-US" sz="2600" dirty="0"/>
              <a:t>Learning by analogy involves understanding new concepts by relating them to familiar </a:t>
            </a:r>
            <a:r>
              <a:rPr lang="en-US" sz="2600" dirty="0" smtClean="0"/>
              <a:t>ones.</a:t>
            </a:r>
            <a:r>
              <a:rPr lang="en-US" sz="2600" dirty="0"/>
              <a:t> </a:t>
            </a:r>
            <a:r>
              <a:rPr lang="en-US" sz="2600" dirty="0" smtClean="0"/>
              <a:t>It tries to Solve </a:t>
            </a:r>
            <a:r>
              <a:rPr lang="en-US" sz="2600" dirty="0"/>
              <a:t>new problems by comparing them to similar past problems</a:t>
            </a:r>
            <a:r>
              <a:rPr lang="en-US" sz="2600" dirty="0" smtClean="0"/>
              <a:t>.</a:t>
            </a:r>
          </a:p>
          <a:p>
            <a:pPr marL="0" indent="0">
              <a:buNone/>
            </a:pPr>
            <a:r>
              <a:rPr lang="en-US" sz="2600" b="1" u="sng" dirty="0"/>
              <a:t>Characteristics</a:t>
            </a:r>
            <a:r>
              <a:rPr lang="en-US" sz="2600" b="1" dirty="0" smtClean="0"/>
              <a:t>:</a:t>
            </a:r>
          </a:p>
          <a:p>
            <a:pPr marL="0" indent="0">
              <a:buNone/>
            </a:pPr>
            <a:r>
              <a:rPr lang="en-US" sz="2600" b="1" dirty="0" smtClean="0"/>
              <a:t>Comparative </a:t>
            </a:r>
            <a:r>
              <a:rPr lang="en-US" sz="2600" b="1" dirty="0"/>
              <a:t>Understanding</a:t>
            </a:r>
            <a:r>
              <a:rPr lang="en-US" sz="2600" dirty="0"/>
              <a:t>: Learners use known information to make sense of new information.</a:t>
            </a:r>
          </a:p>
          <a:p>
            <a:pPr marL="0" indent="0">
              <a:buNone/>
            </a:pPr>
            <a:r>
              <a:rPr lang="en-US" sz="2600" b="1" dirty="0"/>
              <a:t>Cognitive Engagement</a:t>
            </a:r>
            <a:r>
              <a:rPr lang="en-US" sz="2600" dirty="0"/>
              <a:t>: Encourages critical thinking as students analyze similarities and differences between concepts.</a:t>
            </a:r>
          </a:p>
          <a:p>
            <a:pPr marL="0" indent="0">
              <a:buNone/>
            </a:pPr>
            <a:r>
              <a:rPr lang="en-US" sz="2600" b="1" dirty="0"/>
              <a:t>Example</a:t>
            </a:r>
            <a:r>
              <a:rPr lang="en-US" sz="2600" dirty="0"/>
              <a:t>: Solving a new math problem by comparing it to a previously solved one</a:t>
            </a:r>
            <a:r>
              <a:rPr lang="en-US" sz="2600" dirty="0" smtClean="0"/>
              <a:t>.</a:t>
            </a:r>
          </a:p>
          <a:p>
            <a:pPr marL="0" indent="0">
              <a:buNone/>
            </a:pPr>
            <a:r>
              <a:rPr lang="en-US" sz="2600" b="1" dirty="0"/>
              <a:t>Pros</a:t>
            </a:r>
            <a:r>
              <a:rPr lang="en-US" sz="2600" dirty="0"/>
              <a:t>: Encourages creativity and problem-solving.</a:t>
            </a:r>
          </a:p>
          <a:p>
            <a:pPr marL="0" indent="0">
              <a:buNone/>
            </a:pPr>
            <a:r>
              <a:rPr lang="en-US" sz="2600" b="1" dirty="0"/>
              <a:t>Cons</a:t>
            </a:r>
            <a:r>
              <a:rPr lang="en-US" sz="2600" dirty="0"/>
              <a:t>: Requires a rich knowledge base and may fail if similarities are weak.</a:t>
            </a:r>
          </a:p>
          <a:p>
            <a:pPr marL="0" indent="0">
              <a:buNone/>
            </a:pPr>
            <a:endParaRPr lang="en-US" dirty="0"/>
          </a:p>
        </p:txBody>
      </p:sp>
      <p:sp>
        <p:nvSpPr>
          <p:cNvPr id="5" name="Rectangle 2"/>
          <p:cNvSpPr>
            <a:spLocks noChangeArrowheads="1"/>
          </p:cNvSpPr>
          <p:nvPr/>
        </p:nvSpPr>
        <p:spPr bwMode="auto">
          <a:xfrm>
            <a:off x="0" y="0"/>
            <a:ext cx="12192000" cy="0"/>
          </a:xfrm>
          <a:prstGeom prst="rect">
            <a:avLst/>
          </a:prstGeom>
          <a:solidFill>
            <a:srgbClr val="292A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6501"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rgbClr val="F8FAFF"/>
                </a:solidFill>
                <a:effectLst/>
                <a:latin typeface="Inter"/>
              </a:rPr>
              <a:t>Pros</a:t>
            </a:r>
            <a:r>
              <a:rPr kumimoji="0" lang="en-US" altLang="en-US" sz="1200" b="0" i="0" u="none" strike="noStrike" cap="none" normalizeH="0" baseline="0" smtClean="0">
                <a:ln>
                  <a:noFill/>
                </a:ln>
                <a:solidFill>
                  <a:srgbClr val="F8FAFF"/>
                </a:solidFill>
                <a:effectLst/>
                <a:latin typeface="Inter"/>
              </a:rPr>
              <a:t>: Encourages creativity and problem-solving.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rgbClr val="F8FAFF"/>
                </a:solidFill>
                <a:effectLst/>
                <a:latin typeface="Inter"/>
              </a:rPr>
              <a:t>Cons</a:t>
            </a:r>
            <a:r>
              <a:rPr kumimoji="0" lang="en-US" altLang="en-US" sz="1200" b="0" i="0" u="none" strike="noStrike" cap="none" normalizeH="0" baseline="0" smtClean="0">
                <a:ln>
                  <a:noFill/>
                </a:ln>
                <a:solidFill>
                  <a:srgbClr val="F8FAFF"/>
                </a:solidFill>
                <a:effectLst/>
                <a:latin typeface="Inter"/>
              </a:rPr>
              <a:t>: Requires a rich knowledge base and may fail if similarities are weak.</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52400" y="152400"/>
            <a:ext cx="12192000" cy="0"/>
          </a:xfrm>
          <a:prstGeom prst="rect">
            <a:avLst/>
          </a:prstGeom>
          <a:solidFill>
            <a:srgbClr val="292A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6501"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rgbClr val="F8FAFF"/>
                </a:solidFill>
                <a:effectLst/>
                <a:latin typeface="Inter"/>
              </a:rPr>
              <a:t>Pros</a:t>
            </a:r>
            <a:r>
              <a:rPr kumimoji="0" lang="en-US" altLang="en-US" sz="1200" b="0" i="0" u="none" strike="noStrike" cap="none" normalizeH="0" baseline="0" smtClean="0">
                <a:ln>
                  <a:noFill/>
                </a:ln>
                <a:solidFill>
                  <a:srgbClr val="F8FAFF"/>
                </a:solidFill>
                <a:effectLst/>
                <a:latin typeface="Inter"/>
              </a:rPr>
              <a:t>: Encourages creativity and problem-solving.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smtClean="0">
                <a:ln>
                  <a:noFill/>
                </a:ln>
                <a:solidFill>
                  <a:srgbClr val="F8FAFF"/>
                </a:solidFill>
                <a:effectLst/>
                <a:latin typeface="Inter"/>
              </a:rPr>
              <a:t>Cons</a:t>
            </a:r>
            <a:r>
              <a:rPr kumimoji="0" lang="en-US" altLang="en-US" sz="1200" b="0" i="0" u="none" strike="noStrike" cap="none" normalizeH="0" baseline="0" smtClean="0">
                <a:ln>
                  <a:noFill/>
                </a:ln>
                <a:solidFill>
                  <a:srgbClr val="F8FAFF"/>
                </a:solidFill>
                <a:effectLst/>
                <a:latin typeface="Inter"/>
              </a:rPr>
              <a:t>: Requires a rich knowledge base and may fail if similarities are weak.</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2100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325" y="457200"/>
            <a:ext cx="11405937" cy="6112042"/>
          </a:xfrm>
        </p:spPr>
        <p:txBody>
          <a:bodyPr/>
          <a:lstStyle/>
          <a:p>
            <a:pPr marL="0" indent="0">
              <a:buNone/>
            </a:pPr>
            <a:r>
              <a:rPr lang="en-US" b="1" dirty="0">
                <a:solidFill>
                  <a:srgbClr val="FF0000"/>
                </a:solidFill>
              </a:rPr>
              <a:t>Inductive </a:t>
            </a:r>
            <a:r>
              <a:rPr lang="en-US" b="1" dirty="0" smtClean="0">
                <a:solidFill>
                  <a:srgbClr val="FF0000"/>
                </a:solidFill>
              </a:rPr>
              <a:t>Learning</a:t>
            </a:r>
          </a:p>
          <a:p>
            <a:pPr marL="0" indent="0">
              <a:buNone/>
            </a:pPr>
            <a:r>
              <a:rPr lang="en-US" sz="2600" dirty="0"/>
              <a:t>Inductive learning is a method where learners derive general principles from specific </a:t>
            </a:r>
            <a:r>
              <a:rPr lang="en-US" sz="2600" dirty="0" smtClean="0"/>
              <a:t>examples or </a:t>
            </a:r>
            <a:r>
              <a:rPr lang="en-US" sz="2600" dirty="0"/>
              <a:t> Learning general rules or patterns from specific examples</a:t>
            </a:r>
            <a:r>
              <a:rPr lang="en-US" sz="2600" dirty="0" smtClean="0"/>
              <a:t>.</a:t>
            </a:r>
          </a:p>
          <a:p>
            <a:pPr marL="0" indent="0">
              <a:buNone/>
            </a:pPr>
            <a:r>
              <a:rPr lang="en-US" sz="2600" b="1" dirty="0"/>
              <a:t>Characteristics</a:t>
            </a:r>
            <a:r>
              <a:rPr lang="en-US" sz="2600" dirty="0"/>
              <a:t>:</a:t>
            </a:r>
          </a:p>
          <a:p>
            <a:pPr lvl="1"/>
            <a:r>
              <a:rPr lang="en-US" sz="2600" dirty="0"/>
              <a:t>Generalizes from observed data.</a:t>
            </a:r>
          </a:p>
          <a:p>
            <a:pPr lvl="1"/>
            <a:r>
              <a:rPr lang="en-US" sz="2600" dirty="0"/>
              <a:t>Used in supervised learning (e.g., classification, regression).</a:t>
            </a:r>
          </a:p>
          <a:p>
            <a:pPr marL="0" indent="0">
              <a:buNone/>
            </a:pPr>
            <a:r>
              <a:rPr lang="en-US" sz="2600" b="1" dirty="0"/>
              <a:t>Example</a:t>
            </a:r>
            <a:r>
              <a:rPr lang="en-US" sz="2600" dirty="0"/>
              <a:t>: Predicting house prices based on historical data.</a:t>
            </a:r>
          </a:p>
          <a:p>
            <a:r>
              <a:rPr lang="en-US" sz="2600" b="1" dirty="0"/>
              <a:t>Pros</a:t>
            </a:r>
            <a:r>
              <a:rPr lang="en-US" sz="2600" dirty="0"/>
              <a:t>: Can handle unseen data and generalize well.</a:t>
            </a:r>
          </a:p>
          <a:p>
            <a:r>
              <a:rPr lang="en-US" sz="2600" b="1" dirty="0"/>
              <a:t>Cons</a:t>
            </a:r>
            <a:r>
              <a:rPr lang="en-US" sz="2600" dirty="0"/>
              <a:t>: Requires large datasets and may </a:t>
            </a:r>
            <a:r>
              <a:rPr lang="en-US" sz="2600" dirty="0" err="1"/>
              <a:t>overfit</a:t>
            </a:r>
            <a:r>
              <a:rPr lang="en-US" sz="2600" dirty="0"/>
              <a:t>.</a:t>
            </a:r>
          </a:p>
          <a:p>
            <a:pPr marL="0" indent="0">
              <a:buNone/>
            </a:pPr>
            <a:r>
              <a:rPr lang="en-US" dirty="0"/>
              <a:t/>
            </a:r>
            <a:br>
              <a:rPr lang="en-US" dirty="0"/>
            </a:br>
            <a:endParaRPr lang="en-US" dirty="0"/>
          </a:p>
        </p:txBody>
      </p:sp>
    </p:spTree>
    <p:extLst>
      <p:ext uri="{BB962C8B-B14F-4D97-AF65-F5344CB8AC3E}">
        <p14:creationId xmlns:p14="http://schemas.microsoft.com/office/powerpoint/2010/main" val="3396644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263" y="385011"/>
            <a:ext cx="11261558" cy="6112042"/>
          </a:xfrm>
        </p:spPr>
        <p:txBody>
          <a:bodyPr/>
          <a:lstStyle/>
          <a:p>
            <a:pPr marL="0" indent="0">
              <a:buNone/>
            </a:pPr>
            <a:r>
              <a:rPr lang="en-US" dirty="0" smtClean="0">
                <a:solidFill>
                  <a:srgbClr val="FF0000"/>
                </a:solidFill>
              </a:rPr>
              <a:t>Explanation </a:t>
            </a:r>
            <a:r>
              <a:rPr lang="en-US" dirty="0">
                <a:solidFill>
                  <a:srgbClr val="FF0000"/>
                </a:solidFill>
              </a:rPr>
              <a:t>B</a:t>
            </a:r>
            <a:r>
              <a:rPr lang="en-US" dirty="0" smtClean="0">
                <a:solidFill>
                  <a:srgbClr val="FF0000"/>
                </a:solidFill>
              </a:rPr>
              <a:t>ased Learning:</a:t>
            </a:r>
          </a:p>
          <a:p>
            <a:pPr marL="0" indent="0">
              <a:buNone/>
            </a:pPr>
            <a:r>
              <a:rPr lang="en-US" sz="2600" dirty="0"/>
              <a:t>Explanation-based learning focuses on understanding why things happen rather than just what happens. It involves learners explaining concepts in their own words</a:t>
            </a:r>
            <a:r>
              <a:rPr lang="en-US" sz="2600" dirty="0" smtClean="0"/>
              <a:t>, which bring up deeper comprehension.</a:t>
            </a:r>
          </a:p>
          <a:p>
            <a:pPr marL="0" indent="0">
              <a:buNone/>
            </a:pPr>
            <a:r>
              <a:rPr lang="en-US" sz="2600" b="1" dirty="0"/>
              <a:t> Characteristics</a:t>
            </a:r>
            <a:r>
              <a:rPr lang="en-US" sz="2600" dirty="0"/>
              <a:t>:</a:t>
            </a:r>
          </a:p>
          <a:p>
            <a:pPr lvl="1"/>
            <a:r>
              <a:rPr lang="en-US" sz="2600" dirty="0"/>
              <a:t>Uses domain knowledge to explain why something is true.</a:t>
            </a:r>
          </a:p>
          <a:p>
            <a:pPr lvl="1"/>
            <a:r>
              <a:rPr lang="en-US" sz="2600" dirty="0"/>
              <a:t>Focuses on understanding rather than memorization</a:t>
            </a:r>
            <a:r>
              <a:rPr lang="en-US" sz="2600" dirty="0" smtClean="0"/>
              <a:t>.</a:t>
            </a:r>
          </a:p>
          <a:p>
            <a:pPr marL="0" indent="0">
              <a:buNone/>
            </a:pPr>
            <a:r>
              <a:rPr lang="en-US" sz="2600" b="1" dirty="0"/>
              <a:t>Example</a:t>
            </a:r>
            <a:r>
              <a:rPr lang="en-US" sz="2600" dirty="0"/>
              <a:t>: Learning chess strategies by understanding why a move is good</a:t>
            </a:r>
            <a:r>
              <a:rPr lang="en-US" sz="2600" dirty="0" smtClean="0"/>
              <a:t>.</a:t>
            </a:r>
          </a:p>
          <a:p>
            <a:r>
              <a:rPr lang="en-US" sz="2600" b="1" dirty="0"/>
              <a:t>Pros</a:t>
            </a:r>
            <a:r>
              <a:rPr lang="en-US" sz="2600" dirty="0"/>
              <a:t>: Produces highly accurate and interpretable models.</a:t>
            </a:r>
          </a:p>
          <a:p>
            <a:r>
              <a:rPr lang="en-US" sz="2600" b="1" dirty="0"/>
              <a:t>Cons</a:t>
            </a:r>
            <a:r>
              <a:rPr lang="en-US" sz="2600" dirty="0"/>
              <a:t>: Requires extensive domain knowledge and may be computationally expensive</a:t>
            </a:r>
            <a:r>
              <a:rPr lang="en-US" sz="2400" dirty="0"/>
              <a:t>.</a:t>
            </a:r>
          </a:p>
          <a:p>
            <a:pPr marL="0" indent="0">
              <a:buNone/>
            </a:pPr>
            <a:endParaRPr lang="en-US" sz="2600" dirty="0"/>
          </a:p>
          <a:p>
            <a:endParaRPr lang="en-US" dirty="0"/>
          </a:p>
          <a:p>
            <a:pPr marL="0" indent="0">
              <a:buNone/>
            </a:pPr>
            <a:endParaRPr lang="en-US" dirty="0">
              <a:solidFill>
                <a:srgbClr val="FF0000"/>
              </a:solidFill>
            </a:endParaRPr>
          </a:p>
        </p:txBody>
      </p:sp>
    </p:spTree>
    <p:extLst>
      <p:ext uri="{BB962C8B-B14F-4D97-AF65-F5344CB8AC3E}">
        <p14:creationId xmlns:p14="http://schemas.microsoft.com/office/powerpoint/2010/main" val="1734349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263" y="457200"/>
            <a:ext cx="11213432" cy="5719763"/>
          </a:xfrm>
        </p:spPr>
        <p:txBody>
          <a:bodyPr/>
          <a:lstStyle/>
          <a:p>
            <a:pPr marL="0" indent="0">
              <a:buNone/>
            </a:pPr>
            <a:r>
              <a:rPr lang="en-US" dirty="0" smtClean="0">
                <a:solidFill>
                  <a:srgbClr val="FF0000"/>
                </a:solidFill>
              </a:rPr>
              <a:t>Learning by evolution(genetic algorithm):</a:t>
            </a:r>
          </a:p>
          <a:p>
            <a:pPr marL="0" indent="0">
              <a:buNone/>
            </a:pPr>
            <a:r>
              <a:rPr lang="en-US" dirty="0" smtClean="0"/>
              <a:t>Genetic algorithm are the subset of a much larger branch of computation known as Evolutionary computation.</a:t>
            </a:r>
          </a:p>
          <a:p>
            <a:pPr marL="0" indent="0">
              <a:buNone/>
            </a:pPr>
            <a:r>
              <a:rPr lang="en-US" dirty="0" smtClean="0"/>
              <a:t>A genetic algorithm(GA) is a search heuristic that is inspired by the process of natural selection. GA’s are used to find approximate solutions to optimization and search problems in AI and  computer science.</a:t>
            </a:r>
          </a:p>
          <a:p>
            <a:pPr marL="0" indent="0">
              <a:buNone/>
            </a:pPr>
            <a:r>
              <a:rPr lang="en-US" dirty="0" smtClean="0"/>
              <a:t>The basic idea behind a genetic algorithm is to use a population of candidate solutions, called individuals or chromosomes, that evolve over time towards better solutions. The evolution is guided by a fitness function that measures the quality of an individual in terms of how well it solves the problem at hand.</a:t>
            </a:r>
          </a:p>
          <a:p>
            <a:pPr marL="0" indent="0">
              <a:buNone/>
            </a:pPr>
            <a:r>
              <a:rPr lang="en-US" b="1" dirty="0" smtClean="0"/>
              <a:t>Analogies in </a:t>
            </a:r>
            <a:r>
              <a:rPr lang="en-US" b="1" dirty="0"/>
              <a:t>G</a:t>
            </a:r>
            <a:r>
              <a:rPr lang="en-US" b="1" dirty="0" smtClean="0"/>
              <a:t>enetic Algorithm</a:t>
            </a:r>
          </a:p>
          <a:p>
            <a:pPr marL="0" indent="0">
              <a:buNone/>
            </a:pPr>
            <a:r>
              <a:rPr lang="en-US" b="1" dirty="0" smtClean="0"/>
              <a:t>Chromosome: </a:t>
            </a:r>
            <a:r>
              <a:rPr lang="en-US" dirty="0" smtClean="0"/>
              <a:t>A potential solution to the problem.</a:t>
            </a:r>
          </a:p>
          <a:p>
            <a:pPr marL="0" indent="0">
              <a:buNone/>
            </a:pPr>
            <a:endParaRPr lang="en-US" dirty="0"/>
          </a:p>
        </p:txBody>
      </p:sp>
    </p:spTree>
    <p:extLst>
      <p:ext uri="{BB962C8B-B14F-4D97-AF65-F5344CB8AC3E}">
        <p14:creationId xmlns:p14="http://schemas.microsoft.com/office/powerpoint/2010/main" val="3101982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011" y="409074"/>
            <a:ext cx="11454063" cy="5991726"/>
          </a:xfrm>
        </p:spPr>
        <p:txBody>
          <a:bodyPr>
            <a:normAutofit fontScale="92500" lnSpcReduction="10000"/>
          </a:bodyPr>
          <a:lstStyle/>
          <a:p>
            <a:pPr marL="0" indent="0">
              <a:buNone/>
            </a:pPr>
            <a:r>
              <a:rPr lang="en-US" b="1" dirty="0" smtClean="0"/>
              <a:t>Gene</a:t>
            </a:r>
            <a:r>
              <a:rPr lang="en-US" dirty="0" smtClean="0"/>
              <a:t>: one element position of a chromosome</a:t>
            </a:r>
            <a:endParaRPr lang="en-US" dirty="0"/>
          </a:p>
          <a:p>
            <a:pPr marL="0" indent="0">
              <a:buNone/>
            </a:pPr>
            <a:r>
              <a:rPr lang="en-US" b="1" dirty="0" smtClean="0"/>
              <a:t>Population</a:t>
            </a:r>
            <a:r>
              <a:rPr lang="en-US" dirty="0" smtClean="0"/>
              <a:t>: A set of potential solutions.</a:t>
            </a:r>
          </a:p>
          <a:p>
            <a:pPr marL="0" indent="0">
              <a:buNone/>
            </a:pPr>
            <a:r>
              <a:rPr lang="en-US" b="1" dirty="0" smtClean="0"/>
              <a:t>Fitness Function</a:t>
            </a:r>
            <a:r>
              <a:rPr lang="en-US" dirty="0" smtClean="0"/>
              <a:t>: A measure of how good a solution is.</a:t>
            </a:r>
          </a:p>
          <a:p>
            <a:pPr marL="0" indent="0">
              <a:buNone/>
            </a:pPr>
            <a:r>
              <a:rPr lang="en-US" dirty="0" smtClean="0"/>
              <a:t>The process of a genetic algorithm typically consists of the following steps:</a:t>
            </a:r>
          </a:p>
          <a:p>
            <a:r>
              <a:rPr lang="en-US" b="1" dirty="0" smtClean="0"/>
              <a:t>Initialization</a:t>
            </a:r>
            <a:r>
              <a:rPr lang="en-US" dirty="0" smtClean="0"/>
              <a:t>: A population of individuals is generated randomly</a:t>
            </a:r>
          </a:p>
          <a:p>
            <a:r>
              <a:rPr lang="en-US" b="1" dirty="0" smtClean="0"/>
              <a:t>Evaluation</a:t>
            </a:r>
            <a:r>
              <a:rPr lang="en-US" dirty="0" smtClean="0"/>
              <a:t>: Each individual in the population is  evaluated using the fitness function.</a:t>
            </a:r>
          </a:p>
          <a:p>
            <a:r>
              <a:rPr lang="en-US" b="1" dirty="0" smtClean="0"/>
              <a:t>Selection</a:t>
            </a:r>
            <a:r>
              <a:rPr lang="en-US" dirty="0" smtClean="0"/>
              <a:t>: individuals with high fitness values are more likely to be selected to produce offspring.</a:t>
            </a:r>
          </a:p>
          <a:p>
            <a:r>
              <a:rPr lang="en-US" b="1" dirty="0" smtClean="0"/>
              <a:t>Crossover</a:t>
            </a:r>
            <a:r>
              <a:rPr lang="en-US" dirty="0" smtClean="0"/>
              <a:t>: the selected individuals are combined to create new individuals through a process called crossover or recombination.</a:t>
            </a:r>
          </a:p>
          <a:p>
            <a:r>
              <a:rPr lang="en-US" b="1" dirty="0" smtClean="0"/>
              <a:t>Mutation</a:t>
            </a:r>
            <a:r>
              <a:rPr lang="en-US" dirty="0" smtClean="0"/>
              <a:t>: small random changes are introduced to the new individuals through a process called mutation.</a:t>
            </a:r>
          </a:p>
          <a:p>
            <a:r>
              <a:rPr lang="en-US" b="1" dirty="0" smtClean="0"/>
              <a:t>Replacement</a:t>
            </a:r>
            <a:r>
              <a:rPr lang="en-US" dirty="0" smtClean="0"/>
              <a:t>: the new individuals replace the old ones in the population and the process continues.</a:t>
            </a:r>
          </a:p>
          <a:p>
            <a:endParaRPr lang="en-US" dirty="0"/>
          </a:p>
        </p:txBody>
      </p:sp>
    </p:spTree>
    <p:extLst>
      <p:ext uri="{BB962C8B-B14F-4D97-AF65-F5344CB8AC3E}">
        <p14:creationId xmlns:p14="http://schemas.microsoft.com/office/powerpoint/2010/main" val="3048848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695" y="-1"/>
            <a:ext cx="11646568" cy="6184233"/>
          </a:xfrm>
        </p:spPr>
        <p:txBody>
          <a:bodyPr/>
          <a:lstStyle/>
          <a:p>
            <a:r>
              <a:rPr lang="en-US" b="1" dirty="0" smtClean="0"/>
              <a:t>Termination: </a:t>
            </a:r>
            <a:r>
              <a:rPr lang="en-US" dirty="0" smtClean="0"/>
              <a:t>after replacement has been done, a stopping criterion is used to provide the basis for termination. The algorithm will terminate after the threshold fitness solution has been attained. It will identify this solution as the best solution in the population.</a:t>
            </a:r>
          </a:p>
          <a:p>
            <a:pPr marL="0" indent="0">
              <a:buNone/>
            </a:pPr>
            <a:r>
              <a:rPr lang="en-US" b="1" dirty="0" smtClean="0"/>
              <a:t>Application of Genetic Algorithms</a:t>
            </a:r>
          </a:p>
          <a:p>
            <a:r>
              <a:rPr lang="en-US" b="1" dirty="0"/>
              <a:t>Optimization Problems</a:t>
            </a:r>
            <a:r>
              <a:rPr lang="en-US" dirty="0"/>
              <a:t>:</a:t>
            </a:r>
          </a:p>
          <a:p>
            <a:pPr lvl="1"/>
            <a:r>
              <a:rPr lang="en-US" dirty="0"/>
              <a:t>Traveling Salesman Problem (TSP), job scheduling, resource allocation.</a:t>
            </a:r>
          </a:p>
          <a:p>
            <a:r>
              <a:rPr lang="en-US" b="1" dirty="0"/>
              <a:t>Machine Learning</a:t>
            </a:r>
            <a:r>
              <a:rPr lang="en-US" dirty="0"/>
              <a:t>:</a:t>
            </a:r>
          </a:p>
          <a:p>
            <a:pPr lvl="1"/>
            <a:r>
              <a:rPr lang="en-US" dirty="0"/>
              <a:t>Feature selection, </a:t>
            </a:r>
            <a:r>
              <a:rPr lang="en-US" dirty="0" err="1"/>
              <a:t>hyperparameter</a:t>
            </a:r>
            <a:r>
              <a:rPr lang="en-US" dirty="0"/>
              <a:t> tuning, neural network training.</a:t>
            </a:r>
          </a:p>
          <a:p>
            <a:r>
              <a:rPr lang="en-US" b="1" dirty="0"/>
              <a:t>Engineering Design</a:t>
            </a:r>
            <a:r>
              <a:rPr lang="en-US" dirty="0"/>
              <a:t>:</a:t>
            </a:r>
          </a:p>
          <a:p>
            <a:pPr lvl="1"/>
            <a:r>
              <a:rPr lang="en-US" dirty="0"/>
              <a:t>Aerodynamic design, structural optimization</a:t>
            </a:r>
            <a:r>
              <a:rPr lang="en-US" dirty="0" smtClean="0"/>
              <a:t>.</a:t>
            </a:r>
          </a:p>
          <a:p>
            <a:r>
              <a:rPr lang="en-US" b="1" dirty="0"/>
              <a:t>Game Development</a:t>
            </a:r>
            <a:r>
              <a:rPr lang="en-US" dirty="0"/>
              <a:t>:</a:t>
            </a:r>
          </a:p>
          <a:p>
            <a:pPr lvl="1"/>
            <a:r>
              <a:rPr lang="en-US" dirty="0"/>
              <a:t>AI for strategy </a:t>
            </a:r>
            <a:r>
              <a:rPr lang="en-US" dirty="0" smtClean="0"/>
              <a:t>games</a:t>
            </a:r>
            <a:endParaRPr lang="en-US" dirty="0"/>
          </a:p>
          <a:p>
            <a:pPr lvl="1"/>
            <a:endParaRPr lang="en-US" dirty="0"/>
          </a:p>
          <a:p>
            <a:endParaRPr lang="en-US" dirty="0"/>
          </a:p>
        </p:txBody>
      </p:sp>
    </p:spTree>
    <p:extLst>
      <p:ext uri="{BB962C8B-B14F-4D97-AF65-F5344CB8AC3E}">
        <p14:creationId xmlns:p14="http://schemas.microsoft.com/office/powerpoint/2010/main" val="2218898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4286"/>
          </a:xfrm>
        </p:spPr>
        <p:txBody>
          <a:bodyPr/>
          <a:lstStyle/>
          <a:p>
            <a:pPr algn="ctr"/>
            <a:r>
              <a:rPr lang="en-US" b="1" dirty="0" smtClean="0">
                <a:solidFill>
                  <a:srgbClr val="FF0000"/>
                </a:solidFill>
              </a:rPr>
              <a:t>History of Machine Learning</a:t>
            </a:r>
            <a:endParaRPr lang="en-US" dirty="0"/>
          </a:p>
        </p:txBody>
      </p:sp>
      <p:sp>
        <p:nvSpPr>
          <p:cNvPr id="3" name="Content Placeholder 2"/>
          <p:cNvSpPr>
            <a:spLocks noGrp="1"/>
          </p:cNvSpPr>
          <p:nvPr>
            <p:ph idx="1"/>
          </p:nvPr>
        </p:nvSpPr>
        <p:spPr>
          <a:xfrm>
            <a:off x="838200" y="1299412"/>
            <a:ext cx="10515600" cy="4877551"/>
          </a:xfrm>
        </p:spPr>
        <p:txBody>
          <a:bodyPr/>
          <a:lstStyle/>
          <a:p>
            <a:r>
              <a:rPr lang="en-US" dirty="0" smtClean="0"/>
              <a:t>Some major milestones and developments in the history of machine learning</a:t>
            </a:r>
          </a:p>
          <a:p>
            <a:endParaRPr lang="en-US" dirty="0"/>
          </a:p>
        </p:txBody>
      </p:sp>
      <p:pic>
        <p:nvPicPr>
          <p:cNvPr id="4" name="Picture 3"/>
          <p:cNvPicPr>
            <a:picLocks noChangeAspect="1"/>
          </p:cNvPicPr>
          <p:nvPr/>
        </p:nvPicPr>
        <p:blipFill>
          <a:blip r:embed="rId2"/>
          <a:stretch>
            <a:fillRect/>
          </a:stretch>
        </p:blipFill>
        <p:spPr>
          <a:xfrm>
            <a:off x="1173616" y="2233698"/>
            <a:ext cx="10180184" cy="4455860"/>
          </a:xfrm>
          <a:prstGeom prst="rect">
            <a:avLst/>
          </a:prstGeom>
        </p:spPr>
      </p:pic>
    </p:spTree>
    <p:extLst>
      <p:ext uri="{BB962C8B-B14F-4D97-AF65-F5344CB8AC3E}">
        <p14:creationId xmlns:p14="http://schemas.microsoft.com/office/powerpoint/2010/main" val="346850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65374" y="595842"/>
            <a:ext cx="9589839" cy="5371042"/>
          </a:xfrm>
          <a:prstGeom prst="rect">
            <a:avLst/>
          </a:prstGeom>
        </p:spPr>
      </p:pic>
    </p:spTree>
    <p:extLst>
      <p:ext uri="{BB962C8B-B14F-4D97-AF65-F5344CB8AC3E}">
        <p14:creationId xmlns:p14="http://schemas.microsoft.com/office/powerpoint/2010/main" val="184765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normAutofit fontScale="92500" lnSpcReduction="10000"/>
          </a:bodyPr>
          <a:lstStyle/>
          <a:p>
            <a:r>
              <a:rPr lang="en-US" dirty="0" smtClean="0">
                <a:solidFill>
                  <a:srgbClr val="FF0000"/>
                </a:solidFill>
              </a:rPr>
              <a:t>Machine learning</a:t>
            </a:r>
          </a:p>
          <a:p>
            <a:pPr marL="0" indent="0">
              <a:buNone/>
            </a:pPr>
            <a:r>
              <a:rPr lang="en-US" dirty="0" smtClean="0">
                <a:cs typeface="Times New Roman" panose="02020603050405020304" pitchFamily="18" charset="0"/>
              </a:rPr>
              <a:t>Arthur Samuel, an early American leader in the field of computer gaming and artificial intelligence, coined the term “Machine Learning” in 1959 while at IBM. He defined machine learning as “</a:t>
            </a:r>
            <a:r>
              <a:rPr lang="en-US" b="1" dirty="0" smtClean="0">
                <a:cs typeface="Times New Roman" panose="02020603050405020304" pitchFamily="18" charset="0"/>
              </a:rPr>
              <a:t>the field of study that gives computers the ability to learn without being explicitly programmed</a:t>
            </a:r>
            <a:r>
              <a:rPr lang="en-US" dirty="0" smtClean="0">
                <a:cs typeface="Times New Roman" panose="02020603050405020304" pitchFamily="18" charset="0"/>
              </a:rPr>
              <a:t>.” </a:t>
            </a:r>
          </a:p>
          <a:p>
            <a:pPr marL="0" indent="0">
              <a:buNone/>
            </a:pPr>
            <a:r>
              <a:rPr lang="en-US" dirty="0" smtClean="0">
                <a:solidFill>
                  <a:srgbClr val="FF0000"/>
                </a:solidFill>
                <a:cs typeface="Times New Roman" panose="02020603050405020304" pitchFamily="18" charset="0"/>
              </a:rPr>
              <a:t>Other definition</a:t>
            </a:r>
          </a:p>
          <a:p>
            <a:pPr marL="0" indent="0">
              <a:buNone/>
            </a:pPr>
            <a:r>
              <a:rPr lang="en-US" dirty="0" smtClean="0">
                <a:cs typeface="Times New Roman" panose="02020603050405020304" pitchFamily="18" charset="0"/>
              </a:rPr>
              <a:t>Machine Learning, often abbreviated as </a:t>
            </a:r>
            <a:r>
              <a:rPr lang="en-US" dirty="0" smtClean="0">
                <a:solidFill>
                  <a:srgbClr val="FF0000"/>
                </a:solidFill>
                <a:cs typeface="Times New Roman" panose="02020603050405020304" pitchFamily="18" charset="0"/>
              </a:rPr>
              <a:t>ML</a:t>
            </a:r>
            <a:r>
              <a:rPr lang="en-US" dirty="0" smtClean="0">
                <a:cs typeface="Times New Roman" panose="02020603050405020304" pitchFamily="18" charset="0"/>
              </a:rPr>
              <a:t>, is a subset of artificial intelligence (</a:t>
            </a:r>
            <a:r>
              <a:rPr lang="en-US" dirty="0" smtClean="0">
                <a:solidFill>
                  <a:srgbClr val="FF0000"/>
                </a:solidFill>
                <a:cs typeface="Times New Roman" panose="02020603050405020304" pitchFamily="18" charset="0"/>
              </a:rPr>
              <a:t>AI</a:t>
            </a:r>
            <a:r>
              <a:rPr lang="en-US" dirty="0" smtClean="0">
                <a:cs typeface="Times New Roman" panose="02020603050405020304" pitchFamily="18" charset="0"/>
              </a:rPr>
              <a:t>) that focuses on the development of computer algorithms that improve automatically through experience and by the use of data. In simpler terms, machine learning enables computers to learn from data and make decisions or predictions without being explicitly programmed to do so.</a:t>
            </a:r>
          </a:p>
          <a:p>
            <a:pPr marL="0" indent="0">
              <a:buNone/>
            </a:pPr>
            <a:r>
              <a:rPr lang="en-US" dirty="0" smtClean="0">
                <a:solidFill>
                  <a:srgbClr val="FF0000"/>
                </a:solidFill>
                <a:cs typeface="Times New Roman" panose="02020603050405020304" pitchFamily="18" charset="0"/>
              </a:rPr>
              <a:t>In traditional programming, </a:t>
            </a:r>
            <a:r>
              <a:rPr lang="en-US" dirty="0" smtClean="0">
                <a:cs typeface="Times New Roman" panose="02020603050405020304" pitchFamily="18" charset="0"/>
              </a:rPr>
              <a:t>a computer follows a set of predefined instructions to perform a task. However, in machine learning, the computer is given a set of examples (data) and a task to perform, but it's up to the computer to figure out how to accomplish the task based on the examples it's given.</a:t>
            </a:r>
            <a:endParaRPr lang="en-US" dirty="0">
              <a:cs typeface="Times New Roman" panose="02020603050405020304" pitchFamily="18" charset="0"/>
            </a:endParaRPr>
          </a:p>
        </p:txBody>
      </p:sp>
    </p:spTree>
    <p:extLst>
      <p:ext uri="{BB962C8B-B14F-4D97-AF65-F5344CB8AC3E}">
        <p14:creationId xmlns:p14="http://schemas.microsoft.com/office/powerpoint/2010/main" val="344572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073" y="529389"/>
            <a:ext cx="11213431" cy="5647574"/>
          </a:xfrm>
        </p:spPr>
        <p:txBody>
          <a:bodyPr/>
          <a:lstStyle/>
          <a:p>
            <a:r>
              <a:rPr lang="en-US" dirty="0" smtClean="0">
                <a:solidFill>
                  <a:srgbClr val="FF0000"/>
                </a:solidFill>
              </a:rPr>
              <a:t>For instance</a:t>
            </a:r>
            <a:r>
              <a:rPr lang="en-US" dirty="0" smtClean="0"/>
              <a:t>, if we want a computer to recognize images of cats, we don't provide it with specific instructions on what a cat looks like. Instead, we give it thousands of images of cats and let the machine learning algorithm figure out the common patterns and features that define a cat. Over time, as the algorithm processes more images, it gets better at recognizing cats, even when presented with images it has never seen before.</a:t>
            </a:r>
          </a:p>
          <a:p>
            <a:r>
              <a:rPr lang="en-US" dirty="0" smtClean="0"/>
              <a:t>This ability to learn from data and improve over time makes machine learning incredibly powerful and versatile. It's the driving force behind many of the technological advancements we see today, from voice assistants and recommendation systems to self-driving cars and predictive analytics</a:t>
            </a:r>
            <a:endParaRPr lang="en-US" dirty="0"/>
          </a:p>
        </p:txBody>
      </p:sp>
    </p:spTree>
    <p:extLst>
      <p:ext uri="{BB962C8B-B14F-4D97-AF65-F5344CB8AC3E}">
        <p14:creationId xmlns:p14="http://schemas.microsoft.com/office/powerpoint/2010/main" val="172629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5843"/>
          </a:xfrm>
        </p:spPr>
        <p:txBody>
          <a:bodyPr/>
          <a:lstStyle/>
          <a:p>
            <a:pPr algn="ctr"/>
            <a:r>
              <a:rPr lang="en-US" b="1" dirty="0" smtClean="0">
                <a:solidFill>
                  <a:srgbClr val="FF0000"/>
                </a:solidFill>
              </a:rPr>
              <a:t>How machine learning works</a:t>
            </a:r>
            <a:endParaRPr lang="en-US" dirty="0"/>
          </a:p>
        </p:txBody>
      </p:sp>
      <p:pic>
        <p:nvPicPr>
          <p:cNvPr id="4" name="Content Placeholder 3"/>
          <p:cNvPicPr>
            <a:picLocks noGrp="1" noChangeAspect="1"/>
          </p:cNvPicPr>
          <p:nvPr>
            <p:ph idx="1"/>
          </p:nvPr>
        </p:nvPicPr>
        <p:blipFill>
          <a:blip r:embed="rId2"/>
          <a:stretch>
            <a:fillRect/>
          </a:stretch>
        </p:blipFill>
        <p:spPr>
          <a:xfrm>
            <a:off x="1660775" y="1130968"/>
            <a:ext cx="9336088" cy="3831700"/>
          </a:xfrm>
          <a:prstGeom prst="rect">
            <a:avLst/>
          </a:prstGeom>
        </p:spPr>
      </p:pic>
    </p:spTree>
    <p:extLst>
      <p:ext uri="{BB962C8B-B14F-4D97-AF65-F5344CB8AC3E}">
        <p14:creationId xmlns:p14="http://schemas.microsoft.com/office/powerpoint/2010/main" val="278159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pPr marL="514350" indent="-514350" algn="just">
              <a:buAutoNum type="arabicPeriod"/>
            </a:pPr>
            <a:r>
              <a:rPr lang="en-US" b="1" dirty="0" smtClean="0"/>
              <a:t>Collecting Data</a:t>
            </a:r>
          </a:p>
          <a:p>
            <a:pPr marL="514350" indent="-514350" algn="just">
              <a:buAutoNum type="arabicPeriod"/>
            </a:pPr>
            <a:r>
              <a:rPr lang="en-US" b="1" dirty="0" smtClean="0"/>
              <a:t>Preparing Data</a:t>
            </a:r>
          </a:p>
          <a:p>
            <a:pPr marL="514350" indent="-514350" algn="just">
              <a:buAutoNum type="arabicPeriod"/>
            </a:pPr>
            <a:r>
              <a:rPr lang="en-US" b="1" dirty="0" smtClean="0"/>
              <a:t>Choosing a Model</a:t>
            </a:r>
          </a:p>
          <a:p>
            <a:pPr marL="514350" indent="-514350" algn="just">
              <a:buAutoNum type="arabicPeriod"/>
            </a:pPr>
            <a:r>
              <a:rPr lang="en-US" b="1" dirty="0" smtClean="0"/>
              <a:t>Training the Model</a:t>
            </a:r>
          </a:p>
          <a:p>
            <a:pPr marL="514350" indent="-514350" algn="just">
              <a:buAutoNum type="arabicPeriod"/>
            </a:pPr>
            <a:r>
              <a:rPr lang="en-US" b="1" dirty="0" smtClean="0"/>
              <a:t>Evaluating the Model</a:t>
            </a:r>
          </a:p>
          <a:p>
            <a:pPr marL="514350" indent="-514350" algn="just">
              <a:buAutoNum type="arabicPeriod"/>
            </a:pPr>
            <a:r>
              <a:rPr lang="en-US" b="1" dirty="0" smtClean="0"/>
              <a:t>Improving the Model</a:t>
            </a:r>
          </a:p>
          <a:p>
            <a:pPr marL="514350" indent="-514350" algn="just">
              <a:buAutoNum type="arabicPeriod"/>
            </a:pPr>
            <a:r>
              <a:rPr lang="en-US" b="1" dirty="0" smtClean="0"/>
              <a:t>Making Predictions</a:t>
            </a:r>
            <a:endParaRPr lang="en-US" b="1" dirty="0"/>
          </a:p>
        </p:txBody>
      </p:sp>
    </p:spTree>
    <p:extLst>
      <p:ext uri="{BB962C8B-B14F-4D97-AF65-F5344CB8AC3E}">
        <p14:creationId xmlns:p14="http://schemas.microsoft.com/office/powerpoint/2010/main" val="191328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3970"/>
          </a:xfrm>
        </p:spPr>
        <p:txBody>
          <a:bodyPr/>
          <a:lstStyle/>
          <a:p>
            <a:pPr algn="ctr"/>
            <a:r>
              <a:rPr lang="en-US" dirty="0" smtClean="0">
                <a:solidFill>
                  <a:srgbClr val="FF0000"/>
                </a:solidFill>
              </a:rPr>
              <a:t>Brain- neuron learning system</a:t>
            </a:r>
            <a:endParaRPr lang="en-US" dirty="0"/>
          </a:p>
        </p:txBody>
      </p:sp>
      <p:pic>
        <p:nvPicPr>
          <p:cNvPr id="4" name="Content Placeholder 3"/>
          <p:cNvPicPr>
            <a:picLocks noGrp="1" noChangeAspect="1"/>
          </p:cNvPicPr>
          <p:nvPr>
            <p:ph idx="1"/>
          </p:nvPr>
        </p:nvPicPr>
        <p:blipFill>
          <a:blip r:embed="rId2"/>
          <a:stretch>
            <a:fillRect/>
          </a:stretch>
        </p:blipFill>
        <p:spPr>
          <a:xfrm>
            <a:off x="1275347" y="1249363"/>
            <a:ext cx="10078453" cy="4857750"/>
          </a:xfrm>
          <a:prstGeom prst="rect">
            <a:avLst/>
          </a:prstGeom>
        </p:spPr>
      </p:pic>
    </p:spTree>
    <p:extLst>
      <p:ext uri="{BB962C8B-B14F-4D97-AF65-F5344CB8AC3E}">
        <p14:creationId xmlns:p14="http://schemas.microsoft.com/office/powerpoint/2010/main" val="1198920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1982</Words>
  <Application>Microsoft Office PowerPoint</Application>
  <PresentationFormat>Widescreen</PresentationFormat>
  <Paragraphs>154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Inter</vt:lpstr>
      <vt:lpstr>Times New Roman</vt:lpstr>
      <vt:lpstr>Office Theme</vt:lpstr>
      <vt:lpstr>Unit 4: LEARNING</vt:lpstr>
      <vt:lpstr>Introduction to Machine learning</vt:lpstr>
      <vt:lpstr>History of Machine Learning</vt:lpstr>
      <vt:lpstr>PowerPoint Presentation</vt:lpstr>
      <vt:lpstr>PowerPoint Presentation</vt:lpstr>
      <vt:lpstr>PowerPoint Presentation</vt:lpstr>
      <vt:lpstr>How machine learning works</vt:lpstr>
      <vt:lpstr>PowerPoint Presentation</vt:lpstr>
      <vt:lpstr>Brain- neuron learning system</vt:lpstr>
      <vt:lpstr>PowerPoint Presentation</vt:lpstr>
      <vt:lpstr>Definition and Type of learning models</vt:lpstr>
      <vt:lpstr>PowerPoint Presentation</vt:lpstr>
      <vt:lpstr>PowerPoint Presentation</vt:lpstr>
      <vt:lpstr>Different types of learning</vt:lpstr>
      <vt:lpstr>PowerPoint Presentation</vt:lpstr>
      <vt:lpstr>PowerPoint Presentation</vt:lpstr>
      <vt:lpstr>PowerPoint Presentation</vt:lpstr>
      <vt:lpstr>Data and Tools</vt:lpstr>
      <vt:lpstr>PowerPoint Presentation</vt:lpstr>
      <vt:lpstr>PowerPoint Presentation</vt:lpstr>
      <vt:lpstr>4.2</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LEARNING</dc:title>
  <dc:creator>Microsoft account</dc:creator>
  <cp:lastModifiedBy>Microsoft account</cp:lastModifiedBy>
  <cp:revision>13</cp:revision>
  <dcterms:created xsi:type="dcterms:W3CDTF">2025-02-04T02:04:27Z</dcterms:created>
  <dcterms:modified xsi:type="dcterms:W3CDTF">2025-02-09T17:00:50Z</dcterms:modified>
</cp:coreProperties>
</file>