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71" r:id="rId8"/>
    <p:sldId id="265" r:id="rId9"/>
    <p:sldId id="272" r:id="rId10"/>
    <p:sldId id="273" r:id="rId11"/>
    <p:sldId id="263" r:id="rId12"/>
    <p:sldId id="264" r:id="rId13"/>
    <p:sldId id="266" r:id="rId14"/>
    <p:sldId id="267" r:id="rId15"/>
    <p:sldId id="268" r:id="rId16"/>
    <p:sldId id="269" r:id="rId17"/>
    <p:sldId id="270"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53" autoAdjust="0"/>
  </p:normalViewPr>
  <p:slideViewPr>
    <p:cSldViewPr snapToGrid="0">
      <p:cViewPr varScale="1">
        <p:scale>
          <a:sx n="69" d="100"/>
          <a:sy n="69" d="100"/>
        </p:scale>
        <p:origin x="780" y="66"/>
      </p:cViewPr>
      <p:guideLst/>
    </p:cSldViewPr>
  </p:slideViewPr>
  <p:outlineViewPr>
    <p:cViewPr>
      <p:scale>
        <a:sx n="33" d="100"/>
        <a:sy n="33" d="100"/>
      </p:scale>
      <p:origin x="0" y="-257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60BE1D-8E52-4213-8EE7-9AC573E100D1}"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A406-F7FD-4566-9C8C-671594ABDBCB}" type="slidenum">
              <a:rPr lang="en-US" smtClean="0"/>
              <a:t>‹#›</a:t>
            </a:fld>
            <a:endParaRPr lang="en-US"/>
          </a:p>
        </p:txBody>
      </p:sp>
    </p:spTree>
    <p:extLst>
      <p:ext uri="{BB962C8B-B14F-4D97-AF65-F5344CB8AC3E}">
        <p14:creationId xmlns:p14="http://schemas.microsoft.com/office/powerpoint/2010/main" val="631448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60BE1D-8E52-4213-8EE7-9AC573E100D1}"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A406-F7FD-4566-9C8C-671594ABDBCB}" type="slidenum">
              <a:rPr lang="en-US" smtClean="0"/>
              <a:t>‹#›</a:t>
            </a:fld>
            <a:endParaRPr lang="en-US"/>
          </a:p>
        </p:txBody>
      </p:sp>
    </p:spTree>
    <p:extLst>
      <p:ext uri="{BB962C8B-B14F-4D97-AF65-F5344CB8AC3E}">
        <p14:creationId xmlns:p14="http://schemas.microsoft.com/office/powerpoint/2010/main" val="535312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60BE1D-8E52-4213-8EE7-9AC573E100D1}"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A406-F7FD-4566-9C8C-671594ABDBCB}" type="slidenum">
              <a:rPr lang="en-US" smtClean="0"/>
              <a:t>‹#›</a:t>
            </a:fld>
            <a:endParaRPr lang="en-US"/>
          </a:p>
        </p:txBody>
      </p:sp>
    </p:spTree>
    <p:extLst>
      <p:ext uri="{BB962C8B-B14F-4D97-AF65-F5344CB8AC3E}">
        <p14:creationId xmlns:p14="http://schemas.microsoft.com/office/powerpoint/2010/main" val="3305406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60BE1D-8E52-4213-8EE7-9AC573E100D1}"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A406-F7FD-4566-9C8C-671594ABDBCB}" type="slidenum">
              <a:rPr lang="en-US" smtClean="0"/>
              <a:t>‹#›</a:t>
            </a:fld>
            <a:endParaRPr lang="en-US"/>
          </a:p>
        </p:txBody>
      </p:sp>
    </p:spTree>
    <p:extLst>
      <p:ext uri="{BB962C8B-B14F-4D97-AF65-F5344CB8AC3E}">
        <p14:creationId xmlns:p14="http://schemas.microsoft.com/office/powerpoint/2010/main" val="1607487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60BE1D-8E52-4213-8EE7-9AC573E100D1}"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AA406-F7FD-4566-9C8C-671594ABDBCB}" type="slidenum">
              <a:rPr lang="en-US" smtClean="0"/>
              <a:t>‹#›</a:t>
            </a:fld>
            <a:endParaRPr lang="en-US"/>
          </a:p>
        </p:txBody>
      </p:sp>
    </p:spTree>
    <p:extLst>
      <p:ext uri="{BB962C8B-B14F-4D97-AF65-F5344CB8AC3E}">
        <p14:creationId xmlns:p14="http://schemas.microsoft.com/office/powerpoint/2010/main" val="122945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60BE1D-8E52-4213-8EE7-9AC573E100D1}"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AA406-F7FD-4566-9C8C-671594ABDBCB}" type="slidenum">
              <a:rPr lang="en-US" smtClean="0"/>
              <a:t>‹#›</a:t>
            </a:fld>
            <a:endParaRPr lang="en-US"/>
          </a:p>
        </p:txBody>
      </p:sp>
    </p:spTree>
    <p:extLst>
      <p:ext uri="{BB962C8B-B14F-4D97-AF65-F5344CB8AC3E}">
        <p14:creationId xmlns:p14="http://schemas.microsoft.com/office/powerpoint/2010/main" val="410840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60BE1D-8E52-4213-8EE7-9AC573E100D1}" type="datetimeFigureOut">
              <a:rPr lang="en-US" smtClean="0"/>
              <a:t>2/24/2025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9AA406-F7FD-4566-9C8C-671594ABDBCB}" type="slidenum">
              <a:rPr lang="en-US" smtClean="0"/>
              <a:t>‹#›</a:t>
            </a:fld>
            <a:endParaRPr lang="en-US"/>
          </a:p>
        </p:txBody>
      </p:sp>
    </p:spTree>
    <p:extLst>
      <p:ext uri="{BB962C8B-B14F-4D97-AF65-F5344CB8AC3E}">
        <p14:creationId xmlns:p14="http://schemas.microsoft.com/office/powerpoint/2010/main" val="2982309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60BE1D-8E52-4213-8EE7-9AC573E100D1}" type="datetimeFigureOut">
              <a:rPr lang="en-US" smtClean="0"/>
              <a:t>2/24/2025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9AA406-F7FD-4566-9C8C-671594ABDBCB}" type="slidenum">
              <a:rPr lang="en-US" smtClean="0"/>
              <a:t>‹#›</a:t>
            </a:fld>
            <a:endParaRPr lang="en-US"/>
          </a:p>
        </p:txBody>
      </p:sp>
    </p:spTree>
    <p:extLst>
      <p:ext uri="{BB962C8B-B14F-4D97-AF65-F5344CB8AC3E}">
        <p14:creationId xmlns:p14="http://schemas.microsoft.com/office/powerpoint/2010/main" val="862460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0BE1D-8E52-4213-8EE7-9AC573E100D1}" type="datetimeFigureOut">
              <a:rPr lang="en-US" smtClean="0"/>
              <a:t>2/24/2025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9AA406-F7FD-4566-9C8C-671594ABDBCB}" type="slidenum">
              <a:rPr lang="en-US" smtClean="0"/>
              <a:t>‹#›</a:t>
            </a:fld>
            <a:endParaRPr lang="en-US"/>
          </a:p>
        </p:txBody>
      </p:sp>
    </p:spTree>
    <p:extLst>
      <p:ext uri="{BB962C8B-B14F-4D97-AF65-F5344CB8AC3E}">
        <p14:creationId xmlns:p14="http://schemas.microsoft.com/office/powerpoint/2010/main" val="1556128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60BE1D-8E52-4213-8EE7-9AC573E100D1}"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AA406-F7FD-4566-9C8C-671594ABDBCB}" type="slidenum">
              <a:rPr lang="en-US" smtClean="0"/>
              <a:t>‹#›</a:t>
            </a:fld>
            <a:endParaRPr lang="en-US"/>
          </a:p>
        </p:txBody>
      </p:sp>
    </p:spTree>
    <p:extLst>
      <p:ext uri="{BB962C8B-B14F-4D97-AF65-F5344CB8AC3E}">
        <p14:creationId xmlns:p14="http://schemas.microsoft.com/office/powerpoint/2010/main" val="5899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60BE1D-8E52-4213-8EE7-9AC573E100D1}"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AA406-F7FD-4566-9C8C-671594ABDBCB}" type="slidenum">
              <a:rPr lang="en-US" smtClean="0"/>
              <a:t>‹#›</a:t>
            </a:fld>
            <a:endParaRPr lang="en-US"/>
          </a:p>
        </p:txBody>
      </p:sp>
    </p:spTree>
    <p:extLst>
      <p:ext uri="{BB962C8B-B14F-4D97-AF65-F5344CB8AC3E}">
        <p14:creationId xmlns:p14="http://schemas.microsoft.com/office/powerpoint/2010/main" val="2557094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0BE1D-8E52-4213-8EE7-9AC573E100D1}" type="datetimeFigureOut">
              <a:rPr lang="en-US" smtClean="0"/>
              <a:t>2/24/2025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9AA406-F7FD-4566-9C8C-671594ABDBCB}" type="slidenum">
              <a:rPr lang="en-US" smtClean="0"/>
              <a:t>‹#›</a:t>
            </a:fld>
            <a:endParaRPr lang="en-US"/>
          </a:p>
        </p:txBody>
      </p:sp>
    </p:spTree>
    <p:extLst>
      <p:ext uri="{BB962C8B-B14F-4D97-AF65-F5344CB8AC3E}">
        <p14:creationId xmlns:p14="http://schemas.microsoft.com/office/powerpoint/2010/main" val="4080916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Unit- 5</a:t>
            </a:r>
            <a:r>
              <a:rPr lang="en-US" dirty="0"/>
              <a:t/>
            </a:r>
            <a:br>
              <a:rPr lang="en-US" dirty="0"/>
            </a:br>
            <a:r>
              <a:rPr lang="en-US" dirty="0" smtClean="0"/>
              <a:t>Neural Network</a:t>
            </a:r>
            <a:endParaRPr lang="en-US" dirty="0"/>
          </a:p>
        </p:txBody>
      </p:sp>
      <p:sp>
        <p:nvSpPr>
          <p:cNvPr id="3" name="Content Placeholder 2"/>
          <p:cNvSpPr>
            <a:spLocks noGrp="1"/>
          </p:cNvSpPr>
          <p:nvPr>
            <p:ph idx="1"/>
          </p:nvPr>
        </p:nvSpPr>
        <p:spPr/>
        <p:txBody>
          <a:bodyPr>
            <a:normAutofit/>
          </a:bodyPr>
          <a:lstStyle/>
          <a:p>
            <a:pPr algn="just"/>
            <a:r>
              <a:rPr lang="en-US" sz="2600" dirty="0" smtClean="0">
                <a:latin typeface="Times New Roman" panose="02020603050405020304" pitchFamily="18" charset="0"/>
                <a:cs typeface="Times New Roman" panose="02020603050405020304" pitchFamily="18" charset="0"/>
              </a:rPr>
              <a:t>Artificial Neural Network (ANN) is commonly referred as Neural Network (NN). It is the computational paradigm that is motivated from the way the computation is performed by human brain or nervous system.</a:t>
            </a:r>
          </a:p>
          <a:p>
            <a:pPr algn="just"/>
            <a:r>
              <a:rPr lang="en-US" sz="2600" dirty="0" smtClean="0">
                <a:latin typeface="Times New Roman" panose="02020603050405020304" pitchFamily="18" charset="0"/>
                <a:cs typeface="Times New Roman" panose="02020603050405020304" pitchFamily="18" charset="0"/>
              </a:rPr>
              <a:t>Brain is a highly complex, non-linear, and parallel computation system that can perform computations like perception, pattern recognition, motor control etc. Neuron or nerve cell is the basic structural unit of brain.</a:t>
            </a:r>
          </a:p>
          <a:p>
            <a:pPr algn="just"/>
            <a:r>
              <a:rPr lang="en-US" sz="2600" dirty="0" smtClean="0">
                <a:latin typeface="Times New Roman" panose="02020603050405020304" pitchFamily="18" charset="0"/>
                <a:cs typeface="Times New Roman" panose="02020603050405020304" pitchFamily="18" charset="0"/>
              </a:rPr>
              <a:t>Neural networks can be trained to perform a variety of tasks, such as image classification, speech recognition, and natural language processing</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276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020" y="457200"/>
            <a:ext cx="10515600" cy="5719763"/>
          </a:xfrm>
        </p:spPr>
        <p:txBody>
          <a:bodyPr>
            <a:normAutofit fontScale="92500" lnSpcReduction="10000"/>
          </a:bodyPr>
          <a:lstStyle/>
          <a:p>
            <a:pPr marL="0" indent="0" algn="just">
              <a:buNone/>
            </a:pPr>
            <a:r>
              <a:rPr lang="en-US" sz="3200" b="1" u="sng" dirty="0">
                <a:latin typeface="Book Antiqua" pitchFamily="18" charset="0"/>
              </a:rPr>
              <a:t>Example: </a:t>
            </a:r>
            <a:r>
              <a:rPr lang="en-US" i="1" dirty="0">
                <a:latin typeface="Book Antiqua" pitchFamily="18" charset="0"/>
              </a:rPr>
              <a:t>Consider following stochastic neuron and compute its probability of firing by assuming </a:t>
            </a:r>
            <a:r>
              <a:rPr lang="en-US" i="1" dirty="0" smtClean="0">
                <a:latin typeface="Book Antiqua" pitchFamily="18" charset="0"/>
              </a:rPr>
              <a:t>T=5</a:t>
            </a:r>
          </a:p>
          <a:p>
            <a:pPr>
              <a:lnSpc>
                <a:spcPct val="150000"/>
              </a:lnSpc>
            </a:pPr>
            <a:r>
              <a:rPr lang="en-US" dirty="0">
                <a:latin typeface="Book Antiqua" panose="02040602050305030304" pitchFamily="18" charset="0"/>
              </a:rPr>
              <a:t>u=x</a:t>
            </a:r>
            <a:r>
              <a:rPr lang="en-US" baseline="-25000" dirty="0">
                <a:latin typeface="Book Antiqua" panose="02040602050305030304" pitchFamily="18" charset="0"/>
              </a:rPr>
              <a:t>1</a:t>
            </a:r>
            <a:r>
              <a:rPr lang="en-US" dirty="0">
                <a:latin typeface="Book Antiqua" panose="02040602050305030304" pitchFamily="18" charset="0"/>
              </a:rPr>
              <a:t>*w</a:t>
            </a:r>
            <a:r>
              <a:rPr lang="en-US" baseline="-25000" dirty="0">
                <a:latin typeface="Book Antiqua" panose="02040602050305030304" pitchFamily="18" charset="0"/>
              </a:rPr>
              <a:t>1</a:t>
            </a:r>
            <a:r>
              <a:rPr lang="en-US" dirty="0">
                <a:latin typeface="Book Antiqua" panose="02040602050305030304" pitchFamily="18" charset="0"/>
              </a:rPr>
              <a:t>+x</a:t>
            </a:r>
            <a:r>
              <a:rPr lang="en-US" baseline="-25000" dirty="0">
                <a:latin typeface="Book Antiqua" panose="02040602050305030304" pitchFamily="18" charset="0"/>
              </a:rPr>
              <a:t>2</a:t>
            </a:r>
            <a:r>
              <a:rPr lang="en-US" dirty="0">
                <a:latin typeface="Book Antiqua" panose="02040602050305030304" pitchFamily="18" charset="0"/>
              </a:rPr>
              <a:t>*w</a:t>
            </a:r>
            <a:r>
              <a:rPr lang="en-US" baseline="-25000" dirty="0">
                <a:latin typeface="Book Antiqua" panose="02040602050305030304" pitchFamily="18" charset="0"/>
              </a:rPr>
              <a:t>2</a:t>
            </a:r>
            <a:r>
              <a:rPr lang="en-US" dirty="0">
                <a:latin typeface="Book Antiqua" panose="02040602050305030304" pitchFamily="18" charset="0"/>
              </a:rPr>
              <a:t>+x</a:t>
            </a:r>
            <a:r>
              <a:rPr lang="en-US" baseline="-25000" dirty="0">
                <a:latin typeface="Book Antiqua" panose="02040602050305030304" pitchFamily="18" charset="0"/>
              </a:rPr>
              <a:t>3</a:t>
            </a:r>
            <a:r>
              <a:rPr lang="en-US" dirty="0">
                <a:latin typeface="Book Antiqua" panose="02040602050305030304" pitchFamily="18" charset="0"/>
              </a:rPr>
              <a:t>*w</a:t>
            </a:r>
            <a:r>
              <a:rPr lang="en-US" baseline="-25000" dirty="0">
                <a:latin typeface="Book Antiqua" panose="02040602050305030304" pitchFamily="18" charset="0"/>
              </a:rPr>
              <a:t>3</a:t>
            </a:r>
            <a:endParaRPr lang="en-US" dirty="0">
              <a:latin typeface="Book Antiqua" panose="02040602050305030304" pitchFamily="18" charset="0"/>
            </a:endParaRPr>
          </a:p>
          <a:p>
            <a:pPr>
              <a:lnSpc>
                <a:spcPct val="150000"/>
              </a:lnSpc>
            </a:pPr>
            <a:r>
              <a:rPr lang="en-US" dirty="0">
                <a:latin typeface="Book Antiqua" panose="02040602050305030304" pitchFamily="18" charset="0"/>
              </a:rPr>
              <a:t>   =2*1.5+1*2+2*0.5=6</a:t>
            </a:r>
          </a:p>
          <a:p>
            <a:pPr>
              <a:lnSpc>
                <a:spcPct val="150000"/>
              </a:lnSpc>
            </a:pPr>
            <a:r>
              <a:rPr lang="en-US" dirty="0">
                <a:latin typeface="Book Antiqua" panose="02040602050305030304" pitchFamily="18" charset="0"/>
              </a:rPr>
              <a:t>v=</a:t>
            </a:r>
            <a:r>
              <a:rPr lang="en-US" dirty="0" err="1">
                <a:latin typeface="Book Antiqua" panose="02040602050305030304" pitchFamily="18" charset="0"/>
              </a:rPr>
              <a:t>u+b</a:t>
            </a:r>
            <a:r>
              <a:rPr lang="en-US" dirty="0">
                <a:latin typeface="Book Antiqua" panose="02040602050305030304" pitchFamily="18" charset="0"/>
              </a:rPr>
              <a:t>=6+1=7</a:t>
            </a:r>
          </a:p>
          <a:p>
            <a:pPr>
              <a:lnSpc>
                <a:spcPct val="150000"/>
              </a:lnSpc>
            </a:pPr>
            <a:r>
              <a:rPr lang="en-US" dirty="0">
                <a:latin typeface="Book Antiqua" panose="02040602050305030304" pitchFamily="18" charset="0"/>
              </a:rPr>
              <a:t>Now,</a:t>
            </a:r>
          </a:p>
          <a:p>
            <a:pPr>
              <a:lnSpc>
                <a:spcPct val="150000"/>
              </a:lnSpc>
            </a:pPr>
            <a:r>
              <a:rPr lang="en-US" dirty="0">
                <a:latin typeface="Book Antiqua" panose="02040602050305030304" pitchFamily="18" charset="0"/>
              </a:rPr>
              <a:t>P(v)=1/(1+e</a:t>
            </a:r>
            <a:r>
              <a:rPr lang="en-US" baseline="30000" dirty="0">
                <a:latin typeface="Book Antiqua" panose="02040602050305030304" pitchFamily="18" charset="0"/>
              </a:rPr>
              <a:t>-v/T</a:t>
            </a:r>
            <a:r>
              <a:rPr lang="en-US" dirty="0">
                <a:latin typeface="Book Antiqua" panose="02040602050305030304" pitchFamily="18" charset="0"/>
              </a:rPr>
              <a:t>)</a:t>
            </a:r>
          </a:p>
          <a:p>
            <a:pPr>
              <a:lnSpc>
                <a:spcPct val="150000"/>
              </a:lnSpc>
            </a:pPr>
            <a:r>
              <a:rPr lang="en-US" dirty="0">
                <a:latin typeface="Book Antiqua" panose="02040602050305030304" pitchFamily="18" charset="0"/>
              </a:rPr>
              <a:t>       =1/(1+e</a:t>
            </a:r>
            <a:r>
              <a:rPr lang="en-US" baseline="30000" dirty="0">
                <a:latin typeface="Book Antiqua" panose="02040602050305030304" pitchFamily="18" charset="0"/>
              </a:rPr>
              <a:t>-7/5</a:t>
            </a:r>
            <a:r>
              <a:rPr lang="en-US" dirty="0">
                <a:latin typeface="Book Antiqua" panose="02040602050305030304" pitchFamily="18" charset="0"/>
              </a:rPr>
              <a:t>)=0.802</a:t>
            </a:r>
          </a:p>
          <a:p>
            <a:pPr>
              <a:lnSpc>
                <a:spcPct val="150000"/>
              </a:lnSpc>
            </a:pPr>
            <a:r>
              <a:rPr lang="en-US" dirty="0">
                <a:latin typeface="Book Antiqua" panose="02040602050305030304" pitchFamily="18" charset="0"/>
              </a:rPr>
              <a:t>Thus, the probability of firing the neuron is 0.802</a:t>
            </a:r>
          </a:p>
          <a:p>
            <a:pPr marL="0" indent="0" algn="just">
              <a:buNone/>
            </a:pPr>
            <a:endParaRPr lang="en-US" i="1" dirty="0">
              <a:latin typeface="Book Antiqua" pitchFamily="18" charset="0"/>
            </a:endParaRPr>
          </a:p>
        </p:txBody>
      </p:sp>
      <p:pic>
        <p:nvPicPr>
          <p:cNvPr id="20" name="Picture 19"/>
          <p:cNvPicPr>
            <a:picLocks noChangeAspect="1"/>
          </p:cNvPicPr>
          <p:nvPr/>
        </p:nvPicPr>
        <p:blipFill>
          <a:blip r:embed="rId2"/>
          <a:stretch>
            <a:fillRect/>
          </a:stretch>
        </p:blipFill>
        <p:spPr>
          <a:xfrm>
            <a:off x="5189016" y="1531620"/>
            <a:ext cx="5867604" cy="3497580"/>
          </a:xfrm>
          <a:prstGeom prst="rect">
            <a:avLst/>
          </a:prstGeom>
        </p:spPr>
      </p:pic>
    </p:spTree>
    <p:extLst>
      <p:ext uri="{BB962C8B-B14F-4D97-AF65-F5344CB8AC3E}">
        <p14:creationId xmlns:p14="http://schemas.microsoft.com/office/powerpoint/2010/main" val="2219013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9295"/>
          </a:xfrm>
        </p:spPr>
        <p:txBody>
          <a:bodyPr/>
          <a:lstStyle/>
          <a:p>
            <a:r>
              <a:rPr lang="en-US" b="1" dirty="0" smtClean="0"/>
              <a:t>How backpropagation algorithm works</a:t>
            </a:r>
            <a:endParaRPr lang="en-US" b="1" dirty="0"/>
          </a:p>
        </p:txBody>
      </p:sp>
      <p:sp>
        <p:nvSpPr>
          <p:cNvPr id="3" name="Content Placeholder 2"/>
          <p:cNvSpPr>
            <a:spLocks noGrp="1"/>
          </p:cNvSpPr>
          <p:nvPr>
            <p:ph idx="1"/>
          </p:nvPr>
        </p:nvSpPr>
        <p:spPr>
          <a:xfrm>
            <a:off x="838200" y="1074420"/>
            <a:ext cx="10515600" cy="5574574"/>
          </a:xfrm>
        </p:spPr>
        <p:txBody>
          <a:bodyPr>
            <a:normAutofit/>
          </a:bodyPr>
          <a:lstStyle/>
          <a:p>
            <a:r>
              <a:rPr lang="en-US" sz="2600" dirty="0" smtClean="0"/>
              <a:t>The backpropagation algorithm in neural network computes the gradient of the loss function for a single weight by the chain rule. It efficiently computes one layer at a time, unlike a native direct computation. It computes the gradient, but it does not define how the gradient is used. It generalize the computation in the delta rule.</a:t>
            </a:r>
          </a:p>
          <a:p>
            <a:r>
              <a:rPr lang="en-US" sz="2600" dirty="0" smtClean="0"/>
              <a:t>Consider the following Back propagation neural network example diagram to understand:</a:t>
            </a:r>
            <a:endParaRPr lang="en-US" sz="2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0971" y="3861707"/>
            <a:ext cx="9339943" cy="2499904"/>
          </a:xfrm>
          <a:prstGeom prst="rect">
            <a:avLst/>
          </a:prstGeom>
        </p:spPr>
      </p:pic>
    </p:spTree>
    <p:extLst>
      <p:ext uri="{BB962C8B-B14F-4D97-AF65-F5344CB8AC3E}">
        <p14:creationId xmlns:p14="http://schemas.microsoft.com/office/powerpoint/2010/main" val="264787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80060"/>
            <a:ext cx="10515600" cy="5696903"/>
          </a:xfrm>
        </p:spPr>
        <p:txBody>
          <a:bodyPr/>
          <a:lstStyle/>
          <a:p>
            <a:pPr marL="0" indent="0">
              <a:buNone/>
            </a:pPr>
            <a:r>
              <a:rPr lang="en-US" b="1" dirty="0" smtClean="0"/>
              <a:t>How Backpropagation Algorithm works</a:t>
            </a:r>
          </a:p>
          <a:p>
            <a:pPr marL="0" indent="0">
              <a:buNone/>
            </a:pPr>
            <a:r>
              <a:rPr lang="en-US" dirty="0" smtClean="0"/>
              <a:t>1. Inputs X, arrive through the pre-connected path</a:t>
            </a:r>
            <a:endParaRPr lang="en-US" dirty="0"/>
          </a:p>
          <a:p>
            <a:pPr marL="0" indent="0">
              <a:buNone/>
            </a:pPr>
            <a:r>
              <a:rPr lang="en-US" dirty="0" smtClean="0"/>
              <a:t>2. Input is modeled using real weights W. the weights are usually 	randomly selected</a:t>
            </a:r>
          </a:p>
          <a:p>
            <a:pPr marL="0" indent="0">
              <a:buNone/>
            </a:pPr>
            <a:r>
              <a:rPr lang="en-US" dirty="0" smtClean="0"/>
              <a:t>3. Calculate the output for every neuron from the Input layer, to the 	hidden layers, to the output layer</a:t>
            </a:r>
          </a:p>
          <a:p>
            <a:pPr marL="0" indent="0">
              <a:buNone/>
            </a:pPr>
            <a:r>
              <a:rPr lang="en-US" dirty="0" smtClean="0"/>
              <a:t>4. Calculate the error in the outputs</a:t>
            </a:r>
          </a:p>
          <a:p>
            <a:pPr marL="0" indent="0">
              <a:buNone/>
            </a:pPr>
            <a:r>
              <a:rPr lang="en-US" b="1" dirty="0" smtClean="0"/>
              <a:t>Error= Actual Output-Desired Output</a:t>
            </a:r>
          </a:p>
          <a:p>
            <a:pPr marL="0" indent="0">
              <a:buNone/>
            </a:pPr>
            <a:r>
              <a:rPr lang="en-US" dirty="0" smtClean="0"/>
              <a:t>5. Travel back from the output layer to the hidden layer to adjust the 	weights such that the error is minimized</a:t>
            </a:r>
          </a:p>
          <a:p>
            <a:pPr marL="0" indent="0">
              <a:buNone/>
            </a:pPr>
            <a:r>
              <a:rPr lang="en-US" dirty="0" smtClean="0"/>
              <a:t>Keep repeating the process until the desired output is achieved</a:t>
            </a:r>
            <a:endParaRPr lang="en-US" dirty="0"/>
          </a:p>
        </p:txBody>
      </p:sp>
    </p:spTree>
    <p:extLst>
      <p:ext uri="{BB962C8B-B14F-4D97-AF65-F5344CB8AC3E}">
        <p14:creationId xmlns:p14="http://schemas.microsoft.com/office/powerpoint/2010/main" val="8201897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Backpropagation algorithm</a:t>
            </a:r>
            <a:endParaRPr lang="en-US" b="1" dirty="0"/>
          </a:p>
        </p:txBody>
      </p:sp>
      <p:sp>
        <p:nvSpPr>
          <p:cNvPr id="3" name="Content Placeholder 2"/>
          <p:cNvSpPr>
            <a:spLocks noGrp="1"/>
          </p:cNvSpPr>
          <p:nvPr>
            <p:ph idx="1"/>
          </p:nvPr>
        </p:nvSpPr>
        <p:spPr/>
        <p:txBody>
          <a:bodyPr/>
          <a:lstStyle/>
          <a:p>
            <a:pPr algn="just">
              <a:buNone/>
            </a:pPr>
            <a:r>
              <a:rPr lang="en-US" sz="3200" b="1" u="sng" dirty="0">
                <a:latin typeface="Book Antiqua" pitchFamily="18" charset="0"/>
              </a:rPr>
              <a:t>Example</a:t>
            </a:r>
          </a:p>
          <a:p>
            <a:pPr algn="just"/>
            <a:r>
              <a:rPr lang="en-US" dirty="0">
                <a:latin typeface="Book Antiqua" panose="02040602050305030304" pitchFamily="18" charset="0"/>
              </a:rPr>
              <a:t>Consider a MLP given below. Let the learning rate be 1. The initial weights of the network are given in the table below. Assume that first training tuple is (1, 0, 1) and its target output is 1. Calculate weight updates by using back-propagation algorithm. Assume                    .</a:t>
            </a:r>
          </a:p>
          <a:p>
            <a:endParaRPr lang="en-US" dirty="0"/>
          </a:p>
        </p:txBody>
      </p:sp>
      <p:pic>
        <p:nvPicPr>
          <p:cNvPr id="4" name="Picture 3"/>
          <p:cNvPicPr>
            <a:picLocks noChangeAspect="1"/>
          </p:cNvPicPr>
          <p:nvPr/>
        </p:nvPicPr>
        <p:blipFill>
          <a:blip r:embed="rId2"/>
          <a:stretch>
            <a:fillRect/>
          </a:stretch>
        </p:blipFill>
        <p:spPr>
          <a:xfrm>
            <a:off x="4485971" y="4001294"/>
            <a:ext cx="1434769" cy="799306"/>
          </a:xfrm>
          <a:prstGeom prst="rect">
            <a:avLst/>
          </a:prstGeom>
        </p:spPr>
      </p:pic>
    </p:spTree>
    <p:extLst>
      <p:ext uri="{BB962C8B-B14F-4D97-AF65-F5344CB8AC3E}">
        <p14:creationId xmlns:p14="http://schemas.microsoft.com/office/powerpoint/2010/main" val="33837127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17863" y="1825625"/>
            <a:ext cx="9144793" cy="3604476"/>
          </a:xfrm>
          <a:prstGeom prst="rect">
            <a:avLst/>
          </a:prstGeom>
        </p:spPr>
      </p:pic>
      <p:sp>
        <p:nvSpPr>
          <p:cNvPr id="6" name="Content Placeholder 5"/>
          <p:cNvSpPr>
            <a:spLocks noGrp="1"/>
          </p:cNvSpPr>
          <p:nvPr>
            <p:ph idx="1"/>
          </p:nvPr>
        </p:nvSpPr>
        <p:spPr>
          <a:xfrm>
            <a:off x="838200" y="1165860"/>
            <a:ext cx="9624456" cy="4264241"/>
          </a:xfrm>
        </p:spPr>
        <p:txBody>
          <a:bodyPr/>
          <a:lstStyle/>
          <a:p>
            <a:pPr marL="0" indent="0">
              <a:buNone/>
            </a:pPr>
            <a:endParaRPr lang="en-US" dirty="0"/>
          </a:p>
        </p:txBody>
      </p:sp>
    </p:spTree>
    <p:extLst>
      <p:ext uri="{BB962C8B-B14F-4D97-AF65-F5344CB8AC3E}">
        <p14:creationId xmlns:p14="http://schemas.microsoft.com/office/powerpoint/2010/main" val="2204357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0140" y="1965960"/>
            <a:ext cx="10233660" cy="4000500"/>
          </a:xfrm>
        </p:spPr>
      </p:pic>
    </p:spTree>
    <p:extLst>
      <p:ext uri="{BB962C8B-B14F-4D97-AF65-F5344CB8AC3E}">
        <p14:creationId xmlns:p14="http://schemas.microsoft.com/office/powerpoint/2010/main" val="4048130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63140"/>
            <a:ext cx="9357359" cy="3954780"/>
          </a:xfrm>
        </p:spPr>
      </p:pic>
    </p:spTree>
    <p:extLst>
      <p:ext uri="{BB962C8B-B14F-4D97-AF65-F5344CB8AC3E}">
        <p14:creationId xmlns:p14="http://schemas.microsoft.com/office/powerpoint/2010/main" val="4006982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43100"/>
            <a:ext cx="10515599" cy="4617720"/>
          </a:xfrm>
        </p:spPr>
      </p:pic>
    </p:spTree>
    <p:extLst>
      <p:ext uri="{BB962C8B-B14F-4D97-AF65-F5344CB8AC3E}">
        <p14:creationId xmlns:p14="http://schemas.microsoft.com/office/powerpoint/2010/main" val="618998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3615"/>
          </a:xfrm>
        </p:spPr>
        <p:txBody>
          <a:bodyPr/>
          <a:lstStyle/>
          <a:p>
            <a:pPr algn="ctr"/>
            <a:r>
              <a:rPr lang="en-US" b="1" dirty="0" smtClean="0"/>
              <a:t>Gate Realization using neural network</a:t>
            </a:r>
            <a:endParaRPr lang="en-US" b="1" dirty="0"/>
          </a:p>
        </p:txBody>
      </p:sp>
      <p:sp>
        <p:nvSpPr>
          <p:cNvPr id="3" name="Content Placeholder 2"/>
          <p:cNvSpPr>
            <a:spLocks noGrp="1"/>
          </p:cNvSpPr>
          <p:nvPr>
            <p:ph idx="1"/>
          </p:nvPr>
        </p:nvSpPr>
        <p:spPr>
          <a:xfrm>
            <a:off x="365760" y="1348740"/>
            <a:ext cx="11224260" cy="5349240"/>
          </a:xfrm>
        </p:spPr>
        <p:txBody>
          <a:bodyPr/>
          <a:lstStyle/>
          <a:p>
            <a:pPr marL="0" indent="0">
              <a:buNone/>
            </a:pPr>
            <a:r>
              <a:rPr lang="en-US" dirty="0"/>
              <a:t>"Gate realization using neural networks" refers to the process of implementing logical gates (such as AND, OR, NOT, XOR, etc.) using artificial neural networks (ANNs). Neural networks are computational models inspired by the human brain, capable of learning and performing complex tasks by adjusting their weights and biases through </a:t>
            </a:r>
            <a:r>
              <a:rPr lang="en-US" dirty="0" smtClean="0"/>
              <a:t>training.</a:t>
            </a:r>
          </a:p>
          <a:p>
            <a:r>
              <a:rPr lang="en-US" b="1" dirty="0"/>
              <a:t>Logical Gates</a:t>
            </a:r>
            <a:r>
              <a:rPr lang="en-US" dirty="0"/>
              <a:t>:</a:t>
            </a:r>
          </a:p>
          <a:p>
            <a:pPr marL="457200" lvl="1" indent="0">
              <a:buNone/>
            </a:pPr>
            <a:r>
              <a:rPr lang="en-US" dirty="0"/>
              <a:t>Logical gates are the building blocks of digital circuits, performing basic Boolean operations.</a:t>
            </a:r>
          </a:p>
          <a:p>
            <a:pPr marL="457200" lvl="1" indent="0">
              <a:buNone/>
            </a:pPr>
            <a:r>
              <a:rPr lang="en-US" b="1" dirty="0"/>
              <a:t>Examples</a:t>
            </a:r>
            <a:r>
              <a:rPr lang="en-US" dirty="0"/>
              <a:t>:</a:t>
            </a:r>
          </a:p>
          <a:p>
            <a:pPr lvl="2"/>
            <a:r>
              <a:rPr lang="en-US" b="1" dirty="0"/>
              <a:t>AND Gate</a:t>
            </a:r>
            <a:r>
              <a:rPr lang="en-US" dirty="0"/>
              <a:t>: Outputs true only if all inputs are true.</a:t>
            </a:r>
          </a:p>
          <a:p>
            <a:pPr lvl="2"/>
            <a:r>
              <a:rPr lang="en-US" b="1" dirty="0"/>
              <a:t>OR Gate</a:t>
            </a:r>
            <a:r>
              <a:rPr lang="en-US" dirty="0"/>
              <a:t>: Outputs true if at least one input is true.</a:t>
            </a:r>
          </a:p>
          <a:p>
            <a:pPr lvl="2"/>
            <a:r>
              <a:rPr lang="en-US" b="1" dirty="0"/>
              <a:t>NOT Gate</a:t>
            </a:r>
            <a:r>
              <a:rPr lang="en-US" dirty="0"/>
              <a:t>: Inverts the input.</a:t>
            </a:r>
          </a:p>
          <a:p>
            <a:pPr lvl="2"/>
            <a:r>
              <a:rPr lang="en-US" b="1" dirty="0"/>
              <a:t>XOR Gate</a:t>
            </a:r>
            <a:r>
              <a:rPr lang="en-US" dirty="0"/>
              <a:t>: Outputs true if the inputs are different.</a:t>
            </a:r>
          </a:p>
          <a:p>
            <a:pPr marL="0" indent="0">
              <a:buNone/>
            </a:pPr>
            <a:endParaRPr lang="en-US" dirty="0"/>
          </a:p>
        </p:txBody>
      </p:sp>
    </p:spTree>
    <p:extLst>
      <p:ext uri="{BB962C8B-B14F-4D97-AF65-F5344CB8AC3E}">
        <p14:creationId xmlns:p14="http://schemas.microsoft.com/office/powerpoint/2010/main" val="1246766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2920"/>
            <a:ext cx="10515600" cy="5674043"/>
          </a:xfrm>
        </p:spPr>
        <p:txBody>
          <a:bodyPr/>
          <a:lstStyle/>
          <a:p>
            <a:r>
              <a:rPr lang="en-US" b="1" dirty="0"/>
              <a:t>Gate Realization</a:t>
            </a:r>
            <a:r>
              <a:rPr lang="en-US" dirty="0"/>
              <a:t>:</a:t>
            </a:r>
          </a:p>
          <a:p>
            <a:pPr lvl="1"/>
            <a:r>
              <a:rPr lang="en-US" sz="2800" dirty="0"/>
              <a:t>A neural network can be trained or designed to mimic the behavior of logical gates.</a:t>
            </a:r>
          </a:p>
          <a:p>
            <a:pPr lvl="1"/>
            <a:r>
              <a:rPr lang="en-US" sz="2800" dirty="0"/>
              <a:t>For example, a simple perceptron (a single-layer neural network) can represent AND, OR, and NOT gates by adjusting its weights and biases.</a:t>
            </a:r>
          </a:p>
          <a:p>
            <a:pPr lvl="1"/>
            <a:r>
              <a:rPr lang="en-US" sz="2800" dirty="0"/>
              <a:t>More complex gates like XOR require multi-layer networks (e.g., a feedforward neural network with at least one hidden layer).</a:t>
            </a:r>
          </a:p>
          <a:p>
            <a:pPr marL="0" indent="0">
              <a:buNone/>
            </a:pPr>
            <a:endParaRPr lang="en-US" dirty="0"/>
          </a:p>
        </p:txBody>
      </p:sp>
    </p:spTree>
    <p:extLst>
      <p:ext uri="{BB962C8B-B14F-4D97-AF65-F5344CB8AC3E}">
        <p14:creationId xmlns:p14="http://schemas.microsoft.com/office/powerpoint/2010/main" val="210173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6389"/>
            <a:ext cx="10515600" cy="5680574"/>
          </a:xfrm>
        </p:spPr>
        <p:txBody>
          <a:bodyPr/>
          <a:lstStyle/>
          <a:p>
            <a:pPr algn="just"/>
            <a:r>
              <a:rPr lang="en-US" dirty="0" smtClean="0">
                <a:latin typeface="Times New Roman" panose="02020603050405020304" pitchFamily="18" charset="0"/>
                <a:cs typeface="Times New Roman" panose="02020603050405020304" pitchFamily="18" charset="0"/>
              </a:rPr>
              <a:t>Human can perform the task much faster than the fastest digital computers that exists todays. This is possible due to parallel computation of neurons interconnected with each other.</a:t>
            </a:r>
          </a:p>
          <a:p>
            <a:pPr algn="just"/>
            <a:r>
              <a:rPr lang="en-US" dirty="0" smtClean="0">
                <a:latin typeface="Times New Roman" panose="02020603050405020304" pitchFamily="18" charset="0"/>
                <a:cs typeface="Times New Roman" panose="02020603050405020304" pitchFamily="18" charset="0"/>
              </a:rPr>
              <a:t>Thus we can define ANN as </a:t>
            </a:r>
            <a:r>
              <a:rPr lang="en-US" i="1" dirty="0" smtClean="0">
                <a:latin typeface="Times New Roman" panose="02020603050405020304" pitchFamily="18" charset="0"/>
                <a:cs typeface="Times New Roman" panose="02020603050405020304" pitchFamily="18" charset="0"/>
              </a:rPr>
              <a:t>“It is a massively parallel distributed processing system made up of simple processing units that has capability of storing experiential knowledge and making it available for use.” </a:t>
            </a:r>
          </a:p>
          <a:p>
            <a:pPr algn="just"/>
            <a:r>
              <a:rPr lang="en-US" dirty="0" smtClean="0">
                <a:latin typeface="Times New Roman" panose="02020603050405020304" pitchFamily="18" charset="0"/>
                <a:cs typeface="Times New Roman" panose="02020603050405020304" pitchFamily="18" charset="0"/>
              </a:rPr>
              <a:t>ANNs perform useful computations through the process of learning by using some algorithm.</a:t>
            </a:r>
          </a:p>
          <a:p>
            <a:pPr algn="just"/>
            <a:r>
              <a:rPr lang="en-US" dirty="0" smtClean="0">
                <a:latin typeface="Times New Roman" panose="02020603050405020304" pitchFamily="18" charset="0"/>
                <a:cs typeface="Times New Roman" panose="02020603050405020304" pitchFamily="18" charset="0"/>
              </a:rPr>
              <a:t>They are particularly good at recognizing patterns in data and can be used for both supervised and unsupervised learning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254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5055"/>
          </a:xfrm>
        </p:spPr>
        <p:txBody>
          <a:bodyPr/>
          <a:lstStyle/>
          <a:p>
            <a:r>
              <a:rPr lang="en-US" b="1" dirty="0"/>
              <a:t>Steps to Realize Gates Using Neural Networks:</a:t>
            </a:r>
          </a:p>
        </p:txBody>
      </p:sp>
      <p:sp>
        <p:nvSpPr>
          <p:cNvPr id="3" name="Content Placeholder 2"/>
          <p:cNvSpPr>
            <a:spLocks noGrp="1"/>
          </p:cNvSpPr>
          <p:nvPr>
            <p:ph idx="1"/>
          </p:nvPr>
        </p:nvSpPr>
        <p:spPr>
          <a:xfrm>
            <a:off x="502920" y="1690688"/>
            <a:ext cx="11292840" cy="4961572"/>
          </a:xfrm>
        </p:spPr>
        <p:txBody>
          <a:bodyPr>
            <a:normAutofit/>
          </a:bodyPr>
          <a:lstStyle/>
          <a:p>
            <a:r>
              <a:rPr lang="en-US" b="1" dirty="0" smtClean="0"/>
              <a:t>Define </a:t>
            </a:r>
            <a:r>
              <a:rPr lang="en-US" b="1" dirty="0"/>
              <a:t>the Problem</a:t>
            </a:r>
            <a:r>
              <a:rPr lang="en-US" dirty="0"/>
              <a:t>:</a:t>
            </a:r>
          </a:p>
          <a:p>
            <a:pPr lvl="1"/>
            <a:r>
              <a:rPr lang="en-US" dirty="0"/>
              <a:t>Specify the logical gate to be implemented (e.g., AND, OR, XOR).</a:t>
            </a:r>
          </a:p>
          <a:p>
            <a:r>
              <a:rPr lang="en-US" b="1" dirty="0"/>
              <a:t>Design the Network</a:t>
            </a:r>
            <a:r>
              <a:rPr lang="en-US" dirty="0"/>
              <a:t>:</a:t>
            </a:r>
          </a:p>
          <a:p>
            <a:pPr lvl="1"/>
            <a:r>
              <a:rPr lang="en-US" dirty="0"/>
              <a:t>Choose the architecture (e.g., number of layers, neurons, activation functions).</a:t>
            </a:r>
          </a:p>
          <a:p>
            <a:pPr lvl="1"/>
            <a:r>
              <a:rPr lang="en-US" dirty="0"/>
              <a:t>For simple gates, a single-layer perceptron may suffice.</a:t>
            </a:r>
          </a:p>
          <a:p>
            <a:pPr lvl="1"/>
            <a:r>
              <a:rPr lang="en-US" dirty="0"/>
              <a:t>For XOR, a multi-layer perceptron (MLP) with at least one hidden layer is required.</a:t>
            </a:r>
          </a:p>
          <a:p>
            <a:r>
              <a:rPr lang="en-US" b="1" dirty="0"/>
              <a:t>Train the Network</a:t>
            </a:r>
            <a:r>
              <a:rPr lang="en-US" dirty="0"/>
              <a:t>:</a:t>
            </a:r>
          </a:p>
          <a:p>
            <a:pPr lvl="1"/>
            <a:r>
              <a:rPr lang="en-US" dirty="0"/>
              <a:t>Use a dataset of input-output pairs corresponding to the gate's truth table.</a:t>
            </a:r>
          </a:p>
          <a:p>
            <a:pPr lvl="1"/>
            <a:r>
              <a:rPr lang="en-US" dirty="0"/>
              <a:t>Apply a learning algorithm (e.g., gradient descent) to adjust the weights and biases.</a:t>
            </a:r>
          </a:p>
          <a:p>
            <a:r>
              <a:rPr lang="en-US" b="1" dirty="0"/>
              <a:t>Test the Network</a:t>
            </a:r>
            <a:r>
              <a:rPr lang="en-US" dirty="0"/>
              <a:t>:</a:t>
            </a:r>
          </a:p>
          <a:p>
            <a:pPr lvl="1"/>
            <a:r>
              <a:rPr lang="en-US" dirty="0"/>
              <a:t>Verify that the network produces the correct outputs for all possible inputs</a:t>
            </a:r>
          </a:p>
        </p:txBody>
      </p:sp>
    </p:spTree>
    <p:extLst>
      <p:ext uri="{BB962C8B-B14F-4D97-AF65-F5344CB8AC3E}">
        <p14:creationId xmlns:p14="http://schemas.microsoft.com/office/powerpoint/2010/main" val="2070806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Simple OR Gate Realization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5880" y="2057400"/>
            <a:ext cx="10027920" cy="3840480"/>
          </a:xfrm>
        </p:spPr>
      </p:pic>
    </p:spTree>
    <p:extLst>
      <p:ext uri="{BB962C8B-B14F-4D97-AF65-F5344CB8AC3E}">
        <p14:creationId xmlns:p14="http://schemas.microsoft.com/office/powerpoint/2010/main" val="2797128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9335"/>
          </a:xfrm>
        </p:spPr>
        <p:txBody>
          <a:bodyPr/>
          <a:lstStyle/>
          <a:p>
            <a:pPr algn="ctr"/>
            <a:r>
              <a:rPr lang="en-US" b="1" dirty="0" smtClean="0"/>
              <a:t>Hopfield neural </a:t>
            </a:r>
            <a:r>
              <a:rPr lang="en-US" b="1" dirty="0"/>
              <a:t>Network</a:t>
            </a:r>
          </a:p>
        </p:txBody>
      </p:sp>
      <p:sp>
        <p:nvSpPr>
          <p:cNvPr id="3" name="Content Placeholder 2"/>
          <p:cNvSpPr>
            <a:spLocks noGrp="1"/>
          </p:cNvSpPr>
          <p:nvPr>
            <p:ph idx="1"/>
          </p:nvPr>
        </p:nvSpPr>
        <p:spPr>
          <a:xfrm>
            <a:off x="411480" y="1394460"/>
            <a:ext cx="11224260" cy="5097780"/>
          </a:xfrm>
        </p:spPr>
        <p:txBody>
          <a:bodyPr/>
          <a:lstStyle/>
          <a:p>
            <a:r>
              <a:rPr lang="en-US" dirty="0"/>
              <a:t>A </a:t>
            </a:r>
            <a:r>
              <a:rPr lang="en-US" b="1" dirty="0"/>
              <a:t>Hopfield Network</a:t>
            </a:r>
            <a:r>
              <a:rPr lang="en-US" dirty="0"/>
              <a:t> is a type of recurrent neural network that serves as a form of </a:t>
            </a:r>
            <a:r>
              <a:rPr lang="en-US" b="1" dirty="0"/>
              <a:t>content-addressable memory</a:t>
            </a:r>
            <a:r>
              <a:rPr lang="en-US" dirty="0"/>
              <a:t>.</a:t>
            </a:r>
          </a:p>
          <a:p>
            <a:r>
              <a:rPr lang="en-US" dirty="0"/>
              <a:t>It is designed to store and retrieve patterns, making it useful for tasks like pattern recognition and optimization.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046" y="3304901"/>
            <a:ext cx="7641772" cy="2847703"/>
          </a:xfrm>
          <a:prstGeom prst="rect">
            <a:avLst/>
          </a:prstGeom>
        </p:spPr>
      </p:pic>
    </p:spTree>
    <p:extLst>
      <p:ext uri="{BB962C8B-B14F-4D97-AF65-F5344CB8AC3E}">
        <p14:creationId xmlns:p14="http://schemas.microsoft.com/office/powerpoint/2010/main" val="2817077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8823"/>
            <a:ext cx="10515600" cy="4673238"/>
          </a:xfrm>
        </p:spPr>
        <p:txBody>
          <a:bodyPr/>
          <a:lstStyle/>
          <a:p>
            <a:pPr marL="0" indent="0">
              <a:buNone/>
            </a:pPr>
            <a:r>
              <a:rPr lang="en-US" b="1" dirty="0"/>
              <a:t>Key Features:</a:t>
            </a:r>
          </a:p>
          <a:p>
            <a:r>
              <a:rPr lang="en-US" b="1" dirty="0"/>
              <a:t>Recurrent Architecture</a:t>
            </a:r>
            <a:r>
              <a:rPr lang="en-US" dirty="0"/>
              <a:t>: Neurons are connected in a feedback loop, meaning the output of each neuron is fed back as input to other neurons.</a:t>
            </a:r>
          </a:p>
          <a:p>
            <a:r>
              <a:rPr lang="en-US" b="1" dirty="0"/>
              <a:t>Fully Connected</a:t>
            </a:r>
            <a:r>
              <a:rPr lang="en-US" dirty="0"/>
              <a:t>: Every neuron is connected to every other neuron, but there are no self-connections (i.e., a neuron does not connect to itself).</a:t>
            </a:r>
          </a:p>
          <a:p>
            <a:r>
              <a:rPr lang="en-US" b="1" dirty="0"/>
              <a:t>Symmetric Weights</a:t>
            </a:r>
            <a:r>
              <a:rPr lang="en-US" dirty="0"/>
              <a:t>: The weight matrix is symmetric (</a:t>
            </a:r>
            <a:r>
              <a:rPr lang="en-US" dirty="0" err="1" smtClean="0"/>
              <a:t>wij</a:t>
            </a:r>
            <a:r>
              <a:rPr lang="en-US" dirty="0" smtClean="0"/>
              <a:t>​</a:t>
            </a:r>
            <a:r>
              <a:rPr lang="en-US" dirty="0"/>
              <a:t>=</a:t>
            </a:r>
            <a:r>
              <a:rPr lang="en-US" i="1" dirty="0" err="1"/>
              <a:t>wji</a:t>
            </a:r>
            <a:r>
              <a:rPr lang="en-US" dirty="0"/>
              <a:t>​).</a:t>
            </a:r>
          </a:p>
          <a:p>
            <a:r>
              <a:rPr lang="en-US" b="1" dirty="0"/>
              <a:t>Binary States</a:t>
            </a:r>
            <a:r>
              <a:rPr lang="en-US" dirty="0"/>
              <a:t>: Neurons typically have binary states (e.g., 11 or −1−1).</a:t>
            </a:r>
          </a:p>
        </p:txBody>
      </p:sp>
    </p:spTree>
    <p:extLst>
      <p:ext uri="{BB962C8B-B14F-4D97-AF65-F5344CB8AC3E}">
        <p14:creationId xmlns:p14="http://schemas.microsoft.com/office/powerpoint/2010/main" val="373635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3615"/>
          </a:xfrm>
        </p:spPr>
        <p:txBody>
          <a:bodyPr/>
          <a:lstStyle/>
          <a:p>
            <a:pPr algn="ctr"/>
            <a:r>
              <a:rPr lang="en-US" b="1" dirty="0"/>
              <a:t>Boltzmann Machines</a:t>
            </a:r>
            <a:endParaRPr lang="en-US" dirty="0"/>
          </a:p>
        </p:txBody>
      </p:sp>
      <p:sp>
        <p:nvSpPr>
          <p:cNvPr id="3" name="Content Placeholder 2"/>
          <p:cNvSpPr>
            <a:spLocks noGrp="1"/>
          </p:cNvSpPr>
          <p:nvPr>
            <p:ph idx="1"/>
          </p:nvPr>
        </p:nvSpPr>
        <p:spPr>
          <a:xfrm>
            <a:off x="548640" y="1348740"/>
            <a:ext cx="10995660" cy="4983480"/>
          </a:xfrm>
        </p:spPr>
        <p:txBody>
          <a:bodyPr/>
          <a:lstStyle/>
          <a:p>
            <a:r>
              <a:rPr lang="en-US" dirty="0"/>
              <a:t>A </a:t>
            </a:r>
            <a:r>
              <a:rPr lang="en-US" b="1" dirty="0"/>
              <a:t>Boltzmann Machine</a:t>
            </a:r>
            <a:r>
              <a:rPr lang="en-US" dirty="0"/>
              <a:t> is a stochastic recurrent neural network that extends the Hopfield Network by introducing probabilistic behavior.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7460" y="2332356"/>
            <a:ext cx="6492239" cy="3679824"/>
          </a:xfrm>
          <a:prstGeom prst="rect">
            <a:avLst/>
          </a:prstGeom>
        </p:spPr>
      </p:pic>
    </p:spTree>
    <p:extLst>
      <p:ext uri="{BB962C8B-B14F-4D97-AF65-F5344CB8AC3E}">
        <p14:creationId xmlns:p14="http://schemas.microsoft.com/office/powerpoint/2010/main" val="3789705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a:t>They use recurrent structure</a:t>
            </a:r>
            <a:r>
              <a:rPr lang="en-US" dirty="0" smtClean="0"/>
              <a:t>.</a:t>
            </a:r>
            <a:endParaRPr lang="en-US" dirty="0"/>
          </a:p>
          <a:p>
            <a:r>
              <a:rPr lang="en-US" dirty="0"/>
              <a:t>They consist of stochastic neurons, which have one of the two possible states, either 1 or 0</a:t>
            </a:r>
            <a:r>
              <a:rPr lang="en-US" dirty="0" smtClean="0"/>
              <a:t>.</a:t>
            </a:r>
            <a:endParaRPr lang="en-US" dirty="0"/>
          </a:p>
          <a:p>
            <a:r>
              <a:rPr lang="en-US" dirty="0" smtClean="0"/>
              <a:t>Some </a:t>
            </a:r>
            <a:r>
              <a:rPr lang="en-US" dirty="0"/>
              <a:t>of the neurons in this are adaptive </a:t>
            </a:r>
            <a:r>
              <a:rPr lang="en-US" dirty="0" err="1" smtClean="0"/>
              <a:t>freestate</a:t>
            </a:r>
            <a:r>
              <a:rPr lang="en-US" dirty="0" smtClean="0"/>
              <a:t> </a:t>
            </a:r>
            <a:r>
              <a:rPr lang="en-US" dirty="0"/>
              <a:t>and some are clamped </a:t>
            </a:r>
            <a:r>
              <a:rPr lang="en-US" dirty="0" err="1" smtClean="0"/>
              <a:t>frozenstate</a:t>
            </a:r>
            <a:endParaRPr lang="en-US" dirty="0"/>
          </a:p>
          <a:p>
            <a:r>
              <a:rPr lang="en-US" dirty="0"/>
              <a:t>If we apply simulated annealing on discrete Hopfield network, then it would become Boltzmann Machine.</a:t>
            </a:r>
          </a:p>
        </p:txBody>
      </p:sp>
    </p:spTree>
    <p:extLst>
      <p:ext uri="{BB962C8B-B14F-4D97-AF65-F5344CB8AC3E}">
        <p14:creationId xmlns:p14="http://schemas.microsoft.com/office/powerpoint/2010/main" val="13095048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7895"/>
          </a:xfrm>
        </p:spPr>
        <p:txBody>
          <a:bodyPr/>
          <a:lstStyle/>
          <a:p>
            <a:pPr algn="ctr"/>
            <a:r>
              <a:rPr lang="en-US" dirty="0" smtClean="0"/>
              <a:t>Natural language processing</a:t>
            </a:r>
            <a:endParaRPr lang="en-US" dirty="0"/>
          </a:p>
        </p:txBody>
      </p:sp>
      <p:sp>
        <p:nvSpPr>
          <p:cNvPr id="3" name="Content Placeholder 2"/>
          <p:cNvSpPr>
            <a:spLocks noGrp="1"/>
          </p:cNvSpPr>
          <p:nvPr>
            <p:ph idx="1"/>
          </p:nvPr>
        </p:nvSpPr>
        <p:spPr>
          <a:xfrm>
            <a:off x="548640" y="1303020"/>
            <a:ext cx="11247120" cy="5280660"/>
          </a:xfrm>
        </p:spPr>
        <p:txBody>
          <a:bodyPr>
            <a:normAutofit fontScale="92500" lnSpcReduction="20000"/>
          </a:bodyPr>
          <a:lstStyle/>
          <a:p>
            <a:pPr marL="0" indent="0">
              <a:buNone/>
            </a:pPr>
            <a:r>
              <a:rPr lang="en-US" b="1" dirty="0"/>
              <a:t>Natural Language Processing (NLP)</a:t>
            </a:r>
            <a:r>
              <a:rPr lang="en-US" dirty="0"/>
              <a:t> is a subfield of </a:t>
            </a:r>
            <a:r>
              <a:rPr lang="en-US" b="1" dirty="0"/>
              <a:t>artificial intelligence (AI)</a:t>
            </a:r>
            <a:r>
              <a:rPr lang="en-US" dirty="0"/>
              <a:t> and </a:t>
            </a:r>
            <a:r>
              <a:rPr lang="en-US" b="1" dirty="0"/>
              <a:t>computational linguistics</a:t>
            </a:r>
            <a:r>
              <a:rPr lang="en-US" dirty="0"/>
              <a:t> that focuses on enabling computers to understand, interpret, and generate human language. It bridges the gap between human communication and computer understanding, allowing machines to process and analyze large amounts of natural language data</a:t>
            </a:r>
            <a:r>
              <a:rPr lang="en-US" dirty="0" smtClean="0"/>
              <a:t>.</a:t>
            </a:r>
          </a:p>
          <a:p>
            <a:pPr marL="0" indent="0">
              <a:buNone/>
            </a:pPr>
            <a:r>
              <a:rPr lang="en-US" b="1" dirty="0"/>
              <a:t>Core Components of NLP:</a:t>
            </a:r>
          </a:p>
          <a:p>
            <a:pPr marL="0" indent="0">
              <a:buNone/>
            </a:pPr>
            <a:r>
              <a:rPr lang="en-US" b="1" dirty="0"/>
              <a:t>1. Syntax (Structure of Language):</a:t>
            </a:r>
          </a:p>
          <a:p>
            <a:pPr marL="0" indent="0">
              <a:buNone/>
            </a:pPr>
            <a:r>
              <a:rPr lang="en-US" dirty="0"/>
              <a:t>Deals with the arrangement of words to form meaningful sentences.</a:t>
            </a:r>
          </a:p>
          <a:p>
            <a:pPr marL="0" indent="0">
              <a:buNone/>
            </a:pPr>
            <a:r>
              <a:rPr lang="en-US" dirty="0"/>
              <a:t>Tasks:</a:t>
            </a:r>
          </a:p>
          <a:p>
            <a:pPr lvl="1"/>
            <a:r>
              <a:rPr lang="en-US" b="1" dirty="0"/>
              <a:t>Tokenization</a:t>
            </a:r>
            <a:r>
              <a:rPr lang="en-US" dirty="0"/>
              <a:t>: Splitting text into words, phrases, or sentences.</a:t>
            </a:r>
          </a:p>
          <a:p>
            <a:pPr lvl="1"/>
            <a:r>
              <a:rPr lang="en-US" b="1" dirty="0"/>
              <a:t>Part-of-Speech (POS) Tagging</a:t>
            </a:r>
            <a:r>
              <a:rPr lang="en-US" dirty="0"/>
              <a:t>: Identifying the grammatical role of each word (e.g., noun, verb, adjective).</a:t>
            </a:r>
          </a:p>
          <a:p>
            <a:pPr lvl="1"/>
            <a:r>
              <a:rPr lang="en-US" b="1" dirty="0"/>
              <a:t>Parsing</a:t>
            </a:r>
            <a:r>
              <a:rPr lang="en-US" dirty="0"/>
              <a:t>: Analyzing the grammatical structure of a sentence.</a:t>
            </a:r>
          </a:p>
          <a:p>
            <a:pPr lvl="1"/>
            <a:r>
              <a:rPr lang="en-US" b="1" dirty="0"/>
              <a:t>Stemming and Lemmatization</a:t>
            </a:r>
            <a:r>
              <a:rPr lang="en-US" dirty="0"/>
              <a:t>: Reducing words to their base or root form (e.g., "running" → "run").</a:t>
            </a:r>
          </a:p>
          <a:p>
            <a:pPr marL="0" indent="0">
              <a:buNone/>
            </a:pPr>
            <a:endParaRPr lang="en-US" dirty="0"/>
          </a:p>
        </p:txBody>
      </p:sp>
    </p:spTree>
    <p:extLst>
      <p:ext uri="{BB962C8B-B14F-4D97-AF65-F5344CB8AC3E}">
        <p14:creationId xmlns:p14="http://schemas.microsoft.com/office/powerpoint/2010/main" val="509793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0" y="365760"/>
            <a:ext cx="11315700" cy="6149340"/>
          </a:xfrm>
        </p:spPr>
        <p:txBody>
          <a:bodyPr/>
          <a:lstStyle/>
          <a:p>
            <a:pPr marL="0" indent="0">
              <a:buNone/>
            </a:pPr>
            <a:r>
              <a:rPr lang="en-US" b="1" dirty="0" smtClean="0"/>
              <a:t>2. Semantics </a:t>
            </a:r>
            <a:r>
              <a:rPr lang="en-US" b="1" dirty="0"/>
              <a:t>(Meaning of Language):</a:t>
            </a:r>
          </a:p>
          <a:p>
            <a:pPr marL="0" indent="0">
              <a:buNone/>
            </a:pPr>
            <a:r>
              <a:rPr lang="en-US" dirty="0"/>
              <a:t>Focuses on understanding the meaning of words, phrases, and sentences.</a:t>
            </a:r>
          </a:p>
          <a:p>
            <a:pPr marL="0" indent="0">
              <a:buNone/>
            </a:pPr>
            <a:r>
              <a:rPr lang="en-US" dirty="0"/>
              <a:t>Tasks:</a:t>
            </a:r>
          </a:p>
          <a:p>
            <a:pPr lvl="1"/>
            <a:r>
              <a:rPr lang="en-US" b="1" dirty="0"/>
              <a:t>Named Entity Recognition (NER)</a:t>
            </a:r>
            <a:r>
              <a:rPr lang="en-US" dirty="0"/>
              <a:t>: Identifying entities like names, dates, and locations (e.g., "Apple" as a company).</a:t>
            </a:r>
          </a:p>
          <a:p>
            <a:pPr lvl="1"/>
            <a:r>
              <a:rPr lang="en-US" b="1" dirty="0"/>
              <a:t>Word Sense Disambiguation</a:t>
            </a:r>
            <a:r>
              <a:rPr lang="en-US" dirty="0"/>
              <a:t>: Determining the correct meaning of a word in context (e.g., "bank" as a financial institution vs. a riverbank).</a:t>
            </a:r>
          </a:p>
          <a:p>
            <a:pPr lvl="1"/>
            <a:r>
              <a:rPr lang="en-US" b="1" dirty="0"/>
              <a:t>Semantic Role Labeling</a:t>
            </a:r>
            <a:r>
              <a:rPr lang="en-US" dirty="0"/>
              <a:t>: Identifying the roles of words in a sentence (e.g., "who did what to whom</a:t>
            </a:r>
            <a:r>
              <a:rPr lang="en-US" dirty="0" smtClean="0"/>
              <a:t>").</a:t>
            </a:r>
          </a:p>
          <a:p>
            <a:pPr marL="0" indent="0">
              <a:buNone/>
            </a:pPr>
            <a:r>
              <a:rPr lang="en-US" b="1" dirty="0" smtClean="0"/>
              <a:t>3. Pragmatics </a:t>
            </a:r>
            <a:r>
              <a:rPr lang="en-US" b="1" dirty="0"/>
              <a:t>(Context and Intent):</a:t>
            </a:r>
          </a:p>
          <a:p>
            <a:pPr marL="0" indent="0">
              <a:buNone/>
            </a:pPr>
            <a:r>
              <a:rPr lang="en-US" dirty="0"/>
              <a:t>Deals with the use of language in context and the intended meaning.</a:t>
            </a:r>
          </a:p>
          <a:p>
            <a:pPr marL="0" indent="0">
              <a:buNone/>
            </a:pPr>
            <a:r>
              <a:rPr lang="en-US" dirty="0"/>
              <a:t>Tasks:</a:t>
            </a:r>
          </a:p>
          <a:p>
            <a:pPr lvl="1"/>
            <a:r>
              <a:rPr lang="en-US" b="1" dirty="0"/>
              <a:t>Sentiment Analysis</a:t>
            </a:r>
            <a:r>
              <a:rPr lang="en-US" dirty="0"/>
              <a:t>: Determining the emotional tone of text (e.g., positive, negative, neutral).</a:t>
            </a:r>
          </a:p>
          <a:p>
            <a:pPr lvl="1"/>
            <a:endParaRPr lang="en-US" dirty="0"/>
          </a:p>
          <a:p>
            <a:pPr marL="0" indent="0">
              <a:buNone/>
            </a:pPr>
            <a:endParaRPr lang="en-US" dirty="0"/>
          </a:p>
        </p:txBody>
      </p:sp>
    </p:spTree>
    <p:extLst>
      <p:ext uri="{BB962C8B-B14F-4D97-AF65-F5344CB8AC3E}">
        <p14:creationId xmlns:p14="http://schemas.microsoft.com/office/powerpoint/2010/main" val="1766840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0080"/>
            <a:ext cx="10515600" cy="5536883"/>
          </a:xfrm>
        </p:spPr>
        <p:txBody>
          <a:bodyPr>
            <a:normAutofit lnSpcReduction="10000"/>
          </a:bodyPr>
          <a:lstStyle/>
          <a:p>
            <a:r>
              <a:rPr lang="en-US" b="1" dirty="0" err="1"/>
              <a:t>Coreference</a:t>
            </a:r>
            <a:r>
              <a:rPr lang="en-US" b="1" dirty="0"/>
              <a:t> Resolution</a:t>
            </a:r>
            <a:r>
              <a:rPr lang="en-US" dirty="0"/>
              <a:t>: Identifying when two words refer to the same entity (e.g., "John said he is coming" → "he" refers to "John").</a:t>
            </a:r>
          </a:p>
          <a:p>
            <a:r>
              <a:rPr lang="en-US" b="1" dirty="0"/>
              <a:t>Discourse Analysis</a:t>
            </a:r>
            <a:r>
              <a:rPr lang="en-US" dirty="0"/>
              <a:t>: Understanding how sentences connect to form coherent text</a:t>
            </a:r>
            <a:r>
              <a:rPr lang="en-US" dirty="0" smtClean="0"/>
              <a:t>.</a:t>
            </a:r>
          </a:p>
          <a:p>
            <a:pPr marL="0" indent="0">
              <a:buNone/>
            </a:pPr>
            <a:r>
              <a:rPr lang="en-US" b="1" dirty="0" smtClean="0"/>
              <a:t>Preprocessing steps in Natural </a:t>
            </a:r>
            <a:r>
              <a:rPr lang="en-US" b="1" dirty="0"/>
              <a:t>L</a:t>
            </a:r>
            <a:r>
              <a:rPr lang="en-US" b="1" dirty="0" smtClean="0"/>
              <a:t>anguage </a:t>
            </a:r>
            <a:r>
              <a:rPr lang="en-US" b="1" dirty="0"/>
              <a:t>P</a:t>
            </a:r>
            <a:r>
              <a:rPr lang="en-US" b="1" dirty="0" smtClean="0"/>
              <a:t>rocessing(NLP)</a:t>
            </a:r>
          </a:p>
          <a:p>
            <a:pPr marL="514350" indent="-514350">
              <a:buAutoNum type="arabicPeriod"/>
            </a:pPr>
            <a:r>
              <a:rPr lang="en-US" b="1" dirty="0" smtClean="0"/>
              <a:t>Tokenization: </a:t>
            </a:r>
            <a:r>
              <a:rPr lang="en-US" dirty="0" smtClean="0"/>
              <a:t> We break down the text into tokens. </a:t>
            </a:r>
            <a:endParaRPr lang="en-US" dirty="0"/>
          </a:p>
          <a:p>
            <a:pPr marL="0" indent="0">
              <a:buNone/>
            </a:pPr>
            <a:r>
              <a:rPr lang="en-US" dirty="0" smtClean="0"/>
              <a:t>	example:</a:t>
            </a:r>
          </a:p>
          <a:p>
            <a:pPr marL="0" indent="0">
              <a:buNone/>
            </a:pPr>
            <a:r>
              <a:rPr lang="en-US" dirty="0"/>
              <a:t>	</a:t>
            </a:r>
            <a:r>
              <a:rPr lang="en-US" dirty="0" smtClean="0"/>
              <a:t>Text: the cat sat on the bed. Tokens: the, cat, sat, on, the, bed</a:t>
            </a:r>
          </a:p>
          <a:p>
            <a:pPr marL="0" indent="0">
              <a:buNone/>
            </a:pPr>
            <a:r>
              <a:rPr lang="en-US" b="1" dirty="0" smtClean="0"/>
              <a:t>2. Stemming:   </a:t>
            </a:r>
            <a:r>
              <a:rPr lang="en-US" dirty="0" smtClean="0"/>
              <a:t>We remove the prefixes and suffixes to obtain the root 	word.</a:t>
            </a:r>
          </a:p>
          <a:p>
            <a:pPr marL="457200" lvl="1" indent="0">
              <a:buNone/>
            </a:pPr>
            <a:r>
              <a:rPr lang="en-US" sz="2800" dirty="0" smtClean="0"/>
              <a:t>List of words: Affection, affects, affecting, affected, </a:t>
            </a:r>
          </a:p>
          <a:p>
            <a:pPr marL="457200" lvl="1" indent="0">
              <a:buNone/>
            </a:pPr>
            <a:r>
              <a:rPr lang="en-US" sz="2800" dirty="0" smtClean="0"/>
              <a:t>Root word: Affect</a:t>
            </a:r>
          </a:p>
          <a:p>
            <a:pPr marL="0" indent="0">
              <a:buNone/>
            </a:pPr>
            <a:endParaRPr lang="en-US" dirty="0"/>
          </a:p>
        </p:txBody>
      </p:sp>
    </p:spTree>
    <p:extLst>
      <p:ext uri="{BB962C8B-B14F-4D97-AF65-F5344CB8AC3E}">
        <p14:creationId xmlns:p14="http://schemas.microsoft.com/office/powerpoint/2010/main" val="4062696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79" y="457200"/>
            <a:ext cx="11389129" cy="6400800"/>
          </a:xfrm>
        </p:spPr>
        <p:txBody>
          <a:bodyPr>
            <a:normAutofit fontScale="92500" lnSpcReduction="20000"/>
          </a:bodyPr>
          <a:lstStyle/>
          <a:p>
            <a:pPr marL="0" indent="0">
              <a:buNone/>
            </a:pPr>
            <a:r>
              <a:rPr lang="en-US" b="1" dirty="0" smtClean="0"/>
              <a:t>3. Lemmatization: </a:t>
            </a:r>
            <a:r>
              <a:rPr lang="en-US" dirty="0" smtClean="0"/>
              <a:t>we group together different inflected forms of a word into a 	base word called lemma. </a:t>
            </a:r>
          </a:p>
          <a:p>
            <a:pPr marL="0" indent="0">
              <a:buNone/>
            </a:pPr>
            <a:r>
              <a:rPr lang="en-US" dirty="0"/>
              <a:t>	</a:t>
            </a:r>
            <a:r>
              <a:rPr lang="en-US" b="1" dirty="0" smtClean="0"/>
              <a:t>list of words</a:t>
            </a:r>
            <a:r>
              <a:rPr lang="en-US" dirty="0" smtClean="0"/>
              <a:t>: going, gone, went</a:t>
            </a:r>
          </a:p>
          <a:p>
            <a:pPr marL="0" indent="0">
              <a:buNone/>
            </a:pPr>
            <a:r>
              <a:rPr lang="en-US" dirty="0"/>
              <a:t>	</a:t>
            </a:r>
            <a:r>
              <a:rPr lang="en-US" b="1" dirty="0" smtClean="0"/>
              <a:t>lemma</a:t>
            </a:r>
            <a:r>
              <a:rPr lang="en-US" dirty="0" smtClean="0"/>
              <a:t>: go</a:t>
            </a:r>
          </a:p>
          <a:p>
            <a:pPr marL="0" indent="0">
              <a:buNone/>
            </a:pPr>
            <a:r>
              <a:rPr lang="en-US" b="1" dirty="0" smtClean="0"/>
              <a:t>4. POS tagging: </a:t>
            </a:r>
            <a:r>
              <a:rPr lang="en-US" dirty="0" smtClean="0"/>
              <a:t>we identify the parts of speech for different tokens</a:t>
            </a:r>
          </a:p>
          <a:p>
            <a:pPr marL="0" indent="0">
              <a:buNone/>
            </a:pPr>
            <a:r>
              <a:rPr lang="en-US" dirty="0"/>
              <a:t>	</a:t>
            </a:r>
            <a:r>
              <a:rPr lang="en-US" dirty="0" smtClean="0"/>
              <a:t>sentence: the dog killed the bat.</a:t>
            </a:r>
          </a:p>
          <a:p>
            <a:pPr marL="0" indent="0">
              <a:buNone/>
            </a:pPr>
            <a:r>
              <a:rPr lang="en-US" dirty="0"/>
              <a:t>	</a:t>
            </a:r>
            <a:r>
              <a:rPr lang="en-US" dirty="0" smtClean="0"/>
              <a:t>parts of speech: Definite article, noun, verb</a:t>
            </a:r>
          </a:p>
          <a:p>
            <a:pPr marL="0" indent="0">
              <a:buNone/>
            </a:pPr>
            <a:r>
              <a:rPr lang="en-US" b="1" dirty="0" smtClean="0"/>
              <a:t>5.Named entity recognition</a:t>
            </a:r>
            <a:r>
              <a:rPr lang="en-US" dirty="0" smtClean="0"/>
              <a:t>: We classify named entities mentioned in the 	text 	into categories such as “people”, “</a:t>
            </a:r>
            <a:r>
              <a:rPr lang="en-US" dirty="0" err="1" smtClean="0"/>
              <a:t>locations”,”organization</a:t>
            </a:r>
            <a:r>
              <a:rPr lang="en-US" dirty="0" smtClean="0"/>
              <a:t>”, and so on.</a:t>
            </a:r>
          </a:p>
          <a:p>
            <a:pPr marL="0" indent="0">
              <a:buNone/>
            </a:pPr>
            <a:r>
              <a:rPr lang="en-US" dirty="0"/>
              <a:t>	</a:t>
            </a:r>
            <a:r>
              <a:rPr lang="en-US" b="1" dirty="0" smtClean="0"/>
              <a:t>text</a:t>
            </a:r>
            <a:r>
              <a:rPr lang="en-US" dirty="0" smtClean="0"/>
              <a:t>: Google CEO </a:t>
            </a:r>
            <a:r>
              <a:rPr lang="en-US" dirty="0" err="1" smtClean="0"/>
              <a:t>Sundar</a:t>
            </a:r>
            <a:r>
              <a:rPr lang="en-US" dirty="0"/>
              <a:t> </a:t>
            </a:r>
            <a:r>
              <a:rPr lang="en-US" dirty="0" err="1" smtClean="0"/>
              <a:t>Pichai</a:t>
            </a:r>
            <a:r>
              <a:rPr lang="en-US" dirty="0" smtClean="0"/>
              <a:t> resides in New York.</a:t>
            </a:r>
          </a:p>
          <a:p>
            <a:pPr marL="0" indent="0">
              <a:buNone/>
            </a:pPr>
            <a:r>
              <a:rPr lang="en-US" dirty="0"/>
              <a:t>	</a:t>
            </a:r>
            <a:r>
              <a:rPr lang="en-US" b="1" dirty="0" smtClean="0"/>
              <a:t>Named entity recognition:</a:t>
            </a:r>
          </a:p>
          <a:p>
            <a:pPr marL="457200" lvl="1" indent="0">
              <a:buNone/>
            </a:pPr>
            <a:r>
              <a:rPr lang="en-US" sz="2800" dirty="0" smtClean="0"/>
              <a:t>	Google-=Organization</a:t>
            </a:r>
          </a:p>
          <a:p>
            <a:pPr marL="457200" lvl="1" indent="0">
              <a:buNone/>
            </a:pPr>
            <a:r>
              <a:rPr lang="en-US" sz="2800" dirty="0" smtClean="0"/>
              <a:t>	</a:t>
            </a:r>
            <a:r>
              <a:rPr lang="en-US" sz="2800" dirty="0" err="1" smtClean="0"/>
              <a:t>Sundar</a:t>
            </a:r>
            <a:r>
              <a:rPr lang="en-US" sz="2800" dirty="0" smtClean="0"/>
              <a:t> </a:t>
            </a:r>
            <a:r>
              <a:rPr lang="en-US" sz="2800" dirty="0" err="1" smtClean="0"/>
              <a:t>Pichai</a:t>
            </a:r>
            <a:r>
              <a:rPr lang="en-US" sz="2800" dirty="0" smtClean="0"/>
              <a:t> = Person</a:t>
            </a:r>
          </a:p>
          <a:p>
            <a:pPr marL="457200" lvl="1" indent="0">
              <a:buNone/>
            </a:pPr>
            <a:r>
              <a:rPr lang="en-US" sz="2800" dirty="0" smtClean="0"/>
              <a:t>	New York= Location</a:t>
            </a:r>
          </a:p>
          <a:p>
            <a:pPr marL="457200" lvl="1" indent="0">
              <a:buNone/>
            </a:pPr>
            <a:r>
              <a:rPr lang="en-US" sz="2800" b="1" dirty="0" smtClean="0"/>
              <a:t>								</a:t>
            </a:r>
            <a:r>
              <a:rPr lang="en-US" sz="2800" b="1" smtClean="0"/>
              <a:t>	</a:t>
            </a:r>
          </a:p>
          <a:p>
            <a:pPr marL="457200" lvl="1" indent="0">
              <a:buNone/>
            </a:pPr>
            <a:r>
              <a:rPr lang="en-US" sz="2800" b="1" smtClean="0"/>
              <a:t>6</a:t>
            </a:r>
            <a:r>
              <a:rPr lang="en-US" sz="2800" b="1" dirty="0" smtClean="0"/>
              <a:t>. Chunking: </a:t>
            </a:r>
            <a:r>
              <a:rPr lang="en-US" sz="2800" dirty="0" smtClean="0"/>
              <a:t>we pick up individual pieces of information and group them into 	bigger pieces.</a:t>
            </a:r>
            <a:endParaRPr lang="en-US" sz="2800" dirty="0"/>
          </a:p>
          <a:p>
            <a:pPr marL="0" indent="0">
              <a:buNone/>
            </a:pPr>
            <a:endParaRPr lang="en-US" dirty="0"/>
          </a:p>
        </p:txBody>
      </p:sp>
    </p:spTree>
    <p:extLst>
      <p:ext uri="{BB962C8B-B14F-4D97-AF65-F5344CB8AC3E}">
        <p14:creationId xmlns:p14="http://schemas.microsoft.com/office/powerpoint/2010/main" val="3090427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7521"/>
          </a:xfrm>
        </p:spPr>
        <p:txBody>
          <a:bodyPr/>
          <a:lstStyle/>
          <a:p>
            <a:pPr algn="ctr"/>
            <a:r>
              <a:rPr lang="en-US" b="1" dirty="0" smtClean="0">
                <a:latin typeface="Book Antiqua" pitchFamily="18" charset="0"/>
              </a:rPr>
              <a:t>Structures of Neural Network</a:t>
            </a:r>
            <a:endParaRPr lang="en-US" dirty="0"/>
          </a:p>
        </p:txBody>
      </p:sp>
      <p:sp>
        <p:nvSpPr>
          <p:cNvPr id="3" name="Content Placeholder 2"/>
          <p:cNvSpPr>
            <a:spLocks noGrp="1"/>
          </p:cNvSpPr>
          <p:nvPr>
            <p:ph idx="1"/>
          </p:nvPr>
        </p:nvSpPr>
        <p:spPr>
          <a:xfrm>
            <a:off x="492369" y="1242646"/>
            <a:ext cx="11183816" cy="5111262"/>
          </a:xfrm>
        </p:spPr>
        <p:txBody>
          <a:bodyPr>
            <a:normAutofit/>
          </a:bodyPr>
          <a:lstStyle/>
          <a:p>
            <a:pPr algn="just"/>
            <a:r>
              <a:rPr lang="en-US" sz="2600" dirty="0" smtClean="0">
                <a:latin typeface="Times New Roman" panose="02020603050405020304" pitchFamily="18" charset="0"/>
                <a:cs typeface="Times New Roman" panose="02020603050405020304" pitchFamily="18" charset="0"/>
              </a:rPr>
              <a:t>The manner in which neurons of a neural network are structured is called neural network architecture. Broadly, we can divide neural network architectures or structures into three categories. </a:t>
            </a:r>
          </a:p>
          <a:p>
            <a:pPr lvl="1" algn="just"/>
            <a:r>
              <a:rPr lang="en-US" sz="2600" dirty="0" smtClean="0">
                <a:latin typeface="Times New Roman" panose="02020603050405020304" pitchFamily="18" charset="0"/>
                <a:cs typeface="Times New Roman" panose="02020603050405020304" pitchFamily="18" charset="0"/>
              </a:rPr>
              <a:t>Single-Layer Feedforward Networks</a:t>
            </a:r>
          </a:p>
          <a:p>
            <a:pPr lvl="1" algn="just"/>
            <a:r>
              <a:rPr lang="en-US" sz="2600" dirty="0" smtClean="0">
                <a:latin typeface="Times New Roman" panose="02020603050405020304" pitchFamily="18" charset="0"/>
                <a:cs typeface="Times New Roman" panose="02020603050405020304" pitchFamily="18" charset="0"/>
              </a:rPr>
              <a:t>Multi-Layer Feedforward Networks</a:t>
            </a:r>
          </a:p>
          <a:p>
            <a:pPr lvl="1" algn="just"/>
            <a:r>
              <a:rPr lang="en-US" sz="2600" dirty="0" smtClean="0">
                <a:latin typeface="Times New Roman" panose="02020603050405020304" pitchFamily="18" charset="0"/>
                <a:cs typeface="Times New Roman" panose="02020603050405020304" pitchFamily="18" charset="0"/>
              </a:rPr>
              <a:t>Recurrent Networks</a:t>
            </a:r>
          </a:p>
          <a:p>
            <a:pPr marL="457200" lvl="1" indent="0" algn="just">
              <a:buNone/>
            </a:pPr>
            <a:r>
              <a:rPr lang="en-US" sz="2600" dirty="0">
                <a:latin typeface="Times New Roman" panose="02020603050405020304" pitchFamily="18" charset="0"/>
                <a:cs typeface="Times New Roman" panose="02020603050405020304" pitchFamily="18" charset="0"/>
              </a:rPr>
              <a:t>	</a:t>
            </a:r>
            <a:endParaRPr lang="en-US" sz="2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595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367434"/>
            <a:ext cx="10515600" cy="5848717"/>
          </a:xfrm>
        </p:spPr>
        <p:txBody>
          <a:bodyPr>
            <a:normAutofit/>
          </a:bodyPr>
          <a:lstStyle/>
          <a:p>
            <a:pPr marL="457200" lvl="1" indent="0" algn="just">
              <a:buNone/>
            </a:pPr>
            <a:r>
              <a:rPr lang="en-US" sz="2600" b="1" u="sng" dirty="0" smtClean="0">
                <a:latin typeface="Times New Roman" panose="02020603050405020304" pitchFamily="18" charset="0"/>
                <a:cs typeface="Times New Roman" panose="02020603050405020304" pitchFamily="18" charset="0"/>
              </a:rPr>
              <a:t>Single-Layer Feedforward Networks</a:t>
            </a:r>
          </a:p>
          <a:p>
            <a:pPr marL="457200" lvl="1" indent="0" algn="just">
              <a:buNone/>
            </a:pPr>
            <a:r>
              <a:rPr lang="en-US" sz="2600" dirty="0" smtClean="0">
                <a:latin typeface="Times New Roman" panose="02020603050405020304" pitchFamily="18" charset="0"/>
                <a:cs typeface="Times New Roman" panose="02020603050405020304" pitchFamily="18" charset="0"/>
              </a:rPr>
              <a:t>It is the simplest form of a network architecture. In this architecture we have an </a:t>
            </a:r>
            <a:r>
              <a:rPr lang="en-US" sz="2600" i="1" dirty="0" smtClean="0">
                <a:latin typeface="Times New Roman" panose="02020603050405020304" pitchFamily="18" charset="0"/>
                <a:cs typeface="Times New Roman" panose="02020603050405020304" pitchFamily="18" charset="0"/>
              </a:rPr>
              <a:t>input layer </a:t>
            </a:r>
            <a:r>
              <a:rPr lang="en-US" sz="2600" dirty="0" smtClean="0">
                <a:latin typeface="Times New Roman" panose="02020603050405020304" pitchFamily="18" charset="0"/>
                <a:cs typeface="Times New Roman" panose="02020603050405020304" pitchFamily="18" charset="0"/>
              </a:rPr>
              <a:t>of source nodes that are connected directly with an </a:t>
            </a:r>
            <a:r>
              <a:rPr lang="en-US" sz="2600" i="1" dirty="0" smtClean="0">
                <a:latin typeface="Times New Roman" panose="02020603050405020304" pitchFamily="18" charset="0"/>
                <a:cs typeface="Times New Roman" panose="02020603050405020304" pitchFamily="18" charset="0"/>
              </a:rPr>
              <a:t>output layer </a:t>
            </a:r>
            <a:r>
              <a:rPr lang="en-US" sz="2600" dirty="0" smtClean="0">
                <a:latin typeface="Times New Roman" panose="02020603050405020304" pitchFamily="18" charset="0"/>
                <a:cs typeface="Times New Roman" panose="02020603050405020304" pitchFamily="18" charset="0"/>
              </a:rPr>
              <a:t>of neurons (computation nodes), but not vice versa.</a:t>
            </a:r>
            <a:endParaRPr lang="en-US" sz="2600" b="1" u="sng" dirty="0" smtClean="0">
              <a:latin typeface="Times New Roman" panose="02020603050405020304" pitchFamily="18" charset="0"/>
              <a:cs typeface="Times New Roman" panose="02020603050405020304" pitchFamily="18" charset="0"/>
            </a:endParaRPr>
          </a:p>
          <a:p>
            <a:pPr marL="457200" lvl="1" indent="0" algn="just">
              <a:buNone/>
            </a:pPr>
            <a:endParaRPr lang="en-US" sz="2600" dirty="0" smtClean="0">
              <a:latin typeface="Times New Roman" panose="02020603050405020304" pitchFamily="18" charset="0"/>
              <a:cs typeface="Times New Roman" panose="02020603050405020304" pitchFamily="18" charset="0"/>
            </a:endParaRPr>
          </a:p>
          <a:p>
            <a:pPr marL="57150" indent="0" algn="just">
              <a:buNone/>
            </a:pPr>
            <a:endParaRPr lang="en-US" b="1" u="sng" dirty="0" smtClean="0">
              <a:latin typeface="Book Antiqua" pitchFamily="18" charset="0"/>
            </a:endParaRPr>
          </a:p>
          <a:p>
            <a:pPr marL="57150" indent="0" algn="just">
              <a:buNone/>
            </a:pPr>
            <a:endParaRPr lang="en-US" b="1" u="sng" dirty="0">
              <a:latin typeface="Book Antiqua" pitchFamily="18" charset="0"/>
            </a:endParaRPr>
          </a:p>
          <a:p>
            <a:pPr marL="57150" indent="0" algn="just">
              <a:buNone/>
            </a:pPr>
            <a:endParaRPr lang="en-US" b="1" u="sng" dirty="0" smtClean="0">
              <a:latin typeface="Book Antiqua" pitchFamily="18" charset="0"/>
            </a:endParaRPr>
          </a:p>
          <a:p>
            <a:pPr marL="57150" indent="0" algn="just">
              <a:buNone/>
            </a:pPr>
            <a:endParaRPr lang="en-US" b="1" u="sng" dirty="0">
              <a:latin typeface="Book Antiqua" pitchFamily="18" charset="0"/>
            </a:endParaRPr>
          </a:p>
          <a:p>
            <a:pPr marL="57150" indent="0" algn="just">
              <a:buNone/>
            </a:pPr>
            <a:endParaRPr lang="en-US" b="1" u="sng" dirty="0" smtClean="0">
              <a:latin typeface="Book Antiqua" pitchFamily="18" charset="0"/>
            </a:endParaRPr>
          </a:p>
          <a:p>
            <a:pPr marL="57150" indent="0" algn="just">
              <a:buNone/>
            </a:pPr>
            <a:endParaRPr lang="en-US" b="1" u="sng" dirty="0" smtClean="0">
              <a:latin typeface="Book Antiqua" pitchFamily="18" charset="0"/>
            </a:endParaRPr>
          </a:p>
        </p:txBody>
      </p:sp>
      <p:pic>
        <p:nvPicPr>
          <p:cNvPr id="6" name="Picture 5"/>
          <p:cNvPicPr>
            <a:picLocks noChangeAspect="1"/>
          </p:cNvPicPr>
          <p:nvPr/>
        </p:nvPicPr>
        <p:blipFill>
          <a:blip r:embed="rId2"/>
          <a:stretch>
            <a:fillRect/>
          </a:stretch>
        </p:blipFill>
        <p:spPr>
          <a:xfrm>
            <a:off x="2233749" y="2299063"/>
            <a:ext cx="4859381" cy="3174273"/>
          </a:xfrm>
          <a:prstGeom prst="rect">
            <a:avLst/>
          </a:prstGeom>
        </p:spPr>
      </p:pic>
    </p:spTree>
    <p:extLst>
      <p:ext uri="{BB962C8B-B14F-4D97-AF65-F5344CB8AC3E}">
        <p14:creationId xmlns:p14="http://schemas.microsoft.com/office/powerpoint/2010/main" val="75315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3691"/>
            <a:ext cx="10515600" cy="6033272"/>
          </a:xfrm>
        </p:spPr>
        <p:txBody>
          <a:bodyPr/>
          <a:lstStyle/>
          <a:p>
            <a:pPr marL="57150" indent="0" algn="just">
              <a:buNone/>
            </a:pPr>
            <a:r>
              <a:rPr lang="en-US" b="1" u="sng" dirty="0" smtClean="0">
                <a:latin typeface="Book Antiqua" pitchFamily="18" charset="0"/>
              </a:rPr>
              <a:t>Multi-Layer Feedforward Networks</a:t>
            </a:r>
          </a:p>
          <a:p>
            <a:pPr algn="just"/>
            <a:r>
              <a:rPr lang="en-US" dirty="0" smtClean="0">
                <a:latin typeface="Book Antiqua" pitchFamily="18" charset="0"/>
              </a:rPr>
              <a:t>In this type of network architecture, one or more hidden layers are present between input and output layers. These layers are not directly visible and information only flows in the direction of input to output layer. This type of network is designed to extract higher order statistics from input.</a:t>
            </a:r>
          </a:p>
          <a:p>
            <a:pPr algn="just"/>
            <a:endParaRPr lang="en-US" dirty="0" smtClean="0">
              <a:latin typeface="Book Antiqua" pitchFamily="18" charset="0"/>
            </a:endParaRPr>
          </a:p>
        </p:txBody>
      </p:sp>
      <p:pic>
        <p:nvPicPr>
          <p:cNvPr id="4" name="Picture 3"/>
          <p:cNvPicPr>
            <a:picLocks noChangeAspect="1"/>
          </p:cNvPicPr>
          <p:nvPr/>
        </p:nvPicPr>
        <p:blipFill>
          <a:blip r:embed="rId2"/>
          <a:stretch>
            <a:fillRect/>
          </a:stretch>
        </p:blipFill>
        <p:spPr>
          <a:xfrm>
            <a:off x="1485900" y="2849403"/>
            <a:ext cx="5852160" cy="3327559"/>
          </a:xfrm>
          <a:prstGeom prst="rect">
            <a:avLst/>
          </a:prstGeom>
        </p:spPr>
      </p:pic>
    </p:spTree>
    <p:extLst>
      <p:ext uri="{BB962C8B-B14F-4D97-AF65-F5344CB8AC3E}">
        <p14:creationId xmlns:p14="http://schemas.microsoft.com/office/powerpoint/2010/main" val="228615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7200"/>
            <a:ext cx="10515600" cy="5719763"/>
          </a:xfrm>
        </p:spPr>
        <p:txBody>
          <a:bodyPr/>
          <a:lstStyle/>
          <a:p>
            <a:pPr marL="57150" indent="0" algn="just">
              <a:buNone/>
            </a:pPr>
            <a:r>
              <a:rPr lang="en-US" sz="3200" b="1" u="sng" dirty="0">
                <a:latin typeface="Book Antiqua" pitchFamily="18" charset="0"/>
              </a:rPr>
              <a:t>Recurrent </a:t>
            </a:r>
            <a:r>
              <a:rPr lang="en-US" sz="3200" b="1" u="sng" dirty="0" smtClean="0">
                <a:latin typeface="Book Antiqua" pitchFamily="18" charset="0"/>
              </a:rPr>
              <a:t>Networks/Feed- back</a:t>
            </a:r>
            <a:endParaRPr lang="en-US" sz="3200" b="1" u="sng" dirty="0">
              <a:latin typeface="Book Antiqua" pitchFamily="18" charset="0"/>
            </a:endParaRPr>
          </a:p>
          <a:p>
            <a:pPr algn="just"/>
            <a:r>
              <a:rPr lang="en-US" dirty="0">
                <a:latin typeface="Book Antiqua" pitchFamily="18" charset="0"/>
              </a:rPr>
              <a:t>This class of networks are also referred ad feedback neural networks. This type of network architecture may contain feedback loop that can feed output of neuron as input to neurons of previous layers.</a:t>
            </a:r>
          </a:p>
          <a:p>
            <a:endParaRPr lang="en-US" dirty="0"/>
          </a:p>
        </p:txBody>
      </p:sp>
      <p:pic>
        <p:nvPicPr>
          <p:cNvPr id="4" name="Picture 3"/>
          <p:cNvPicPr>
            <a:picLocks noChangeAspect="1"/>
          </p:cNvPicPr>
          <p:nvPr/>
        </p:nvPicPr>
        <p:blipFill>
          <a:blip r:embed="rId2"/>
          <a:stretch>
            <a:fillRect/>
          </a:stretch>
        </p:blipFill>
        <p:spPr>
          <a:xfrm>
            <a:off x="2148840" y="2842259"/>
            <a:ext cx="7292340" cy="3334703"/>
          </a:xfrm>
          <a:prstGeom prst="rect">
            <a:avLst/>
          </a:prstGeom>
        </p:spPr>
      </p:pic>
    </p:spTree>
    <p:extLst>
      <p:ext uri="{BB962C8B-B14F-4D97-AF65-F5344CB8AC3E}">
        <p14:creationId xmlns:p14="http://schemas.microsoft.com/office/powerpoint/2010/main" val="837014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rmAutofit fontScale="90000"/>
          </a:bodyPr>
          <a:lstStyle/>
          <a:p>
            <a:pPr marL="0" indent="0"/>
            <a:r>
              <a:rPr lang="en-US" b="1" u="sng" dirty="0" smtClean="0">
                <a:latin typeface="Book Antiqua" pitchFamily="18" charset="0"/>
              </a:rPr>
              <a:t/>
            </a:r>
            <a:br>
              <a:rPr lang="en-US" b="1" u="sng" dirty="0" smtClean="0">
                <a:latin typeface="Book Antiqua" pitchFamily="18" charset="0"/>
              </a:rPr>
            </a:br>
            <a:r>
              <a:rPr lang="en-US" b="1" u="sng" dirty="0" smtClean="0">
                <a:latin typeface="Book Antiqua" pitchFamily="18" charset="0"/>
              </a:rPr>
              <a:t>Mathematical model of neural network</a:t>
            </a:r>
            <a:r>
              <a:rPr lang="en-US" b="1" u="sng" dirty="0">
                <a:latin typeface="Book Antiqua" pitchFamily="18" charset="0"/>
              </a:rPr>
              <a:t/>
            </a:r>
            <a:br>
              <a:rPr lang="en-US" b="1" u="sng" dirty="0">
                <a:latin typeface="Book Antiqua" pitchFamily="18" charset="0"/>
              </a:rPr>
            </a:br>
            <a:r>
              <a:rPr lang="en-US" b="1" dirty="0" smtClean="0">
                <a:latin typeface="Book Antiqua" pitchFamily="18" charset="0"/>
              </a:rPr>
              <a:t>Deterministic</a:t>
            </a:r>
            <a:r>
              <a:rPr lang="en-US" b="1" u="sng" dirty="0" smtClean="0">
                <a:latin typeface="Book Antiqua" pitchFamily="18" charset="0"/>
              </a:rPr>
              <a:t> </a:t>
            </a:r>
            <a:r>
              <a:rPr lang="en-US" b="1" dirty="0">
                <a:latin typeface="Book Antiqua" pitchFamily="18" charset="0"/>
              </a:rPr>
              <a:t>Model</a:t>
            </a:r>
            <a:r>
              <a:rPr lang="en-US" b="1" u="sng" dirty="0">
                <a:latin typeface="Book Antiqua" pitchFamily="18" charset="0"/>
              </a:rPr>
              <a:t> </a:t>
            </a:r>
            <a:r>
              <a:rPr lang="en-US" b="1" dirty="0">
                <a:latin typeface="Book Antiqua" pitchFamily="18" charset="0"/>
              </a:rPr>
              <a:t>of</a:t>
            </a:r>
            <a:r>
              <a:rPr lang="en-US" b="1" u="sng" dirty="0">
                <a:latin typeface="Book Antiqua" pitchFamily="18" charset="0"/>
              </a:rPr>
              <a:t> </a:t>
            </a:r>
            <a:r>
              <a:rPr lang="en-US" b="1" dirty="0">
                <a:latin typeface="Book Antiqua" pitchFamily="18" charset="0"/>
              </a:rPr>
              <a:t>Neuron</a:t>
            </a:r>
          </a:p>
        </p:txBody>
      </p:sp>
      <p:pic>
        <p:nvPicPr>
          <p:cNvPr id="4" name="Content Placeholder 3"/>
          <p:cNvPicPr>
            <a:picLocks noGrp="1" noChangeAspect="1"/>
          </p:cNvPicPr>
          <p:nvPr>
            <p:ph idx="1"/>
          </p:nvPr>
        </p:nvPicPr>
        <p:blipFill>
          <a:blip r:embed="rId2"/>
          <a:stretch>
            <a:fillRect/>
          </a:stretch>
        </p:blipFill>
        <p:spPr>
          <a:xfrm>
            <a:off x="1828800" y="1982798"/>
            <a:ext cx="7063740" cy="3686482"/>
          </a:xfrm>
          <a:prstGeom prst="rect">
            <a:avLst/>
          </a:prstGeom>
        </p:spPr>
      </p:pic>
    </p:spTree>
    <p:extLst>
      <p:ext uri="{BB962C8B-B14F-4D97-AF65-F5344CB8AC3E}">
        <p14:creationId xmlns:p14="http://schemas.microsoft.com/office/powerpoint/2010/main" val="548722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0755"/>
          </a:xfrm>
        </p:spPr>
        <p:txBody>
          <a:bodyPr/>
          <a:lstStyle/>
          <a:p>
            <a:pPr algn="ctr"/>
            <a:r>
              <a:rPr lang="en-US" b="1" dirty="0" smtClean="0">
                <a:latin typeface="Book Antiqua" pitchFamily="18" charset="0"/>
              </a:rPr>
              <a:t>Deterministic Models </a:t>
            </a:r>
            <a:r>
              <a:rPr lang="en-US" b="1" dirty="0">
                <a:latin typeface="Book Antiqua" pitchFamily="18" charset="0"/>
              </a:rPr>
              <a:t>of Neuron</a:t>
            </a:r>
            <a:endParaRPr lang="en-US" dirty="0"/>
          </a:p>
        </p:txBody>
      </p:sp>
      <p:sp>
        <p:nvSpPr>
          <p:cNvPr id="3" name="Content Placeholder 2"/>
          <p:cNvSpPr>
            <a:spLocks noGrp="1"/>
          </p:cNvSpPr>
          <p:nvPr>
            <p:ph idx="1"/>
          </p:nvPr>
        </p:nvSpPr>
        <p:spPr>
          <a:xfrm>
            <a:off x="354884" y="1120140"/>
            <a:ext cx="10515600" cy="5349240"/>
          </a:xfrm>
        </p:spPr>
        <p:txBody>
          <a:bodyPr/>
          <a:lstStyle/>
          <a:p>
            <a:pPr marL="0" indent="0" algn="just">
              <a:buNone/>
            </a:pPr>
            <a:r>
              <a:rPr lang="en-US" sz="3200" b="1" u="sng" dirty="0">
                <a:latin typeface="Book Antiqua" pitchFamily="18" charset="0"/>
              </a:rPr>
              <a:t>Example: </a:t>
            </a:r>
            <a:r>
              <a:rPr lang="en-US" i="1" dirty="0">
                <a:latin typeface="Book Antiqua" pitchFamily="18" charset="0"/>
              </a:rPr>
              <a:t>Consider following neuron and compute its output by assume activation function F(x)=1 if x&gt;5 and F(x)=0, </a:t>
            </a:r>
            <a:r>
              <a:rPr lang="en-US" i="1" dirty="0" smtClean="0">
                <a:latin typeface="Book Antiqua" pitchFamily="18" charset="0"/>
              </a:rPr>
              <a:t>otherwise</a:t>
            </a:r>
          </a:p>
          <a:p>
            <a:pPr marL="0" indent="0">
              <a:lnSpc>
                <a:spcPct val="150000"/>
              </a:lnSpc>
              <a:buNone/>
            </a:pPr>
            <a:r>
              <a:rPr lang="en-US" dirty="0">
                <a:latin typeface="Book Antiqua" panose="02040602050305030304" pitchFamily="18" charset="0"/>
              </a:rPr>
              <a:t>u=x</a:t>
            </a:r>
            <a:r>
              <a:rPr lang="en-US" baseline="-25000" dirty="0">
                <a:latin typeface="Book Antiqua" panose="02040602050305030304" pitchFamily="18" charset="0"/>
              </a:rPr>
              <a:t>1</a:t>
            </a:r>
            <a:r>
              <a:rPr lang="en-US" dirty="0">
                <a:latin typeface="Book Antiqua" panose="02040602050305030304" pitchFamily="18" charset="0"/>
              </a:rPr>
              <a:t>*w</a:t>
            </a:r>
            <a:r>
              <a:rPr lang="en-US" baseline="-25000" dirty="0">
                <a:latin typeface="Book Antiqua" panose="02040602050305030304" pitchFamily="18" charset="0"/>
              </a:rPr>
              <a:t>1</a:t>
            </a:r>
            <a:r>
              <a:rPr lang="en-US" dirty="0">
                <a:latin typeface="Book Antiqua" panose="02040602050305030304" pitchFamily="18" charset="0"/>
              </a:rPr>
              <a:t>+x</a:t>
            </a:r>
            <a:r>
              <a:rPr lang="en-US" baseline="-25000" dirty="0">
                <a:latin typeface="Book Antiqua" panose="02040602050305030304" pitchFamily="18" charset="0"/>
              </a:rPr>
              <a:t>2</a:t>
            </a:r>
            <a:r>
              <a:rPr lang="en-US" dirty="0">
                <a:latin typeface="Book Antiqua" panose="02040602050305030304" pitchFamily="18" charset="0"/>
              </a:rPr>
              <a:t>*w</a:t>
            </a:r>
            <a:r>
              <a:rPr lang="en-US" baseline="-25000" dirty="0">
                <a:latin typeface="Book Antiqua" panose="02040602050305030304" pitchFamily="18" charset="0"/>
              </a:rPr>
              <a:t>2</a:t>
            </a:r>
            <a:r>
              <a:rPr lang="en-US" dirty="0">
                <a:latin typeface="Book Antiqua" panose="02040602050305030304" pitchFamily="18" charset="0"/>
              </a:rPr>
              <a:t>+x</a:t>
            </a:r>
            <a:r>
              <a:rPr lang="en-US" baseline="-25000" dirty="0">
                <a:latin typeface="Book Antiqua" panose="02040602050305030304" pitchFamily="18" charset="0"/>
              </a:rPr>
              <a:t>3</a:t>
            </a:r>
            <a:r>
              <a:rPr lang="en-US" dirty="0">
                <a:latin typeface="Book Antiqua" panose="02040602050305030304" pitchFamily="18" charset="0"/>
              </a:rPr>
              <a:t>*w</a:t>
            </a:r>
            <a:r>
              <a:rPr lang="en-US" baseline="-25000" dirty="0">
                <a:latin typeface="Book Antiqua" panose="02040602050305030304" pitchFamily="18" charset="0"/>
              </a:rPr>
              <a:t>3</a:t>
            </a:r>
            <a:endParaRPr lang="en-US" dirty="0">
              <a:latin typeface="Book Antiqua" panose="02040602050305030304" pitchFamily="18" charset="0"/>
            </a:endParaRPr>
          </a:p>
          <a:p>
            <a:pPr marL="0" indent="0">
              <a:lnSpc>
                <a:spcPct val="150000"/>
              </a:lnSpc>
              <a:buNone/>
            </a:pPr>
            <a:r>
              <a:rPr lang="en-US" dirty="0" smtClean="0">
                <a:latin typeface="Book Antiqua" panose="02040602050305030304" pitchFamily="18" charset="0"/>
              </a:rPr>
              <a:t> </a:t>
            </a:r>
            <a:r>
              <a:rPr lang="en-US" dirty="0">
                <a:latin typeface="Book Antiqua" panose="02040602050305030304" pitchFamily="18" charset="0"/>
              </a:rPr>
              <a:t>=2*1.5+1*2+2*0.5=6</a:t>
            </a:r>
          </a:p>
          <a:p>
            <a:pPr marL="0" indent="0">
              <a:lnSpc>
                <a:spcPct val="150000"/>
              </a:lnSpc>
              <a:buNone/>
            </a:pPr>
            <a:r>
              <a:rPr lang="en-US" dirty="0">
                <a:latin typeface="Book Antiqua" panose="02040602050305030304" pitchFamily="18" charset="0"/>
              </a:rPr>
              <a:t>v=</a:t>
            </a:r>
            <a:r>
              <a:rPr lang="en-US" dirty="0" err="1">
                <a:latin typeface="Book Antiqua" panose="02040602050305030304" pitchFamily="18" charset="0"/>
              </a:rPr>
              <a:t>u+b</a:t>
            </a:r>
            <a:r>
              <a:rPr lang="en-US" dirty="0">
                <a:latin typeface="Book Antiqua" panose="02040602050305030304" pitchFamily="18" charset="0"/>
              </a:rPr>
              <a:t>=6+1=7</a:t>
            </a:r>
          </a:p>
          <a:p>
            <a:pPr marL="0" indent="0">
              <a:lnSpc>
                <a:spcPct val="150000"/>
              </a:lnSpc>
              <a:buNone/>
            </a:pPr>
            <a:r>
              <a:rPr lang="en-US" dirty="0" smtClean="0">
                <a:latin typeface="Book Antiqua" panose="02040602050305030304" pitchFamily="18" charset="0"/>
              </a:rPr>
              <a:t>Now,</a:t>
            </a:r>
          </a:p>
          <a:p>
            <a:pPr marL="0" indent="0">
              <a:lnSpc>
                <a:spcPct val="150000"/>
              </a:lnSpc>
              <a:buNone/>
            </a:pPr>
            <a:r>
              <a:rPr lang="en-US" dirty="0" smtClean="0">
                <a:latin typeface="Book Antiqua" panose="02040602050305030304" pitchFamily="18" charset="0"/>
              </a:rPr>
              <a:t>y=f(v</a:t>
            </a:r>
            <a:r>
              <a:rPr lang="en-US" dirty="0">
                <a:latin typeface="Book Antiqua" panose="02040602050305030304" pitchFamily="18" charset="0"/>
              </a:rPr>
              <a:t>)=1</a:t>
            </a:r>
          </a:p>
          <a:p>
            <a:pPr marL="0" indent="0" algn="just">
              <a:buNone/>
            </a:pPr>
            <a:endParaRPr lang="en-US" i="1" dirty="0">
              <a:latin typeface="Book Antiqua" pitchFamily="18" charset="0"/>
            </a:endParaRPr>
          </a:p>
        </p:txBody>
      </p:sp>
      <p:grpSp>
        <p:nvGrpSpPr>
          <p:cNvPr id="4" name="Group 3"/>
          <p:cNvGrpSpPr/>
          <p:nvPr/>
        </p:nvGrpSpPr>
        <p:grpSpPr>
          <a:xfrm>
            <a:off x="5783580" y="2696528"/>
            <a:ext cx="5815013" cy="3772852"/>
            <a:chOff x="0" y="0"/>
            <a:chExt cx="4819650" cy="2381250"/>
          </a:xfrm>
        </p:grpSpPr>
        <p:sp>
          <p:nvSpPr>
            <p:cNvPr id="5" name="Text Box 18"/>
            <p:cNvSpPr txBox="1"/>
            <p:nvPr/>
          </p:nvSpPr>
          <p:spPr>
            <a:xfrm>
              <a:off x="876300" y="1733550"/>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w</a:t>
              </a:r>
              <a:r>
                <a:rPr lang="en-US" sz="1000" baseline="-25000">
                  <a:effectLst/>
                  <a:latin typeface="Book Antiqua" panose="02040602050305030304" pitchFamily="18" charset="0"/>
                  <a:ea typeface="Calibri" panose="020F0502020204030204" pitchFamily="34" charset="0"/>
                  <a:cs typeface="Arial" panose="020B0604020202020204" pitchFamily="34" charset="0"/>
                </a:rPr>
                <a:t>3</a:t>
              </a:r>
              <a:r>
                <a:rPr lang="en-US" sz="1000">
                  <a:effectLst/>
                  <a:latin typeface="Book Antiqua" panose="02040602050305030304" pitchFamily="18" charset="0"/>
                  <a:ea typeface="Calibri" panose="020F0502020204030204" pitchFamily="34" charset="0"/>
                  <a:cs typeface="Arial" panose="020B0604020202020204" pitchFamily="34" charset="0"/>
                </a:rPr>
                <a:t>=0.5</a:t>
              </a:r>
              <a:endParaRPr lang="en-US" sz="1100">
                <a:effectLst/>
                <a:ea typeface="Calibri" panose="020F0502020204030204" pitchFamily="34" charset="0"/>
                <a:cs typeface="Times New Roman" panose="02020603050405020304" pitchFamily="18" charset="0"/>
              </a:endParaRPr>
            </a:p>
          </p:txBody>
        </p:sp>
        <p:sp>
          <p:nvSpPr>
            <p:cNvPr id="6" name="Text Box 17"/>
            <p:cNvSpPr txBox="1"/>
            <p:nvPr/>
          </p:nvSpPr>
          <p:spPr>
            <a:xfrm>
              <a:off x="876300" y="1285875"/>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w</a:t>
              </a:r>
              <a:r>
                <a:rPr lang="en-US" sz="1000" baseline="-25000">
                  <a:effectLst/>
                  <a:latin typeface="Book Antiqua" panose="02040602050305030304" pitchFamily="18" charset="0"/>
                  <a:ea typeface="Calibri" panose="020F0502020204030204" pitchFamily="34" charset="0"/>
                  <a:cs typeface="Arial" panose="020B0604020202020204" pitchFamily="34" charset="0"/>
                </a:rPr>
                <a:t>2</a:t>
              </a:r>
              <a:r>
                <a:rPr lang="en-US" sz="1000">
                  <a:effectLst/>
                  <a:latin typeface="Book Antiqua" panose="02040602050305030304" pitchFamily="18" charset="0"/>
                  <a:ea typeface="Calibri" panose="020F0502020204030204" pitchFamily="34" charset="0"/>
                  <a:cs typeface="Arial" panose="020B0604020202020204" pitchFamily="34" charset="0"/>
                </a:rPr>
                <a:t>=2</a:t>
              </a:r>
              <a:endParaRPr lang="en-US" sz="1100">
                <a:effectLst/>
                <a:ea typeface="Calibri" panose="020F0502020204030204" pitchFamily="34" charset="0"/>
                <a:cs typeface="Times New Roman" panose="02020603050405020304" pitchFamily="18" charset="0"/>
              </a:endParaRPr>
            </a:p>
          </p:txBody>
        </p:sp>
        <p:sp>
          <p:nvSpPr>
            <p:cNvPr id="7" name="Text Box 16"/>
            <p:cNvSpPr txBox="1"/>
            <p:nvPr/>
          </p:nvSpPr>
          <p:spPr>
            <a:xfrm>
              <a:off x="952500" y="857250"/>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w</a:t>
              </a:r>
              <a:r>
                <a:rPr lang="en-US" sz="1000" baseline="-25000">
                  <a:effectLst/>
                  <a:latin typeface="Book Antiqua" panose="02040602050305030304" pitchFamily="18" charset="0"/>
                  <a:ea typeface="Calibri" panose="020F0502020204030204" pitchFamily="34" charset="0"/>
                  <a:cs typeface="Arial" panose="020B0604020202020204" pitchFamily="34" charset="0"/>
                </a:rPr>
                <a:t>1</a:t>
              </a:r>
              <a:r>
                <a:rPr lang="en-US" sz="1000">
                  <a:effectLst/>
                  <a:latin typeface="Book Antiqua" panose="02040602050305030304" pitchFamily="18" charset="0"/>
                  <a:ea typeface="Calibri" panose="020F0502020204030204" pitchFamily="34" charset="0"/>
                  <a:cs typeface="Arial" panose="020B0604020202020204" pitchFamily="34" charset="0"/>
                </a:rPr>
                <a:t>=1.5</a:t>
              </a:r>
              <a:endParaRPr lang="en-US" sz="1100">
                <a:effectLst/>
                <a:ea typeface="Calibri" panose="020F0502020204030204" pitchFamily="34" charset="0"/>
                <a:cs typeface="Times New Roman" panose="02020603050405020304" pitchFamily="18" charset="0"/>
              </a:endParaRPr>
            </a:p>
          </p:txBody>
        </p:sp>
        <p:grpSp>
          <p:nvGrpSpPr>
            <p:cNvPr id="8" name="Group 7"/>
            <p:cNvGrpSpPr/>
            <p:nvPr/>
          </p:nvGrpSpPr>
          <p:grpSpPr>
            <a:xfrm>
              <a:off x="523875" y="352425"/>
              <a:ext cx="3695700" cy="1838325"/>
              <a:chOff x="0" y="0"/>
              <a:chExt cx="3695700" cy="1838325"/>
            </a:xfrm>
          </p:grpSpPr>
          <p:sp>
            <p:nvSpPr>
              <p:cNvPr id="14" name="Oval 13"/>
              <p:cNvSpPr/>
              <p:nvPr/>
            </p:nvSpPr>
            <p:spPr>
              <a:xfrm>
                <a:off x="1371600" y="619125"/>
                <a:ext cx="1143000" cy="1076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p>
            </p:txBody>
          </p:sp>
          <p:cxnSp>
            <p:nvCxnSpPr>
              <p:cNvPr id="15" name="Straight Arrow Connector 14"/>
              <p:cNvCxnSpPr/>
              <p:nvPr/>
            </p:nvCxnSpPr>
            <p:spPr>
              <a:xfrm>
                <a:off x="0" y="619125"/>
                <a:ext cx="1504950" cy="2190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0" y="1190625"/>
                <a:ext cx="13898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33350" y="1485900"/>
                <a:ext cx="1371600" cy="3524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1952625" y="0"/>
                <a:ext cx="0" cy="628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14600" y="1190625"/>
                <a:ext cx="1181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 name="Text Box 9"/>
            <p:cNvSpPr txBox="1"/>
            <p:nvPr/>
          </p:nvSpPr>
          <p:spPr>
            <a:xfrm>
              <a:off x="114300" y="78105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x</a:t>
              </a:r>
              <a:r>
                <a:rPr lang="en-US" sz="1000" baseline="-25000">
                  <a:effectLst/>
                  <a:latin typeface="Book Antiqua" panose="02040602050305030304" pitchFamily="18" charset="0"/>
                  <a:ea typeface="Calibri" panose="020F0502020204030204" pitchFamily="34" charset="0"/>
                  <a:cs typeface="Times New Roman" panose="02020603050405020304" pitchFamily="18" charset="0"/>
                </a:rPr>
                <a:t>1</a:t>
              </a:r>
              <a:r>
                <a:rPr lang="en-US" sz="1000">
                  <a:effectLst/>
                  <a:latin typeface="Book Antiqua" panose="02040602050305030304" pitchFamily="18" charset="0"/>
                  <a:ea typeface="Calibri" panose="020F0502020204030204" pitchFamily="34" charset="0"/>
                  <a:cs typeface="Times New Roman" panose="02020603050405020304" pitchFamily="18" charset="0"/>
                </a:rPr>
                <a:t>=2</a:t>
              </a:r>
              <a:endParaRPr lang="en-US" sz="1100">
                <a:effectLst/>
                <a:ea typeface="Calibri" panose="020F0502020204030204" pitchFamily="34" charset="0"/>
                <a:cs typeface="Times New Roman" panose="02020603050405020304" pitchFamily="18" charset="0"/>
              </a:endParaRPr>
            </a:p>
          </p:txBody>
        </p:sp>
        <p:sp>
          <p:nvSpPr>
            <p:cNvPr id="10" name="Text Box 11"/>
            <p:cNvSpPr txBox="1"/>
            <p:nvPr/>
          </p:nvSpPr>
          <p:spPr>
            <a:xfrm>
              <a:off x="0" y="140970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x</a:t>
              </a:r>
              <a:r>
                <a:rPr lang="en-US" sz="1000" baseline="-25000">
                  <a:effectLst/>
                  <a:latin typeface="Book Antiqua" panose="02040602050305030304" pitchFamily="18" charset="0"/>
                  <a:ea typeface="Calibri" panose="020F0502020204030204" pitchFamily="34" charset="0"/>
                  <a:cs typeface="Times New Roman" panose="02020603050405020304" pitchFamily="18" charset="0"/>
                </a:rPr>
                <a:t>2</a:t>
              </a:r>
              <a:r>
                <a:rPr lang="en-US" sz="1000">
                  <a:effectLst/>
                  <a:latin typeface="Book Antiqua" panose="02040602050305030304" pitchFamily="18" charset="0"/>
                  <a:ea typeface="Calibri" panose="020F0502020204030204" pitchFamily="34" charset="0"/>
                  <a:cs typeface="Times New Roman" panose="02020603050405020304" pitchFamily="18" charset="0"/>
                </a:rPr>
                <a:t>=1</a:t>
              </a:r>
              <a:endParaRPr lang="en-US" sz="1100">
                <a:effectLst/>
                <a:ea typeface="Calibri" panose="020F0502020204030204" pitchFamily="34" charset="0"/>
                <a:cs typeface="Times New Roman" panose="02020603050405020304" pitchFamily="18" charset="0"/>
              </a:endParaRPr>
            </a:p>
          </p:txBody>
        </p:sp>
        <p:sp>
          <p:nvSpPr>
            <p:cNvPr id="11" name="Text Box 12"/>
            <p:cNvSpPr txBox="1"/>
            <p:nvPr/>
          </p:nvSpPr>
          <p:spPr>
            <a:xfrm>
              <a:off x="133350" y="2047875"/>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x</a:t>
              </a:r>
              <a:r>
                <a:rPr lang="en-US" sz="1000" baseline="-25000">
                  <a:effectLst/>
                  <a:latin typeface="Book Antiqua" panose="02040602050305030304" pitchFamily="18" charset="0"/>
                  <a:ea typeface="Calibri" panose="020F0502020204030204" pitchFamily="34" charset="0"/>
                  <a:cs typeface="Times New Roman" panose="02020603050405020304" pitchFamily="18" charset="0"/>
                </a:rPr>
                <a:t>3</a:t>
              </a:r>
              <a:r>
                <a:rPr lang="en-US" sz="1000">
                  <a:effectLst/>
                  <a:latin typeface="Book Antiqua" panose="02040602050305030304" pitchFamily="18" charset="0"/>
                  <a:ea typeface="Calibri" panose="020F0502020204030204" pitchFamily="34" charset="0"/>
                  <a:cs typeface="Times New Roman" panose="02020603050405020304" pitchFamily="18" charset="0"/>
                </a:rPr>
                <a:t>=2</a:t>
              </a:r>
              <a:endParaRPr lang="en-US" sz="1100">
                <a:effectLst/>
                <a:ea typeface="Calibri" panose="020F0502020204030204" pitchFamily="34" charset="0"/>
                <a:cs typeface="Times New Roman" panose="02020603050405020304" pitchFamily="18" charset="0"/>
              </a:endParaRPr>
            </a:p>
          </p:txBody>
        </p:sp>
        <p:sp>
          <p:nvSpPr>
            <p:cNvPr id="12" name="Text Box 14"/>
            <p:cNvSpPr txBox="1"/>
            <p:nvPr/>
          </p:nvSpPr>
          <p:spPr>
            <a:xfrm>
              <a:off x="2238375" y="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b=1</a:t>
              </a:r>
              <a:endParaRPr lang="en-US" sz="1100">
                <a:effectLst/>
                <a:ea typeface="Calibri" panose="020F0502020204030204" pitchFamily="34" charset="0"/>
                <a:cs typeface="Times New Roman" panose="02020603050405020304" pitchFamily="18" charset="0"/>
              </a:endParaRPr>
            </a:p>
          </p:txBody>
        </p:sp>
        <p:sp>
          <p:nvSpPr>
            <p:cNvPr id="13" name="Text Box 15"/>
            <p:cNvSpPr txBox="1"/>
            <p:nvPr/>
          </p:nvSpPr>
          <p:spPr>
            <a:xfrm>
              <a:off x="4295775" y="1400175"/>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y</a:t>
              </a:r>
              <a:endParaRPr lang="en-US" sz="1100">
                <a:effectLs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880085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lstStyle/>
          <a:p>
            <a:r>
              <a:rPr lang="en-US" b="1" dirty="0" smtClean="0"/>
              <a:t>Stochastic model of Neuron </a:t>
            </a:r>
            <a:endParaRPr lang="en-US" b="1" dirty="0"/>
          </a:p>
        </p:txBody>
      </p:sp>
      <p:pic>
        <p:nvPicPr>
          <p:cNvPr id="4" name="Content Placeholder 3"/>
          <p:cNvPicPr>
            <a:picLocks noGrp="1" noChangeAspect="1"/>
          </p:cNvPicPr>
          <p:nvPr>
            <p:ph idx="1"/>
          </p:nvPr>
        </p:nvPicPr>
        <p:blipFill>
          <a:blip r:embed="rId2"/>
          <a:stretch>
            <a:fillRect/>
          </a:stretch>
        </p:blipFill>
        <p:spPr>
          <a:xfrm>
            <a:off x="1216533" y="1188720"/>
            <a:ext cx="6009893" cy="1348740"/>
          </a:xfrm>
          <a:prstGeom prst="rect">
            <a:avLst/>
          </a:prstGeom>
        </p:spPr>
      </p:pic>
      <p:pic>
        <p:nvPicPr>
          <p:cNvPr id="5" name="Picture 4"/>
          <p:cNvPicPr>
            <a:picLocks noChangeAspect="1"/>
          </p:cNvPicPr>
          <p:nvPr/>
        </p:nvPicPr>
        <p:blipFill>
          <a:blip r:embed="rId3"/>
          <a:stretch>
            <a:fillRect/>
          </a:stretch>
        </p:blipFill>
        <p:spPr>
          <a:xfrm>
            <a:off x="1216533" y="2779003"/>
            <a:ext cx="10442067" cy="1975877"/>
          </a:xfrm>
          <a:prstGeom prst="rect">
            <a:avLst/>
          </a:prstGeom>
        </p:spPr>
      </p:pic>
    </p:spTree>
    <p:extLst>
      <p:ext uri="{BB962C8B-B14F-4D97-AF65-F5344CB8AC3E}">
        <p14:creationId xmlns:p14="http://schemas.microsoft.com/office/powerpoint/2010/main" val="117045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1336</Words>
  <Application>Microsoft Office PowerPoint</Application>
  <PresentationFormat>Widescreen</PresentationFormat>
  <Paragraphs>147</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Book Antiqua</vt:lpstr>
      <vt:lpstr>Calibri</vt:lpstr>
      <vt:lpstr>Calibri Light</vt:lpstr>
      <vt:lpstr>Times New Roman</vt:lpstr>
      <vt:lpstr>Office Theme</vt:lpstr>
      <vt:lpstr>Unit- 5 Neural Network</vt:lpstr>
      <vt:lpstr>PowerPoint Presentation</vt:lpstr>
      <vt:lpstr>Structures of Neural Network</vt:lpstr>
      <vt:lpstr>PowerPoint Presentation</vt:lpstr>
      <vt:lpstr>PowerPoint Presentation</vt:lpstr>
      <vt:lpstr>PowerPoint Presentation</vt:lpstr>
      <vt:lpstr> Mathematical model of neural network Deterministic Model of Neuron</vt:lpstr>
      <vt:lpstr>Deterministic Models of Neuron</vt:lpstr>
      <vt:lpstr>Stochastic model of Neuron </vt:lpstr>
      <vt:lpstr>PowerPoint Presentation</vt:lpstr>
      <vt:lpstr>How backpropagation algorithm works</vt:lpstr>
      <vt:lpstr>PowerPoint Presentation</vt:lpstr>
      <vt:lpstr>Backpropagation algorithm</vt:lpstr>
      <vt:lpstr>PowerPoint Presentation</vt:lpstr>
      <vt:lpstr>PowerPoint Presentation</vt:lpstr>
      <vt:lpstr>PowerPoint Presentation</vt:lpstr>
      <vt:lpstr>PowerPoint Presentation</vt:lpstr>
      <vt:lpstr>Gate Realization using neural network</vt:lpstr>
      <vt:lpstr>PowerPoint Presentation</vt:lpstr>
      <vt:lpstr>Steps to Realize Gates Using Neural Networks:</vt:lpstr>
      <vt:lpstr>Simple OR Gate Realization</vt:lpstr>
      <vt:lpstr>Hopfield neural Network</vt:lpstr>
      <vt:lpstr>PowerPoint Presentation</vt:lpstr>
      <vt:lpstr>Boltzmann Machines</vt:lpstr>
      <vt:lpstr>PowerPoint Presentation</vt:lpstr>
      <vt:lpstr>Natural language processing</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 Neural Network</dc:title>
  <dc:creator>Microsoft account</dc:creator>
  <cp:lastModifiedBy>Microsoft account</cp:lastModifiedBy>
  <cp:revision>22</cp:revision>
  <dcterms:created xsi:type="dcterms:W3CDTF">2025-02-13T01:56:12Z</dcterms:created>
  <dcterms:modified xsi:type="dcterms:W3CDTF">2025-02-24T17:01:52Z</dcterms:modified>
</cp:coreProperties>
</file>