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256" r:id="rId2"/>
    <p:sldId id="269" r:id="rId3"/>
    <p:sldId id="257" r:id="rId4"/>
    <p:sldId id="258" r:id="rId5"/>
    <p:sldId id="259" r:id="rId6"/>
    <p:sldId id="260" r:id="rId7"/>
    <p:sldId id="262" r:id="rId8"/>
    <p:sldId id="263" r:id="rId9"/>
    <p:sldId id="264" r:id="rId10"/>
    <p:sldId id="265" r:id="rId11"/>
    <p:sldId id="266" r:id="rId12"/>
    <p:sldId id="270" r:id="rId13"/>
    <p:sldId id="267" r:id="rId14"/>
    <p:sldId id="268" r:id="rId15"/>
    <p:sldId id="271" r:id="rId16"/>
    <p:sldId id="272" r:id="rId17"/>
    <p:sldId id="273" r:id="rId18"/>
    <p:sldId id="274" r:id="rId19"/>
    <p:sldId id="275" r:id="rId20"/>
    <p:sldId id="276" r:id="rId21"/>
    <p:sldId id="280"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8" clrIdx="0">
    <p:extLst>
      <p:ext uri="{19B8F6BF-5375-455C-9EA6-DF929625EA0E}">
        <p15:presenceInfo xmlns:p15="http://schemas.microsoft.com/office/powerpoint/2012/main" userId="ac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1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30T22:23:38.122" idx="1">
    <p:pos x="4317" y="1530"/>
    <p:text>introspection: examination of one's own conscious thoughts and feelings.</p:text>
    <p:extLst>
      <p:ext uri="{C676402C-5697-4E1C-873F-D02D1690AC5C}">
        <p15:threadingInfo xmlns:p15="http://schemas.microsoft.com/office/powerpoint/2012/main" timeZoneBias="-345"/>
      </p:ext>
    </p:extLst>
  </p:cm>
  <p:cm authorId="1" dt="2023-01-30T22:24:54.876" idx="2">
    <p:pos x="4317" y="1626"/>
    <p:text>observation of one's mental state</p:text>
    <p:extLst>
      <p:ext uri="{C676402C-5697-4E1C-873F-D02D1690AC5C}">
        <p15:threadingInfo xmlns:p15="http://schemas.microsoft.com/office/powerpoint/2012/main" timeZoneBias="-345">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1-30T22:27:15.157" idx="3">
    <p:pos x="3245" y="2112"/>
    <p:text>satisfactory performance under significant uncertainties - i</p:text>
    <p:extLst>
      <p:ext uri="{C676402C-5697-4E1C-873F-D02D1690AC5C}">
        <p15:threadingInfo xmlns:p15="http://schemas.microsoft.com/office/powerpoint/2012/main" timeZoneBias="-345"/>
      </p:ext>
    </p:extLst>
  </p:cm>
  <p:cm authorId="1" dt="2023-01-30T22:28:47.474" idx="4">
    <p:pos x="3245" y="2208"/>
    <p:text>persisting - continue to exist.</p:text>
    <p:extLst>
      <p:ext uri="{C676402C-5697-4E1C-873F-D02D1690AC5C}">
        <p15:threadingInfo xmlns:p15="http://schemas.microsoft.com/office/powerpoint/2012/main" timeZoneBias="-345">
          <p15:parentCm authorId="1"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2-04T21:55:16.494" idx="6">
    <p:pos x="10" y="10"/>
    <p:text>articats:</p:text>
    <p:extLst>
      <p:ext uri="{C676402C-5697-4E1C-873F-D02D1690AC5C}">
        <p15:threadingInfo xmlns:p15="http://schemas.microsoft.com/office/powerpoint/2012/main" timeZoneBias="-345"/>
      </p:ext>
    </p:extLst>
  </p:cm>
  <p:cm authorId="1" dt="2023-02-04T21:56:04.035" idx="7">
    <p:pos x="10" y="106"/>
    <p:text>something observed in a scientific investigation or experiment that is not naturally present</p:text>
    <p:extLst>
      <p:ext uri="{C676402C-5697-4E1C-873F-D02D1690AC5C}">
        <p15:threadingInfo xmlns:p15="http://schemas.microsoft.com/office/powerpoint/2012/main" timeZoneBias="-345">
          <p15:parentCm authorId="1" idx="6"/>
        </p15:threadingInfo>
      </p:ext>
    </p:extLst>
  </p:cm>
  <p:cm authorId="1" dt="2023-02-05T07:40:13.514" idx="8">
    <p:pos x="106" y="106"/>
    <p:text/>
    <p:extLst>
      <p:ext uri="{C676402C-5697-4E1C-873F-D02D1690AC5C}">
        <p15:threadingInfo xmlns:p15="http://schemas.microsoft.com/office/powerpoint/2012/main" timeZoneBias="-345"/>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2-04T21:55:16.494" idx="6">
    <p:pos x="10" y="10"/>
    <p:text>articats:</p:text>
    <p:extLst>
      <p:ext uri="{C676402C-5697-4E1C-873F-D02D1690AC5C}">
        <p15:threadingInfo xmlns:p15="http://schemas.microsoft.com/office/powerpoint/2012/main" timeZoneBias="-345"/>
      </p:ext>
    </p:extLst>
  </p:cm>
  <p:cm authorId="1" dt="2023-02-04T21:56:04.035" idx="7">
    <p:pos x="10" y="106"/>
    <p:text>something observed in a scientific investigation or experiment that is not naturally present</p:text>
    <p:extLst>
      <p:ext uri="{C676402C-5697-4E1C-873F-D02D1690AC5C}">
        <p15:threadingInfo xmlns:p15="http://schemas.microsoft.com/office/powerpoint/2012/main" timeZoneBias="-345">
          <p15:parentCm authorId="1" idx="6"/>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B9864-C7EB-4747-AAEA-7D3FBABAC5F0}"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714C-8A44-4206-8967-5954775C4B4B}" type="slidenum">
              <a:rPr lang="en-US" smtClean="0"/>
              <a:t>‹#›</a:t>
            </a:fld>
            <a:endParaRPr lang="en-US"/>
          </a:p>
        </p:txBody>
      </p:sp>
    </p:spTree>
    <p:extLst>
      <p:ext uri="{BB962C8B-B14F-4D97-AF65-F5344CB8AC3E}">
        <p14:creationId xmlns:p14="http://schemas.microsoft.com/office/powerpoint/2010/main" val="3547141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FE1A80-2335-4269-9043-7EDBA9D77C0B}" type="datetime1">
              <a:rPr lang="en-US" smtClean="0"/>
              <a:t>5/11/2024</a:t>
            </a:fld>
            <a:endParaRPr lang="en-US"/>
          </a:p>
        </p:txBody>
      </p:sp>
      <p:sp>
        <p:nvSpPr>
          <p:cNvPr id="5" name="Footer Placeholder 4"/>
          <p:cNvSpPr>
            <a:spLocks noGrp="1"/>
          </p:cNvSpPr>
          <p:nvPr>
            <p:ph type="ftr" sz="quarter" idx="11"/>
          </p:nvPr>
        </p:nvSpPr>
        <p:spPr/>
        <p:txBody>
          <a:bodyPr/>
          <a:lstStyle/>
          <a:p>
            <a:r>
              <a:rPr lang="en-US"/>
              <a:t>Dipesh Koirala</a:t>
            </a:r>
          </a:p>
        </p:txBody>
      </p:sp>
      <p:sp>
        <p:nvSpPr>
          <p:cNvPr id="6" name="Slide Number Placeholder 5"/>
          <p:cNvSpPr>
            <a:spLocks noGrp="1"/>
          </p:cNvSpPr>
          <p:nvPr>
            <p:ph type="sldNum" sz="quarter" idx="12"/>
          </p:nvPr>
        </p:nvSpPr>
        <p:spPr/>
        <p:txBody>
          <a:bodyPr/>
          <a:lstStyle/>
          <a:p>
            <a:fld id="{5F378EDB-87FE-45FE-97CE-FBC859D7B8E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80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F97F4-8106-4F19-8624-CB7B09B90591}" type="datetime1">
              <a:rPr lang="en-US" smtClean="0"/>
              <a:t>5/11/2024</a:t>
            </a:fld>
            <a:endParaRPr lang="en-US"/>
          </a:p>
        </p:txBody>
      </p:sp>
      <p:sp>
        <p:nvSpPr>
          <p:cNvPr id="5" name="Footer Placeholder 4"/>
          <p:cNvSpPr>
            <a:spLocks noGrp="1"/>
          </p:cNvSpPr>
          <p:nvPr>
            <p:ph type="ftr" sz="quarter" idx="11"/>
          </p:nvPr>
        </p:nvSpPr>
        <p:spPr/>
        <p:txBody>
          <a:bodyPr/>
          <a:lstStyle/>
          <a:p>
            <a:r>
              <a:rPr lang="en-US"/>
              <a:t>Dipesh Koirala</a:t>
            </a:r>
          </a:p>
        </p:txBody>
      </p:sp>
      <p:sp>
        <p:nvSpPr>
          <p:cNvPr id="6" name="Slide Number Placeholder 5"/>
          <p:cNvSpPr>
            <a:spLocks noGrp="1"/>
          </p:cNvSpPr>
          <p:nvPr>
            <p:ph type="sldNum" sz="quarter" idx="12"/>
          </p:nvPr>
        </p:nvSpPr>
        <p:spPr/>
        <p:txBody>
          <a:bodyPr/>
          <a:lstStyle/>
          <a:p>
            <a:fld id="{5F378EDB-87FE-45FE-97CE-FBC859D7B8E6}" type="slidenum">
              <a:rPr lang="en-US" smtClean="0"/>
              <a:t>‹#›</a:t>
            </a:fld>
            <a:endParaRPr lang="en-US"/>
          </a:p>
        </p:txBody>
      </p:sp>
    </p:spTree>
    <p:extLst>
      <p:ext uri="{BB962C8B-B14F-4D97-AF65-F5344CB8AC3E}">
        <p14:creationId xmlns:p14="http://schemas.microsoft.com/office/powerpoint/2010/main" val="135834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9C57E-ADEB-4AEC-82BA-2C43BE8F62B0}" type="datetime1">
              <a:rPr lang="en-US" smtClean="0"/>
              <a:t>5/11/2024</a:t>
            </a:fld>
            <a:endParaRPr lang="en-US"/>
          </a:p>
        </p:txBody>
      </p:sp>
      <p:sp>
        <p:nvSpPr>
          <p:cNvPr id="5" name="Footer Placeholder 4"/>
          <p:cNvSpPr>
            <a:spLocks noGrp="1"/>
          </p:cNvSpPr>
          <p:nvPr>
            <p:ph type="ftr" sz="quarter" idx="11"/>
          </p:nvPr>
        </p:nvSpPr>
        <p:spPr/>
        <p:txBody>
          <a:bodyPr/>
          <a:lstStyle/>
          <a:p>
            <a:r>
              <a:rPr lang="en-US"/>
              <a:t>Dipesh Koirala</a:t>
            </a:r>
          </a:p>
        </p:txBody>
      </p:sp>
      <p:sp>
        <p:nvSpPr>
          <p:cNvPr id="6" name="Slide Number Placeholder 5"/>
          <p:cNvSpPr>
            <a:spLocks noGrp="1"/>
          </p:cNvSpPr>
          <p:nvPr>
            <p:ph type="sldNum" sz="quarter" idx="12"/>
          </p:nvPr>
        </p:nvSpPr>
        <p:spPr/>
        <p:txBody>
          <a:bodyPr/>
          <a:lstStyle/>
          <a:p>
            <a:fld id="{5F378EDB-87FE-45FE-97CE-FBC859D7B8E6}" type="slidenum">
              <a:rPr lang="en-US" smtClean="0"/>
              <a:t>‹#›</a:t>
            </a:fld>
            <a:endParaRPr lang="en-US"/>
          </a:p>
        </p:txBody>
      </p:sp>
    </p:spTree>
    <p:extLst>
      <p:ext uri="{BB962C8B-B14F-4D97-AF65-F5344CB8AC3E}">
        <p14:creationId xmlns:p14="http://schemas.microsoft.com/office/powerpoint/2010/main" val="349838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C6012-AF91-4BC6-86DD-09E9B077EFD7}" type="datetime1">
              <a:rPr lang="en-US" smtClean="0"/>
              <a:t>5/11/2024</a:t>
            </a:fld>
            <a:endParaRPr lang="en-US"/>
          </a:p>
        </p:txBody>
      </p:sp>
      <p:sp>
        <p:nvSpPr>
          <p:cNvPr id="5" name="Footer Placeholder 4"/>
          <p:cNvSpPr>
            <a:spLocks noGrp="1"/>
          </p:cNvSpPr>
          <p:nvPr>
            <p:ph type="ftr" sz="quarter" idx="11"/>
          </p:nvPr>
        </p:nvSpPr>
        <p:spPr/>
        <p:txBody>
          <a:bodyPr/>
          <a:lstStyle/>
          <a:p>
            <a:r>
              <a:rPr lang="en-US"/>
              <a:t>Dipesh Koirala</a:t>
            </a:r>
          </a:p>
        </p:txBody>
      </p:sp>
      <p:sp>
        <p:nvSpPr>
          <p:cNvPr id="6" name="Slide Number Placeholder 5"/>
          <p:cNvSpPr>
            <a:spLocks noGrp="1"/>
          </p:cNvSpPr>
          <p:nvPr>
            <p:ph type="sldNum" sz="quarter" idx="12"/>
          </p:nvPr>
        </p:nvSpPr>
        <p:spPr/>
        <p:txBody>
          <a:bodyPr/>
          <a:lstStyle/>
          <a:p>
            <a:fld id="{5F378EDB-87FE-45FE-97CE-FBC859D7B8E6}" type="slidenum">
              <a:rPr lang="en-US" smtClean="0"/>
              <a:t>‹#›</a:t>
            </a:fld>
            <a:endParaRPr lang="en-US"/>
          </a:p>
        </p:txBody>
      </p:sp>
    </p:spTree>
    <p:extLst>
      <p:ext uri="{BB962C8B-B14F-4D97-AF65-F5344CB8AC3E}">
        <p14:creationId xmlns:p14="http://schemas.microsoft.com/office/powerpoint/2010/main" val="270350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FC912-A68A-4562-840F-BA78867BECD2}" type="datetime1">
              <a:rPr lang="en-US" smtClean="0"/>
              <a:t>5/11/2024</a:t>
            </a:fld>
            <a:endParaRPr lang="en-US"/>
          </a:p>
        </p:txBody>
      </p:sp>
      <p:sp>
        <p:nvSpPr>
          <p:cNvPr id="5" name="Footer Placeholder 4"/>
          <p:cNvSpPr>
            <a:spLocks noGrp="1"/>
          </p:cNvSpPr>
          <p:nvPr>
            <p:ph type="ftr" sz="quarter" idx="11"/>
          </p:nvPr>
        </p:nvSpPr>
        <p:spPr/>
        <p:txBody>
          <a:bodyPr/>
          <a:lstStyle/>
          <a:p>
            <a:r>
              <a:rPr lang="en-US"/>
              <a:t>Dipesh Koirala</a:t>
            </a:r>
          </a:p>
        </p:txBody>
      </p:sp>
      <p:sp>
        <p:nvSpPr>
          <p:cNvPr id="6" name="Slide Number Placeholder 5"/>
          <p:cNvSpPr>
            <a:spLocks noGrp="1"/>
          </p:cNvSpPr>
          <p:nvPr>
            <p:ph type="sldNum" sz="quarter" idx="12"/>
          </p:nvPr>
        </p:nvSpPr>
        <p:spPr/>
        <p:txBody>
          <a:bodyPr/>
          <a:lstStyle/>
          <a:p>
            <a:fld id="{5F378EDB-87FE-45FE-97CE-FBC859D7B8E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98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04AB7-6222-4742-B0FE-3435C95824F7}" type="datetime1">
              <a:rPr lang="en-US" smtClean="0"/>
              <a:t>5/11/2024</a:t>
            </a:fld>
            <a:endParaRPr lang="en-US"/>
          </a:p>
        </p:txBody>
      </p:sp>
      <p:sp>
        <p:nvSpPr>
          <p:cNvPr id="6" name="Footer Placeholder 5"/>
          <p:cNvSpPr>
            <a:spLocks noGrp="1"/>
          </p:cNvSpPr>
          <p:nvPr>
            <p:ph type="ftr" sz="quarter" idx="11"/>
          </p:nvPr>
        </p:nvSpPr>
        <p:spPr/>
        <p:txBody>
          <a:bodyPr/>
          <a:lstStyle/>
          <a:p>
            <a:r>
              <a:rPr lang="en-US"/>
              <a:t>Dipesh Koirala</a:t>
            </a:r>
          </a:p>
        </p:txBody>
      </p:sp>
      <p:sp>
        <p:nvSpPr>
          <p:cNvPr id="7" name="Slide Number Placeholder 6"/>
          <p:cNvSpPr>
            <a:spLocks noGrp="1"/>
          </p:cNvSpPr>
          <p:nvPr>
            <p:ph type="sldNum" sz="quarter" idx="12"/>
          </p:nvPr>
        </p:nvSpPr>
        <p:spPr/>
        <p:txBody>
          <a:bodyPr/>
          <a:lstStyle/>
          <a:p>
            <a:fld id="{5F378EDB-87FE-45FE-97CE-FBC859D7B8E6}" type="slidenum">
              <a:rPr lang="en-US" smtClean="0"/>
              <a:t>‹#›</a:t>
            </a:fld>
            <a:endParaRPr lang="en-US"/>
          </a:p>
        </p:txBody>
      </p:sp>
    </p:spTree>
    <p:extLst>
      <p:ext uri="{BB962C8B-B14F-4D97-AF65-F5344CB8AC3E}">
        <p14:creationId xmlns:p14="http://schemas.microsoft.com/office/powerpoint/2010/main" val="243606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D9B544-39C3-42FA-B680-F9FA93208162}" type="datetime1">
              <a:rPr lang="en-US" smtClean="0"/>
              <a:t>5/11/2024</a:t>
            </a:fld>
            <a:endParaRPr lang="en-US"/>
          </a:p>
        </p:txBody>
      </p:sp>
      <p:sp>
        <p:nvSpPr>
          <p:cNvPr id="8" name="Footer Placeholder 7"/>
          <p:cNvSpPr>
            <a:spLocks noGrp="1"/>
          </p:cNvSpPr>
          <p:nvPr>
            <p:ph type="ftr" sz="quarter" idx="11"/>
          </p:nvPr>
        </p:nvSpPr>
        <p:spPr/>
        <p:txBody>
          <a:bodyPr/>
          <a:lstStyle/>
          <a:p>
            <a:r>
              <a:rPr lang="en-US"/>
              <a:t>Dipesh Koirala</a:t>
            </a:r>
          </a:p>
        </p:txBody>
      </p:sp>
      <p:sp>
        <p:nvSpPr>
          <p:cNvPr id="9" name="Slide Number Placeholder 8"/>
          <p:cNvSpPr>
            <a:spLocks noGrp="1"/>
          </p:cNvSpPr>
          <p:nvPr>
            <p:ph type="sldNum" sz="quarter" idx="12"/>
          </p:nvPr>
        </p:nvSpPr>
        <p:spPr/>
        <p:txBody>
          <a:bodyPr/>
          <a:lstStyle/>
          <a:p>
            <a:fld id="{5F378EDB-87FE-45FE-97CE-FBC859D7B8E6}" type="slidenum">
              <a:rPr lang="en-US" smtClean="0"/>
              <a:t>‹#›</a:t>
            </a:fld>
            <a:endParaRPr lang="en-US"/>
          </a:p>
        </p:txBody>
      </p:sp>
    </p:spTree>
    <p:extLst>
      <p:ext uri="{BB962C8B-B14F-4D97-AF65-F5344CB8AC3E}">
        <p14:creationId xmlns:p14="http://schemas.microsoft.com/office/powerpoint/2010/main" val="116380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2FE97-60BC-4CF9-8412-A42E8A32D4CB}" type="datetime1">
              <a:rPr lang="en-US" smtClean="0"/>
              <a:t>5/11/2024</a:t>
            </a:fld>
            <a:endParaRPr lang="en-US"/>
          </a:p>
        </p:txBody>
      </p:sp>
      <p:sp>
        <p:nvSpPr>
          <p:cNvPr id="4" name="Footer Placeholder 3"/>
          <p:cNvSpPr>
            <a:spLocks noGrp="1"/>
          </p:cNvSpPr>
          <p:nvPr>
            <p:ph type="ftr" sz="quarter" idx="11"/>
          </p:nvPr>
        </p:nvSpPr>
        <p:spPr/>
        <p:txBody>
          <a:bodyPr/>
          <a:lstStyle/>
          <a:p>
            <a:r>
              <a:rPr lang="en-US"/>
              <a:t>Dipesh Koirala</a:t>
            </a:r>
          </a:p>
        </p:txBody>
      </p:sp>
      <p:sp>
        <p:nvSpPr>
          <p:cNvPr id="5" name="Slide Number Placeholder 4"/>
          <p:cNvSpPr>
            <a:spLocks noGrp="1"/>
          </p:cNvSpPr>
          <p:nvPr>
            <p:ph type="sldNum" sz="quarter" idx="12"/>
          </p:nvPr>
        </p:nvSpPr>
        <p:spPr/>
        <p:txBody>
          <a:bodyPr/>
          <a:lstStyle/>
          <a:p>
            <a:fld id="{5F378EDB-87FE-45FE-97CE-FBC859D7B8E6}" type="slidenum">
              <a:rPr lang="en-US" smtClean="0"/>
              <a:t>‹#›</a:t>
            </a:fld>
            <a:endParaRPr lang="en-US"/>
          </a:p>
        </p:txBody>
      </p:sp>
    </p:spTree>
    <p:extLst>
      <p:ext uri="{BB962C8B-B14F-4D97-AF65-F5344CB8AC3E}">
        <p14:creationId xmlns:p14="http://schemas.microsoft.com/office/powerpoint/2010/main" val="309391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14DB03-80F6-4D2E-9ACD-102D8399DBC4}" type="datetime1">
              <a:rPr lang="en-US" smtClean="0"/>
              <a:t>5/11/2024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Dipesh Koirala</a:t>
            </a:r>
          </a:p>
        </p:txBody>
      </p:sp>
      <p:sp>
        <p:nvSpPr>
          <p:cNvPr id="9" name="Slide Number Placeholder 8"/>
          <p:cNvSpPr>
            <a:spLocks noGrp="1"/>
          </p:cNvSpPr>
          <p:nvPr>
            <p:ph type="sldNum" sz="quarter" idx="12"/>
          </p:nvPr>
        </p:nvSpPr>
        <p:spPr/>
        <p:txBody>
          <a:bodyPr/>
          <a:lstStyle/>
          <a:p>
            <a:fld id="{5F378EDB-87FE-45FE-97CE-FBC859D7B8E6}" type="slidenum">
              <a:rPr lang="en-US" smtClean="0"/>
              <a:t>‹#›</a:t>
            </a:fld>
            <a:endParaRPr lang="en-US"/>
          </a:p>
        </p:txBody>
      </p:sp>
    </p:spTree>
    <p:extLst>
      <p:ext uri="{BB962C8B-B14F-4D97-AF65-F5344CB8AC3E}">
        <p14:creationId xmlns:p14="http://schemas.microsoft.com/office/powerpoint/2010/main" val="156088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A9A1F0-98BE-4B57-A2C9-093E013AC9CF}" type="datetime1">
              <a:rPr lang="en-US" smtClean="0"/>
              <a:t>5/11/2024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Dipesh Koirala</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378EDB-87FE-45FE-97CE-FBC859D7B8E6}" type="slidenum">
              <a:rPr lang="en-US" smtClean="0"/>
              <a:t>‹#›</a:t>
            </a:fld>
            <a:endParaRPr lang="en-US"/>
          </a:p>
        </p:txBody>
      </p:sp>
    </p:spTree>
    <p:extLst>
      <p:ext uri="{BB962C8B-B14F-4D97-AF65-F5344CB8AC3E}">
        <p14:creationId xmlns:p14="http://schemas.microsoft.com/office/powerpoint/2010/main" val="1897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1425AF-08C5-44F9-A17F-CEBD2A86E8E7}" type="datetime1">
              <a:rPr lang="en-US" smtClean="0"/>
              <a:t>5/11/2024</a:t>
            </a:fld>
            <a:endParaRPr lang="en-US"/>
          </a:p>
        </p:txBody>
      </p:sp>
      <p:sp>
        <p:nvSpPr>
          <p:cNvPr id="6" name="Footer Placeholder 5"/>
          <p:cNvSpPr>
            <a:spLocks noGrp="1"/>
          </p:cNvSpPr>
          <p:nvPr>
            <p:ph type="ftr" sz="quarter" idx="11"/>
          </p:nvPr>
        </p:nvSpPr>
        <p:spPr/>
        <p:txBody>
          <a:bodyPr/>
          <a:lstStyle/>
          <a:p>
            <a:r>
              <a:rPr lang="en-US"/>
              <a:t>Dipesh Koirala</a:t>
            </a:r>
          </a:p>
        </p:txBody>
      </p:sp>
      <p:sp>
        <p:nvSpPr>
          <p:cNvPr id="7" name="Slide Number Placeholder 6"/>
          <p:cNvSpPr>
            <a:spLocks noGrp="1"/>
          </p:cNvSpPr>
          <p:nvPr>
            <p:ph type="sldNum" sz="quarter" idx="12"/>
          </p:nvPr>
        </p:nvSpPr>
        <p:spPr/>
        <p:txBody>
          <a:bodyPr/>
          <a:lstStyle/>
          <a:p>
            <a:fld id="{5F378EDB-87FE-45FE-97CE-FBC859D7B8E6}" type="slidenum">
              <a:rPr lang="en-US" smtClean="0"/>
              <a:t>‹#›</a:t>
            </a:fld>
            <a:endParaRPr lang="en-US"/>
          </a:p>
        </p:txBody>
      </p:sp>
    </p:spTree>
    <p:extLst>
      <p:ext uri="{BB962C8B-B14F-4D97-AF65-F5344CB8AC3E}">
        <p14:creationId xmlns:p14="http://schemas.microsoft.com/office/powerpoint/2010/main" val="296516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E70EFD6-58C1-4333-8DB5-0DBEA575FAFF}" type="datetime1">
              <a:rPr lang="en-US" smtClean="0"/>
              <a:t>5/11/2024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Dipesh Koirala</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378EDB-87FE-45FE-97CE-FBC859D7B8E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91910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 Introduction</a:t>
            </a:r>
          </a:p>
        </p:txBody>
      </p:sp>
      <p:sp>
        <p:nvSpPr>
          <p:cNvPr id="3" name="Subtitle 2"/>
          <p:cNvSpPr>
            <a:spLocks noGrp="1"/>
          </p:cNvSpPr>
          <p:nvPr>
            <p:ph type="subTitle" idx="1"/>
          </p:nvPr>
        </p:nvSpPr>
        <p:spPr/>
        <p:txBody>
          <a:bodyPr/>
          <a:lstStyle/>
          <a:p>
            <a:r>
              <a:rPr lang="en-US" dirty="0"/>
              <a:t>Artificial Intelligence</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904456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Artificial Intelligence</a:t>
            </a:r>
          </a:p>
        </p:txBody>
      </p:sp>
      <p:sp>
        <p:nvSpPr>
          <p:cNvPr id="3" name="Content Placeholder 2"/>
          <p:cNvSpPr>
            <a:spLocks noGrp="1"/>
          </p:cNvSpPr>
          <p:nvPr>
            <p:ph idx="1"/>
          </p:nvPr>
        </p:nvSpPr>
        <p:spPr>
          <a:xfrm>
            <a:off x="619432" y="1504335"/>
            <a:ext cx="10396439" cy="4591665"/>
          </a:xfrm>
        </p:spPr>
        <p:txBody>
          <a:bodyPr>
            <a:normAutofit/>
          </a:bodyPr>
          <a:lstStyle/>
          <a:p>
            <a:pPr marL="45720" indent="0">
              <a:buNone/>
            </a:pPr>
            <a:r>
              <a:rPr lang="en-US" sz="2000" b="1" u="sng" dirty="0">
                <a:solidFill>
                  <a:srgbClr val="C00000"/>
                </a:solidFill>
                <a:latin typeface="Calibri" panose="020F0502020204030204" pitchFamily="34" charset="0"/>
                <a:cs typeface="Calibri" panose="020F0502020204030204" pitchFamily="34" charset="0"/>
              </a:rPr>
              <a:t>Thinking Humanly: Cognitive modeling approach</a:t>
            </a:r>
          </a:p>
          <a:p>
            <a:r>
              <a:rPr lang="en-US" sz="1900" dirty="0">
                <a:latin typeface="Calibri" panose="020F0502020204030204" pitchFamily="34" charset="0"/>
                <a:cs typeface="Calibri" panose="020F0502020204030204" pitchFamily="34" charset="0"/>
              </a:rPr>
              <a:t>If we are going to say that a given program thinks like a human, we must have some way of determining how humans think. </a:t>
            </a:r>
          </a:p>
          <a:p>
            <a:r>
              <a:rPr lang="en-US" sz="1900" dirty="0">
                <a:latin typeface="Calibri" panose="020F0502020204030204" pitchFamily="34" charset="0"/>
                <a:cs typeface="Calibri" panose="020F0502020204030204" pitchFamily="34" charset="0"/>
              </a:rPr>
              <a:t>We need to get inside the actual workings of human minds. </a:t>
            </a:r>
          </a:p>
          <a:p>
            <a:pPr marL="45720" indent="0">
              <a:buNone/>
            </a:pPr>
            <a:r>
              <a:rPr lang="en-US" sz="1900" dirty="0">
                <a:latin typeface="Calibri" panose="020F0502020204030204" pitchFamily="34" charset="0"/>
                <a:cs typeface="Calibri" panose="020F0502020204030204" pitchFamily="34" charset="0"/>
              </a:rPr>
              <a:t>There are  ways to do this: - </a:t>
            </a:r>
          </a:p>
          <a:p>
            <a:pPr marL="560070" indent="-514350">
              <a:buFont typeface="+mj-lt"/>
              <a:buAutoNum type="romanUcPeriod"/>
            </a:pPr>
            <a:r>
              <a:rPr lang="en-US" sz="1900" b="1" dirty="0">
                <a:latin typeface="Calibri" panose="020F0502020204030204" pitchFamily="34" charset="0"/>
                <a:cs typeface="Calibri" panose="020F0502020204030204" pitchFamily="34" charset="0"/>
              </a:rPr>
              <a:t>Through introspection: </a:t>
            </a:r>
            <a:r>
              <a:rPr lang="en-US" sz="1900" dirty="0">
                <a:latin typeface="Calibri" panose="020F0502020204030204" pitchFamily="34" charset="0"/>
                <a:cs typeface="Calibri" panose="020F0502020204030204" pitchFamily="34" charset="0"/>
              </a:rPr>
              <a:t>catch our thoughts while they go by </a:t>
            </a:r>
          </a:p>
          <a:p>
            <a:pPr marL="560070" indent="-514350">
              <a:buFont typeface="+mj-lt"/>
              <a:buAutoNum type="romanUcPeriod"/>
            </a:pPr>
            <a:r>
              <a:rPr lang="en-US" sz="1900" b="1" dirty="0">
                <a:latin typeface="Calibri" panose="020F0502020204030204" pitchFamily="34" charset="0"/>
                <a:cs typeface="Calibri" panose="020F0502020204030204" pitchFamily="34" charset="0"/>
              </a:rPr>
              <a:t>Through psychological experiments: </a:t>
            </a:r>
            <a:r>
              <a:rPr lang="en-US" sz="1900" dirty="0">
                <a:latin typeface="Calibri" panose="020F0502020204030204" pitchFamily="34" charset="0"/>
                <a:cs typeface="Calibri" panose="020F0502020204030204" pitchFamily="34" charset="0"/>
              </a:rPr>
              <a:t>observing a person in action; </a:t>
            </a:r>
          </a:p>
          <a:p>
            <a:pPr marL="560070" indent="-514350">
              <a:buFont typeface="+mj-lt"/>
              <a:buAutoNum type="romanUcPeriod"/>
            </a:pPr>
            <a:r>
              <a:rPr lang="en-US" sz="1900" b="1" dirty="0">
                <a:latin typeface="Calibri" panose="020F0502020204030204" pitchFamily="34" charset="0"/>
                <a:cs typeface="Calibri" panose="020F0502020204030204" pitchFamily="34" charset="0"/>
              </a:rPr>
              <a:t>Through brain imaging: </a:t>
            </a:r>
            <a:r>
              <a:rPr lang="en-US" sz="1900" dirty="0">
                <a:latin typeface="Calibri" panose="020F0502020204030204" pitchFamily="34" charset="0"/>
                <a:cs typeface="Calibri" panose="020F0502020204030204" pitchFamily="34" charset="0"/>
              </a:rPr>
              <a:t>observing the brain in action </a:t>
            </a:r>
          </a:p>
          <a:p>
            <a:r>
              <a:rPr lang="en-US" sz="1900" dirty="0">
                <a:latin typeface="Calibri" panose="020F0502020204030204" pitchFamily="34" charset="0"/>
                <a:cs typeface="Calibri" panose="020F0502020204030204" pitchFamily="34" charset="0"/>
              </a:rPr>
              <a:t>Once we have precise theory of mind, it is possible to express the theory as a computer program. </a:t>
            </a:r>
          </a:p>
          <a:p>
            <a:pPr>
              <a:buFont typeface="Wingdings" panose="05000000000000000000" pitchFamily="2" charset="2"/>
              <a:buChar char="Ø"/>
            </a:pPr>
            <a:r>
              <a:rPr lang="en-US" sz="2000" b="1" dirty="0"/>
              <a:t>But unfortunately until up to now there is no precise theory about thinking process of human brain. </a:t>
            </a:r>
            <a:r>
              <a:rPr lang="en-US" sz="2000" dirty="0"/>
              <a:t>Therefore it is not possible to make the machine that think like human brain.</a:t>
            </a:r>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pPr marL="45720" indent="0">
              <a:buNone/>
            </a:pPr>
            <a:endParaRPr lang="en-US" sz="19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183236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Artificial Intelligence</a:t>
            </a:r>
          </a:p>
        </p:txBody>
      </p:sp>
      <p:sp>
        <p:nvSpPr>
          <p:cNvPr id="3" name="Content Placeholder 2"/>
          <p:cNvSpPr>
            <a:spLocks noGrp="1"/>
          </p:cNvSpPr>
          <p:nvPr>
            <p:ph idx="1"/>
          </p:nvPr>
        </p:nvSpPr>
        <p:spPr>
          <a:xfrm>
            <a:off x="619432" y="1504335"/>
            <a:ext cx="10396439" cy="4591665"/>
          </a:xfrm>
        </p:spPr>
        <p:txBody>
          <a:bodyPr>
            <a:normAutofit/>
          </a:bodyPr>
          <a:lstStyle/>
          <a:p>
            <a:pPr marL="45720" indent="0">
              <a:buNone/>
            </a:pPr>
            <a:r>
              <a:rPr lang="en-US" sz="2000" b="1" u="sng" dirty="0">
                <a:solidFill>
                  <a:srgbClr val="C00000"/>
                </a:solidFill>
                <a:latin typeface="Calibri" panose="020F0502020204030204" pitchFamily="34" charset="0"/>
                <a:cs typeface="Calibri" panose="020F0502020204030204" pitchFamily="34" charset="0"/>
              </a:rPr>
              <a:t>Thinking rationally: The laws of thought approach</a:t>
            </a:r>
          </a:p>
          <a:p>
            <a:r>
              <a:rPr lang="en-US" sz="1900" dirty="0">
                <a:latin typeface="Calibri" panose="020F0502020204030204" pitchFamily="34" charset="0"/>
                <a:cs typeface="Calibri" panose="020F0502020204030204" pitchFamily="34" charset="0"/>
              </a:rPr>
              <a:t>Aristotle was one of the first who attempt to codify the right thinking that is irrefutable reasoning process. </a:t>
            </a:r>
          </a:p>
          <a:p>
            <a:r>
              <a:rPr lang="en-US" sz="1900" dirty="0">
                <a:latin typeface="Calibri" panose="020F0502020204030204" pitchFamily="34" charset="0"/>
                <a:cs typeface="Calibri" panose="020F0502020204030204" pitchFamily="34" charset="0"/>
              </a:rPr>
              <a:t>He gave Syllogisms that always yielded correct conclusion when correct premises are given.</a:t>
            </a:r>
          </a:p>
          <a:p>
            <a:r>
              <a:rPr lang="en-US" sz="2000" dirty="0"/>
              <a:t>Syllogism is a kind of logical argument that applies deductive reasoning to arrive at a conclusion based on two or more propositions that are assumed</a:t>
            </a:r>
            <a:endParaRPr lang="en-US" sz="1900" dirty="0">
              <a:latin typeface="Calibri" panose="020F0502020204030204" pitchFamily="34" charset="0"/>
              <a:cs typeface="Calibri" panose="020F0502020204030204" pitchFamily="34" charset="0"/>
            </a:endParaRPr>
          </a:p>
          <a:p>
            <a:pPr marL="45720" indent="0">
              <a:buNone/>
            </a:pPr>
            <a:r>
              <a:rPr lang="en-US" sz="1900" dirty="0">
                <a:latin typeface="Calibri" panose="020F0502020204030204" pitchFamily="34" charset="0"/>
                <a:cs typeface="Calibri" panose="020F0502020204030204" pitchFamily="34" charset="0"/>
              </a:rPr>
              <a:t>For example: Ram is a man </a:t>
            </a:r>
          </a:p>
          <a:p>
            <a:pPr marL="45720" indent="0">
              <a:buNone/>
            </a:pPr>
            <a:r>
              <a:rPr lang="en-US" sz="1900" dirty="0">
                <a:latin typeface="Calibri" panose="020F0502020204030204" pitchFamily="34" charset="0"/>
                <a:cs typeface="Calibri" panose="020F0502020204030204" pitchFamily="34" charset="0"/>
              </a:rPr>
              <a:t>		All men are mortal </a:t>
            </a:r>
          </a:p>
          <a:p>
            <a:pPr marL="45720" indent="0">
              <a:buNone/>
            </a:pPr>
            <a:r>
              <a:rPr lang="en-US" sz="1900" dirty="0">
                <a:latin typeface="Calibri" panose="020F0502020204030204" pitchFamily="34" charset="0"/>
                <a:cs typeface="Calibri" panose="020F0502020204030204" pitchFamily="34" charset="0"/>
              </a:rPr>
              <a:t>			 Ram is mortal</a:t>
            </a:r>
          </a:p>
          <a:p>
            <a:pPr marL="45720" indent="0">
              <a:buNone/>
            </a:pPr>
            <a:endParaRPr lang="en-US" sz="19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33304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Artificial Intelligence</a:t>
            </a:r>
          </a:p>
        </p:txBody>
      </p:sp>
      <p:sp>
        <p:nvSpPr>
          <p:cNvPr id="3" name="Content Placeholder 2"/>
          <p:cNvSpPr>
            <a:spLocks noGrp="1"/>
          </p:cNvSpPr>
          <p:nvPr>
            <p:ph idx="1"/>
          </p:nvPr>
        </p:nvSpPr>
        <p:spPr>
          <a:xfrm>
            <a:off x="619432" y="1504335"/>
            <a:ext cx="10396439" cy="4591665"/>
          </a:xfrm>
        </p:spPr>
        <p:txBody>
          <a:bodyPr>
            <a:normAutofit/>
          </a:bodyPr>
          <a:lstStyle/>
          <a:p>
            <a:pPr marL="45720" indent="0">
              <a:buNone/>
            </a:pPr>
            <a:r>
              <a:rPr lang="en-US" sz="2000" b="1" u="sng" dirty="0">
                <a:solidFill>
                  <a:srgbClr val="C00000"/>
                </a:solidFill>
                <a:latin typeface="Calibri" panose="020F0502020204030204" pitchFamily="34" charset="0"/>
                <a:cs typeface="Calibri" panose="020F0502020204030204" pitchFamily="34" charset="0"/>
              </a:rPr>
              <a:t>Thinking rationally: The laws of thought approach</a:t>
            </a:r>
          </a:p>
          <a:p>
            <a:pPr marL="45720" indent="0">
              <a:buNone/>
            </a:pPr>
            <a:r>
              <a:rPr lang="en-US" sz="1800" dirty="0">
                <a:latin typeface="Calibri" panose="020F0502020204030204" pitchFamily="34" charset="0"/>
                <a:cs typeface="Calibri" panose="020F0502020204030204" pitchFamily="34" charset="0"/>
              </a:rPr>
              <a:t>This study initiated the </a:t>
            </a:r>
            <a:r>
              <a:rPr lang="en-US" sz="1800" dirty="0">
                <a:solidFill>
                  <a:srgbClr val="C00000"/>
                </a:solidFill>
                <a:latin typeface="Calibri" panose="020F0502020204030204" pitchFamily="34" charset="0"/>
                <a:cs typeface="Calibri" panose="020F0502020204030204" pitchFamily="34" charset="0"/>
              </a:rPr>
              <a:t>field of logic</a:t>
            </a:r>
            <a:r>
              <a:rPr lang="en-US" sz="1800" dirty="0">
                <a:latin typeface="Calibri" panose="020F0502020204030204" pitchFamily="34" charset="0"/>
                <a:cs typeface="Calibri" panose="020F0502020204030204" pitchFamily="34" charset="0"/>
              </a:rPr>
              <a:t>:</a:t>
            </a:r>
          </a:p>
          <a:p>
            <a:pPr marL="45720" indent="0">
              <a:buNone/>
            </a:pPr>
            <a:r>
              <a:rPr lang="en-US" sz="1800" dirty="0">
                <a:latin typeface="Calibri" panose="020F0502020204030204" pitchFamily="34" charset="0"/>
                <a:cs typeface="Calibri" panose="020F0502020204030204" pitchFamily="34" charset="0"/>
              </a:rPr>
              <a:t>The </a:t>
            </a:r>
            <a:r>
              <a:rPr lang="en-US" sz="1800" dirty="0" err="1">
                <a:latin typeface="Calibri" panose="020F0502020204030204" pitchFamily="34" charset="0"/>
                <a:cs typeface="Calibri" panose="020F0502020204030204" pitchFamily="34" charset="0"/>
              </a:rPr>
              <a:t>logicist</a:t>
            </a:r>
            <a:r>
              <a:rPr lang="en-US" sz="1800" dirty="0">
                <a:latin typeface="Calibri" panose="020F0502020204030204" pitchFamily="34" charset="0"/>
                <a:cs typeface="Calibri" panose="020F0502020204030204" pitchFamily="34" charset="0"/>
              </a:rPr>
              <a:t> tradition in AI hopes to create intelligent systems using logic programming.</a:t>
            </a:r>
          </a:p>
          <a:p>
            <a:pPr marL="45720" indent="0">
              <a:buNone/>
            </a:pPr>
            <a:endParaRPr lang="en-US" sz="1800" dirty="0">
              <a:latin typeface="Calibri" panose="020F0502020204030204" pitchFamily="34" charset="0"/>
              <a:cs typeface="Calibri" panose="020F0502020204030204" pitchFamily="34" charset="0"/>
            </a:endParaRPr>
          </a:p>
          <a:p>
            <a:pPr marL="45720" indent="0">
              <a:buNone/>
            </a:pPr>
            <a:r>
              <a:rPr lang="en-US" sz="1800" b="1" u="sng" dirty="0">
                <a:latin typeface="Calibri" panose="020F0502020204030204" pitchFamily="34" charset="0"/>
                <a:cs typeface="Calibri" panose="020F0502020204030204" pitchFamily="34" charset="0"/>
              </a:rPr>
              <a:t>However there are two obstacles to this approach. </a:t>
            </a:r>
          </a:p>
          <a:p>
            <a:r>
              <a:rPr lang="en-US" sz="1800" b="1" dirty="0">
                <a:solidFill>
                  <a:srgbClr val="C00000"/>
                </a:solidFill>
                <a:latin typeface="Calibri" panose="020F0502020204030204" pitchFamily="34" charset="0"/>
                <a:cs typeface="Calibri" panose="020F0502020204030204" pitchFamily="34" charset="0"/>
              </a:rPr>
              <a:t>First, </a:t>
            </a:r>
            <a:r>
              <a:rPr lang="en-US" sz="1800" dirty="0">
                <a:latin typeface="Calibri" panose="020F0502020204030204" pitchFamily="34" charset="0"/>
                <a:cs typeface="Calibri" panose="020F0502020204030204" pitchFamily="34" charset="0"/>
              </a:rPr>
              <a:t>It is not easy to take informal knowledge and state in the formal terms required by logical notation, particularly when knowledge is not 100% certain. </a:t>
            </a:r>
          </a:p>
          <a:p>
            <a:r>
              <a:rPr lang="en-US" sz="1800" b="1" dirty="0">
                <a:solidFill>
                  <a:srgbClr val="C00000"/>
                </a:solidFill>
                <a:latin typeface="Calibri" panose="020F0502020204030204" pitchFamily="34" charset="0"/>
                <a:cs typeface="Calibri" panose="020F0502020204030204" pitchFamily="34" charset="0"/>
              </a:rPr>
              <a:t>Second, </a:t>
            </a:r>
            <a:r>
              <a:rPr lang="en-US" sz="1800" dirty="0">
                <a:latin typeface="Calibri" panose="020F0502020204030204" pitchFamily="34" charset="0"/>
                <a:cs typeface="Calibri" panose="020F0502020204030204" pitchFamily="34" charset="0"/>
              </a:rPr>
              <a:t>solving problem principally is different from doing it in practice. Even problems with certain dozens of fact may exhaust the computational resources of any computer unless it has some guidance as which reasoning step to try first. </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86596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Artificial Intelligence</a:t>
            </a:r>
          </a:p>
        </p:txBody>
      </p:sp>
      <p:sp>
        <p:nvSpPr>
          <p:cNvPr id="3" name="Content Placeholder 2"/>
          <p:cNvSpPr>
            <a:spLocks noGrp="1"/>
          </p:cNvSpPr>
          <p:nvPr>
            <p:ph idx="1"/>
          </p:nvPr>
        </p:nvSpPr>
        <p:spPr>
          <a:xfrm>
            <a:off x="619432" y="1504335"/>
            <a:ext cx="10396439" cy="4591665"/>
          </a:xfrm>
        </p:spPr>
        <p:txBody>
          <a:bodyPr>
            <a:normAutofit fontScale="92500"/>
          </a:bodyPr>
          <a:lstStyle/>
          <a:p>
            <a:pPr marL="45720" indent="0">
              <a:lnSpc>
                <a:spcPct val="80000"/>
              </a:lnSpc>
              <a:buNone/>
            </a:pPr>
            <a:r>
              <a:rPr lang="en-US" sz="1900" b="1" u="sng" dirty="0">
                <a:solidFill>
                  <a:srgbClr val="C00000"/>
                </a:solidFill>
                <a:latin typeface="Calibri" panose="020F0502020204030204" pitchFamily="34" charset="0"/>
                <a:cs typeface="Calibri" panose="020F0502020204030204" pitchFamily="34" charset="0"/>
              </a:rPr>
              <a:t>Acting Rationally: The rational Agent approach:</a:t>
            </a:r>
          </a:p>
          <a:p>
            <a:r>
              <a:rPr lang="en-US" sz="2000" dirty="0">
                <a:latin typeface="Calibri" panose="020F0502020204030204" pitchFamily="34" charset="0"/>
                <a:cs typeface="Calibri" panose="020F0502020204030204" pitchFamily="34" charset="0"/>
              </a:rPr>
              <a:t>Agent is something that acts. </a:t>
            </a:r>
          </a:p>
          <a:p>
            <a:r>
              <a:rPr lang="en-US" sz="2000" dirty="0">
                <a:latin typeface="Calibri" panose="020F0502020204030204" pitchFamily="34" charset="0"/>
                <a:cs typeface="Calibri" panose="020F0502020204030204" pitchFamily="34" charset="0"/>
              </a:rPr>
              <a:t>Of course, all computer programs do something but computer agent is expected to have following attributes: </a:t>
            </a:r>
          </a:p>
          <a:p>
            <a:pPr marL="674370" lvl="1" indent="-400050">
              <a:buFont typeface="+mj-lt"/>
              <a:buAutoNum type="romanLcPeriod"/>
            </a:pPr>
            <a:r>
              <a:rPr lang="en-US" sz="1800" dirty="0">
                <a:latin typeface="Calibri" panose="020F0502020204030204" pitchFamily="34" charset="0"/>
                <a:cs typeface="Calibri" panose="020F0502020204030204" pitchFamily="34" charset="0"/>
              </a:rPr>
              <a:t> Autonomous control </a:t>
            </a:r>
          </a:p>
          <a:p>
            <a:pPr marL="674370" lvl="1" indent="-400050">
              <a:buFont typeface="+mj-lt"/>
              <a:buAutoNum type="romanLcPeriod"/>
            </a:pPr>
            <a:r>
              <a:rPr lang="en-US" sz="1800" dirty="0">
                <a:latin typeface="Calibri" panose="020F0502020204030204" pitchFamily="34" charset="0"/>
                <a:cs typeface="Calibri" panose="020F0502020204030204" pitchFamily="34" charset="0"/>
              </a:rPr>
              <a:t>Perceiving their environment </a:t>
            </a:r>
          </a:p>
          <a:p>
            <a:pPr marL="674370" lvl="1" indent="-400050">
              <a:buFont typeface="+mj-lt"/>
              <a:buAutoNum type="romanLcPeriod"/>
            </a:pPr>
            <a:r>
              <a:rPr lang="en-US" sz="1800" dirty="0">
                <a:latin typeface="Calibri" panose="020F0502020204030204" pitchFamily="34" charset="0"/>
                <a:cs typeface="Calibri" panose="020F0502020204030204" pitchFamily="34" charset="0"/>
              </a:rPr>
              <a:t>Persisting over a prolonged period of time </a:t>
            </a:r>
          </a:p>
          <a:p>
            <a:pPr marL="674370" lvl="1" indent="-400050">
              <a:buFont typeface="+mj-lt"/>
              <a:buAutoNum type="romanLcPeriod"/>
            </a:pPr>
            <a:r>
              <a:rPr lang="en-US" sz="1800" dirty="0">
                <a:latin typeface="Calibri" panose="020F0502020204030204" pitchFamily="34" charset="0"/>
                <a:cs typeface="Calibri" panose="020F0502020204030204" pitchFamily="34" charset="0"/>
              </a:rPr>
              <a:t>Adapting to change </a:t>
            </a:r>
          </a:p>
          <a:p>
            <a:pPr marL="674370" lvl="1" indent="-400050">
              <a:buFont typeface="+mj-lt"/>
              <a:buAutoNum type="romanLcPeriod"/>
            </a:pPr>
            <a:r>
              <a:rPr lang="en-US" sz="1800" dirty="0">
                <a:latin typeface="Calibri" panose="020F0502020204030204" pitchFamily="34" charset="0"/>
                <a:cs typeface="Calibri" panose="020F0502020204030204" pitchFamily="34" charset="0"/>
              </a:rPr>
              <a:t>Create and pursue goals </a:t>
            </a:r>
          </a:p>
          <a:p>
            <a:r>
              <a:rPr lang="en-US" sz="2000" b="1" dirty="0">
                <a:latin typeface="Calibri" panose="020F0502020204030204" pitchFamily="34" charset="0"/>
                <a:cs typeface="Calibri" panose="020F0502020204030204" pitchFamily="34" charset="0"/>
              </a:rPr>
              <a:t>Rational behavior: </a:t>
            </a:r>
            <a:r>
              <a:rPr lang="en-US" sz="2000" dirty="0">
                <a:latin typeface="Calibri" panose="020F0502020204030204" pitchFamily="34" charset="0"/>
                <a:cs typeface="Calibri" panose="020F0502020204030204" pitchFamily="34" charset="0"/>
              </a:rPr>
              <a:t>doing the right thing. </a:t>
            </a:r>
          </a:p>
          <a:p>
            <a:r>
              <a:rPr lang="en-US" sz="2000" b="1" dirty="0">
                <a:latin typeface="Calibri" panose="020F0502020204030204" pitchFamily="34" charset="0"/>
                <a:cs typeface="Calibri" panose="020F0502020204030204" pitchFamily="34" charset="0"/>
              </a:rPr>
              <a:t>The right thing: </a:t>
            </a:r>
            <a:r>
              <a:rPr lang="en-US" sz="2000" dirty="0">
                <a:latin typeface="Calibri" panose="020F0502020204030204" pitchFamily="34" charset="0"/>
                <a:cs typeface="Calibri" panose="020F0502020204030204" pitchFamily="34" charset="0"/>
              </a:rPr>
              <a:t>that which is expected to maximize goal achievement, given the available information. </a:t>
            </a:r>
          </a:p>
          <a:p>
            <a:r>
              <a:rPr lang="en-US" sz="2000" dirty="0">
                <a:latin typeface="Calibri" panose="020F0502020204030204" pitchFamily="34" charset="0"/>
                <a:cs typeface="Calibri" panose="020F0502020204030204" pitchFamily="34" charset="0"/>
              </a:rPr>
              <a:t>Rational Agent is one that acts so as to achieve the best outcome or, when there is uncertainty, the best expected outcome. </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93523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Artificial Intelligence</a:t>
            </a:r>
          </a:p>
        </p:txBody>
      </p:sp>
      <p:sp>
        <p:nvSpPr>
          <p:cNvPr id="3" name="Content Placeholder 2"/>
          <p:cNvSpPr>
            <a:spLocks noGrp="1"/>
          </p:cNvSpPr>
          <p:nvPr>
            <p:ph idx="1"/>
          </p:nvPr>
        </p:nvSpPr>
        <p:spPr>
          <a:xfrm>
            <a:off x="619432" y="1504335"/>
            <a:ext cx="10396439" cy="4591665"/>
          </a:xfrm>
        </p:spPr>
        <p:txBody>
          <a:bodyPr>
            <a:normAutofit/>
          </a:bodyPr>
          <a:lstStyle/>
          <a:p>
            <a:pPr marL="45720" indent="0">
              <a:lnSpc>
                <a:spcPct val="70000"/>
              </a:lnSpc>
              <a:buNone/>
            </a:pPr>
            <a:endParaRPr lang="en-US" sz="1800" b="1" u="sng" dirty="0">
              <a:solidFill>
                <a:srgbClr val="C00000"/>
              </a:solidFill>
              <a:latin typeface="Calibri" panose="020F0502020204030204" pitchFamily="34" charset="0"/>
              <a:cs typeface="Calibri" panose="020F0502020204030204" pitchFamily="34" charset="0"/>
            </a:endParaRPr>
          </a:p>
          <a:p>
            <a:pPr marL="45720" indent="0">
              <a:lnSpc>
                <a:spcPct val="70000"/>
              </a:lnSpc>
              <a:buNone/>
            </a:pPr>
            <a:r>
              <a:rPr lang="en-US" sz="2200" b="1" u="sng" dirty="0">
                <a:solidFill>
                  <a:srgbClr val="C00000"/>
                </a:solidFill>
                <a:latin typeface="Calibri" panose="020F0502020204030204" pitchFamily="34" charset="0"/>
                <a:cs typeface="Calibri" panose="020F0502020204030204" pitchFamily="34" charset="0"/>
              </a:rPr>
              <a:t>Acting Rationally: The rational Agent approach:</a:t>
            </a:r>
          </a:p>
          <a:p>
            <a:pPr marL="45720" indent="0">
              <a:lnSpc>
                <a:spcPct val="70000"/>
              </a:lnSpc>
              <a:buNone/>
            </a:pPr>
            <a:r>
              <a:rPr lang="en-US" sz="1800" dirty="0">
                <a:latin typeface="Calibri" panose="020F0502020204030204" pitchFamily="34" charset="0"/>
                <a:cs typeface="Calibri" panose="020F0502020204030204" pitchFamily="34" charset="0"/>
              </a:rPr>
              <a:t>In the laws of thought approach to AI, the emphasis was given to correct inferences. </a:t>
            </a:r>
          </a:p>
          <a:p>
            <a:pPr marL="45720" indent="0">
              <a:lnSpc>
                <a:spcPct val="70000"/>
              </a:lnSpc>
              <a:buNone/>
            </a:pP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Making correct inferences is sometimes part of being a rational agent, </a:t>
            </a:r>
            <a:r>
              <a:rPr lang="en-US" sz="1800" dirty="0">
                <a:latin typeface="Calibri" panose="020F0502020204030204" pitchFamily="34" charset="0"/>
                <a:cs typeface="Calibri" panose="020F0502020204030204" pitchFamily="34" charset="0"/>
              </a:rPr>
              <a:t>because one way to act rationally is to reason logically to the conclusion and act on that conclusion. </a:t>
            </a:r>
          </a:p>
          <a:p>
            <a:pPr marL="45720" indent="0">
              <a:lnSpc>
                <a:spcPct val="70000"/>
              </a:lnSpc>
              <a:buNone/>
            </a:pPr>
            <a:r>
              <a:rPr lang="en-US" sz="1800" dirty="0">
                <a:latin typeface="Calibri" panose="020F0502020204030204" pitchFamily="34" charset="0"/>
                <a:cs typeface="Calibri" panose="020F0502020204030204" pitchFamily="34" charset="0"/>
              </a:rPr>
              <a:t>• On the other hand, there are also some ways of acting rationally that cannot be said to involve inference. </a:t>
            </a:r>
          </a:p>
          <a:p>
            <a:pPr marL="45720" indent="0">
              <a:lnSpc>
                <a:spcPct val="70000"/>
              </a:lnSpc>
              <a:buNone/>
            </a:pPr>
            <a:endParaRPr lang="en-US" sz="1800" dirty="0">
              <a:latin typeface="Calibri" panose="020F0502020204030204" pitchFamily="34" charset="0"/>
              <a:cs typeface="Calibri" panose="020F0502020204030204" pitchFamily="34" charset="0"/>
            </a:endParaRPr>
          </a:p>
          <a:p>
            <a:pPr marL="45720" indent="0">
              <a:lnSpc>
                <a:spcPct val="70000"/>
              </a:lnSpc>
              <a:buNone/>
            </a:pPr>
            <a:r>
              <a:rPr lang="en-US" sz="1800" dirty="0">
                <a:latin typeface="Calibri" panose="020F0502020204030204" pitchFamily="34" charset="0"/>
                <a:cs typeface="Calibri" panose="020F0502020204030204" pitchFamily="34" charset="0"/>
              </a:rPr>
              <a:t>• For Example</a:t>
            </a:r>
            <a:r>
              <a:rPr lang="en-US" sz="1800" i="1" dirty="0">
                <a:solidFill>
                  <a:srgbClr val="C00000"/>
                </a:solidFill>
                <a:latin typeface="Calibri" panose="020F0502020204030204" pitchFamily="34" charset="0"/>
                <a:cs typeface="Calibri" panose="020F0502020204030204" pitchFamily="34" charset="0"/>
              </a:rPr>
              <a:t>, recoiling from a hot stove is a reflex action that usually more successful than a slower action taken after careful deliberation.</a:t>
            </a:r>
            <a:endParaRPr lang="en-US" sz="1800" b="1" i="1" u="sng" dirty="0">
              <a:solidFill>
                <a:srgbClr val="C00000"/>
              </a:solidFill>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626804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Artificial Intelligence</a:t>
            </a:r>
          </a:p>
        </p:txBody>
      </p:sp>
      <p:sp>
        <p:nvSpPr>
          <p:cNvPr id="3" name="Content Placeholder 2"/>
          <p:cNvSpPr>
            <a:spLocks noGrp="1"/>
          </p:cNvSpPr>
          <p:nvPr>
            <p:ph idx="1"/>
          </p:nvPr>
        </p:nvSpPr>
        <p:spPr>
          <a:xfrm>
            <a:off x="619432" y="1504335"/>
            <a:ext cx="10396439" cy="4591665"/>
          </a:xfrm>
        </p:spPr>
        <p:txBody>
          <a:bodyPr>
            <a:normAutofit/>
          </a:bodyPr>
          <a:lstStyle/>
          <a:p>
            <a:pPr marL="45720" indent="0">
              <a:lnSpc>
                <a:spcPct val="70000"/>
              </a:lnSpc>
              <a:buNone/>
            </a:pPr>
            <a:endParaRPr lang="en-US" sz="1800" b="1" u="sng" dirty="0">
              <a:solidFill>
                <a:srgbClr val="C00000"/>
              </a:solidFill>
              <a:latin typeface="Calibri" panose="020F0502020204030204" pitchFamily="34" charset="0"/>
              <a:cs typeface="Calibri" panose="020F0502020204030204" pitchFamily="34" charset="0"/>
            </a:endParaRPr>
          </a:p>
          <a:p>
            <a:pPr marL="45720" indent="0">
              <a:lnSpc>
                <a:spcPct val="70000"/>
              </a:lnSpc>
              <a:buNone/>
            </a:pPr>
            <a:r>
              <a:rPr lang="en-US" sz="2200" b="1" u="sng" dirty="0">
                <a:solidFill>
                  <a:srgbClr val="C00000"/>
                </a:solidFill>
                <a:latin typeface="Calibri" panose="020F0502020204030204" pitchFamily="34" charset="0"/>
                <a:cs typeface="Calibri" panose="020F0502020204030204" pitchFamily="34" charset="0"/>
              </a:rPr>
              <a:t>Acting Rationally: The rational Agent approach:</a:t>
            </a:r>
          </a:p>
          <a:p>
            <a:pPr marL="331470" indent="-285750">
              <a:lnSpc>
                <a:spcPct val="70000"/>
              </a:lnSpc>
              <a:buFont typeface="Wingdings" panose="05000000000000000000" pitchFamily="2" charset="2"/>
              <a:buChar char="Ø"/>
            </a:pPr>
            <a:r>
              <a:rPr lang="en-US" sz="1900" dirty="0"/>
              <a:t> </a:t>
            </a:r>
            <a:r>
              <a:rPr lang="en-US" sz="1900" dirty="0">
                <a:latin typeface="Calibri" panose="020F0502020204030204" pitchFamily="34" charset="0"/>
                <a:cs typeface="Calibri" panose="020F0502020204030204" pitchFamily="34" charset="0"/>
              </a:rPr>
              <a:t>It is more general than laws of thought approach, </a:t>
            </a:r>
            <a:r>
              <a:rPr lang="en-US" sz="1900" i="1" dirty="0">
                <a:solidFill>
                  <a:srgbClr val="C00000"/>
                </a:solidFill>
                <a:latin typeface="Calibri" panose="020F0502020204030204" pitchFamily="34" charset="0"/>
                <a:cs typeface="Calibri" panose="020F0502020204030204" pitchFamily="34" charset="0"/>
              </a:rPr>
              <a:t>because correct inference is just one of several mechanisms for achieving rationality. </a:t>
            </a:r>
          </a:p>
          <a:p>
            <a:pPr marL="331470" indent="-285750">
              <a:lnSpc>
                <a:spcPct val="70000"/>
              </a:lnSpc>
              <a:buFont typeface="Wingdings" panose="05000000000000000000" pitchFamily="2" charset="2"/>
              <a:buChar char="Ø"/>
            </a:pPr>
            <a:endParaRPr lang="en-US" sz="1900" i="1" dirty="0">
              <a:solidFill>
                <a:srgbClr val="C00000"/>
              </a:solidFill>
              <a:latin typeface="Calibri" panose="020F0502020204030204" pitchFamily="34" charset="0"/>
              <a:cs typeface="Calibri" panose="020F0502020204030204" pitchFamily="34" charset="0"/>
            </a:endParaRPr>
          </a:p>
          <a:p>
            <a:pPr marL="331470" indent="-285750">
              <a:lnSpc>
                <a:spcPct val="70000"/>
              </a:lnSpc>
              <a:buFont typeface="Wingdings" panose="05000000000000000000" pitchFamily="2" charset="2"/>
              <a:buChar char="Ø"/>
            </a:pPr>
            <a:r>
              <a:rPr lang="en-US" sz="1900" dirty="0">
                <a:latin typeface="Calibri" panose="020F0502020204030204" pitchFamily="34" charset="0"/>
                <a:cs typeface="Calibri" panose="020F0502020204030204" pitchFamily="34" charset="0"/>
              </a:rPr>
              <a:t> It is more amenable to scientific development than are approaches based on human behavior or human thought because the </a:t>
            </a:r>
            <a:r>
              <a:rPr lang="en-US" sz="1900" dirty="0">
                <a:solidFill>
                  <a:srgbClr val="C00000"/>
                </a:solidFill>
                <a:latin typeface="Calibri" panose="020F0502020204030204" pitchFamily="34" charset="0"/>
                <a:cs typeface="Calibri" panose="020F0502020204030204" pitchFamily="34" charset="0"/>
              </a:rPr>
              <a:t>standard of rationality is clearly defined and completely general. </a:t>
            </a:r>
            <a:endParaRPr lang="en-US" sz="1900" b="1" u="sng" dirty="0">
              <a:solidFill>
                <a:srgbClr val="C00000"/>
              </a:solidFill>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167934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Foundations of AI</a:t>
            </a:r>
          </a:p>
        </p:txBody>
      </p:sp>
      <p:sp>
        <p:nvSpPr>
          <p:cNvPr id="3" name="Content Placeholder 2"/>
          <p:cNvSpPr>
            <a:spLocks noGrp="1"/>
          </p:cNvSpPr>
          <p:nvPr>
            <p:ph idx="1"/>
          </p:nvPr>
        </p:nvSpPr>
        <p:spPr>
          <a:xfrm>
            <a:off x="619432" y="1504335"/>
            <a:ext cx="10396439" cy="4591665"/>
          </a:xfrm>
        </p:spPr>
        <p:txBody>
          <a:bodyPr>
            <a:normAutofit/>
          </a:bodyPr>
          <a:lstStyle/>
          <a:p>
            <a:pPr marL="45720" indent="0">
              <a:lnSpc>
                <a:spcPct val="70000"/>
              </a:lnSpc>
              <a:buNone/>
            </a:pPr>
            <a:endParaRPr lang="en-US" sz="1800" b="1" u="sng" dirty="0">
              <a:solidFill>
                <a:srgbClr val="C00000"/>
              </a:solidFill>
              <a:latin typeface="Calibri" panose="020F0502020204030204" pitchFamily="34" charset="0"/>
              <a:cs typeface="Calibri" panose="020F0502020204030204" pitchFamily="34" charset="0"/>
            </a:endParaRPr>
          </a:p>
          <a:p>
            <a:pPr marL="45720" indent="0">
              <a:lnSpc>
                <a:spcPct val="70000"/>
              </a:lnSpc>
              <a:buNone/>
            </a:pPr>
            <a:r>
              <a:rPr lang="en-US" b="1" u="sng" dirty="0">
                <a:solidFill>
                  <a:srgbClr val="C00000"/>
                </a:solidFill>
                <a:latin typeface="Calibri" panose="020F0502020204030204" pitchFamily="34" charset="0"/>
                <a:cs typeface="Calibri" panose="020F0502020204030204" pitchFamily="34" charset="0"/>
              </a:rPr>
              <a:t>Philosophy:</a:t>
            </a:r>
          </a:p>
          <a:p>
            <a:pPr>
              <a:lnSpc>
                <a:spcPct val="7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A theory or attitude that acts as a </a:t>
            </a:r>
            <a:r>
              <a:rPr lang="en-US" sz="1800" dirty="0">
                <a:solidFill>
                  <a:srgbClr val="C00000"/>
                </a:solidFill>
                <a:latin typeface="Calibri" panose="020F0502020204030204" pitchFamily="34" charset="0"/>
                <a:cs typeface="Calibri" panose="020F0502020204030204" pitchFamily="34" charset="0"/>
              </a:rPr>
              <a:t>guiding principle for behavior.</a:t>
            </a:r>
          </a:p>
          <a:p>
            <a:pPr>
              <a:lnSpc>
                <a:spcPct val="7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Is the study of the fundamental </a:t>
            </a:r>
            <a:r>
              <a:rPr lang="en-US" sz="1800" dirty="0">
                <a:solidFill>
                  <a:srgbClr val="C00000"/>
                </a:solidFill>
                <a:latin typeface="Calibri" panose="020F0502020204030204" pitchFamily="34" charset="0"/>
                <a:cs typeface="Calibri" panose="020F0502020204030204" pitchFamily="34" charset="0"/>
              </a:rPr>
              <a:t>nature of knowledge</a:t>
            </a: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reality</a:t>
            </a: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logic</a:t>
            </a: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rationally.</a:t>
            </a:r>
          </a:p>
          <a:p>
            <a:pPr>
              <a:lnSpc>
                <a:spcPct val="7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Artificial intelligence has close connections with philosophy because both share several concepts like </a:t>
            </a:r>
            <a:r>
              <a:rPr lang="en-US" sz="1800" dirty="0">
                <a:solidFill>
                  <a:srgbClr val="C00000"/>
                </a:solidFill>
                <a:latin typeface="Calibri" panose="020F0502020204030204" pitchFamily="34" charset="0"/>
                <a:cs typeface="Calibri" panose="020F0502020204030204" pitchFamily="34" charset="0"/>
              </a:rPr>
              <a:t>intelligence</a:t>
            </a: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action</a:t>
            </a: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consciousness</a:t>
            </a:r>
            <a:r>
              <a:rPr lang="en-US" sz="1800" dirty="0">
                <a:latin typeface="Calibri" panose="020F0502020204030204" pitchFamily="34" charset="0"/>
                <a:cs typeface="Calibri" panose="020F0502020204030204" pitchFamily="34" charset="0"/>
              </a:rPr>
              <a:t>.</a:t>
            </a:r>
          </a:p>
          <a:p>
            <a:pPr marL="45720" indent="0">
              <a:lnSpc>
                <a:spcPct val="70000"/>
              </a:lnSpc>
              <a:buNone/>
            </a:pPr>
            <a:endParaRPr lang="en-US" sz="1800" dirty="0">
              <a:latin typeface="Calibri" panose="020F0502020204030204" pitchFamily="34" charset="0"/>
              <a:cs typeface="Calibri" panose="020F0502020204030204" pitchFamily="34" charset="0"/>
            </a:endParaRPr>
          </a:p>
          <a:p>
            <a:pPr marL="45720" indent="0">
              <a:lnSpc>
                <a:spcPct val="70000"/>
              </a:lnSpc>
              <a:buNone/>
            </a:pPr>
            <a:r>
              <a:rPr lang="en-US" sz="1800" dirty="0">
                <a:latin typeface="Calibri" panose="020F0502020204030204" pitchFamily="34" charset="0"/>
                <a:cs typeface="Calibri" panose="020F0502020204030204" pitchFamily="34" charset="0"/>
              </a:rPr>
              <a:t>The philosophy of artificial intelligence attempts to answer the such questions:</a:t>
            </a:r>
          </a:p>
          <a:p>
            <a:pPr>
              <a:lnSpc>
                <a:spcPct val="7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Where does knowledge come from?</a:t>
            </a:r>
          </a:p>
          <a:p>
            <a:pPr>
              <a:lnSpc>
                <a:spcPct val="7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Can a machine act intelligently? Can it solve any problem that a person would solve by thinking?</a:t>
            </a:r>
          </a:p>
          <a:p>
            <a:pPr>
              <a:lnSpc>
                <a:spcPct val="7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Are human intelligence and machine intelligence the same?</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400998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Foundations of AI</a:t>
            </a:r>
          </a:p>
        </p:txBody>
      </p:sp>
      <p:sp>
        <p:nvSpPr>
          <p:cNvPr id="3" name="Content Placeholder 2"/>
          <p:cNvSpPr>
            <a:spLocks noGrp="1"/>
          </p:cNvSpPr>
          <p:nvPr>
            <p:ph idx="1"/>
          </p:nvPr>
        </p:nvSpPr>
        <p:spPr>
          <a:xfrm>
            <a:off x="619432" y="1504335"/>
            <a:ext cx="10396439" cy="4591665"/>
          </a:xfrm>
        </p:spPr>
        <p:txBody>
          <a:bodyPr>
            <a:normAutofit/>
          </a:bodyPr>
          <a:lstStyle/>
          <a:p>
            <a:pPr marL="45720" indent="0">
              <a:lnSpc>
                <a:spcPct val="70000"/>
              </a:lnSpc>
              <a:buNone/>
            </a:pPr>
            <a:r>
              <a:rPr lang="en-US" sz="1800" b="1" u="sng" dirty="0">
                <a:solidFill>
                  <a:srgbClr val="C00000"/>
                </a:solidFill>
                <a:latin typeface="Calibri" panose="020F0502020204030204" pitchFamily="34" charset="0"/>
                <a:cs typeface="Calibri" panose="020F0502020204030204" pitchFamily="34" charset="0"/>
              </a:rPr>
              <a:t>Mathematics:</a:t>
            </a:r>
          </a:p>
          <a:p>
            <a:pPr>
              <a:lnSpc>
                <a:spcPct val="7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Deals with how formal knowledge can be represented.</a:t>
            </a:r>
          </a:p>
          <a:p>
            <a:pPr>
              <a:lnSpc>
                <a:spcPct val="70000"/>
              </a:lnSpc>
              <a:buFont typeface="Wingdings" panose="05000000000000000000" pitchFamily="2" charset="2"/>
              <a:buChar char="ü"/>
            </a:pPr>
            <a:endParaRPr lang="en-US" sz="1800" dirty="0">
              <a:latin typeface="Calibri" panose="020F0502020204030204" pitchFamily="34" charset="0"/>
              <a:cs typeface="Calibri" panose="020F0502020204030204" pitchFamily="34" charset="0"/>
            </a:endParaRPr>
          </a:p>
          <a:p>
            <a:pPr>
              <a:lnSpc>
                <a:spcPct val="7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How algorithms, computation, inferencing are used?</a:t>
            </a:r>
          </a:p>
          <a:p>
            <a:pPr>
              <a:lnSpc>
                <a:spcPct val="70000"/>
              </a:lnSpc>
              <a:buFont typeface="Wingdings" panose="05000000000000000000" pitchFamily="2" charset="2"/>
              <a:buChar char="ü"/>
            </a:pPr>
            <a:r>
              <a:rPr lang="en-US" sz="1800" dirty="0"/>
              <a:t>What are the formal rules to draw the valid conclusions? </a:t>
            </a:r>
          </a:p>
          <a:p>
            <a:pPr>
              <a:lnSpc>
                <a:spcPct val="70000"/>
              </a:lnSpc>
              <a:buFont typeface="Wingdings" panose="05000000000000000000" pitchFamily="2" charset="2"/>
              <a:buChar char="ü"/>
            </a:pPr>
            <a:r>
              <a:rPr lang="en-US" sz="1800" dirty="0"/>
              <a:t>What can be computed? </a:t>
            </a:r>
          </a:p>
          <a:p>
            <a:pPr>
              <a:lnSpc>
                <a:spcPct val="70000"/>
              </a:lnSpc>
              <a:buFont typeface="Wingdings" panose="05000000000000000000" pitchFamily="2" charset="2"/>
              <a:buChar char="ü"/>
            </a:pPr>
            <a:r>
              <a:rPr lang="en-US" sz="1800" dirty="0"/>
              <a:t> How do we reason with uncertain information? </a:t>
            </a:r>
            <a:endParaRPr lang="en-US" sz="1800" dirty="0">
              <a:solidFill>
                <a:srgbClr val="C00000"/>
              </a:solidFill>
              <a:latin typeface="Calibri" panose="020F0502020204030204" pitchFamily="34" charset="0"/>
              <a:cs typeface="Calibri" panose="020F0502020204030204" pitchFamily="34" charset="0"/>
            </a:endParaRPr>
          </a:p>
          <a:p>
            <a:pPr marL="45720" indent="0">
              <a:lnSpc>
                <a:spcPct val="70000"/>
              </a:lnSpc>
              <a:buNone/>
            </a:pPr>
            <a:endParaRPr lang="en-US" sz="1800" dirty="0">
              <a:solidFill>
                <a:srgbClr val="C00000"/>
              </a:solidFill>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28219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Foundations of AI</a:t>
            </a:r>
          </a:p>
        </p:txBody>
      </p:sp>
      <p:sp>
        <p:nvSpPr>
          <p:cNvPr id="3" name="Content Placeholder 2"/>
          <p:cNvSpPr>
            <a:spLocks noGrp="1"/>
          </p:cNvSpPr>
          <p:nvPr>
            <p:ph idx="1"/>
          </p:nvPr>
        </p:nvSpPr>
        <p:spPr>
          <a:xfrm>
            <a:off x="619432" y="1504335"/>
            <a:ext cx="10396439" cy="4591665"/>
          </a:xfrm>
        </p:spPr>
        <p:txBody>
          <a:bodyPr>
            <a:normAutofit/>
          </a:bodyPr>
          <a:lstStyle/>
          <a:p>
            <a:pPr marL="45720" indent="0">
              <a:lnSpc>
                <a:spcPct val="70000"/>
              </a:lnSpc>
              <a:buNone/>
            </a:pPr>
            <a:r>
              <a:rPr lang="en-US" sz="1800" b="1" u="sng" dirty="0">
                <a:solidFill>
                  <a:srgbClr val="C00000"/>
                </a:solidFill>
                <a:latin typeface="Calibri" panose="020F0502020204030204" pitchFamily="34" charset="0"/>
                <a:cs typeface="Calibri" panose="020F0502020204030204" pitchFamily="34" charset="0"/>
              </a:rPr>
              <a:t>Psychology:</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The scientific </a:t>
            </a:r>
            <a:r>
              <a:rPr lang="en-US" sz="1800" b="1" dirty="0">
                <a:solidFill>
                  <a:schemeClr val="tx1"/>
                </a:solidFill>
                <a:latin typeface="Calibri" panose="020F0502020204030204" pitchFamily="34" charset="0"/>
                <a:cs typeface="Calibri" panose="020F0502020204030204" pitchFamily="34" charset="0"/>
              </a:rPr>
              <a:t>study of the human mind and its functions</a:t>
            </a:r>
            <a:r>
              <a:rPr lang="en-US" sz="1800" dirty="0">
                <a:solidFill>
                  <a:schemeClr val="tx1"/>
                </a:solidFill>
                <a:latin typeface="Calibri" panose="020F0502020204030204" pitchFamily="34" charset="0"/>
                <a:cs typeface="Calibri" panose="020F0502020204030204" pitchFamily="34" charset="0"/>
              </a:rPr>
              <a:t>, especially those affecting behavior in a given context. </a:t>
            </a:r>
          </a:p>
          <a:p>
            <a:pPr marL="45720" indent="0">
              <a:lnSpc>
                <a:spcPct val="70000"/>
              </a:lnSpc>
              <a:buNone/>
            </a:pPr>
            <a:r>
              <a:rPr lang="en-US" sz="1800" dirty="0">
                <a:solidFill>
                  <a:schemeClr val="tx1"/>
                </a:solidFill>
                <a:latin typeface="Calibri" panose="020F0502020204030204" pitchFamily="34" charset="0"/>
                <a:cs typeface="Calibri" panose="020F0502020204030204" pitchFamily="34" charset="0"/>
              </a:rPr>
              <a:t>The psychology in artificial intelligence attempts to answer such questions:</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How humans think and act?</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How different context makes the difference?</a:t>
            </a:r>
          </a:p>
          <a:p>
            <a:pPr marL="45720" indent="0">
              <a:lnSpc>
                <a:spcPct val="70000"/>
              </a:lnSpc>
              <a:buNone/>
            </a:pPr>
            <a:endParaRPr lang="en-US" sz="1800" dirty="0">
              <a:solidFill>
                <a:srgbClr val="C00000"/>
              </a:solidFill>
              <a:latin typeface="Calibri" panose="020F0502020204030204" pitchFamily="34" charset="0"/>
              <a:cs typeface="Calibri" panose="020F0502020204030204" pitchFamily="34" charset="0"/>
            </a:endParaRPr>
          </a:p>
          <a:p>
            <a:pPr marL="45720" indent="0">
              <a:lnSpc>
                <a:spcPct val="70000"/>
              </a:lnSpc>
              <a:buNone/>
            </a:pPr>
            <a:r>
              <a:rPr lang="en-US" sz="1800" b="1" u="sng" dirty="0">
                <a:solidFill>
                  <a:srgbClr val="C00000"/>
                </a:solidFill>
                <a:latin typeface="Calibri" panose="020F0502020204030204" pitchFamily="34" charset="0"/>
                <a:cs typeface="Calibri" panose="020F0502020204030204" pitchFamily="34" charset="0"/>
              </a:rPr>
              <a:t>Economics:</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The branch of knowledge concerned with the </a:t>
            </a:r>
            <a:r>
              <a:rPr lang="en-US" sz="1800" b="1" dirty="0">
                <a:solidFill>
                  <a:schemeClr val="tx1"/>
                </a:solidFill>
                <a:latin typeface="Calibri" panose="020F0502020204030204" pitchFamily="34" charset="0"/>
                <a:cs typeface="Calibri" panose="020F0502020204030204" pitchFamily="34" charset="0"/>
              </a:rPr>
              <a:t>production</a:t>
            </a:r>
            <a:r>
              <a:rPr lang="en-US" sz="1800" dirty="0">
                <a:solidFill>
                  <a:schemeClr val="tx1"/>
                </a:solidFill>
                <a:latin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cs typeface="Calibri" panose="020F0502020204030204" pitchFamily="34" charset="0"/>
              </a:rPr>
              <a:t>consumption</a:t>
            </a:r>
            <a:r>
              <a:rPr lang="en-US" sz="1800" dirty="0">
                <a:solidFill>
                  <a:schemeClr val="tx1"/>
                </a:solidFill>
                <a:latin typeface="Calibri" panose="020F0502020204030204" pitchFamily="34" charset="0"/>
                <a:cs typeface="Calibri" panose="020F0502020204030204" pitchFamily="34" charset="0"/>
              </a:rPr>
              <a:t> and transfer of wealth.</a:t>
            </a:r>
          </a:p>
          <a:p>
            <a:pPr marL="45720" indent="0">
              <a:lnSpc>
                <a:spcPct val="70000"/>
              </a:lnSpc>
              <a:buNone/>
            </a:pPr>
            <a:r>
              <a:rPr lang="en-US" sz="1800" dirty="0">
                <a:solidFill>
                  <a:schemeClr val="tx1"/>
                </a:solidFill>
                <a:latin typeface="Calibri" panose="020F0502020204030204" pitchFamily="34" charset="0"/>
                <a:cs typeface="Calibri" panose="020F0502020204030204" pitchFamily="34" charset="0"/>
              </a:rPr>
              <a:t> It attempts to answer following questions:</a:t>
            </a:r>
          </a:p>
          <a:p>
            <a:pPr marL="331470" indent="-285750">
              <a:lnSpc>
                <a:spcPct val="70000"/>
              </a:lnSpc>
              <a:buFont typeface="Wingdings" panose="05000000000000000000" pitchFamily="2" charset="2"/>
              <a:buChar char="ü"/>
            </a:pPr>
            <a:r>
              <a:rPr lang="en-US" sz="1800" i="1" dirty="0">
                <a:solidFill>
                  <a:srgbClr val="C00000"/>
                </a:solidFill>
              </a:rPr>
              <a:t>How should we make decisions so as to maximize payoff? </a:t>
            </a:r>
          </a:p>
          <a:p>
            <a:pPr marL="331470" indent="-285750">
              <a:lnSpc>
                <a:spcPct val="70000"/>
              </a:lnSpc>
              <a:buFont typeface="Wingdings" panose="05000000000000000000" pitchFamily="2" charset="2"/>
              <a:buChar char="ü"/>
            </a:pPr>
            <a:r>
              <a:rPr lang="en-US" sz="1800" dirty="0"/>
              <a:t>How should we do this when others may not go along? </a:t>
            </a:r>
          </a:p>
          <a:p>
            <a:pPr marL="331470" indent="-285750">
              <a:lnSpc>
                <a:spcPct val="70000"/>
              </a:lnSpc>
              <a:buFont typeface="Wingdings" panose="05000000000000000000" pitchFamily="2" charset="2"/>
              <a:buChar char="ü"/>
            </a:pPr>
            <a:r>
              <a:rPr lang="en-US" sz="1800" dirty="0"/>
              <a:t>How should we do this when the payoff may be far in future? </a:t>
            </a:r>
            <a:endParaRPr lang="en-US" sz="1800" dirty="0">
              <a:solidFill>
                <a:srgbClr val="C00000"/>
              </a:solidFill>
              <a:latin typeface="Calibri" panose="020F0502020204030204" pitchFamily="34" charset="0"/>
              <a:cs typeface="Calibri" panose="020F0502020204030204" pitchFamily="34" charset="0"/>
            </a:endParaRPr>
          </a:p>
          <a:p>
            <a:pPr marL="45720" indent="0">
              <a:lnSpc>
                <a:spcPct val="70000"/>
              </a:lnSpc>
              <a:buNone/>
            </a:pPr>
            <a:endParaRPr lang="en-US" sz="1800" b="1" u="sng" dirty="0">
              <a:solidFill>
                <a:srgbClr val="C00000"/>
              </a:solidFill>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470061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Foundations of AI</a:t>
            </a:r>
          </a:p>
        </p:txBody>
      </p:sp>
      <p:sp>
        <p:nvSpPr>
          <p:cNvPr id="3" name="Content Placeholder 2"/>
          <p:cNvSpPr>
            <a:spLocks noGrp="1"/>
          </p:cNvSpPr>
          <p:nvPr>
            <p:ph idx="1"/>
          </p:nvPr>
        </p:nvSpPr>
        <p:spPr>
          <a:xfrm>
            <a:off x="619432" y="1504335"/>
            <a:ext cx="10396439" cy="4591665"/>
          </a:xfrm>
        </p:spPr>
        <p:txBody>
          <a:bodyPr>
            <a:normAutofit/>
          </a:bodyPr>
          <a:lstStyle/>
          <a:p>
            <a:pPr marL="45720" indent="0">
              <a:lnSpc>
                <a:spcPct val="70000"/>
              </a:lnSpc>
              <a:buNone/>
            </a:pPr>
            <a:r>
              <a:rPr lang="en-US" sz="1800" b="1" u="sng" dirty="0">
                <a:solidFill>
                  <a:srgbClr val="C00000"/>
                </a:solidFill>
                <a:latin typeface="Calibri" panose="020F0502020204030204" pitchFamily="34" charset="0"/>
                <a:cs typeface="Calibri" panose="020F0502020204030204" pitchFamily="34" charset="0"/>
              </a:rPr>
              <a:t>Linguistics:</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Study of </a:t>
            </a:r>
            <a:r>
              <a:rPr lang="en-US" sz="1800" b="1" dirty="0">
                <a:solidFill>
                  <a:schemeClr val="tx1"/>
                </a:solidFill>
                <a:latin typeface="Calibri" panose="020F0502020204030204" pitchFamily="34" charset="0"/>
                <a:cs typeface="Calibri" panose="020F0502020204030204" pitchFamily="34" charset="0"/>
              </a:rPr>
              <a:t>language and its structure</a:t>
            </a:r>
            <a:r>
              <a:rPr lang="en-US" sz="1800" dirty="0">
                <a:solidFill>
                  <a:schemeClr val="tx1"/>
                </a:solidFill>
                <a:latin typeface="Calibri" panose="020F0502020204030204" pitchFamily="34" charset="0"/>
                <a:cs typeface="Calibri" panose="020F0502020204030204" pitchFamily="34" charset="0"/>
              </a:rPr>
              <a:t>, including the </a:t>
            </a:r>
            <a:r>
              <a:rPr lang="en-US" sz="1800" b="1" dirty="0">
                <a:solidFill>
                  <a:schemeClr val="tx1"/>
                </a:solidFill>
                <a:latin typeface="Calibri" panose="020F0502020204030204" pitchFamily="34" charset="0"/>
                <a:cs typeface="Calibri" panose="020F0502020204030204" pitchFamily="34" charset="0"/>
              </a:rPr>
              <a:t>study of grammar, syntax and phonetics</a:t>
            </a:r>
          </a:p>
          <a:p>
            <a:pPr marL="45720" indent="0">
              <a:lnSpc>
                <a:spcPct val="70000"/>
              </a:lnSpc>
              <a:buNone/>
            </a:pPr>
            <a:r>
              <a:rPr lang="en-US" sz="1800" dirty="0">
                <a:solidFill>
                  <a:schemeClr val="tx1"/>
                </a:solidFill>
                <a:latin typeface="Calibri" panose="020F0502020204030204" pitchFamily="34" charset="0"/>
                <a:cs typeface="Calibri" panose="020F0502020204030204" pitchFamily="34" charset="0"/>
              </a:rPr>
              <a:t>It focuses:</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Knowledge representation</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Knowledge of grammar</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Relating language to thought</a:t>
            </a:r>
          </a:p>
          <a:p>
            <a:pPr marL="331470" indent="-285750">
              <a:lnSpc>
                <a:spcPct val="70000"/>
              </a:lnSpc>
              <a:buFont typeface="Wingdings" panose="05000000000000000000" pitchFamily="2" charset="2"/>
              <a:buChar char="ü"/>
            </a:pPr>
            <a:endParaRPr lang="en-US" sz="1800" dirty="0">
              <a:solidFill>
                <a:srgbClr val="C00000"/>
              </a:solidFill>
              <a:latin typeface="Calibri" panose="020F0502020204030204" pitchFamily="34" charset="0"/>
              <a:cs typeface="Calibri" panose="020F0502020204030204" pitchFamily="34" charset="0"/>
            </a:endParaRPr>
          </a:p>
          <a:p>
            <a:pPr marL="45720" indent="0">
              <a:lnSpc>
                <a:spcPct val="70000"/>
              </a:lnSpc>
              <a:buNone/>
            </a:pPr>
            <a:r>
              <a:rPr lang="en-US" sz="1800" dirty="0">
                <a:solidFill>
                  <a:srgbClr val="C00000"/>
                </a:solidFill>
                <a:latin typeface="Calibri" panose="020F0502020204030204" pitchFamily="34" charset="0"/>
                <a:cs typeface="Calibri" panose="020F0502020204030204" pitchFamily="34" charset="0"/>
              </a:rPr>
              <a:t>Neuroscience:</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Study of biological nervous system</a:t>
            </a:r>
          </a:p>
          <a:p>
            <a:pPr marL="45720" indent="0">
              <a:lnSpc>
                <a:spcPct val="70000"/>
              </a:lnSpc>
              <a:buNone/>
            </a:pPr>
            <a:r>
              <a:rPr lang="en-US" sz="1800" dirty="0">
                <a:solidFill>
                  <a:schemeClr val="tx1"/>
                </a:solidFill>
                <a:latin typeface="Calibri" panose="020F0502020204030204" pitchFamily="34" charset="0"/>
                <a:cs typeface="Calibri" panose="020F0502020204030204" pitchFamily="34" charset="0"/>
              </a:rPr>
              <a:t>It focuses on:</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How do brains process information?</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If the theory can be extracted?</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96220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803" y="344130"/>
            <a:ext cx="10487578" cy="698090"/>
          </a:xfrm>
        </p:spPr>
        <p:txBody>
          <a:bodyPr>
            <a:normAutofit fontScale="90000"/>
          </a:bodyPr>
          <a:lstStyle/>
          <a:p>
            <a:r>
              <a:rPr lang="en-US" dirty="0"/>
              <a:t>Intelligence</a:t>
            </a:r>
          </a:p>
        </p:txBody>
      </p:sp>
      <p:sp>
        <p:nvSpPr>
          <p:cNvPr id="3" name="Content Placeholder 2"/>
          <p:cNvSpPr>
            <a:spLocks noGrp="1"/>
          </p:cNvSpPr>
          <p:nvPr>
            <p:ph idx="1"/>
          </p:nvPr>
        </p:nvSpPr>
        <p:spPr>
          <a:xfrm>
            <a:off x="439804" y="1042221"/>
            <a:ext cx="10576068" cy="5053780"/>
          </a:xfrm>
        </p:spPr>
        <p:txBody>
          <a:bodyPr>
            <a:normAutofit/>
          </a:bodyPr>
          <a:lstStyle/>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We call ourselves </a:t>
            </a:r>
            <a:r>
              <a:rPr lang="en-US" sz="1800" dirty="0">
                <a:solidFill>
                  <a:srgbClr val="C00000"/>
                </a:solidFill>
                <a:latin typeface="Calibri" panose="020F0502020204030204" pitchFamily="34" charset="0"/>
                <a:cs typeface="Calibri" panose="020F0502020204030204" pitchFamily="34" charset="0"/>
              </a:rPr>
              <a:t>Homo sapiens—man the wise</a:t>
            </a:r>
            <a:r>
              <a:rPr lang="en-US" sz="1800" dirty="0">
                <a:latin typeface="Calibri" panose="020F0502020204030204" pitchFamily="34" charset="0"/>
                <a:cs typeface="Calibri" panose="020F0502020204030204" pitchFamily="34" charset="0"/>
              </a:rPr>
              <a:t>—because our intelligence is so important to us.</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Scientists have proposed two major “consensus” definitions of intelligence:</a:t>
            </a:r>
          </a:p>
          <a:p>
            <a:pPr marL="45720" indent="0">
              <a:buNone/>
            </a:pPr>
            <a:r>
              <a:rPr lang="en-US" sz="1800" b="1" dirty="0">
                <a:solidFill>
                  <a:srgbClr val="C00000"/>
                </a:solidFill>
                <a:latin typeface="Calibri" panose="020F0502020204030204" pitchFamily="34" charset="0"/>
                <a:cs typeface="Calibri" panose="020F0502020204030204" pitchFamily="34" charset="0"/>
              </a:rPr>
              <a:t>From Mainstream Science on Intelligence(1994);</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A very general mental capability that, among other things, </a:t>
            </a:r>
            <a:r>
              <a:rPr lang="en-US" sz="1800" dirty="0">
                <a:solidFill>
                  <a:srgbClr val="C00000"/>
                </a:solidFill>
                <a:latin typeface="Calibri" panose="020F0502020204030204" pitchFamily="34" charset="0"/>
                <a:cs typeface="Calibri" panose="020F0502020204030204" pitchFamily="34" charset="0"/>
              </a:rPr>
              <a:t>involves the ability to reason, plan, solve problems, think abstractly, comprehend complex ideas, learn quickly and learn from experience.</a:t>
            </a:r>
          </a:p>
          <a:p>
            <a:pPr marL="45720" indent="0">
              <a:buNone/>
            </a:pPr>
            <a:r>
              <a:rPr lang="en-US" sz="1800" b="1" dirty="0">
                <a:solidFill>
                  <a:srgbClr val="C00000"/>
                </a:solidFill>
                <a:latin typeface="Calibri" panose="020F0502020204030204" pitchFamily="34" charset="0"/>
                <a:cs typeface="Calibri" panose="020F0502020204030204" pitchFamily="34" charset="0"/>
              </a:rPr>
              <a:t>From Intelligence: Knowns and Unknowns (1995)</a:t>
            </a:r>
          </a:p>
          <a:p>
            <a:pPr marL="388620" indent="-342900">
              <a:buFont typeface="Wingdings" panose="05000000000000000000" pitchFamily="2" charset="2"/>
              <a:buChar char="ü"/>
            </a:pPr>
            <a:r>
              <a:rPr lang="en-US" sz="1800" dirty="0">
                <a:latin typeface="Calibri" panose="020F0502020204030204" pitchFamily="34" charset="0"/>
                <a:cs typeface="Calibri" panose="020F0502020204030204" pitchFamily="34" charset="0"/>
              </a:rPr>
              <a:t>Individuals differ from one another in their ability to understand complex ideas, to adapt effectively to the environment, to learn from experience, to engage in various forms of reasoning, to overcome obstacles by taking thought.</a:t>
            </a:r>
          </a:p>
          <a:p>
            <a:pPr marL="502920" indent="-457200">
              <a:buFont typeface="Wingdings" panose="05000000000000000000" pitchFamily="2" charset="2"/>
              <a:buChar char="ü"/>
            </a:pPr>
            <a:r>
              <a:rPr lang="en-US" sz="1800" dirty="0">
                <a:latin typeface="Calibri" panose="020F0502020204030204" pitchFamily="34" charset="0"/>
                <a:cs typeface="Calibri" panose="020F0502020204030204" pitchFamily="34" charset="0"/>
              </a:rPr>
              <a:t>Although these individuals differences can be substantial, they can never entirely consistent: a given person’s intellectual performance will vary on different situations.</a:t>
            </a:r>
          </a:p>
          <a:p>
            <a:pPr marL="45720" indent="0">
              <a:buNone/>
            </a:pPr>
            <a:r>
              <a:rPr lang="en-US" sz="1800" i="1" dirty="0">
                <a:solidFill>
                  <a:srgbClr val="C00000"/>
                </a:solidFill>
                <a:latin typeface="Calibri" panose="020F0502020204030204" pitchFamily="34" charset="0"/>
                <a:cs typeface="Calibri" panose="020F0502020204030204" pitchFamily="34" charset="0"/>
              </a:rPr>
              <a:t>Complex of “intelligence” are attempts to clarify and organize this complex set of phenomena.</a:t>
            </a:r>
          </a:p>
          <a:p>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358698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Foundations of AI</a:t>
            </a:r>
          </a:p>
        </p:txBody>
      </p:sp>
      <p:sp>
        <p:nvSpPr>
          <p:cNvPr id="3" name="Content Placeholder 2"/>
          <p:cNvSpPr>
            <a:spLocks noGrp="1"/>
          </p:cNvSpPr>
          <p:nvPr>
            <p:ph idx="1"/>
          </p:nvPr>
        </p:nvSpPr>
        <p:spPr>
          <a:xfrm>
            <a:off x="619432" y="1504335"/>
            <a:ext cx="10396439" cy="4591665"/>
          </a:xfrm>
        </p:spPr>
        <p:txBody>
          <a:bodyPr>
            <a:normAutofit/>
          </a:bodyPr>
          <a:lstStyle/>
          <a:p>
            <a:pPr marL="45720" indent="0">
              <a:lnSpc>
                <a:spcPct val="70000"/>
              </a:lnSpc>
              <a:buNone/>
            </a:pPr>
            <a:r>
              <a:rPr lang="en-US" sz="1800" b="1" u="sng" dirty="0">
                <a:solidFill>
                  <a:srgbClr val="C00000"/>
                </a:solidFill>
                <a:latin typeface="Calibri" panose="020F0502020204030204" pitchFamily="34" charset="0"/>
                <a:cs typeface="Calibri" panose="020F0502020204030204" pitchFamily="34" charset="0"/>
              </a:rPr>
              <a:t>Computer Engineering:</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How to build efficient and powerful computers?</a:t>
            </a:r>
          </a:p>
          <a:p>
            <a:pPr marL="45720" indent="0">
              <a:lnSpc>
                <a:spcPct val="70000"/>
              </a:lnSpc>
              <a:buNone/>
            </a:pPr>
            <a:endParaRPr lang="en-US" sz="1800" dirty="0">
              <a:solidFill>
                <a:schemeClr val="tx1"/>
              </a:solidFill>
              <a:latin typeface="Calibri" panose="020F0502020204030204" pitchFamily="34" charset="0"/>
              <a:cs typeface="Calibri" panose="020F0502020204030204" pitchFamily="34" charset="0"/>
            </a:endParaRPr>
          </a:p>
          <a:p>
            <a:pPr marL="45720" indent="0">
              <a:lnSpc>
                <a:spcPct val="70000"/>
              </a:lnSpc>
              <a:buNone/>
            </a:pPr>
            <a:r>
              <a:rPr lang="en-US" sz="1800" b="1" u="sng" dirty="0">
                <a:solidFill>
                  <a:srgbClr val="C00000"/>
                </a:solidFill>
                <a:latin typeface="Calibri" panose="020F0502020204030204" pitchFamily="34" charset="0"/>
                <a:cs typeface="Calibri" panose="020F0502020204030204" pitchFamily="34" charset="0"/>
              </a:rPr>
              <a:t>Control Theory:</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A branch of applied mathematics</a:t>
            </a:r>
          </a:p>
          <a:p>
            <a:pPr marL="331470" indent="-28575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In control theory a system of differential equations are given that describe a physical system like robot or an aircraft.</a:t>
            </a:r>
          </a:p>
          <a:p>
            <a:pPr marL="331470" indent="-285750">
              <a:lnSpc>
                <a:spcPct val="70000"/>
              </a:lnSpc>
              <a:buFont typeface="Wingdings" panose="05000000000000000000" pitchFamily="2" charset="2"/>
              <a:buChar char="ü"/>
            </a:pPr>
            <a:r>
              <a:rPr lang="en-US" sz="1800" i="1" dirty="0">
                <a:solidFill>
                  <a:srgbClr val="C00000"/>
                </a:solidFill>
                <a:latin typeface="Calibri" panose="020F0502020204030204" pitchFamily="34" charset="0"/>
                <a:cs typeface="Calibri" panose="020F0502020204030204" pitchFamily="34" charset="0"/>
              </a:rPr>
              <a:t>Modify certain terms to the differential equation and that will change their behavior.</a:t>
            </a:r>
          </a:p>
          <a:p>
            <a:pPr marL="45720" indent="0">
              <a:lnSpc>
                <a:spcPct val="70000"/>
              </a:lnSpc>
              <a:buNone/>
            </a:pPr>
            <a:r>
              <a:rPr lang="en-US" sz="1800" dirty="0">
                <a:solidFill>
                  <a:schemeClr val="tx1"/>
                </a:solidFill>
                <a:latin typeface="Calibri" panose="020F0502020204030204" pitchFamily="34" charset="0"/>
                <a:cs typeface="Calibri" panose="020F0502020204030204" pitchFamily="34" charset="0"/>
              </a:rPr>
              <a:t>It focuses on:</a:t>
            </a:r>
          </a:p>
          <a:p>
            <a:pPr marL="388620" indent="-342900">
              <a:lnSpc>
                <a:spcPct val="7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How can artifacts operate under their own control?</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837511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History of AI</a:t>
            </a:r>
          </a:p>
        </p:txBody>
      </p:sp>
      <p:sp>
        <p:nvSpPr>
          <p:cNvPr id="3" name="Content Placeholder 2"/>
          <p:cNvSpPr>
            <a:spLocks noGrp="1"/>
          </p:cNvSpPr>
          <p:nvPr>
            <p:ph idx="1"/>
          </p:nvPr>
        </p:nvSpPr>
        <p:spPr>
          <a:xfrm>
            <a:off x="619432" y="1504335"/>
            <a:ext cx="10396439" cy="4591665"/>
          </a:xfrm>
        </p:spPr>
        <p:txBody>
          <a:bodyPr>
            <a:normAutofit/>
          </a:bodyPr>
          <a:lstStyle/>
          <a:p>
            <a:pPr marL="45720" indent="0">
              <a:lnSpc>
                <a:spcPct val="70000"/>
              </a:lnSpc>
              <a:buNone/>
            </a:pPr>
            <a:endParaRPr lang="en-US" sz="1800" dirty="0">
              <a:solidFill>
                <a:schemeClr val="tx1"/>
              </a:solidFill>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20376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Applications of AI</a:t>
            </a:r>
          </a:p>
        </p:txBody>
      </p:sp>
      <p:sp>
        <p:nvSpPr>
          <p:cNvPr id="3" name="Content Placeholder 2"/>
          <p:cNvSpPr>
            <a:spLocks noGrp="1"/>
          </p:cNvSpPr>
          <p:nvPr>
            <p:ph idx="1"/>
          </p:nvPr>
        </p:nvSpPr>
        <p:spPr>
          <a:xfrm>
            <a:off x="619432" y="1504335"/>
            <a:ext cx="10396439" cy="4591665"/>
          </a:xfrm>
        </p:spPr>
        <p:txBody>
          <a:bodyPr>
            <a:normAutofit/>
          </a:bodyPr>
          <a:lstStyle/>
          <a:p>
            <a:pPr marL="45720" indent="0">
              <a:lnSpc>
                <a:spcPct val="70000"/>
              </a:lnSpc>
              <a:buNone/>
            </a:pPr>
            <a:endParaRPr lang="en-US" sz="1800" dirty="0">
              <a:solidFill>
                <a:schemeClr val="tx1"/>
              </a:solidFill>
              <a:latin typeface="Calibri" panose="020F0502020204030204" pitchFamily="34" charset="0"/>
              <a:cs typeface="Calibri" panose="020F0502020204030204" pitchFamily="34" charset="0"/>
            </a:endParaRPr>
          </a:p>
          <a:p>
            <a:pPr marL="388620" indent="-342900">
              <a:lnSpc>
                <a:spcPct val="70000"/>
              </a:lnSpc>
              <a:buFont typeface="Wingdings" panose="05000000000000000000" pitchFamily="2" charset="2"/>
              <a:buChar char="ü"/>
            </a:pPr>
            <a:r>
              <a:rPr lang="en-US" sz="1800" b="1" dirty="0">
                <a:solidFill>
                  <a:srgbClr val="C00000"/>
                </a:solidFill>
                <a:latin typeface="Calibri" panose="020F0502020204030204" pitchFamily="34" charset="0"/>
                <a:cs typeface="Calibri" panose="020F0502020204030204" pitchFamily="34" charset="0"/>
              </a:rPr>
              <a:t>Robotic Vehicles:  </a:t>
            </a:r>
            <a:r>
              <a:rPr lang="en-US" sz="1800" dirty="0"/>
              <a:t>A driverless robotic car named STANLEY sped through the rough terrain of the Mojave dessert at 22 mph, finishing the 132-mile course first to win the 2005 DARPA Grand Challenge. STANLEY is a Volkswagen </a:t>
            </a:r>
            <a:r>
              <a:rPr lang="en-US" sz="1800" dirty="0" err="1"/>
              <a:t>Touareg</a:t>
            </a:r>
            <a:r>
              <a:rPr lang="en-US" sz="1800" dirty="0"/>
              <a:t> outfitted with cameras, radar, and laser rangefinders to sense the environment and onboard software to command the steering, braking, and acceleration</a:t>
            </a:r>
          </a:p>
          <a:p>
            <a:pPr marL="45720" indent="0">
              <a:lnSpc>
                <a:spcPct val="70000"/>
              </a:lnSpc>
              <a:buNone/>
            </a:pPr>
            <a:endParaRPr lang="en-US" sz="1800" dirty="0">
              <a:solidFill>
                <a:schemeClr val="tx1"/>
              </a:solidFill>
              <a:latin typeface="Calibri" panose="020F0502020204030204" pitchFamily="34" charset="0"/>
              <a:cs typeface="Calibri" panose="020F0502020204030204" pitchFamily="34" charset="0"/>
            </a:endParaRPr>
          </a:p>
          <a:p>
            <a:pPr marL="331470" indent="-285750">
              <a:lnSpc>
                <a:spcPct val="70000"/>
              </a:lnSpc>
              <a:buFont typeface="Wingdings" panose="05000000000000000000" pitchFamily="2" charset="2"/>
              <a:buChar char="ü"/>
            </a:pPr>
            <a:r>
              <a:rPr lang="en-US" sz="1800" b="1" dirty="0">
                <a:solidFill>
                  <a:srgbClr val="C00000"/>
                </a:solidFill>
                <a:latin typeface="Calibri" panose="020F0502020204030204" pitchFamily="34" charset="0"/>
                <a:cs typeface="Calibri" panose="020F0502020204030204" pitchFamily="34" charset="0"/>
              </a:rPr>
              <a:t>Speech recognition:  </a:t>
            </a:r>
            <a:r>
              <a:rPr lang="en-US" sz="1800" dirty="0"/>
              <a:t>A traveler calling United Airlines to book a flight can have the entire conversation guided by an automated speech recognition and dialog management system.</a:t>
            </a:r>
          </a:p>
          <a:p>
            <a:pPr marL="45720" indent="0">
              <a:lnSpc>
                <a:spcPct val="70000"/>
              </a:lnSpc>
              <a:buNone/>
            </a:pPr>
            <a:endParaRPr lang="en-US" sz="1800" dirty="0">
              <a:solidFill>
                <a:schemeClr val="tx1"/>
              </a:solidFill>
              <a:latin typeface="Calibri" panose="020F0502020204030204" pitchFamily="34" charset="0"/>
              <a:cs typeface="Calibri" panose="020F0502020204030204" pitchFamily="34" charset="0"/>
            </a:endParaRPr>
          </a:p>
          <a:p>
            <a:pPr marL="331470" indent="-285750">
              <a:lnSpc>
                <a:spcPct val="70000"/>
              </a:lnSpc>
              <a:buFont typeface="Wingdings" panose="05000000000000000000" pitchFamily="2" charset="2"/>
              <a:buChar char="ü"/>
            </a:pPr>
            <a:r>
              <a:rPr lang="en-US" sz="1800" b="1" dirty="0">
                <a:solidFill>
                  <a:srgbClr val="C00000"/>
                </a:solidFill>
                <a:latin typeface="Calibri" panose="020F0502020204030204" pitchFamily="34" charset="0"/>
                <a:cs typeface="Calibri" panose="020F0502020204030204" pitchFamily="34" charset="0"/>
              </a:rPr>
              <a:t>Autonomous planning and scheduling:  </a:t>
            </a:r>
            <a:r>
              <a:rPr lang="en-US" sz="1800" dirty="0"/>
              <a:t>A hundred million miles from Earth, NASA’s Remote Agent program became the first on-board autonomous planning program to control the scheduling of operations for a spacecraft</a:t>
            </a:r>
          </a:p>
          <a:p>
            <a:pPr marL="45720" indent="0">
              <a:lnSpc>
                <a:spcPct val="70000"/>
              </a:lnSpc>
              <a:buNone/>
            </a:pPr>
            <a:endParaRPr lang="en-US" sz="1800" dirty="0">
              <a:solidFill>
                <a:schemeClr val="tx1"/>
              </a:solidFill>
              <a:latin typeface="Calibri" panose="020F0502020204030204" pitchFamily="34" charset="0"/>
              <a:cs typeface="Calibri" panose="020F0502020204030204" pitchFamily="34" charset="0"/>
            </a:endParaRPr>
          </a:p>
          <a:p>
            <a:pPr marL="331470" indent="-285750">
              <a:lnSpc>
                <a:spcPct val="70000"/>
              </a:lnSpc>
              <a:buFont typeface="Wingdings" panose="05000000000000000000" pitchFamily="2" charset="2"/>
              <a:buChar char="ü"/>
            </a:pPr>
            <a:r>
              <a:rPr lang="en-US" sz="1800" b="1" dirty="0">
                <a:solidFill>
                  <a:srgbClr val="C00000"/>
                </a:solidFill>
                <a:latin typeface="Calibri" panose="020F0502020204030204" pitchFamily="34" charset="0"/>
                <a:cs typeface="Calibri" panose="020F0502020204030204" pitchFamily="34" charset="0"/>
              </a:rPr>
              <a:t>Game Playing:  </a:t>
            </a:r>
            <a:r>
              <a:rPr lang="en-US" sz="1800" dirty="0"/>
              <a:t>IBM’s DEEP BLUE became the first computer program to defeat the world champion in a chess match when it bested Garry Kasparov by a score of 3.5 to 2.5 in an exhibition match.</a:t>
            </a:r>
            <a:endParaRPr lang="en-US" sz="1800" dirty="0">
              <a:solidFill>
                <a:schemeClr val="tx1"/>
              </a:solidFill>
              <a:latin typeface="Calibri" panose="020F0502020204030204" pitchFamily="34" charset="0"/>
              <a:cs typeface="Calibri" panose="020F0502020204030204" pitchFamily="34" charset="0"/>
            </a:endParaRPr>
          </a:p>
          <a:p>
            <a:pPr marL="45720" indent="0">
              <a:lnSpc>
                <a:spcPct val="70000"/>
              </a:lnSpc>
              <a:buNone/>
            </a:pPr>
            <a:endParaRPr lang="en-US" sz="1800" dirty="0">
              <a:solidFill>
                <a:schemeClr val="tx1"/>
              </a:solidFill>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312947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Applications of AI</a:t>
            </a:r>
          </a:p>
        </p:txBody>
      </p:sp>
      <p:sp>
        <p:nvSpPr>
          <p:cNvPr id="3" name="Content Placeholder 2"/>
          <p:cNvSpPr>
            <a:spLocks noGrp="1"/>
          </p:cNvSpPr>
          <p:nvPr>
            <p:ph idx="1"/>
          </p:nvPr>
        </p:nvSpPr>
        <p:spPr>
          <a:xfrm>
            <a:off x="619432" y="1504335"/>
            <a:ext cx="10396439" cy="4591665"/>
          </a:xfrm>
        </p:spPr>
        <p:txBody>
          <a:bodyPr>
            <a:normAutofit/>
          </a:bodyPr>
          <a:lstStyle/>
          <a:p>
            <a:pPr marL="45720" indent="0">
              <a:lnSpc>
                <a:spcPct val="70000"/>
              </a:lnSpc>
              <a:buNone/>
            </a:pPr>
            <a:endParaRPr lang="en-US" sz="1800" dirty="0">
              <a:solidFill>
                <a:schemeClr val="tx1"/>
              </a:solidFill>
              <a:latin typeface="Calibri" panose="020F0502020204030204" pitchFamily="34" charset="0"/>
              <a:cs typeface="Calibri" panose="020F0502020204030204" pitchFamily="34" charset="0"/>
            </a:endParaRPr>
          </a:p>
          <a:p>
            <a:pPr marL="331470" indent="-285750">
              <a:lnSpc>
                <a:spcPct val="70000"/>
              </a:lnSpc>
              <a:buFont typeface="Wingdings" panose="05000000000000000000" pitchFamily="2" charset="2"/>
              <a:buChar char="ü"/>
            </a:pPr>
            <a:r>
              <a:rPr lang="en-US" sz="1800" b="1" dirty="0">
                <a:solidFill>
                  <a:srgbClr val="C00000"/>
                </a:solidFill>
                <a:latin typeface="Calibri" panose="020F0502020204030204" pitchFamily="34" charset="0"/>
                <a:cs typeface="Calibri" panose="020F0502020204030204" pitchFamily="34" charset="0"/>
              </a:rPr>
              <a:t>Spam fighting: </a:t>
            </a:r>
            <a:r>
              <a:rPr lang="en-US" sz="1800" dirty="0"/>
              <a:t>Each day, learning algorithms classify over a billion messages as spam, saving the recipient from having to waste time deleting what, for many users, could comprise 80% or 90% of all messages, if not classified away by algorithms.</a:t>
            </a:r>
          </a:p>
          <a:p>
            <a:pPr marL="331470" indent="-285750">
              <a:lnSpc>
                <a:spcPct val="70000"/>
              </a:lnSpc>
              <a:buFont typeface="Wingdings" panose="05000000000000000000" pitchFamily="2" charset="2"/>
              <a:buChar char="ü"/>
            </a:pPr>
            <a:endParaRPr lang="en-US" sz="1800" dirty="0"/>
          </a:p>
          <a:p>
            <a:pPr marL="331470" indent="-285750">
              <a:lnSpc>
                <a:spcPct val="70000"/>
              </a:lnSpc>
              <a:buFont typeface="Wingdings" panose="05000000000000000000" pitchFamily="2" charset="2"/>
              <a:buChar char="ü"/>
            </a:pPr>
            <a:r>
              <a:rPr lang="en-US" sz="1800" b="1" dirty="0">
                <a:solidFill>
                  <a:srgbClr val="C00000"/>
                </a:solidFill>
                <a:latin typeface="Calibri" panose="020F0502020204030204" pitchFamily="34" charset="0"/>
                <a:cs typeface="Calibri" panose="020F0502020204030204" pitchFamily="34" charset="0"/>
              </a:rPr>
              <a:t>Robotics: </a:t>
            </a:r>
            <a:r>
              <a:rPr lang="en-US" sz="1800" dirty="0"/>
              <a:t>The iRobot Corporation has sold over two million Roomba robotic vacuum cleaners for home use. The company also deploys the more rugged </a:t>
            </a:r>
            <a:r>
              <a:rPr lang="en-US" sz="1800" dirty="0" err="1"/>
              <a:t>PackBot</a:t>
            </a:r>
            <a:r>
              <a:rPr lang="en-US" sz="1800" dirty="0"/>
              <a:t> to Iraq and Afghanistan, where it is used to handle hazardous materials, clear explosives, and identify the location of snipers.</a:t>
            </a:r>
          </a:p>
          <a:p>
            <a:pPr marL="331470" indent="-285750">
              <a:lnSpc>
                <a:spcPct val="70000"/>
              </a:lnSpc>
              <a:buFont typeface="Wingdings" panose="05000000000000000000" pitchFamily="2" charset="2"/>
              <a:buChar char="ü"/>
            </a:pPr>
            <a:endParaRPr lang="en-US" sz="1800" dirty="0">
              <a:solidFill>
                <a:schemeClr val="tx1"/>
              </a:solidFill>
              <a:latin typeface="Calibri" panose="020F0502020204030204" pitchFamily="34" charset="0"/>
              <a:cs typeface="Calibri" panose="020F0502020204030204" pitchFamily="34" charset="0"/>
            </a:endParaRPr>
          </a:p>
          <a:p>
            <a:pPr marL="331470" indent="-285750">
              <a:lnSpc>
                <a:spcPct val="70000"/>
              </a:lnSpc>
              <a:buFont typeface="Wingdings" panose="05000000000000000000" pitchFamily="2" charset="2"/>
              <a:buChar char="ü"/>
            </a:pPr>
            <a:r>
              <a:rPr lang="en-US" sz="1800" b="1" dirty="0">
                <a:solidFill>
                  <a:srgbClr val="C00000"/>
                </a:solidFill>
                <a:latin typeface="Calibri" panose="020F0502020204030204" pitchFamily="34" charset="0"/>
                <a:cs typeface="Calibri" panose="020F0502020204030204" pitchFamily="34" charset="0"/>
              </a:rPr>
              <a:t>Machine Translation:  </a:t>
            </a:r>
            <a:r>
              <a:rPr lang="en-US" sz="1800" dirty="0">
                <a:solidFill>
                  <a:schemeClr val="tx1"/>
                </a:solidFill>
                <a:latin typeface="Calibri" panose="020F0502020204030204" pitchFamily="34" charset="0"/>
                <a:cs typeface="Calibri" panose="020F0502020204030204" pitchFamily="34" charset="0"/>
              </a:rPr>
              <a:t>A computer program automatically translates from one language to other.</a:t>
            </a:r>
          </a:p>
          <a:p>
            <a:pPr marL="331470" indent="-285750">
              <a:lnSpc>
                <a:spcPct val="70000"/>
              </a:lnSpc>
              <a:buFont typeface="Wingdings" panose="05000000000000000000" pitchFamily="2" charset="2"/>
              <a:buChar char="ü"/>
            </a:pPr>
            <a:endParaRPr lang="en-US" sz="1800" dirty="0">
              <a:solidFill>
                <a:schemeClr val="tx1"/>
              </a:solidFill>
              <a:latin typeface="Calibri" panose="020F0502020204030204" pitchFamily="34" charset="0"/>
              <a:cs typeface="Calibri" panose="020F0502020204030204" pitchFamily="34" charset="0"/>
            </a:endParaRPr>
          </a:p>
          <a:p>
            <a:pPr marL="331470" indent="-285750">
              <a:lnSpc>
                <a:spcPct val="70000"/>
              </a:lnSpc>
              <a:buFont typeface="Wingdings" panose="05000000000000000000" pitchFamily="2" charset="2"/>
              <a:buChar char="ü"/>
            </a:pPr>
            <a:r>
              <a:rPr lang="en-US" sz="1800" b="1" dirty="0">
                <a:solidFill>
                  <a:srgbClr val="C00000"/>
                </a:solidFill>
                <a:latin typeface="Calibri" panose="020F0502020204030204" pitchFamily="34" charset="0"/>
                <a:cs typeface="Calibri" panose="020F0502020204030204" pitchFamily="34" charset="0"/>
              </a:rPr>
              <a:t>Product Recommendation: </a:t>
            </a:r>
            <a:r>
              <a:rPr lang="en-US" sz="1800" dirty="0"/>
              <a:t>widely used by various e-commerce and entertainment companies such as Amazon, Netflix, etc., for product recommendation to the user. </a:t>
            </a:r>
            <a:endParaRPr lang="en-US" sz="1800" dirty="0">
              <a:solidFill>
                <a:schemeClr val="tx1"/>
              </a:solidFill>
              <a:latin typeface="Calibri" panose="020F0502020204030204" pitchFamily="34" charset="0"/>
              <a:cs typeface="Calibri" panose="020F0502020204030204" pitchFamily="34" charset="0"/>
            </a:endParaRPr>
          </a:p>
          <a:p>
            <a:pPr marL="45720" indent="0">
              <a:lnSpc>
                <a:spcPct val="70000"/>
              </a:lnSpc>
              <a:buNone/>
            </a:pPr>
            <a:endParaRPr lang="en-US" sz="1800" dirty="0">
              <a:solidFill>
                <a:schemeClr val="tx1"/>
              </a:solidFill>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607228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pPr algn="ctr"/>
            <a:r>
              <a:rPr lang="en-US" dirty="0"/>
              <a:t>Thank you!</a:t>
            </a:r>
          </a:p>
        </p:txBody>
      </p:sp>
      <p:sp>
        <p:nvSpPr>
          <p:cNvPr id="3" name="Content Placeholder 2"/>
          <p:cNvSpPr>
            <a:spLocks noGrp="1"/>
          </p:cNvSpPr>
          <p:nvPr>
            <p:ph idx="1"/>
          </p:nvPr>
        </p:nvSpPr>
        <p:spPr>
          <a:xfrm>
            <a:off x="619432" y="1504335"/>
            <a:ext cx="10396439" cy="4591665"/>
          </a:xfrm>
        </p:spPr>
        <p:txBody>
          <a:bodyPr>
            <a:normAutofit/>
          </a:bodyPr>
          <a:lstStyle/>
          <a:p>
            <a:pPr marL="45720" indent="0">
              <a:lnSpc>
                <a:spcPct val="70000"/>
              </a:lnSpc>
              <a:buNone/>
            </a:pPr>
            <a:endParaRPr lang="en-US" sz="1800" dirty="0">
              <a:solidFill>
                <a:schemeClr val="tx1"/>
              </a:solidFill>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80889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Intelligence</a:t>
            </a:r>
          </a:p>
        </p:txBody>
      </p:sp>
      <p:sp>
        <p:nvSpPr>
          <p:cNvPr id="3" name="Content Placeholder 2"/>
          <p:cNvSpPr>
            <a:spLocks noGrp="1"/>
          </p:cNvSpPr>
          <p:nvPr>
            <p:ph idx="1"/>
          </p:nvPr>
        </p:nvSpPr>
        <p:spPr>
          <a:xfrm>
            <a:off x="698090" y="1474839"/>
            <a:ext cx="10317781" cy="4621161"/>
          </a:xfrm>
        </p:spPr>
        <p:txBody>
          <a:bodyPr>
            <a:normAutofit/>
          </a:bodyPr>
          <a:lstStyle/>
          <a:p>
            <a:pPr marL="45720" indent="0">
              <a:buNone/>
            </a:pPr>
            <a:r>
              <a:rPr lang="en-US" sz="2000" b="1" u="sng" dirty="0">
                <a:latin typeface="Calibri" panose="020F0502020204030204" pitchFamily="34" charset="0"/>
                <a:cs typeface="Calibri" panose="020F0502020204030204" pitchFamily="34" charset="0"/>
              </a:rPr>
              <a:t>Intelligence is:</a:t>
            </a:r>
          </a:p>
          <a:p>
            <a:r>
              <a:rPr lang="en-US" sz="2000" dirty="0">
                <a:latin typeface="Calibri" panose="020F0502020204030204" pitchFamily="34" charset="0"/>
                <a:cs typeface="Calibri" panose="020F0502020204030204" pitchFamily="34" charset="0"/>
              </a:rPr>
              <a:t>the ability to reason</a:t>
            </a:r>
          </a:p>
          <a:p>
            <a:r>
              <a:rPr lang="en-US" sz="2000" dirty="0">
                <a:latin typeface="Calibri" panose="020F0502020204030204" pitchFamily="34" charset="0"/>
                <a:cs typeface="Calibri" panose="020F0502020204030204" pitchFamily="34" charset="0"/>
              </a:rPr>
              <a:t>the ability to understand  </a:t>
            </a:r>
          </a:p>
          <a:p>
            <a:r>
              <a:rPr lang="en-US" sz="2000" dirty="0">
                <a:latin typeface="Calibri" panose="020F0502020204030204" pitchFamily="34" charset="0"/>
                <a:cs typeface="Calibri" panose="020F0502020204030204" pitchFamily="34" charset="0"/>
              </a:rPr>
              <a:t>the ability to create </a:t>
            </a:r>
          </a:p>
          <a:p>
            <a:r>
              <a:rPr lang="en-US" sz="2000" dirty="0">
                <a:latin typeface="Calibri" panose="020F0502020204030204" pitchFamily="34" charset="0"/>
                <a:cs typeface="Calibri" panose="020F0502020204030204" pitchFamily="34" charset="0"/>
              </a:rPr>
              <a:t>the ability to learn from experience </a:t>
            </a:r>
          </a:p>
          <a:p>
            <a:r>
              <a:rPr lang="en-US" sz="2000" dirty="0">
                <a:latin typeface="Calibri" panose="020F0502020204030204" pitchFamily="34" charset="0"/>
                <a:cs typeface="Calibri" panose="020F0502020204030204" pitchFamily="34" charset="0"/>
              </a:rPr>
              <a:t>the ability to plan and execute complex tasks </a:t>
            </a:r>
          </a:p>
          <a:p>
            <a:endParaRPr lang="en-US" sz="2000" dirty="0">
              <a:latin typeface="Calibri" panose="020F0502020204030204" pitchFamily="34" charset="0"/>
              <a:cs typeface="Calibri" panose="020F0502020204030204" pitchFamily="34" charset="0"/>
            </a:endParaRPr>
          </a:p>
          <a:p>
            <a:pPr marL="45720" indent="0">
              <a:buNone/>
            </a:pPr>
            <a:r>
              <a:rPr lang="en-US" sz="2000" b="1" u="sng" dirty="0">
                <a:latin typeface="Calibri" panose="020F0502020204030204" pitchFamily="34" charset="0"/>
                <a:cs typeface="Calibri" panose="020F0502020204030204" pitchFamily="34" charset="0"/>
              </a:rPr>
              <a:t>Artificial</a:t>
            </a:r>
          </a:p>
          <a:p>
            <a:r>
              <a:rPr lang="en-US" sz="2000" dirty="0">
                <a:latin typeface="Calibri" panose="020F0502020204030204" pitchFamily="34" charset="0"/>
                <a:cs typeface="Calibri" panose="020F0502020204030204" pitchFamily="34" charset="0"/>
              </a:rPr>
              <a:t>Made a copy something like natural</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5482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Artificial Intelligence</a:t>
            </a:r>
          </a:p>
        </p:txBody>
      </p:sp>
      <p:sp>
        <p:nvSpPr>
          <p:cNvPr id="3" name="Content Placeholder 2"/>
          <p:cNvSpPr>
            <a:spLocks noGrp="1"/>
          </p:cNvSpPr>
          <p:nvPr>
            <p:ph idx="1"/>
          </p:nvPr>
        </p:nvSpPr>
        <p:spPr>
          <a:xfrm>
            <a:off x="619432" y="1514167"/>
            <a:ext cx="10396439" cy="4591665"/>
          </a:xfrm>
        </p:spPr>
        <p:txBody>
          <a:bodyPr>
            <a:normAutofit/>
          </a:bodyPr>
          <a:lstStyle/>
          <a:p>
            <a:endParaRPr lang="en-US" sz="2200" dirty="0">
              <a:solidFill>
                <a:srgbClr val="C00000"/>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200" dirty="0">
                <a:solidFill>
                  <a:srgbClr val="C00000"/>
                </a:solidFill>
                <a:latin typeface="Calibri" panose="020F0502020204030204" pitchFamily="34" charset="0"/>
                <a:cs typeface="Calibri" panose="020F0502020204030204" pitchFamily="34" charset="0"/>
              </a:rPr>
              <a:t>"Giving machines ability to perform tasks normally associated with human intelligence." </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Artificial Intelligence </a:t>
            </a:r>
            <a:r>
              <a:rPr lang="en-US" sz="1800" dirty="0">
                <a:latin typeface="Calibri" panose="020F0502020204030204" pitchFamily="34" charset="0"/>
                <a:cs typeface="Calibri" panose="020F0502020204030204" pitchFamily="34" charset="0"/>
              </a:rPr>
              <a:t>is the branch of computer science concerned with </a:t>
            </a:r>
            <a:r>
              <a:rPr lang="en-US" sz="1800" dirty="0">
                <a:solidFill>
                  <a:srgbClr val="C00000"/>
                </a:solidFill>
                <a:latin typeface="Calibri" panose="020F0502020204030204" pitchFamily="34" charset="0"/>
                <a:cs typeface="Calibri" panose="020F0502020204030204" pitchFamily="34" charset="0"/>
              </a:rPr>
              <a:t>making computers behave like humans.</a:t>
            </a:r>
          </a:p>
          <a:p>
            <a:pPr>
              <a:buFont typeface="Wingdings" panose="05000000000000000000" pitchFamily="2" charset="2"/>
              <a:buChar char="Ø"/>
            </a:pPr>
            <a:endParaRPr lang="en-US" sz="1800" dirty="0">
              <a:solidFill>
                <a:srgbClr val="C00000"/>
              </a:solidFill>
              <a:latin typeface="Calibri" panose="020F0502020204030204" pitchFamily="34" charset="0"/>
              <a:cs typeface="Calibri" panose="020F0502020204030204" pitchFamily="34" charset="0"/>
            </a:endParaRPr>
          </a:p>
          <a:p>
            <a:pPr marL="331470" indent="-285750">
              <a:buFont typeface="Wingdings" panose="05000000000000000000" pitchFamily="2" charset="2"/>
              <a:buChar char="Ø"/>
            </a:pPr>
            <a:r>
              <a:rPr lang="en-US" sz="2200" b="1" dirty="0">
                <a:latin typeface="Calibri" panose="020F0502020204030204" pitchFamily="34" charset="0"/>
                <a:cs typeface="Calibri" panose="020F0502020204030204" pitchFamily="34" charset="0"/>
              </a:rPr>
              <a:t>John McCarthy</a:t>
            </a:r>
            <a:r>
              <a:rPr lang="en-US" sz="1800" b="1" dirty="0">
                <a:latin typeface="Calibri" panose="020F0502020204030204" pitchFamily="34" charset="0"/>
                <a:cs typeface="Calibri" panose="020F0502020204030204" pitchFamily="34" charset="0"/>
              </a:rPr>
              <a:t>, who coined the term in 1956</a:t>
            </a:r>
            <a:r>
              <a:rPr lang="en-US" sz="1800" dirty="0">
                <a:latin typeface="Calibri" panose="020F0502020204030204" pitchFamily="34" charset="0"/>
                <a:cs typeface="Calibri" panose="020F0502020204030204" pitchFamily="34" charset="0"/>
              </a:rPr>
              <a:t>, defines it as "the science and engineering of making intelligent machines, </a:t>
            </a:r>
            <a:r>
              <a:rPr lang="en-US" sz="1800" dirty="0">
                <a:solidFill>
                  <a:srgbClr val="C00000"/>
                </a:solidFill>
                <a:latin typeface="Calibri" panose="020F0502020204030204" pitchFamily="34" charset="0"/>
                <a:cs typeface="Calibri" panose="020F0502020204030204" pitchFamily="34" charset="0"/>
              </a:rPr>
              <a:t>especially intelligent computer programs</a:t>
            </a:r>
            <a:r>
              <a:rPr lang="en-US" sz="1800" dirty="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Major AI textbooks define artificial intelligence as </a:t>
            </a:r>
            <a:r>
              <a:rPr lang="en-US" sz="1800" dirty="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the study and design of intelligent agents</a:t>
            </a:r>
            <a:r>
              <a:rPr lang="en-US" sz="1800" dirty="0">
                <a:latin typeface="Calibri" panose="020F0502020204030204" pitchFamily="34" charset="0"/>
                <a:cs typeface="Calibri" panose="020F0502020204030204" pitchFamily="34" charset="0"/>
              </a:rPr>
              <a:t>," where an intelligent agent is a system that </a:t>
            </a:r>
            <a:r>
              <a:rPr lang="en-US" sz="1800" dirty="0">
                <a:solidFill>
                  <a:srgbClr val="C00000"/>
                </a:solidFill>
                <a:latin typeface="Calibri" panose="020F0502020204030204" pitchFamily="34" charset="0"/>
                <a:cs typeface="Calibri" panose="020F0502020204030204" pitchFamily="34" charset="0"/>
              </a:rPr>
              <a:t>perceives</a:t>
            </a:r>
            <a:r>
              <a:rPr lang="en-US" sz="1800" dirty="0">
                <a:latin typeface="Calibri" panose="020F0502020204030204" pitchFamily="34" charset="0"/>
                <a:cs typeface="Calibri" panose="020F0502020204030204" pitchFamily="34" charset="0"/>
              </a:rPr>
              <a:t> its environment and takes actions which </a:t>
            </a:r>
            <a:r>
              <a:rPr lang="en-US" sz="1800" dirty="0">
                <a:solidFill>
                  <a:srgbClr val="C00000"/>
                </a:solidFill>
                <a:latin typeface="Calibri" panose="020F0502020204030204" pitchFamily="34" charset="0"/>
                <a:cs typeface="Calibri" panose="020F0502020204030204" pitchFamily="34" charset="0"/>
              </a:rPr>
              <a:t>maximize its chances of success. </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42602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Artificial Intelligence</a:t>
            </a:r>
          </a:p>
        </p:txBody>
      </p:sp>
      <p:sp>
        <p:nvSpPr>
          <p:cNvPr id="3" name="Content Placeholder 2"/>
          <p:cNvSpPr>
            <a:spLocks noGrp="1"/>
          </p:cNvSpPr>
          <p:nvPr>
            <p:ph idx="1"/>
          </p:nvPr>
        </p:nvSpPr>
        <p:spPr>
          <a:xfrm>
            <a:off x="619432" y="1504335"/>
            <a:ext cx="10396439" cy="4591665"/>
          </a:xfrm>
        </p:spPr>
        <p:txBody>
          <a:bodyPr/>
          <a:lstStyle/>
          <a:p>
            <a:r>
              <a:rPr lang="en-US" sz="2000" dirty="0">
                <a:latin typeface="Calibri" panose="020F0502020204030204" pitchFamily="34" charset="0"/>
                <a:cs typeface="Calibri" panose="020F0502020204030204" pitchFamily="34" charset="0"/>
              </a:rPr>
              <a:t>Different definitions of AI are given by different books/writers. These definitions can be divided into two dimensions.</a:t>
            </a:r>
          </a:p>
          <a:p>
            <a:endParaRPr lang="en-US" dirty="0"/>
          </a:p>
        </p:txBody>
      </p:sp>
      <p:pic>
        <p:nvPicPr>
          <p:cNvPr id="4" name="Picture 3"/>
          <p:cNvPicPr>
            <a:picLocks noChangeAspect="1"/>
          </p:cNvPicPr>
          <p:nvPr/>
        </p:nvPicPr>
        <p:blipFill>
          <a:blip r:embed="rId2"/>
          <a:stretch>
            <a:fillRect/>
          </a:stretch>
        </p:blipFill>
        <p:spPr>
          <a:xfrm>
            <a:off x="1746397" y="2202426"/>
            <a:ext cx="7550785" cy="3692188"/>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21565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Artificial Intelligence</a:t>
            </a:r>
          </a:p>
        </p:txBody>
      </p:sp>
      <p:sp>
        <p:nvSpPr>
          <p:cNvPr id="3" name="Content Placeholder 2"/>
          <p:cNvSpPr>
            <a:spLocks noGrp="1"/>
          </p:cNvSpPr>
          <p:nvPr>
            <p:ph idx="1"/>
          </p:nvPr>
        </p:nvSpPr>
        <p:spPr>
          <a:xfrm>
            <a:off x="619432" y="1504335"/>
            <a:ext cx="10396439" cy="4591665"/>
          </a:xfrm>
        </p:spPr>
        <p:txBody>
          <a:bodyPr>
            <a:normAutofit/>
          </a:bodyPr>
          <a:lstStyle/>
          <a:p>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Top dimension is concerned with </a:t>
            </a:r>
            <a:r>
              <a:rPr lang="en-US" sz="2000" dirty="0">
                <a:solidFill>
                  <a:srgbClr val="C00000"/>
                </a:solidFill>
                <a:latin typeface="Calibri" panose="020F0502020204030204" pitchFamily="34" charset="0"/>
                <a:cs typeface="Calibri" panose="020F0502020204030204" pitchFamily="34" charset="0"/>
              </a:rPr>
              <a:t>thought processes and reasoning</a:t>
            </a:r>
            <a:r>
              <a:rPr lang="en-US" sz="2000" dirty="0">
                <a:latin typeface="Calibri" panose="020F0502020204030204" pitchFamily="34" charset="0"/>
                <a:cs typeface="Calibri" panose="020F0502020204030204" pitchFamily="34" charset="0"/>
              </a:rPr>
              <a:t>, where as bottom dimension </a:t>
            </a:r>
            <a:r>
              <a:rPr lang="en-US" sz="2000" dirty="0">
                <a:solidFill>
                  <a:srgbClr val="C00000"/>
                </a:solidFill>
                <a:latin typeface="Calibri" panose="020F0502020204030204" pitchFamily="34" charset="0"/>
                <a:cs typeface="Calibri" panose="020F0502020204030204" pitchFamily="34" charset="0"/>
              </a:rPr>
              <a:t>addresses the behavior</a:t>
            </a:r>
            <a:r>
              <a:rPr lang="en-US" sz="2000" dirty="0">
                <a:latin typeface="Calibri" panose="020F0502020204030204" pitchFamily="34" charset="0"/>
                <a:cs typeface="Calibri" panose="020F0502020204030204" pitchFamily="34" charset="0"/>
              </a:rPr>
              <a:t>.</a:t>
            </a:r>
          </a:p>
          <a:p>
            <a:pPr marL="388620"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definition on the left measures the </a:t>
            </a:r>
            <a:r>
              <a:rPr lang="en-US" sz="2000" dirty="0">
                <a:solidFill>
                  <a:srgbClr val="C00000"/>
                </a:solidFill>
                <a:latin typeface="Calibri" panose="020F0502020204030204" pitchFamily="34" charset="0"/>
                <a:cs typeface="Calibri" panose="020F0502020204030204" pitchFamily="34" charset="0"/>
              </a:rPr>
              <a:t>success in terms of fidelity of human performance</a:t>
            </a:r>
            <a:r>
              <a:rPr lang="en-US" sz="2000" dirty="0">
                <a:latin typeface="Calibri" panose="020F0502020204030204" pitchFamily="34" charset="0"/>
                <a:cs typeface="Calibri" panose="020F0502020204030204" pitchFamily="34" charset="0"/>
              </a:rPr>
              <a:t>, whereas definitions on the right measure an ideal concept of intelligence, which is called </a:t>
            </a:r>
            <a:r>
              <a:rPr lang="en-US" sz="2000" dirty="0">
                <a:solidFill>
                  <a:srgbClr val="C00000"/>
                </a:solidFill>
                <a:latin typeface="Calibri" panose="020F0502020204030204" pitchFamily="34" charset="0"/>
                <a:cs typeface="Calibri" panose="020F0502020204030204" pitchFamily="34" charset="0"/>
              </a:rPr>
              <a:t>rationality. </a:t>
            </a:r>
          </a:p>
          <a:p>
            <a:pPr>
              <a:buFont typeface="Wingdings" panose="05000000000000000000" pitchFamily="2" charset="2"/>
              <a:buChar char="Ø"/>
            </a:pPr>
            <a:endParaRPr lang="en-US" sz="2000" dirty="0">
              <a:solidFill>
                <a:srgbClr val="C00000"/>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Human-centered approaches must be an </a:t>
            </a:r>
            <a:r>
              <a:rPr lang="en-US" sz="1800" dirty="0">
                <a:solidFill>
                  <a:srgbClr val="C00000"/>
                </a:solidFill>
                <a:latin typeface="Calibri" panose="020F0502020204030204" pitchFamily="34" charset="0"/>
                <a:cs typeface="Calibri" panose="020F0502020204030204" pitchFamily="34" charset="0"/>
              </a:rPr>
              <a:t>empirical science </a:t>
            </a:r>
            <a:r>
              <a:rPr lang="en-US" sz="1800" dirty="0">
                <a:latin typeface="Calibri" panose="020F0502020204030204" pitchFamily="34" charset="0"/>
                <a:cs typeface="Calibri" panose="020F0502020204030204" pitchFamily="34" charset="0"/>
              </a:rPr>
              <a:t>(focuses on practical experience rather than theories), involving hypothesis and experimental confirmation.</a:t>
            </a:r>
          </a:p>
          <a:p>
            <a:pPr>
              <a:buFont typeface="Wingdings" panose="05000000000000000000" pitchFamily="2" charset="2"/>
              <a:buChar char="Ø"/>
            </a:pPr>
            <a:endParaRPr lang="en-US" sz="1800" dirty="0">
              <a:solidFill>
                <a:srgbClr val="C00000"/>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A rationalist approach involves a </a:t>
            </a:r>
            <a:r>
              <a:rPr lang="en-US" sz="1800" dirty="0">
                <a:solidFill>
                  <a:srgbClr val="C00000"/>
                </a:solidFill>
                <a:latin typeface="Calibri" panose="020F0502020204030204" pitchFamily="34" charset="0"/>
                <a:cs typeface="Calibri" panose="020F0502020204030204" pitchFamily="34" charset="0"/>
              </a:rPr>
              <a:t>combination of mathematics</a:t>
            </a:r>
            <a:r>
              <a:rPr lang="en-US" sz="1800" dirty="0">
                <a:latin typeface="Calibri" panose="020F0502020204030204" pitchFamily="34" charset="0"/>
                <a:cs typeface="Calibri" panose="020F0502020204030204" pitchFamily="34" charset="0"/>
              </a:rPr>
              <a:t> and engineering.</a:t>
            </a:r>
            <a:endParaRPr lang="en-US" sz="1800" dirty="0">
              <a:solidFill>
                <a:srgbClr val="C00000"/>
              </a:solidFill>
              <a:latin typeface="Calibri" panose="020F0502020204030204" pitchFamily="34" charset="0"/>
              <a:cs typeface="Calibri" panose="020F0502020204030204" pitchFamily="34" charset="0"/>
            </a:endParaRPr>
          </a:p>
          <a:p>
            <a:pPr marL="45720" indent="0">
              <a:buNone/>
            </a:pPr>
            <a:endParaRPr lang="en-US" sz="20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5330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Artificial Intelligence</a:t>
            </a:r>
          </a:p>
        </p:txBody>
      </p:sp>
      <p:sp>
        <p:nvSpPr>
          <p:cNvPr id="3" name="Content Placeholder 2"/>
          <p:cNvSpPr>
            <a:spLocks noGrp="1"/>
          </p:cNvSpPr>
          <p:nvPr>
            <p:ph idx="1"/>
          </p:nvPr>
        </p:nvSpPr>
        <p:spPr>
          <a:xfrm>
            <a:off x="619432" y="1504335"/>
            <a:ext cx="10396439" cy="4591665"/>
          </a:xfrm>
        </p:spPr>
        <p:txBody>
          <a:bodyPr>
            <a:normAutofit/>
          </a:bodyPr>
          <a:lstStyle/>
          <a:p>
            <a:pPr marL="45720" indent="0">
              <a:buNone/>
            </a:pPr>
            <a:endParaRPr lang="en-US" sz="2000" b="1" u="sng" dirty="0">
              <a:solidFill>
                <a:srgbClr val="C00000"/>
              </a:solidFill>
              <a:latin typeface="Calibri" panose="020F0502020204030204" pitchFamily="34" charset="0"/>
              <a:cs typeface="Calibri" panose="020F0502020204030204" pitchFamily="34" charset="0"/>
            </a:endParaRPr>
          </a:p>
          <a:p>
            <a:pPr marL="45720" indent="0">
              <a:buNone/>
            </a:pPr>
            <a:r>
              <a:rPr lang="en-US" sz="2000" b="1" u="sng" dirty="0">
                <a:solidFill>
                  <a:srgbClr val="C00000"/>
                </a:solidFill>
                <a:latin typeface="Calibri" panose="020F0502020204030204" pitchFamily="34" charset="0"/>
                <a:cs typeface="Calibri" panose="020F0502020204030204" pitchFamily="34" charset="0"/>
              </a:rPr>
              <a:t>Acting Humanly : The Turing Test Approach</a:t>
            </a:r>
          </a:p>
          <a:p>
            <a:pPr>
              <a:buFont typeface="Wingdings" panose="05000000000000000000" pitchFamily="2" charset="2"/>
              <a:buChar char="Ø"/>
            </a:pPr>
            <a:r>
              <a:rPr lang="en-US" sz="1900" dirty="0">
                <a:latin typeface="Calibri" panose="020F0502020204030204" pitchFamily="34" charset="0"/>
                <a:cs typeface="Calibri" panose="020F0502020204030204" pitchFamily="34" charset="0"/>
              </a:rPr>
              <a:t>The Turing Test, proposed by Alan Turing (1950), was designed to provide a satisfactory operational definition of intelligence. He suggested a test based on indistinguishability from undeniably intelligent entities- human beings. </a:t>
            </a:r>
          </a:p>
          <a:p>
            <a:pPr>
              <a:buFont typeface="Wingdings" panose="05000000000000000000" pitchFamily="2" charset="2"/>
              <a:buChar char="Ø"/>
            </a:pPr>
            <a:r>
              <a:rPr lang="en-US" sz="1900" dirty="0">
                <a:latin typeface="Calibri" panose="020F0502020204030204" pitchFamily="34" charset="0"/>
                <a:cs typeface="Calibri" panose="020F0502020204030204" pitchFamily="34" charset="0"/>
              </a:rPr>
              <a:t>The test involves an interrogator who </a:t>
            </a:r>
            <a:r>
              <a:rPr lang="en-US" sz="1900" dirty="0">
                <a:solidFill>
                  <a:srgbClr val="C00000"/>
                </a:solidFill>
                <a:latin typeface="Calibri" panose="020F0502020204030204" pitchFamily="34" charset="0"/>
                <a:cs typeface="Calibri" panose="020F0502020204030204" pitchFamily="34" charset="0"/>
              </a:rPr>
              <a:t>interacts with one human and one machine</a:t>
            </a:r>
            <a:r>
              <a:rPr lang="en-US" sz="1900" dirty="0">
                <a:latin typeface="Calibri" panose="020F0502020204030204" pitchFamily="34" charset="0"/>
                <a:cs typeface="Calibri" panose="020F0502020204030204" pitchFamily="34" charset="0"/>
              </a:rPr>
              <a:t>. Within a given time the interrogator has to find out which of the two the human is, and which one the machine. </a:t>
            </a:r>
          </a:p>
          <a:p>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733109" y="4254295"/>
            <a:ext cx="4703880" cy="1691543"/>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76853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Artificial Intelligence</a:t>
            </a:r>
          </a:p>
        </p:txBody>
      </p:sp>
      <p:sp>
        <p:nvSpPr>
          <p:cNvPr id="3" name="Content Placeholder 2"/>
          <p:cNvSpPr>
            <a:spLocks noGrp="1"/>
          </p:cNvSpPr>
          <p:nvPr>
            <p:ph idx="1"/>
          </p:nvPr>
        </p:nvSpPr>
        <p:spPr>
          <a:xfrm>
            <a:off x="619432" y="1504335"/>
            <a:ext cx="10396439" cy="4591665"/>
          </a:xfrm>
        </p:spPr>
        <p:txBody>
          <a:bodyPr>
            <a:normAutofit/>
          </a:bodyPr>
          <a:lstStyle/>
          <a:p>
            <a:pPr marL="45720" indent="0">
              <a:buNone/>
            </a:pPr>
            <a:endParaRPr lang="en-US" sz="2000" b="1" u="sng" dirty="0">
              <a:solidFill>
                <a:srgbClr val="C00000"/>
              </a:solidFill>
              <a:latin typeface="Calibri" panose="020F0502020204030204" pitchFamily="34" charset="0"/>
              <a:cs typeface="Calibri" panose="020F0502020204030204" pitchFamily="34" charset="0"/>
            </a:endParaRPr>
          </a:p>
          <a:p>
            <a:pPr marL="45720" indent="0">
              <a:buNone/>
            </a:pPr>
            <a:r>
              <a:rPr lang="en-US" sz="2000" b="1" u="sng" dirty="0">
                <a:solidFill>
                  <a:srgbClr val="C00000"/>
                </a:solidFill>
                <a:latin typeface="Calibri" panose="020F0502020204030204" pitchFamily="34" charset="0"/>
                <a:cs typeface="Calibri" panose="020F0502020204030204" pitchFamily="34" charset="0"/>
              </a:rPr>
              <a:t>Acting Humanly : The Turing Test Approach</a:t>
            </a:r>
          </a:p>
          <a:p>
            <a:r>
              <a:rPr lang="en-US" sz="1900" dirty="0">
                <a:latin typeface="Calibri" panose="020F0502020204030204" pitchFamily="34" charset="0"/>
                <a:cs typeface="Calibri" panose="020F0502020204030204" pitchFamily="34" charset="0"/>
              </a:rPr>
              <a:t>The computer passes the test if a human interrogator after posing some written questions, cannot tell whether the written response come from human or not. </a:t>
            </a:r>
          </a:p>
          <a:p>
            <a:pPr marL="45720" indent="0">
              <a:buNone/>
            </a:pPr>
            <a:endParaRPr lang="en-US" sz="1900" dirty="0">
              <a:latin typeface="Calibri" panose="020F0502020204030204" pitchFamily="34" charset="0"/>
              <a:cs typeface="Calibri" panose="020F0502020204030204" pitchFamily="34" charset="0"/>
            </a:endParaRPr>
          </a:p>
          <a:p>
            <a:pPr marL="45720" indent="0">
              <a:buNone/>
            </a:pPr>
            <a:r>
              <a:rPr lang="en-US" sz="1900" dirty="0">
                <a:latin typeface="Calibri" panose="020F0502020204030204" pitchFamily="34" charset="0"/>
                <a:cs typeface="Calibri" panose="020F0502020204030204" pitchFamily="34" charset="0"/>
              </a:rPr>
              <a:t>To pass a Turing test, a computer must have following capabilities: </a:t>
            </a:r>
          </a:p>
          <a:p>
            <a:pPr marL="560070" indent="-514350">
              <a:buFont typeface="+mj-lt"/>
              <a:buAutoNum type="romanUcPeriod"/>
            </a:pPr>
            <a:r>
              <a:rPr lang="en-US" sz="1900" b="1" dirty="0">
                <a:latin typeface="Calibri" panose="020F0502020204030204" pitchFamily="34" charset="0"/>
                <a:cs typeface="Calibri" panose="020F0502020204030204" pitchFamily="34" charset="0"/>
              </a:rPr>
              <a:t>Natural Language Processing:  </a:t>
            </a:r>
            <a:r>
              <a:rPr lang="en-US" sz="1900" dirty="0">
                <a:latin typeface="Calibri" panose="020F0502020204030204" pitchFamily="34" charset="0"/>
                <a:cs typeface="Calibri" panose="020F0502020204030204" pitchFamily="34" charset="0"/>
              </a:rPr>
              <a:t>Must be able to communicate successfully </a:t>
            </a:r>
          </a:p>
          <a:p>
            <a:pPr marL="560070" indent="-514350">
              <a:buFont typeface="+mj-lt"/>
              <a:buAutoNum type="romanUcPeriod"/>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Knowledge representation:  </a:t>
            </a:r>
            <a:r>
              <a:rPr lang="en-US" sz="1900" dirty="0">
                <a:latin typeface="Calibri" panose="020F0502020204030204" pitchFamily="34" charset="0"/>
                <a:cs typeface="Calibri" panose="020F0502020204030204" pitchFamily="34" charset="0"/>
              </a:rPr>
              <a:t>To store what it knows and hears. </a:t>
            </a:r>
          </a:p>
          <a:p>
            <a:pPr marL="560070" indent="-514350">
              <a:buFont typeface="+mj-lt"/>
              <a:buAutoNum type="romanUcPeriod"/>
            </a:pPr>
            <a:r>
              <a:rPr lang="en-US" sz="1900" b="1" dirty="0">
                <a:latin typeface="Calibri" panose="020F0502020204030204" pitchFamily="34" charset="0"/>
                <a:cs typeface="Calibri" panose="020F0502020204030204" pitchFamily="34" charset="0"/>
              </a:rPr>
              <a:t>Automated reasoning:  </a:t>
            </a:r>
            <a:r>
              <a:rPr lang="en-US" sz="1900" dirty="0">
                <a:latin typeface="Calibri" panose="020F0502020204030204" pitchFamily="34" charset="0"/>
                <a:cs typeface="Calibri" panose="020F0502020204030204" pitchFamily="34" charset="0"/>
              </a:rPr>
              <a:t>Answer the Questions based on the stored information. </a:t>
            </a:r>
          </a:p>
          <a:p>
            <a:pPr marL="560070" indent="-514350">
              <a:buFont typeface="+mj-lt"/>
              <a:buAutoNum type="romanUcPeriod"/>
            </a:pPr>
            <a:r>
              <a:rPr lang="en-US" sz="1900" b="1" dirty="0">
                <a:latin typeface="Calibri" panose="020F0502020204030204" pitchFamily="34" charset="0"/>
                <a:cs typeface="Calibri" panose="020F0502020204030204" pitchFamily="34" charset="0"/>
              </a:rPr>
              <a:t>Machine learning:  </a:t>
            </a:r>
            <a:r>
              <a:rPr lang="en-US" sz="1900" dirty="0">
                <a:latin typeface="Calibri" panose="020F0502020204030204" pitchFamily="34" charset="0"/>
                <a:cs typeface="Calibri" panose="020F0502020204030204" pitchFamily="34" charset="0"/>
              </a:rPr>
              <a:t>Must be able to adapt in new circumstances.</a:t>
            </a:r>
          </a:p>
          <a:p>
            <a:endParaRPr lang="en-US" sz="20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36347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93" y="540775"/>
            <a:ext cx="10487578" cy="835742"/>
          </a:xfrm>
        </p:spPr>
        <p:txBody>
          <a:bodyPr/>
          <a:lstStyle/>
          <a:p>
            <a:r>
              <a:rPr lang="en-US" dirty="0"/>
              <a:t>Artificial Intelligence</a:t>
            </a:r>
          </a:p>
        </p:txBody>
      </p:sp>
      <p:sp>
        <p:nvSpPr>
          <p:cNvPr id="3" name="Content Placeholder 2"/>
          <p:cNvSpPr>
            <a:spLocks noGrp="1"/>
          </p:cNvSpPr>
          <p:nvPr>
            <p:ph idx="1"/>
          </p:nvPr>
        </p:nvSpPr>
        <p:spPr>
          <a:xfrm>
            <a:off x="619432" y="1504335"/>
            <a:ext cx="10396439" cy="4591665"/>
          </a:xfrm>
        </p:spPr>
        <p:txBody>
          <a:bodyPr>
            <a:normAutofit/>
          </a:bodyPr>
          <a:lstStyle/>
          <a:p>
            <a:pPr marL="45720" indent="0">
              <a:buNone/>
            </a:pPr>
            <a:endParaRPr lang="en-US" sz="2000" b="1" u="sng" dirty="0">
              <a:solidFill>
                <a:srgbClr val="C00000"/>
              </a:solidFill>
              <a:latin typeface="Calibri" panose="020F0502020204030204" pitchFamily="34" charset="0"/>
              <a:cs typeface="Calibri" panose="020F0502020204030204" pitchFamily="34" charset="0"/>
            </a:endParaRPr>
          </a:p>
          <a:p>
            <a:pPr marL="45720" indent="0">
              <a:buNone/>
            </a:pPr>
            <a:r>
              <a:rPr lang="en-US" sz="2000" b="1" u="sng" dirty="0">
                <a:solidFill>
                  <a:srgbClr val="C00000"/>
                </a:solidFill>
                <a:latin typeface="Calibri" panose="020F0502020204030204" pitchFamily="34" charset="0"/>
                <a:cs typeface="Calibri" panose="020F0502020204030204" pitchFamily="34" charset="0"/>
              </a:rPr>
              <a:t>Acting Humanly : The Turing Test Approach</a:t>
            </a:r>
          </a:p>
          <a:p>
            <a:r>
              <a:rPr lang="en-US" sz="1900" dirty="0">
                <a:latin typeface="Calibri" panose="020F0502020204030204" pitchFamily="34" charset="0"/>
                <a:cs typeface="Calibri" panose="020F0502020204030204" pitchFamily="34" charset="0"/>
              </a:rPr>
              <a:t>Turing test avoid the physical interaction with human interrogator. Physical simulation of human beings is not necessary for testing the intelligence. The total Turing test includes video signals and manipulation capability so that the interrogator can test the subject’s perceptual abilities and object manipulation ability. </a:t>
            </a:r>
          </a:p>
          <a:p>
            <a:r>
              <a:rPr lang="en-US" sz="1900" dirty="0">
                <a:latin typeface="Calibri" panose="020F0502020204030204" pitchFamily="34" charset="0"/>
                <a:cs typeface="Calibri" panose="020F0502020204030204" pitchFamily="34" charset="0"/>
              </a:rPr>
              <a:t>To pass the total Turing test computer must have following additional capabilities: </a:t>
            </a:r>
          </a:p>
          <a:p>
            <a:pPr marL="560070" indent="-514350">
              <a:buFont typeface="+mj-lt"/>
              <a:buAutoNum type="romanUcPeriod"/>
            </a:pPr>
            <a:r>
              <a:rPr lang="en-US" sz="1900" dirty="0">
                <a:latin typeface="Calibri" panose="020F0502020204030204" pitchFamily="34" charset="0"/>
                <a:cs typeface="Calibri" panose="020F0502020204030204" pitchFamily="34" charset="0"/>
              </a:rPr>
              <a:t> </a:t>
            </a:r>
            <a:r>
              <a:rPr lang="en-US" sz="1900" b="1" dirty="0">
                <a:latin typeface="Calibri" panose="020F0502020204030204" pitchFamily="34" charset="0"/>
                <a:cs typeface="Calibri" panose="020F0502020204030204" pitchFamily="34" charset="0"/>
              </a:rPr>
              <a:t>Computer Vision: </a:t>
            </a:r>
            <a:r>
              <a:rPr lang="en-US" sz="1900" dirty="0">
                <a:latin typeface="Calibri" panose="020F0502020204030204" pitchFamily="34" charset="0"/>
                <a:cs typeface="Calibri" panose="020F0502020204030204" pitchFamily="34" charset="0"/>
              </a:rPr>
              <a:t>To perceive objects </a:t>
            </a:r>
          </a:p>
          <a:p>
            <a:pPr marL="560070" indent="-514350">
              <a:buFont typeface="+mj-lt"/>
              <a:buAutoNum type="romanUcPeriod"/>
            </a:pPr>
            <a:r>
              <a:rPr lang="en-US" sz="1900" b="1" dirty="0">
                <a:latin typeface="Calibri" panose="020F0502020204030204" pitchFamily="34" charset="0"/>
                <a:cs typeface="Calibri" panose="020F0502020204030204" pitchFamily="34" charset="0"/>
              </a:rPr>
              <a:t> Robotics: </a:t>
            </a:r>
            <a:r>
              <a:rPr lang="en-US" sz="1900" dirty="0">
                <a:latin typeface="Calibri" panose="020F0502020204030204" pitchFamily="34" charset="0"/>
                <a:cs typeface="Calibri" panose="020F0502020204030204" pitchFamily="34" charset="0"/>
              </a:rPr>
              <a:t>To manipulate objects and move </a:t>
            </a: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pPr marL="45720" indent="0">
              <a:buNone/>
            </a:pPr>
            <a:endParaRPr lang="en-US" sz="19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58177299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460</TotalTime>
  <Words>2037</Words>
  <Application>Microsoft Office PowerPoint</Application>
  <PresentationFormat>Widescreen</PresentationFormat>
  <Paragraphs>216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Retrospect</vt:lpstr>
      <vt:lpstr>Unit -1: Introduction</vt:lpstr>
      <vt:lpstr>Intelligence</vt:lpstr>
      <vt:lpstr>Intelligence</vt:lpstr>
      <vt:lpstr>Artificial Intelligence</vt:lpstr>
      <vt:lpstr>Artificial Intelligence</vt:lpstr>
      <vt:lpstr>Artificial Intelligence</vt:lpstr>
      <vt:lpstr>Artificial Intelligence</vt:lpstr>
      <vt:lpstr>Artificial Intelligence</vt:lpstr>
      <vt:lpstr>Artificial Intelligence</vt:lpstr>
      <vt:lpstr>Artificial Intelligence</vt:lpstr>
      <vt:lpstr>Artificial Intelligence</vt:lpstr>
      <vt:lpstr>Artificial Intelligence</vt:lpstr>
      <vt:lpstr>Artificial Intelligence</vt:lpstr>
      <vt:lpstr>Artificial Intelligence</vt:lpstr>
      <vt:lpstr>Artificial Intelligence</vt:lpstr>
      <vt:lpstr>Foundations of AI</vt:lpstr>
      <vt:lpstr>Foundations of AI</vt:lpstr>
      <vt:lpstr>Foundations of AI</vt:lpstr>
      <vt:lpstr>Foundations of AI</vt:lpstr>
      <vt:lpstr>Foundations of AI</vt:lpstr>
      <vt:lpstr>History of AI</vt:lpstr>
      <vt:lpstr>Applications of AI</vt:lpstr>
      <vt:lpstr>Applications of AI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dc:title>
  <dc:creator>acer</dc:creator>
  <cp:lastModifiedBy>Dipesh Koirala</cp:lastModifiedBy>
  <cp:revision>47</cp:revision>
  <dcterms:created xsi:type="dcterms:W3CDTF">2023-01-30T09:10:05Z</dcterms:created>
  <dcterms:modified xsi:type="dcterms:W3CDTF">2024-05-11T17:40:02Z</dcterms:modified>
</cp:coreProperties>
</file>