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comments/comment15.xml" ContentType="application/vnd.openxmlformats-officedocument.presentationml.comments+xml"/>
  <Override PartName="/ppt/comments/comment16.xml" ContentType="application/vnd.openxmlformats-officedocument.presentationml.comments+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6" r:id="rId2"/>
    <p:sldId id="258" r:id="rId3"/>
    <p:sldId id="257" r:id="rId4"/>
    <p:sldId id="266" r:id="rId5"/>
    <p:sldId id="260" r:id="rId6"/>
    <p:sldId id="261" r:id="rId7"/>
    <p:sldId id="262" r:id="rId8"/>
    <p:sldId id="263" r:id="rId9"/>
    <p:sldId id="264" r:id="rId10"/>
    <p:sldId id="265" r:id="rId11"/>
    <p:sldId id="267" r:id="rId12"/>
    <p:sldId id="268" r:id="rId13"/>
    <p:sldId id="269" r:id="rId14"/>
    <p:sldId id="270" r:id="rId15"/>
    <p:sldId id="272" r:id="rId16"/>
    <p:sldId id="271" r:id="rId17"/>
    <p:sldId id="273" r:id="rId18"/>
    <p:sldId id="274" r:id="rId19"/>
    <p:sldId id="276" r:id="rId20"/>
    <p:sldId id="277" r:id="rId21"/>
    <p:sldId id="278" r:id="rId22"/>
    <p:sldId id="279" r:id="rId23"/>
    <p:sldId id="280" r:id="rId24"/>
    <p:sldId id="281" r:id="rId25"/>
    <p:sldId id="285" r:id="rId26"/>
    <p:sldId id="286"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cer" initials="a" lastIdx="3" clrIdx="0">
    <p:extLst>
      <p:ext uri="{19B8F6BF-5375-455C-9EA6-DF929625EA0E}">
        <p15:presenceInfo xmlns:p15="http://schemas.microsoft.com/office/powerpoint/2012/main" userId="ac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1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3.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5.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6.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7.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8.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19.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2-07T07:54:55.249" idx="2">
    <p:pos x="1745" y="1437"/>
    <p:text/>
    <p:extLst>
      <p:ext uri="{C676402C-5697-4E1C-873F-D02D1690AC5C}">
        <p15:threadingInfo xmlns:p15="http://schemas.microsoft.com/office/powerpoint/2012/main" timeZoneBias="-345"/>
      </p:ext>
    </p:extLst>
  </p:cm>
</p:cmLst>
</file>

<file path=ppt/comments/comment20.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21.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22.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23.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24.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25.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26.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3-02-07T09:54:00.019" idx="3">
    <p:pos x="10" y="10"/>
    <p:text>odometer: measuring the distance traveled by a vehicle</p:text>
    <p:extLst>
      <p:ext uri="{C676402C-5697-4E1C-873F-D02D1690AC5C}">
        <p15:threadingInfo xmlns:p15="http://schemas.microsoft.com/office/powerpoint/2012/main" timeZoneBias="-345"/>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3-02-06T21:55:19.424" idx="1">
    <p:pos x="6800" y="1991"/>
    <p:text>Perceived: come to realize or understand</p:text>
    <p:extLst>
      <p:ext uri="{C676402C-5697-4E1C-873F-D02D1690AC5C}">
        <p15:threadingInfo xmlns:p15="http://schemas.microsoft.com/office/powerpoint/2012/main" timeZoneBias="-345"/>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DC23D-5A33-4F7E-8DB6-EEA68DC83674}" type="datetimeFigureOut">
              <a:rPr lang="en-US" smtClean="0"/>
              <a:t>5/11/2024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ACBF77-1D68-449E-A56E-D99785B0CCF8}" type="slidenum">
              <a:rPr lang="en-US" smtClean="0"/>
              <a:t>‹#›</a:t>
            </a:fld>
            <a:endParaRPr lang="en-US"/>
          </a:p>
        </p:txBody>
      </p:sp>
    </p:spTree>
    <p:extLst>
      <p:ext uri="{BB962C8B-B14F-4D97-AF65-F5344CB8AC3E}">
        <p14:creationId xmlns:p14="http://schemas.microsoft.com/office/powerpoint/2010/main" val="3927579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F7656A1A-6C86-403B-B642-16E84BFDB1E5}" type="datetime1">
              <a:rPr lang="en-US" smtClean="0"/>
              <a:t>5/11/2024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r>
              <a:rPr lang="en-US"/>
              <a:t>Dipesh Koirala</a:t>
            </a:r>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62B29ECD-8289-4BBB-873D-1CF8FB310853}" type="slidenum">
              <a:rPr lang="en-US" smtClean="0"/>
              <a:t>‹#›</a:t>
            </a:fld>
            <a:endParaRPr lang="en-US"/>
          </a:p>
        </p:txBody>
      </p:sp>
    </p:spTree>
    <p:extLst>
      <p:ext uri="{BB962C8B-B14F-4D97-AF65-F5344CB8AC3E}">
        <p14:creationId xmlns:p14="http://schemas.microsoft.com/office/powerpoint/2010/main" val="2327422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85C444-F206-4324-8D46-656A337A8EC1}"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62B29ECD-8289-4BBB-873D-1CF8FB310853}" type="slidenum">
              <a:rPr lang="en-US" smtClean="0"/>
              <a:t>‹#›</a:t>
            </a:fld>
            <a:endParaRPr lang="en-US"/>
          </a:p>
        </p:txBody>
      </p:sp>
    </p:spTree>
    <p:extLst>
      <p:ext uri="{BB962C8B-B14F-4D97-AF65-F5344CB8AC3E}">
        <p14:creationId xmlns:p14="http://schemas.microsoft.com/office/powerpoint/2010/main" val="527605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DA3036-9402-47FF-89B5-60F94E3E7669}"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62B29ECD-8289-4BBB-873D-1CF8FB310853}" type="slidenum">
              <a:rPr lang="en-US" smtClean="0"/>
              <a:t>‹#›</a:t>
            </a:fld>
            <a:endParaRPr lang="en-US"/>
          </a:p>
        </p:txBody>
      </p:sp>
    </p:spTree>
    <p:extLst>
      <p:ext uri="{BB962C8B-B14F-4D97-AF65-F5344CB8AC3E}">
        <p14:creationId xmlns:p14="http://schemas.microsoft.com/office/powerpoint/2010/main" val="3200041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B51266-94B6-4895-A28B-A436D384BE07}"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62B29ECD-8289-4BBB-873D-1CF8FB310853}" type="slidenum">
              <a:rPr lang="en-US" smtClean="0"/>
              <a:t>‹#›</a:t>
            </a:fld>
            <a:endParaRPr lang="en-US"/>
          </a:p>
        </p:txBody>
      </p:sp>
    </p:spTree>
    <p:extLst>
      <p:ext uri="{BB962C8B-B14F-4D97-AF65-F5344CB8AC3E}">
        <p14:creationId xmlns:p14="http://schemas.microsoft.com/office/powerpoint/2010/main" val="2341489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40FB3B3-90E7-4F27-A04A-E07566D1CAC8}" type="datetime1">
              <a:rPr lang="en-US" smtClean="0"/>
              <a:t>5/11/2024</a:t>
            </a:fld>
            <a:endParaRPr lang="en-US"/>
          </a:p>
        </p:txBody>
      </p:sp>
      <p:sp>
        <p:nvSpPr>
          <p:cNvPr id="5" name="Footer Placeholder 4"/>
          <p:cNvSpPr>
            <a:spLocks noGrp="1"/>
          </p:cNvSpPr>
          <p:nvPr>
            <p:ph type="ftr" sz="quarter" idx="11"/>
          </p:nvPr>
        </p:nvSpPr>
        <p:spPr/>
        <p:txBody>
          <a:bodyPr/>
          <a:lstStyle/>
          <a:p>
            <a:r>
              <a:rPr lang="en-US"/>
              <a:t>Dipesh Koirala</a:t>
            </a:r>
          </a:p>
        </p:txBody>
      </p:sp>
      <p:sp>
        <p:nvSpPr>
          <p:cNvPr id="6" name="Slide Number Placeholder 5"/>
          <p:cNvSpPr>
            <a:spLocks noGrp="1"/>
          </p:cNvSpPr>
          <p:nvPr>
            <p:ph type="sldNum" sz="quarter" idx="12"/>
          </p:nvPr>
        </p:nvSpPr>
        <p:spPr/>
        <p:txBody>
          <a:bodyPr/>
          <a:lstStyle/>
          <a:p>
            <a:fld id="{62B29ECD-8289-4BBB-873D-1CF8FB310853}" type="slidenum">
              <a:rPr lang="en-US" smtClean="0"/>
              <a:t>‹#›</a:t>
            </a:fld>
            <a:endParaRPr lang="en-US"/>
          </a:p>
        </p:txBody>
      </p:sp>
    </p:spTree>
    <p:extLst>
      <p:ext uri="{BB962C8B-B14F-4D97-AF65-F5344CB8AC3E}">
        <p14:creationId xmlns:p14="http://schemas.microsoft.com/office/powerpoint/2010/main" val="2940373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8BCF5C-53F1-49AB-8981-9D912CB7D8E8}" type="datetime1">
              <a:rPr lang="en-US" smtClean="0"/>
              <a:t>5/11/2024</a:t>
            </a:fld>
            <a:endParaRPr lang="en-US"/>
          </a:p>
        </p:txBody>
      </p:sp>
      <p:sp>
        <p:nvSpPr>
          <p:cNvPr id="6" name="Footer Placeholder 5"/>
          <p:cNvSpPr>
            <a:spLocks noGrp="1"/>
          </p:cNvSpPr>
          <p:nvPr>
            <p:ph type="ftr" sz="quarter" idx="11"/>
          </p:nvPr>
        </p:nvSpPr>
        <p:spPr/>
        <p:txBody>
          <a:bodyPr/>
          <a:lstStyle/>
          <a:p>
            <a:r>
              <a:rPr lang="en-US"/>
              <a:t>Dipesh Koirala</a:t>
            </a:r>
          </a:p>
        </p:txBody>
      </p:sp>
      <p:sp>
        <p:nvSpPr>
          <p:cNvPr id="7" name="Slide Number Placeholder 6"/>
          <p:cNvSpPr>
            <a:spLocks noGrp="1"/>
          </p:cNvSpPr>
          <p:nvPr>
            <p:ph type="sldNum" sz="quarter" idx="12"/>
          </p:nvPr>
        </p:nvSpPr>
        <p:spPr/>
        <p:txBody>
          <a:bodyPr/>
          <a:lstStyle/>
          <a:p>
            <a:fld id="{62B29ECD-8289-4BBB-873D-1CF8FB310853}" type="slidenum">
              <a:rPr lang="en-US" smtClean="0"/>
              <a:t>‹#›</a:t>
            </a:fld>
            <a:endParaRPr lang="en-US"/>
          </a:p>
        </p:txBody>
      </p:sp>
    </p:spTree>
    <p:extLst>
      <p:ext uri="{BB962C8B-B14F-4D97-AF65-F5344CB8AC3E}">
        <p14:creationId xmlns:p14="http://schemas.microsoft.com/office/powerpoint/2010/main" val="3064198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474AB6-79ED-48AD-82C6-E09682F08565}" type="datetime1">
              <a:rPr lang="en-US" smtClean="0"/>
              <a:t>5/11/2024</a:t>
            </a:fld>
            <a:endParaRPr lang="en-US"/>
          </a:p>
        </p:txBody>
      </p:sp>
      <p:sp>
        <p:nvSpPr>
          <p:cNvPr id="8" name="Footer Placeholder 7"/>
          <p:cNvSpPr>
            <a:spLocks noGrp="1"/>
          </p:cNvSpPr>
          <p:nvPr>
            <p:ph type="ftr" sz="quarter" idx="11"/>
          </p:nvPr>
        </p:nvSpPr>
        <p:spPr/>
        <p:txBody>
          <a:bodyPr/>
          <a:lstStyle/>
          <a:p>
            <a:r>
              <a:rPr lang="en-US"/>
              <a:t>Dipesh Koirala</a:t>
            </a:r>
          </a:p>
        </p:txBody>
      </p:sp>
      <p:sp>
        <p:nvSpPr>
          <p:cNvPr id="9" name="Slide Number Placeholder 8"/>
          <p:cNvSpPr>
            <a:spLocks noGrp="1"/>
          </p:cNvSpPr>
          <p:nvPr>
            <p:ph type="sldNum" sz="quarter" idx="12"/>
          </p:nvPr>
        </p:nvSpPr>
        <p:spPr/>
        <p:txBody>
          <a:bodyPr/>
          <a:lstStyle/>
          <a:p>
            <a:fld id="{62B29ECD-8289-4BBB-873D-1CF8FB310853}" type="slidenum">
              <a:rPr lang="en-US" smtClean="0"/>
              <a:t>‹#›</a:t>
            </a:fld>
            <a:endParaRPr lang="en-US"/>
          </a:p>
        </p:txBody>
      </p:sp>
    </p:spTree>
    <p:extLst>
      <p:ext uri="{BB962C8B-B14F-4D97-AF65-F5344CB8AC3E}">
        <p14:creationId xmlns:p14="http://schemas.microsoft.com/office/powerpoint/2010/main" val="310891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DA6DD8-848B-48FD-A774-960AE8A93A32}" type="datetime1">
              <a:rPr lang="en-US" smtClean="0"/>
              <a:t>5/11/2024</a:t>
            </a:fld>
            <a:endParaRPr lang="en-US"/>
          </a:p>
        </p:txBody>
      </p:sp>
      <p:sp>
        <p:nvSpPr>
          <p:cNvPr id="4" name="Footer Placeholder 3"/>
          <p:cNvSpPr>
            <a:spLocks noGrp="1"/>
          </p:cNvSpPr>
          <p:nvPr>
            <p:ph type="ftr" sz="quarter" idx="11"/>
          </p:nvPr>
        </p:nvSpPr>
        <p:spPr/>
        <p:txBody>
          <a:bodyPr/>
          <a:lstStyle/>
          <a:p>
            <a:r>
              <a:rPr lang="en-US"/>
              <a:t>Dipesh Koirala</a:t>
            </a:r>
          </a:p>
        </p:txBody>
      </p:sp>
      <p:sp>
        <p:nvSpPr>
          <p:cNvPr id="5" name="Slide Number Placeholder 4"/>
          <p:cNvSpPr>
            <a:spLocks noGrp="1"/>
          </p:cNvSpPr>
          <p:nvPr>
            <p:ph type="sldNum" sz="quarter" idx="12"/>
          </p:nvPr>
        </p:nvSpPr>
        <p:spPr/>
        <p:txBody>
          <a:bodyPr/>
          <a:lstStyle/>
          <a:p>
            <a:fld id="{62B29ECD-8289-4BBB-873D-1CF8FB310853}" type="slidenum">
              <a:rPr lang="en-US" smtClean="0"/>
              <a:t>‹#›</a:t>
            </a:fld>
            <a:endParaRPr lang="en-US"/>
          </a:p>
        </p:txBody>
      </p:sp>
    </p:spTree>
    <p:extLst>
      <p:ext uri="{BB962C8B-B14F-4D97-AF65-F5344CB8AC3E}">
        <p14:creationId xmlns:p14="http://schemas.microsoft.com/office/powerpoint/2010/main" val="1548822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6A4B3-4FD7-4224-B35D-A99C86124DF2}" type="datetime1">
              <a:rPr lang="en-US" smtClean="0"/>
              <a:t>5/11/2024</a:t>
            </a:fld>
            <a:endParaRPr lang="en-US"/>
          </a:p>
        </p:txBody>
      </p:sp>
      <p:sp>
        <p:nvSpPr>
          <p:cNvPr id="3" name="Footer Placeholder 2"/>
          <p:cNvSpPr>
            <a:spLocks noGrp="1"/>
          </p:cNvSpPr>
          <p:nvPr>
            <p:ph type="ftr" sz="quarter" idx="11"/>
          </p:nvPr>
        </p:nvSpPr>
        <p:spPr/>
        <p:txBody>
          <a:bodyPr/>
          <a:lstStyle/>
          <a:p>
            <a:r>
              <a:rPr lang="en-US"/>
              <a:t>Dipesh Koirala</a:t>
            </a:r>
          </a:p>
        </p:txBody>
      </p:sp>
      <p:sp>
        <p:nvSpPr>
          <p:cNvPr id="4" name="Slide Number Placeholder 3"/>
          <p:cNvSpPr>
            <a:spLocks noGrp="1"/>
          </p:cNvSpPr>
          <p:nvPr>
            <p:ph type="sldNum" sz="quarter" idx="12"/>
          </p:nvPr>
        </p:nvSpPr>
        <p:spPr/>
        <p:txBody>
          <a:bodyPr/>
          <a:lstStyle/>
          <a:p>
            <a:fld id="{62B29ECD-8289-4BBB-873D-1CF8FB310853}" type="slidenum">
              <a:rPr lang="en-US" smtClean="0"/>
              <a:t>‹#›</a:t>
            </a:fld>
            <a:endParaRPr lang="en-US"/>
          </a:p>
        </p:txBody>
      </p:sp>
    </p:spTree>
    <p:extLst>
      <p:ext uri="{BB962C8B-B14F-4D97-AF65-F5344CB8AC3E}">
        <p14:creationId xmlns:p14="http://schemas.microsoft.com/office/powerpoint/2010/main" val="2247442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6C2321BD-C2E1-42D3-97C6-5A4E20CFB143}" type="datetime1">
              <a:rPr lang="en-US" smtClean="0"/>
              <a:t>5/11/2024</a:t>
            </a:fld>
            <a:endParaRPr lang="en-US"/>
          </a:p>
        </p:txBody>
      </p:sp>
      <p:sp>
        <p:nvSpPr>
          <p:cNvPr id="6" name="Footer Placeholder 5"/>
          <p:cNvSpPr>
            <a:spLocks noGrp="1"/>
          </p:cNvSpPr>
          <p:nvPr>
            <p:ph type="ftr" sz="quarter" idx="11"/>
          </p:nvPr>
        </p:nvSpPr>
        <p:spPr/>
        <p:txBody>
          <a:bodyPr/>
          <a:lstStyle/>
          <a:p>
            <a:r>
              <a:rPr lang="en-US"/>
              <a:t>Dipesh Koirala</a:t>
            </a:r>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62B29ECD-8289-4BBB-873D-1CF8FB310853}" type="slidenum">
              <a:rPr lang="en-US" smtClean="0"/>
              <a:t>‹#›</a:t>
            </a:fld>
            <a:endParaRPr lang="en-US"/>
          </a:p>
        </p:txBody>
      </p:sp>
    </p:spTree>
    <p:extLst>
      <p:ext uri="{BB962C8B-B14F-4D97-AF65-F5344CB8AC3E}">
        <p14:creationId xmlns:p14="http://schemas.microsoft.com/office/powerpoint/2010/main" val="468329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1434071E-7FCD-4D83-94BB-31BA0A7DA0C3}" type="datetime1">
              <a:rPr lang="en-US" smtClean="0"/>
              <a:t>5/11/2024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r>
              <a:rPr lang="en-US"/>
              <a:t>Dipesh Koirala</a:t>
            </a:r>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62B29ECD-8289-4BBB-873D-1CF8FB310853}" type="slidenum">
              <a:rPr lang="en-US" smtClean="0"/>
              <a:t>‹#›</a:t>
            </a:fld>
            <a:endParaRPr lang="en-US"/>
          </a:p>
        </p:txBody>
      </p:sp>
    </p:spTree>
    <p:extLst>
      <p:ext uri="{BB962C8B-B14F-4D97-AF65-F5344CB8AC3E}">
        <p14:creationId xmlns:p14="http://schemas.microsoft.com/office/powerpoint/2010/main" val="48091873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3AE499E-FD0C-4FE0-AFB2-0B4188A67EF2}" type="datetime1">
              <a:rPr lang="en-US" smtClean="0"/>
              <a:t>5/11/2024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r>
              <a:rPr lang="en-US"/>
              <a:t>Dipesh Koirala</a:t>
            </a:r>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62B29ECD-8289-4BBB-873D-1CF8FB310853}" type="slidenum">
              <a:rPr lang="en-US" smtClean="0"/>
              <a:t>‹#›</a:t>
            </a:fld>
            <a:endParaRPr lang="en-US"/>
          </a:p>
        </p:txBody>
      </p:sp>
    </p:spTree>
    <p:extLst>
      <p:ext uri="{BB962C8B-B14F-4D97-AF65-F5344CB8AC3E}">
        <p14:creationId xmlns:p14="http://schemas.microsoft.com/office/powerpoint/2010/main" val="235283843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omments" Target="../comments/comment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omments" Target="../comments/comment24.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comments" Target="../comments/commen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sz="8000" dirty="0"/>
              <a:t>Unit -2(Intelligent Agent)</a:t>
            </a:r>
          </a:p>
        </p:txBody>
      </p:sp>
      <p:sp>
        <p:nvSpPr>
          <p:cNvPr id="3" name="Subtitle 2"/>
          <p:cNvSpPr>
            <a:spLocks noGrp="1"/>
          </p:cNvSpPr>
          <p:nvPr>
            <p:ph type="subTitle" idx="1"/>
          </p:nvPr>
        </p:nvSpPr>
        <p:spPr/>
        <p:txBody>
          <a:bodyPr/>
          <a:lstStyle/>
          <a:p>
            <a:r>
              <a:rPr lang="en-US" dirty="0" err="1"/>
              <a:t>Dipesh</a:t>
            </a:r>
            <a:r>
              <a:rPr lang="en-US" dirty="0"/>
              <a:t> </a:t>
            </a:r>
            <a:r>
              <a:rPr lang="en-US" dirty="0" err="1"/>
              <a:t>Koirala</a:t>
            </a:r>
            <a:endParaRPr lang="en-US" dirty="0"/>
          </a:p>
        </p:txBody>
      </p:sp>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69247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lstStyle/>
          <a:p>
            <a:r>
              <a:rPr lang="en-US" dirty="0"/>
              <a:t>The concept of rationality</a:t>
            </a:r>
          </a:p>
        </p:txBody>
      </p:sp>
      <p:sp>
        <p:nvSpPr>
          <p:cNvPr id="3" name="Content Placeholder 2"/>
          <p:cNvSpPr>
            <a:spLocks noGrp="1"/>
          </p:cNvSpPr>
          <p:nvPr>
            <p:ph idx="1"/>
          </p:nvPr>
        </p:nvSpPr>
        <p:spPr>
          <a:xfrm>
            <a:off x="605382" y="1376218"/>
            <a:ext cx="10906703" cy="4682837"/>
          </a:xfrm>
        </p:spPr>
        <p:txBody>
          <a:bodyPr>
            <a:normAutofit/>
          </a:bodyPr>
          <a:lstStyle/>
          <a:p>
            <a:pPr>
              <a:buFont typeface="Wingdings" panose="05000000000000000000" pitchFamily="2" charset="2"/>
              <a:buChar char="ü"/>
            </a:pPr>
            <a:r>
              <a:rPr lang="en-US" sz="1800" dirty="0">
                <a:latin typeface="Cambria" panose="02040503050406030204" pitchFamily="18" charset="0"/>
                <a:ea typeface="Cambria" panose="02040503050406030204" pitchFamily="18" charset="0"/>
              </a:rPr>
              <a:t> </a:t>
            </a:r>
            <a:r>
              <a:rPr lang="en-US" sz="1800" dirty="0">
                <a:latin typeface="Calibri" panose="020F0502020204030204" pitchFamily="34" charset="0"/>
                <a:ea typeface="Cambria" panose="02040503050406030204" pitchFamily="18" charset="0"/>
                <a:cs typeface="Calibri" panose="020F0502020204030204" pitchFamily="34" charset="0"/>
              </a:rPr>
              <a:t>It is better to design Performance measure according to </a:t>
            </a: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what is wanted in the environment instead of how the agents should behave.</a:t>
            </a:r>
          </a:p>
          <a:p>
            <a:endParaRPr lang="en-US" sz="1800" dirty="0">
              <a:latin typeface="Calibri" panose="020F0502020204030204" pitchFamily="34" charset="0"/>
              <a:ea typeface="Cambria" panose="02040503050406030204" pitchFamily="18"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 It is not easy task to choose the performance measure of an agent.</a:t>
            </a:r>
          </a:p>
          <a:p>
            <a:endParaRPr lang="en-US" sz="1800" dirty="0">
              <a:latin typeface="Calibri" panose="020F0502020204030204" pitchFamily="34" charset="0"/>
              <a:ea typeface="Cambria" panose="02040503050406030204" pitchFamily="18" charset="0"/>
              <a:cs typeface="Calibri" panose="020F0502020204030204" pitchFamily="34" charset="0"/>
            </a:endParaRPr>
          </a:p>
          <a:p>
            <a:pPr>
              <a:buFont typeface="Wingdings" panose="05000000000000000000" pitchFamily="2" charset="2"/>
              <a:buChar char="ü"/>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For example </a:t>
            </a:r>
            <a:r>
              <a:rPr lang="en-US" sz="1800" dirty="0">
                <a:latin typeface="Calibri" panose="020F0502020204030204" pitchFamily="34" charset="0"/>
                <a:ea typeface="Cambria" panose="02040503050406030204" pitchFamily="18" charset="0"/>
                <a:cs typeface="Calibri" panose="020F0502020204030204" pitchFamily="34" charset="0"/>
              </a:rPr>
              <a:t>if the performance measure for automated vacuum cleaner is </a:t>
            </a:r>
            <a:r>
              <a:rPr lang="en-US" sz="1800" i="1" dirty="0">
                <a:latin typeface="Calibri" panose="020F0502020204030204" pitchFamily="34" charset="0"/>
                <a:ea typeface="Cambria" panose="02040503050406030204" pitchFamily="18" charset="0"/>
                <a:cs typeface="Calibri" panose="020F0502020204030204" pitchFamily="34" charset="0"/>
              </a:rPr>
              <a:t>“The amount of dirt cleaned within a certain time”. </a:t>
            </a: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Then a rational agent can maximize this performance </a:t>
            </a:r>
            <a:r>
              <a:rPr lang="en-US" sz="2000" i="1" dirty="0">
                <a:latin typeface="Calibri" panose="020F0502020204030204" pitchFamily="34" charset="0"/>
                <a:ea typeface="Cambria" panose="02040503050406030204" pitchFamily="18" charset="0"/>
                <a:cs typeface="Calibri" panose="020F0502020204030204" pitchFamily="34" charset="0"/>
              </a:rPr>
              <a:t>by cleaning up the dirt , then dumping it all on the floor, then cleaning it up again , and so on. </a:t>
            </a: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Therefore “How clean the floor is” is better choice for performance measure of vacuum cleaner</a:t>
            </a: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634455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lstStyle/>
          <a:p>
            <a:r>
              <a:rPr lang="en-US" dirty="0"/>
              <a:t>The concept of rationality</a:t>
            </a:r>
          </a:p>
        </p:txBody>
      </p:sp>
      <p:sp>
        <p:nvSpPr>
          <p:cNvPr id="3" name="Content Placeholder 2"/>
          <p:cNvSpPr>
            <a:spLocks noGrp="1"/>
          </p:cNvSpPr>
          <p:nvPr>
            <p:ph idx="1"/>
          </p:nvPr>
        </p:nvSpPr>
        <p:spPr>
          <a:xfrm>
            <a:off x="605382" y="1376218"/>
            <a:ext cx="10906703" cy="4682837"/>
          </a:xfrm>
        </p:spPr>
        <p:txBody>
          <a:bodyPr>
            <a:normAutofit/>
          </a:bodyPr>
          <a:lstStyle/>
          <a:p>
            <a:pPr>
              <a:buFont typeface="Wingdings" panose="05000000000000000000" pitchFamily="2" charset="2"/>
              <a:buChar char="ü"/>
            </a:pPr>
            <a:r>
              <a:rPr lang="en-US" sz="1800" dirty="0">
                <a:solidFill>
                  <a:srgbClr val="C00000"/>
                </a:solidFill>
                <a:latin typeface="Cambria" panose="02040503050406030204" pitchFamily="18" charset="0"/>
                <a:ea typeface="Cambria" panose="02040503050406030204" pitchFamily="18" charset="0"/>
              </a:rPr>
              <a:t> </a:t>
            </a:r>
            <a:r>
              <a:rPr lang="en-US" sz="1800" dirty="0">
                <a:solidFill>
                  <a:srgbClr val="C00000"/>
                </a:solidFill>
                <a:latin typeface="Calibri" panose="020F0502020204030204" pitchFamily="34" charset="0"/>
                <a:ea typeface="Cambria" panose="02040503050406030204" pitchFamily="18" charset="0"/>
                <a:cs typeface="Calibri" panose="020F0502020204030204" pitchFamily="34" charset="0"/>
              </a:rPr>
              <a:t>What is rational at a given time depends on four things:</a:t>
            </a:r>
          </a:p>
          <a:p>
            <a:pPr marL="656082" lvl="1" indent="-400050">
              <a:buFont typeface="+mj-lt"/>
              <a:buAutoNum type="romanLcPeriod"/>
            </a:pPr>
            <a:r>
              <a:rPr lang="en-US" sz="1800" dirty="0">
                <a:latin typeface="Calibri" panose="020F0502020204030204" pitchFamily="34" charset="0"/>
                <a:ea typeface="Cambria" panose="02040503050406030204" pitchFamily="18" charset="0"/>
                <a:cs typeface="Calibri" panose="020F0502020204030204" pitchFamily="34" charset="0"/>
              </a:rPr>
              <a:t>Performance measure</a:t>
            </a:r>
          </a:p>
          <a:p>
            <a:pPr marL="656082" lvl="1" indent="-400050">
              <a:buFont typeface="+mj-lt"/>
              <a:buAutoNum type="romanLcPeriod"/>
            </a:pPr>
            <a:r>
              <a:rPr lang="en-US" sz="1800" dirty="0">
                <a:latin typeface="Calibri" panose="020F0502020204030204" pitchFamily="34" charset="0"/>
                <a:ea typeface="Cambria" panose="02040503050406030204" pitchFamily="18" charset="0"/>
                <a:cs typeface="Calibri" panose="020F0502020204030204" pitchFamily="34" charset="0"/>
              </a:rPr>
              <a:t>Prior environment knowledge</a:t>
            </a:r>
          </a:p>
          <a:p>
            <a:pPr marL="656082" lvl="1" indent="-400050">
              <a:buFont typeface="+mj-lt"/>
              <a:buAutoNum type="romanLcPeriod"/>
            </a:pPr>
            <a:r>
              <a:rPr lang="en-US" sz="1800" dirty="0">
                <a:latin typeface="Calibri" panose="020F0502020204030204" pitchFamily="34" charset="0"/>
                <a:ea typeface="Cambria" panose="02040503050406030204" pitchFamily="18" charset="0"/>
                <a:cs typeface="Calibri" panose="020F0502020204030204" pitchFamily="34" charset="0"/>
              </a:rPr>
              <a:t>Actions </a:t>
            </a:r>
          </a:p>
          <a:p>
            <a:pPr marL="656082" lvl="1" indent="-400050">
              <a:buFont typeface="+mj-lt"/>
              <a:buAutoNum type="romanLcPeriod"/>
            </a:pPr>
            <a:r>
              <a:rPr lang="en-US" sz="1800" dirty="0">
                <a:latin typeface="Calibri" panose="020F0502020204030204" pitchFamily="34" charset="0"/>
                <a:ea typeface="Cambria" panose="02040503050406030204" pitchFamily="18" charset="0"/>
                <a:cs typeface="Calibri" panose="020F0502020204030204" pitchFamily="34" charset="0"/>
              </a:rPr>
              <a:t>Percept sequence to date</a:t>
            </a:r>
          </a:p>
          <a:p>
            <a:pPr>
              <a:buFont typeface="Wingdings" panose="05000000000000000000" pitchFamily="2" charset="2"/>
              <a:buChar char="ü"/>
            </a:pPr>
            <a:endParaRPr lang="en-US" sz="1800" dirty="0">
              <a:latin typeface="Calibri" panose="020F0502020204030204" pitchFamily="34" charset="0"/>
              <a:ea typeface="Cambria" panose="02040503050406030204" pitchFamily="18"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i="1" dirty="0">
                <a:latin typeface="Calibri" panose="020F0502020204030204" pitchFamily="34" charset="0"/>
                <a:cs typeface="Calibri" panose="020F0502020204030204" pitchFamily="34" charset="0"/>
              </a:rPr>
              <a:t>A rational agent chooses </a:t>
            </a:r>
            <a:r>
              <a:rPr lang="en-US" sz="1800" b="1" i="1" dirty="0">
                <a:solidFill>
                  <a:srgbClr val="C00000"/>
                </a:solidFill>
                <a:latin typeface="Calibri" panose="020F0502020204030204" pitchFamily="34" charset="0"/>
                <a:cs typeface="Calibri" panose="020F0502020204030204" pitchFamily="34" charset="0"/>
              </a:rPr>
              <a:t>whichever action maximizes the expected value of the performance measure given the percept sequence to date and prior environment knowledge.</a:t>
            </a:r>
            <a:endParaRPr lang="en-US" sz="1800" b="1" i="1" dirty="0">
              <a:solidFill>
                <a:srgbClr val="C00000"/>
              </a:solidFill>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80446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fontScale="90000"/>
          </a:bodyPr>
          <a:lstStyle/>
          <a:p>
            <a:r>
              <a:rPr lang="en-US" dirty="0"/>
              <a:t>Configuration of Agents: PEAS Description</a:t>
            </a:r>
          </a:p>
        </p:txBody>
      </p:sp>
      <p:sp>
        <p:nvSpPr>
          <p:cNvPr id="3" name="Content Placeholder 2"/>
          <p:cNvSpPr>
            <a:spLocks noGrp="1"/>
          </p:cNvSpPr>
          <p:nvPr>
            <p:ph idx="1"/>
          </p:nvPr>
        </p:nvSpPr>
        <p:spPr>
          <a:xfrm>
            <a:off x="605382" y="1376218"/>
            <a:ext cx="10906703" cy="4682837"/>
          </a:xfrm>
        </p:spPr>
        <p:txBody>
          <a:bodyPr>
            <a:normAutofit/>
          </a:bodyPr>
          <a:lstStyle/>
          <a:p>
            <a:pPr>
              <a:buFont typeface="Wingdings" panose="05000000000000000000" pitchFamily="2" charset="2"/>
              <a:buChar char="ü"/>
            </a:pPr>
            <a:r>
              <a:rPr lang="en-US" sz="1800" dirty="0">
                <a:latin typeface="Cambria" panose="02040503050406030204" pitchFamily="18" charset="0"/>
                <a:ea typeface="Cambria" panose="02040503050406030204" pitchFamily="18" charset="0"/>
              </a:rPr>
              <a:t>  Task Environment</a:t>
            </a:r>
          </a:p>
          <a:p>
            <a:pPr>
              <a:buFont typeface="Wingdings" panose="05000000000000000000" pitchFamily="2" charset="2"/>
              <a:buChar char="ü"/>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745456" y="1714295"/>
            <a:ext cx="5580397" cy="4538723"/>
          </a:xfrm>
          <a:prstGeom prst="rect">
            <a:avLst/>
          </a:prstGeom>
        </p:spPr>
      </p:pic>
      <p:sp>
        <p:nvSpPr>
          <p:cNvPr id="7" name="Footer Placeholder 6"/>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640849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fontScale="90000"/>
          </a:bodyPr>
          <a:lstStyle/>
          <a:p>
            <a:r>
              <a:rPr lang="en-US" dirty="0"/>
              <a:t>Configuration of Agents: PEAS Description</a:t>
            </a:r>
          </a:p>
        </p:txBody>
      </p:sp>
      <p:sp>
        <p:nvSpPr>
          <p:cNvPr id="3" name="Content Placeholder 2"/>
          <p:cNvSpPr>
            <a:spLocks noGrp="1"/>
          </p:cNvSpPr>
          <p:nvPr>
            <p:ph idx="1"/>
          </p:nvPr>
        </p:nvSpPr>
        <p:spPr>
          <a:xfrm>
            <a:off x="605382" y="1376218"/>
            <a:ext cx="10906703" cy="4682837"/>
          </a:xfrm>
        </p:spPr>
        <p:txBody>
          <a:bodyPr>
            <a:normAutofit/>
          </a:bodyPr>
          <a:lstStyle/>
          <a:p>
            <a:pPr>
              <a:buFont typeface="Wingdings" panose="05000000000000000000" pitchFamily="2" charset="2"/>
              <a:buChar char="ü"/>
            </a:pPr>
            <a:r>
              <a:rPr lang="en-US" sz="1800" dirty="0">
                <a:latin typeface="Cambria" panose="02040503050406030204" pitchFamily="18" charset="0"/>
                <a:ea typeface="Cambria" panose="02040503050406030204" pitchFamily="18" charset="0"/>
              </a:rPr>
              <a:t>  Task Environment</a:t>
            </a:r>
          </a:p>
          <a:p>
            <a:pPr>
              <a:buFont typeface="Wingdings" panose="05000000000000000000" pitchFamily="2" charset="2"/>
              <a:buChar char="ü"/>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2745456" y="1714295"/>
            <a:ext cx="5580397" cy="4538723"/>
          </a:xfrm>
          <a:prstGeom prst="rect">
            <a:avLst/>
          </a:prstGeom>
        </p:spPr>
      </p:pic>
      <p:sp>
        <p:nvSpPr>
          <p:cNvPr id="7" name="Footer Placeholder 6"/>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08859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Environment Types</a:t>
            </a:r>
          </a:p>
        </p:txBody>
      </p:sp>
      <p:sp>
        <p:nvSpPr>
          <p:cNvPr id="3" name="Content Placeholder 2"/>
          <p:cNvSpPr>
            <a:spLocks noGrp="1"/>
          </p:cNvSpPr>
          <p:nvPr>
            <p:ph idx="1"/>
          </p:nvPr>
        </p:nvSpPr>
        <p:spPr>
          <a:xfrm>
            <a:off x="914400" y="1376218"/>
            <a:ext cx="10597685" cy="4682837"/>
          </a:xfrm>
        </p:spPr>
        <p:txBody>
          <a:bodyPr>
            <a:normAutofit/>
          </a:bodyPr>
          <a:lstStyle/>
          <a:p>
            <a:pPr marL="400050" indent="-400050">
              <a:buFont typeface="+mj-lt"/>
              <a:buAutoNum type="romanLcPeriod"/>
            </a:pPr>
            <a:r>
              <a:rPr lang="en-US" sz="1800" dirty="0">
                <a:latin typeface="Calibri" panose="020F0502020204030204" pitchFamily="34" charset="0"/>
                <a:ea typeface="Cambria" panose="02040503050406030204" pitchFamily="18" charset="0"/>
                <a:cs typeface="Calibri" panose="020F0502020204030204" pitchFamily="34" charset="0"/>
              </a:rPr>
              <a:t>Fully observable vs Partially observable</a:t>
            </a:r>
          </a:p>
          <a:p>
            <a:pPr marL="400050" indent="-400050">
              <a:buFont typeface="+mj-lt"/>
              <a:buAutoNum type="romanLcPeriod"/>
            </a:pPr>
            <a:r>
              <a:rPr lang="en-US" sz="1800" dirty="0">
                <a:latin typeface="Calibri" panose="020F0502020204030204" pitchFamily="34" charset="0"/>
                <a:ea typeface="Cambria" panose="02040503050406030204" pitchFamily="18" charset="0"/>
                <a:cs typeface="Calibri" panose="020F0502020204030204" pitchFamily="34" charset="0"/>
              </a:rPr>
              <a:t>Single agent vs Multi-agent</a:t>
            </a:r>
          </a:p>
          <a:p>
            <a:pPr marL="400050" indent="-400050">
              <a:buFont typeface="+mj-lt"/>
              <a:buAutoNum type="romanLcPeriod"/>
            </a:pPr>
            <a:r>
              <a:rPr lang="en-US" sz="1800" dirty="0">
                <a:latin typeface="Calibri" panose="020F0502020204030204" pitchFamily="34" charset="0"/>
                <a:ea typeface="Cambria" panose="02040503050406030204" pitchFamily="18" charset="0"/>
                <a:cs typeface="Calibri" panose="020F0502020204030204" pitchFamily="34" charset="0"/>
              </a:rPr>
              <a:t>Deterministic vs Stochastic</a:t>
            </a:r>
          </a:p>
          <a:p>
            <a:pPr marL="400050" indent="-400050">
              <a:buFont typeface="+mj-lt"/>
              <a:buAutoNum type="romanLcPeriod"/>
            </a:pPr>
            <a:r>
              <a:rPr lang="en-US" sz="1800" dirty="0">
                <a:latin typeface="Calibri" panose="020F0502020204030204" pitchFamily="34" charset="0"/>
                <a:cs typeface="Calibri" panose="020F0502020204030204" pitchFamily="34" charset="0"/>
              </a:rPr>
              <a:t>Episodic vs Sequential </a:t>
            </a:r>
          </a:p>
          <a:p>
            <a:pPr marL="400050" indent="-400050">
              <a:buFont typeface="+mj-lt"/>
              <a:buAutoNum type="romanLcPeriod"/>
            </a:pPr>
            <a:r>
              <a:rPr lang="en-US" sz="1800" dirty="0">
                <a:latin typeface="Calibri" panose="020F0502020204030204" pitchFamily="34" charset="0"/>
                <a:cs typeface="Calibri" panose="020F0502020204030204" pitchFamily="34" charset="0"/>
              </a:rPr>
              <a:t>Static vs Dynamic </a:t>
            </a:r>
          </a:p>
          <a:p>
            <a:pPr marL="400050" indent="-400050">
              <a:buFont typeface="+mj-lt"/>
              <a:buAutoNum type="romanLcPeriod"/>
            </a:pPr>
            <a:r>
              <a:rPr lang="en-US" sz="1800" dirty="0">
                <a:latin typeface="Calibri" panose="020F0502020204030204" pitchFamily="34" charset="0"/>
                <a:cs typeface="Calibri" panose="020F0502020204030204" pitchFamily="34" charset="0"/>
              </a:rPr>
              <a:t>Discrete vs Continuous</a:t>
            </a: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951437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Environment Types</a:t>
            </a:r>
          </a:p>
        </p:txBody>
      </p:sp>
      <p:sp>
        <p:nvSpPr>
          <p:cNvPr id="3" name="Content Placeholder 2"/>
          <p:cNvSpPr>
            <a:spLocks noGrp="1"/>
          </p:cNvSpPr>
          <p:nvPr>
            <p:ph idx="1"/>
          </p:nvPr>
        </p:nvSpPr>
        <p:spPr>
          <a:xfrm>
            <a:off x="605382" y="1293091"/>
            <a:ext cx="10906703" cy="4765964"/>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Fully observable and Partially observable:</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If an agent’s sensors give it </a:t>
            </a:r>
            <a:r>
              <a:rPr lang="en-US" sz="1800" dirty="0">
                <a:solidFill>
                  <a:srgbClr val="C00000"/>
                </a:solidFill>
                <a:latin typeface="Calibri" panose="020F0502020204030204" pitchFamily="34" charset="0"/>
                <a:cs typeface="Calibri" panose="020F0502020204030204" pitchFamily="34" charset="0"/>
              </a:rPr>
              <a:t>access to the complete state of the environment </a:t>
            </a:r>
            <a:r>
              <a:rPr lang="en-US" sz="1800" dirty="0">
                <a:latin typeface="Calibri" panose="020F0502020204030204" pitchFamily="34" charset="0"/>
                <a:cs typeface="Calibri" panose="020F0502020204030204" pitchFamily="34" charset="0"/>
              </a:rPr>
              <a:t>at each point in time, then we say    that the task environment is fully observable.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 task environment is effectively </a:t>
            </a:r>
            <a:r>
              <a:rPr lang="en-US" sz="1800" dirty="0">
                <a:solidFill>
                  <a:srgbClr val="C00000"/>
                </a:solidFill>
                <a:latin typeface="Calibri" panose="020F0502020204030204" pitchFamily="34" charset="0"/>
                <a:cs typeface="Calibri" panose="020F0502020204030204" pitchFamily="34" charset="0"/>
              </a:rPr>
              <a:t>fully observable if the sensors detect all aspects that are relevant to the choice of action.</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Fully observable environments are convenient because the agent need not maintain any </a:t>
            </a:r>
            <a:r>
              <a:rPr lang="en-US" sz="1800" dirty="0">
                <a:solidFill>
                  <a:srgbClr val="C00000"/>
                </a:solidFill>
                <a:latin typeface="Calibri" panose="020F0502020204030204" pitchFamily="34" charset="0"/>
                <a:cs typeface="Calibri" panose="020F0502020204030204" pitchFamily="34" charset="0"/>
              </a:rPr>
              <a:t>internal state </a:t>
            </a:r>
            <a:r>
              <a:rPr lang="en-US" sz="1800" dirty="0">
                <a:latin typeface="Calibri" panose="020F0502020204030204" pitchFamily="34" charset="0"/>
                <a:cs typeface="Calibri" panose="020F0502020204030204" pitchFamily="34" charset="0"/>
              </a:rPr>
              <a:t>to keep track of the world. </a:t>
            </a:r>
          </a:p>
          <a:p>
            <a:pPr marL="0" indent="0">
              <a:buNone/>
            </a:pPr>
            <a:r>
              <a:rPr lang="en-US" sz="1800" dirty="0">
                <a:latin typeface="Calibri" panose="020F0502020204030204" pitchFamily="34" charset="0"/>
                <a:ea typeface="Cambria" panose="02040503050406030204" pitchFamily="18" charset="0"/>
                <a:cs typeface="Calibri" panose="020F0502020204030204" pitchFamily="34" charset="0"/>
              </a:rPr>
              <a:t>For example: </a:t>
            </a: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chess playing</a:t>
            </a: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148764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Environment Types</a:t>
            </a:r>
          </a:p>
        </p:txBody>
      </p:sp>
      <p:sp>
        <p:nvSpPr>
          <p:cNvPr id="3" name="Content Placeholder 2"/>
          <p:cNvSpPr>
            <a:spLocks noGrp="1"/>
          </p:cNvSpPr>
          <p:nvPr>
            <p:ph idx="1"/>
          </p:nvPr>
        </p:nvSpPr>
        <p:spPr>
          <a:xfrm>
            <a:off x="605382" y="1347537"/>
            <a:ext cx="10906703" cy="4711518"/>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Fully observable and Partially observable:</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An environment might be </a:t>
            </a:r>
            <a:r>
              <a:rPr lang="en-US" sz="1800" dirty="0">
                <a:solidFill>
                  <a:srgbClr val="C00000"/>
                </a:solidFill>
                <a:latin typeface="Calibri" panose="020F0502020204030204" pitchFamily="34" charset="0"/>
                <a:cs typeface="Calibri" panose="020F0502020204030204" pitchFamily="34" charset="0"/>
              </a:rPr>
              <a:t>partially observable because of noisy and inaccurate sensors </a:t>
            </a:r>
            <a:r>
              <a:rPr lang="en-US" sz="1800" dirty="0">
                <a:latin typeface="Calibri" panose="020F0502020204030204" pitchFamily="34" charset="0"/>
                <a:cs typeface="Calibri" panose="020F0502020204030204" pitchFamily="34" charset="0"/>
              </a:rPr>
              <a:t>or because parts of the state are simply missing from the sensor data.</a:t>
            </a:r>
          </a:p>
          <a:p>
            <a:pPr marL="0" indent="0">
              <a:lnSpc>
                <a:spcPct val="150000"/>
              </a:lnSpc>
              <a:buNone/>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 For </a:t>
            </a:r>
            <a:r>
              <a:rPr lang="en-US" sz="1800" dirty="0" err="1">
                <a:latin typeface="Calibri" panose="020F0502020204030204" pitchFamily="34" charset="0"/>
                <a:ea typeface="Cambria" panose="02040503050406030204" pitchFamily="18" charset="0"/>
                <a:cs typeface="Calibri" panose="020F0502020204030204" pitchFamily="34" charset="0"/>
              </a:rPr>
              <a:t>eg</a:t>
            </a: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a vacuum agent </a:t>
            </a:r>
            <a:r>
              <a:rPr lang="en-US" sz="1800" dirty="0">
                <a:latin typeface="Calibri" panose="020F0502020204030204" pitchFamily="34" charset="0"/>
                <a:cs typeface="Calibri" panose="020F0502020204030204" pitchFamily="34" charset="0"/>
              </a:rPr>
              <a:t>with only a local dirt sensor cannot tell whether there is dirt in other squares</a:t>
            </a:r>
          </a:p>
          <a:p>
            <a:pPr marL="0" indent="0">
              <a:buNone/>
            </a:pP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an automated taxi </a:t>
            </a:r>
            <a:r>
              <a:rPr lang="en-US" sz="1800" dirty="0">
                <a:latin typeface="Calibri" panose="020F0502020204030204" pitchFamily="34" charset="0"/>
                <a:cs typeface="Calibri" panose="020F0502020204030204" pitchFamily="34" charset="0"/>
              </a:rPr>
              <a:t>cannot see what other drivers are thinking. </a:t>
            </a: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ooter Placeholder 6"/>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408655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Environment Types</a:t>
            </a:r>
          </a:p>
        </p:txBody>
      </p:sp>
      <p:sp>
        <p:nvSpPr>
          <p:cNvPr id="3" name="Content Placeholder 2"/>
          <p:cNvSpPr>
            <a:spLocks noGrp="1"/>
          </p:cNvSpPr>
          <p:nvPr>
            <p:ph idx="1"/>
          </p:nvPr>
        </p:nvSpPr>
        <p:spPr>
          <a:xfrm>
            <a:off x="605382" y="1347537"/>
            <a:ext cx="10906703" cy="4711518"/>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Single agent vs Multi-agent</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The distinction between single-agent and multi-agent is determined by </a:t>
            </a:r>
            <a:r>
              <a:rPr lang="en-US" sz="1800" dirty="0">
                <a:solidFill>
                  <a:srgbClr val="C00000"/>
                </a:solidFill>
                <a:latin typeface="Calibri" panose="020F0502020204030204" pitchFamily="34" charset="0"/>
                <a:cs typeface="Calibri" panose="020F0502020204030204" pitchFamily="34" charset="0"/>
              </a:rPr>
              <a:t>number of agents involved. </a:t>
            </a: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 For </a:t>
            </a:r>
            <a:r>
              <a:rPr lang="en-US" sz="1800" dirty="0" err="1">
                <a:latin typeface="Calibri" panose="020F0502020204030204" pitchFamily="34" charset="0"/>
                <a:ea typeface="Cambria" panose="02040503050406030204" pitchFamily="18" charset="0"/>
                <a:cs typeface="Calibri" panose="020F0502020204030204" pitchFamily="34" charset="0"/>
              </a:rPr>
              <a:t>eg</a:t>
            </a: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dirty="0">
                <a:latin typeface="Calibri" panose="020F0502020204030204" pitchFamily="34" charset="0"/>
                <a:cs typeface="Calibri" panose="020F0502020204030204" pitchFamily="34" charset="0"/>
              </a:rPr>
              <a:t>an agent solving a </a:t>
            </a:r>
            <a:r>
              <a:rPr lang="en-US" sz="1800" dirty="0">
                <a:solidFill>
                  <a:srgbClr val="C00000"/>
                </a:solidFill>
                <a:latin typeface="Calibri" panose="020F0502020204030204" pitchFamily="34" charset="0"/>
                <a:cs typeface="Calibri" panose="020F0502020204030204" pitchFamily="34" charset="0"/>
              </a:rPr>
              <a:t>crossword puzzle </a:t>
            </a:r>
            <a:r>
              <a:rPr lang="en-US" sz="1800" dirty="0">
                <a:latin typeface="Calibri" panose="020F0502020204030204" pitchFamily="34" charset="0"/>
                <a:cs typeface="Calibri" panose="020F0502020204030204" pitchFamily="34" charset="0"/>
              </a:rPr>
              <a:t>by itself is clearly in a single-agent environment, whereas an agent 	</a:t>
            </a:r>
            <a:r>
              <a:rPr lang="en-US" sz="1800" dirty="0">
                <a:solidFill>
                  <a:srgbClr val="C00000"/>
                </a:solidFill>
                <a:latin typeface="Calibri" panose="020F0502020204030204" pitchFamily="34" charset="0"/>
                <a:cs typeface="Calibri" panose="020F0502020204030204" pitchFamily="34" charset="0"/>
              </a:rPr>
              <a:t>playing chess</a:t>
            </a:r>
            <a:r>
              <a:rPr lang="en-US" sz="1800" dirty="0">
                <a:latin typeface="Calibri" panose="020F0502020204030204" pitchFamily="34" charset="0"/>
                <a:cs typeface="Calibri" panose="020F0502020204030204" pitchFamily="34" charset="0"/>
              </a:rPr>
              <a:t> is in a two-agent environment.</a:t>
            </a:r>
          </a:p>
          <a:p>
            <a:pPr marL="0" indent="0">
              <a:buNone/>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i="1" dirty="0">
                <a:solidFill>
                  <a:srgbClr val="C00000"/>
                </a:solidFill>
                <a:latin typeface="Calibri" panose="020F0502020204030204" pitchFamily="34" charset="0"/>
                <a:cs typeface="Calibri" panose="020F0502020204030204" pitchFamily="34" charset="0"/>
              </a:rPr>
              <a:t>In multi-agent more than one agent are involved in solving problem. </a:t>
            </a: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5461743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Environment Types</a:t>
            </a:r>
          </a:p>
        </p:txBody>
      </p:sp>
      <p:sp>
        <p:nvSpPr>
          <p:cNvPr id="3" name="Content Placeholder 2"/>
          <p:cNvSpPr>
            <a:spLocks noGrp="1"/>
          </p:cNvSpPr>
          <p:nvPr>
            <p:ph idx="1"/>
          </p:nvPr>
        </p:nvSpPr>
        <p:spPr>
          <a:xfrm>
            <a:off x="605382" y="1347537"/>
            <a:ext cx="10906703" cy="4711518"/>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Deterministic vs. Stochastic</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i="1" dirty="0">
                <a:latin typeface="Calibri" panose="020F0502020204030204" pitchFamily="34" charset="0"/>
                <a:cs typeface="Calibri" panose="020F0502020204030204" pitchFamily="34" charset="0"/>
              </a:rPr>
              <a:t>If the next state of the environment is completely determined by the current state and the action executed by the agent,</a:t>
            </a:r>
            <a:r>
              <a:rPr lang="en-US" sz="1800" dirty="0">
                <a:latin typeface="Calibri" panose="020F0502020204030204" pitchFamily="34" charset="0"/>
                <a:cs typeface="Calibri" panose="020F0502020204030204" pitchFamily="34" charset="0"/>
              </a:rPr>
              <a:t> then we say the </a:t>
            </a:r>
            <a:r>
              <a:rPr lang="en-US" sz="1800" dirty="0">
                <a:solidFill>
                  <a:srgbClr val="C00000"/>
                </a:solidFill>
                <a:latin typeface="Calibri" panose="020F0502020204030204" pitchFamily="34" charset="0"/>
                <a:cs typeface="Calibri" panose="020F0502020204030204" pitchFamily="34" charset="0"/>
              </a:rPr>
              <a:t>environment is deterministic</a:t>
            </a:r>
            <a:r>
              <a:rPr lang="en-US" sz="1800" dirty="0">
                <a:latin typeface="Calibri" panose="020F0502020204030204" pitchFamily="34" charset="0"/>
                <a:cs typeface="Calibri" panose="020F0502020204030204" pitchFamily="34" charset="0"/>
              </a:rPr>
              <a:t>;  otherwise, it is stochastic.</a:t>
            </a:r>
          </a:p>
          <a:p>
            <a:pPr marL="0" indent="0">
              <a:buNone/>
            </a:pPr>
            <a:endParaRPr lang="en-US" sz="1800" dirty="0">
              <a:latin typeface="Calibri" panose="020F0502020204030204" pitchFamily="34" charset="0"/>
              <a:cs typeface="Calibri" panose="020F0502020204030204" pitchFamily="34" charset="0"/>
            </a:endParaRP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For </a:t>
            </a:r>
            <a:r>
              <a:rPr lang="en-US" sz="1800" dirty="0" err="1">
                <a:latin typeface="Calibri" panose="020F0502020204030204" pitchFamily="34" charset="0"/>
                <a:cs typeface="Calibri" panose="020F0502020204030204" pitchFamily="34" charset="0"/>
              </a:rPr>
              <a:t>e.g</a:t>
            </a: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The simple vacuum world is deterministic </a:t>
            </a:r>
            <a:r>
              <a:rPr lang="en-US" sz="1800" dirty="0">
                <a:latin typeface="Calibri" panose="020F0502020204030204" pitchFamily="34" charset="0"/>
                <a:cs typeface="Calibri" panose="020F0502020204030204" pitchFamily="34" charset="0"/>
              </a:rPr>
              <a:t>where as the </a:t>
            </a:r>
            <a:r>
              <a:rPr lang="en-US" sz="1800" dirty="0">
                <a:solidFill>
                  <a:srgbClr val="C00000"/>
                </a:solidFill>
                <a:latin typeface="Calibri" panose="020F0502020204030204" pitchFamily="34" charset="0"/>
                <a:cs typeface="Calibri" panose="020F0502020204030204" pitchFamily="34" charset="0"/>
              </a:rPr>
              <a:t>Taxi driving is clearly stochastic in this sense</a:t>
            </a:r>
            <a:r>
              <a:rPr lang="en-US" sz="1800" dirty="0">
                <a:latin typeface="Calibri" panose="020F0502020204030204" pitchFamily="34" charset="0"/>
                <a:cs typeface="Calibri" panose="020F0502020204030204" pitchFamily="34" charset="0"/>
              </a:rPr>
              <a:t>, because one can never predict the behavior of traffic exactly; moreover, one's tires blow out and one's engine seizes up without warning.</a:t>
            </a: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506697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Environment Types</a:t>
            </a:r>
          </a:p>
        </p:txBody>
      </p:sp>
      <p:sp>
        <p:nvSpPr>
          <p:cNvPr id="3" name="Content Placeholder 2"/>
          <p:cNvSpPr>
            <a:spLocks noGrp="1"/>
          </p:cNvSpPr>
          <p:nvPr>
            <p:ph idx="1"/>
          </p:nvPr>
        </p:nvSpPr>
        <p:spPr>
          <a:xfrm>
            <a:off x="605382" y="1347537"/>
            <a:ext cx="10906703" cy="4711518"/>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Episodic vs Sequential</a:t>
            </a:r>
            <a:endParaRPr lang="en-US" sz="1800" b="1" i="1" dirty="0">
              <a:solidFill>
                <a:srgbClr val="C00000"/>
              </a:solidFill>
              <a:latin typeface="Calibri" panose="020F0502020204030204" pitchFamily="34" charset="0"/>
              <a:ea typeface="Cambria" panose="02040503050406030204" pitchFamily="18" charset="0"/>
              <a:cs typeface="Calibri" panose="020F0502020204030204" pitchFamily="34" charset="0"/>
            </a:endParaRPr>
          </a:p>
          <a:p>
            <a:pPr>
              <a:buFont typeface="Wingdings" panose="05000000000000000000" pitchFamily="2" charset="2"/>
              <a:buChar char="ü"/>
            </a:pPr>
            <a:r>
              <a:rPr lang="en-US" sz="1800" i="1" dirty="0">
                <a:solidFill>
                  <a:schemeClr val="tx1"/>
                </a:solidFill>
                <a:latin typeface="Calibri" panose="020F0502020204030204" pitchFamily="34" charset="0"/>
                <a:cs typeface="Calibri" panose="020F0502020204030204" pitchFamily="34" charset="0"/>
              </a:rPr>
              <a:t> In an episodic task environment, the agent’s experience is divided into atomic episodes.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In each episode the agent receives a percept and then performs a single action.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Crucially, </a:t>
            </a:r>
            <a:r>
              <a:rPr lang="en-US" sz="1800" dirty="0">
                <a:solidFill>
                  <a:srgbClr val="C00000"/>
                </a:solidFill>
                <a:latin typeface="Calibri" panose="020F0502020204030204" pitchFamily="34" charset="0"/>
                <a:cs typeface="Calibri" panose="020F0502020204030204" pitchFamily="34" charset="0"/>
              </a:rPr>
              <a:t>the next episode does not depend on the actions taken in previous episodes. </a:t>
            </a:r>
          </a:p>
          <a:p>
            <a:pPr marL="0" indent="0">
              <a:buNone/>
            </a:pPr>
            <a:r>
              <a:rPr lang="en-US" sz="1800" dirty="0">
                <a:latin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cs typeface="Calibri" panose="020F0502020204030204" pitchFamily="34" charset="0"/>
              </a:rPr>
              <a:t>For </a:t>
            </a:r>
            <a:r>
              <a:rPr lang="en-US" sz="1800" b="1" dirty="0" err="1">
                <a:solidFill>
                  <a:srgbClr val="C00000"/>
                </a:solidFill>
                <a:latin typeface="Calibri" panose="020F0502020204030204" pitchFamily="34" charset="0"/>
                <a:cs typeface="Calibri" panose="020F0502020204030204" pitchFamily="34" charset="0"/>
              </a:rPr>
              <a:t>e.g</a:t>
            </a:r>
            <a:r>
              <a:rPr lang="en-US" sz="1800" b="1" dirty="0">
                <a:solidFill>
                  <a:srgbClr val="C00000"/>
                </a:solidFill>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an agent that has to spot defective parts </a:t>
            </a:r>
            <a:r>
              <a:rPr lang="en-US" sz="1800" dirty="0">
                <a:latin typeface="Calibri" panose="020F0502020204030204" pitchFamily="34" charset="0"/>
                <a:cs typeface="Calibri" panose="020F0502020204030204" pitchFamily="34" charset="0"/>
              </a:rPr>
              <a:t>on an assembly line bases each decision on the current    	part, regardless of previous decisions</a:t>
            </a:r>
          </a:p>
          <a:p>
            <a:pPr marL="0" indent="0">
              <a:buNone/>
            </a:pPr>
            <a:r>
              <a:rPr lang="en-US" sz="1800" dirty="0">
                <a:latin typeface="Calibri" panose="020F0502020204030204" pitchFamily="34" charset="0"/>
                <a:cs typeface="Calibri" panose="020F0502020204030204" pitchFamily="34" charset="0"/>
              </a:rPr>
              <a:t>	moreover, the current decision doesn't affect whether the next part is defective. </a:t>
            </a: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In sequential environments, </a:t>
            </a:r>
            <a:r>
              <a:rPr lang="en-US" sz="1800" dirty="0">
                <a:latin typeface="Calibri" panose="020F0502020204030204" pitchFamily="34" charset="0"/>
                <a:cs typeface="Calibri" panose="020F0502020204030204" pitchFamily="34" charset="0"/>
              </a:rPr>
              <a:t>on the other hand, the current decision could affect all future decisions. </a:t>
            </a:r>
          </a:p>
          <a:p>
            <a:pPr marL="0" indent="0">
              <a:buNone/>
            </a:pPr>
            <a:r>
              <a:rPr lang="en-US" sz="1800" b="1" dirty="0">
                <a:solidFill>
                  <a:srgbClr val="C00000"/>
                </a:solidFill>
                <a:latin typeface="Calibri" panose="020F0502020204030204" pitchFamily="34" charset="0"/>
                <a:cs typeface="Calibri" panose="020F0502020204030204" pitchFamily="34" charset="0"/>
              </a:rPr>
              <a:t>	For </a:t>
            </a:r>
            <a:r>
              <a:rPr lang="en-US" sz="1800" b="1" dirty="0" err="1">
                <a:solidFill>
                  <a:srgbClr val="C00000"/>
                </a:solidFill>
                <a:latin typeface="Calibri" panose="020F0502020204030204" pitchFamily="34" charset="0"/>
                <a:cs typeface="Calibri" panose="020F0502020204030204" pitchFamily="34" charset="0"/>
              </a:rPr>
              <a:t>e.g</a:t>
            </a:r>
            <a:r>
              <a:rPr lang="en-US" sz="1800" b="1" dirty="0">
                <a:solidFill>
                  <a:srgbClr val="C00000"/>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Chess and taxi driving are sequential</a:t>
            </a: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565795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257" y="328711"/>
            <a:ext cx="10772775" cy="957478"/>
          </a:xfrm>
        </p:spPr>
        <p:txBody>
          <a:bodyPr/>
          <a:lstStyle/>
          <a:p>
            <a:r>
              <a:rPr lang="en-US" dirty="0"/>
              <a:t>Topics Covered</a:t>
            </a:r>
          </a:p>
        </p:txBody>
      </p:sp>
      <p:sp>
        <p:nvSpPr>
          <p:cNvPr id="3" name="Content Placeholder 2"/>
          <p:cNvSpPr>
            <a:spLocks noGrp="1"/>
          </p:cNvSpPr>
          <p:nvPr>
            <p:ph sz="half" idx="1"/>
          </p:nvPr>
        </p:nvSpPr>
        <p:spPr>
          <a:xfrm>
            <a:off x="456257" y="1276141"/>
            <a:ext cx="5657222" cy="4479273"/>
          </a:xfrm>
        </p:spPr>
        <p:txBody>
          <a:bodyPr>
            <a:normAutofit/>
          </a:bodyPr>
          <a:lstStyle/>
          <a:p>
            <a:pPr>
              <a:lnSpc>
                <a:spcPct val="150000"/>
              </a:lnSpc>
              <a:buFont typeface="Wingdings" panose="05000000000000000000" pitchFamily="2" charset="2"/>
              <a:buChar char="ü"/>
            </a:pPr>
            <a:r>
              <a:rPr lang="en-US" sz="1800" b="1" dirty="0">
                <a:latin typeface="Cambria" panose="02040503050406030204" pitchFamily="18" charset="0"/>
                <a:ea typeface="Cambria" panose="02040503050406030204" pitchFamily="18" charset="0"/>
              </a:rPr>
              <a:t> Introduction of agents</a:t>
            </a:r>
            <a:r>
              <a:rPr lang="en-US" sz="1800" dirty="0">
                <a:latin typeface="Cambria" panose="02040503050406030204" pitchFamily="18" charset="0"/>
                <a:ea typeface="Cambria" panose="02040503050406030204" pitchFamily="18" charset="0"/>
              </a:rPr>
              <a:t>, Structure ,Properties of Intelligent Agents</a:t>
            </a:r>
          </a:p>
          <a:p>
            <a:pPr>
              <a:lnSpc>
                <a:spcPct val="150000"/>
              </a:lnSpc>
              <a:buFont typeface="Wingdings" panose="05000000000000000000" pitchFamily="2" charset="2"/>
              <a:buChar char="ü"/>
            </a:pPr>
            <a:r>
              <a:rPr lang="en-US" sz="1800" dirty="0">
                <a:latin typeface="Cambria" panose="02040503050406030204" pitchFamily="18" charset="0"/>
                <a:ea typeface="Cambria" panose="02040503050406030204" pitchFamily="18" charset="0"/>
              </a:rPr>
              <a:t> Configuration of Agents, PEAS description of Agents</a:t>
            </a:r>
          </a:p>
          <a:p>
            <a:pPr>
              <a:lnSpc>
                <a:spcPct val="150000"/>
              </a:lnSpc>
              <a:buFont typeface="Wingdings" panose="05000000000000000000" pitchFamily="2" charset="2"/>
              <a:buChar char="ü"/>
            </a:pPr>
            <a:r>
              <a:rPr lang="en-US" sz="1800" b="1" dirty="0">
                <a:latin typeface="Cambria" panose="02040503050406030204" pitchFamily="18" charset="0"/>
                <a:ea typeface="Cambria" panose="02040503050406030204" pitchFamily="18" charset="0"/>
              </a:rPr>
              <a:t> Types of Agents: </a:t>
            </a:r>
            <a:r>
              <a:rPr lang="en-US" sz="1800" dirty="0">
                <a:latin typeface="Cambria" panose="02040503050406030204" pitchFamily="18" charset="0"/>
                <a:ea typeface="Cambria" panose="02040503050406030204" pitchFamily="18" charset="0"/>
              </a:rPr>
              <a:t>Simple Reflexive, Model based, Goal based, Utility based</a:t>
            </a:r>
          </a:p>
          <a:p>
            <a:pPr>
              <a:lnSpc>
                <a:spcPct val="150000"/>
              </a:lnSpc>
              <a:buFont typeface="Wingdings" panose="05000000000000000000" pitchFamily="2" charset="2"/>
              <a:buChar char="ü"/>
            </a:pPr>
            <a:r>
              <a:rPr lang="en-US" sz="1800" b="1" dirty="0">
                <a:latin typeface="Cambria" panose="02040503050406030204" pitchFamily="18" charset="0"/>
                <a:ea typeface="Cambria" panose="02040503050406030204" pitchFamily="18" charset="0"/>
              </a:rPr>
              <a:t> Environment Types: </a:t>
            </a:r>
            <a:r>
              <a:rPr lang="en-US" sz="1800" dirty="0">
                <a:latin typeface="Cambria" panose="02040503050406030204" pitchFamily="18" charset="0"/>
                <a:ea typeface="Cambria" panose="02040503050406030204" pitchFamily="18" charset="0"/>
              </a:rPr>
              <a:t>Deterministic, Stochastic, Static, Dynamic, Observable, Semi-observable, Single agent,      multi agent</a:t>
            </a:r>
          </a:p>
        </p:txBody>
      </p:sp>
      <p:pic>
        <p:nvPicPr>
          <p:cNvPr id="2050" name="Picture 2" descr="Impact: Artificial Intelligence | MIST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73072" y="994786"/>
            <a:ext cx="4550959" cy="488841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05587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Environment Types</a:t>
            </a:r>
          </a:p>
        </p:txBody>
      </p:sp>
      <p:sp>
        <p:nvSpPr>
          <p:cNvPr id="3" name="Content Placeholder 2"/>
          <p:cNvSpPr>
            <a:spLocks noGrp="1"/>
          </p:cNvSpPr>
          <p:nvPr>
            <p:ph idx="1"/>
          </p:nvPr>
        </p:nvSpPr>
        <p:spPr>
          <a:xfrm>
            <a:off x="605382" y="1347537"/>
            <a:ext cx="10906703" cy="4711518"/>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Static vs Dynamic:</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t>
            </a:r>
            <a:r>
              <a:rPr lang="en-US" sz="1800" dirty="0">
                <a:solidFill>
                  <a:srgbClr val="C00000"/>
                </a:solidFill>
                <a:latin typeface="Calibri" panose="020F0502020204030204" pitchFamily="34" charset="0"/>
                <a:cs typeface="Calibri" panose="020F0502020204030204" pitchFamily="34" charset="0"/>
              </a:rPr>
              <a:t>If the environment can change while an agent is deliberating</a:t>
            </a:r>
            <a:r>
              <a:rPr lang="en-US" sz="1800" dirty="0">
                <a:latin typeface="Calibri" panose="020F0502020204030204" pitchFamily="34" charset="0"/>
                <a:cs typeface="Calibri" panose="020F0502020204030204" pitchFamily="34" charset="0"/>
              </a:rPr>
              <a:t>, then the environment is dynamic for that agent; otherwise, it is static.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Static environments are easy to deal with because the agent need not keep looking at the world while it is deciding on an action, nor need it worry about the passage of time. </a:t>
            </a:r>
          </a:p>
          <a:p>
            <a:pPr marL="0" indent="0">
              <a:buNone/>
            </a:pPr>
            <a:r>
              <a:rPr lang="en-US" sz="1800" dirty="0">
                <a:latin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cs typeface="Calibri" panose="020F0502020204030204" pitchFamily="34" charset="0"/>
              </a:rPr>
              <a:t>For e.g.:  </a:t>
            </a:r>
            <a:r>
              <a:rPr lang="en-US" sz="1800" i="1" dirty="0">
                <a:solidFill>
                  <a:srgbClr val="C00000"/>
                </a:solidFill>
                <a:latin typeface="Calibri" panose="020F0502020204030204" pitchFamily="34" charset="0"/>
                <a:cs typeface="Calibri" panose="020F0502020204030204" pitchFamily="34" charset="0"/>
              </a:rPr>
              <a:t>Crossword puzzles are static.</a:t>
            </a:r>
          </a:p>
          <a:p>
            <a:pPr marL="0" indent="0">
              <a:buNone/>
            </a:pPr>
            <a:endParaRPr lang="en-US" sz="18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Dynamic environments, on the other hand, are continuously asking the agent what it wants to do; if it hasn't decided yet, that counts as deciding to do nothing. </a:t>
            </a:r>
          </a:p>
          <a:p>
            <a:pPr marL="0" indent="0">
              <a:buNone/>
            </a:pPr>
            <a:r>
              <a:rPr lang="en-US" sz="1800" dirty="0">
                <a:solidFill>
                  <a:srgbClr val="C00000"/>
                </a:solidFill>
                <a:latin typeface="Calibri" panose="020F0502020204030204" pitchFamily="34" charset="0"/>
                <a:cs typeface="Calibri" panose="020F0502020204030204" pitchFamily="34" charset="0"/>
              </a:rPr>
              <a:t>	</a:t>
            </a:r>
            <a:r>
              <a:rPr lang="en-US" sz="1800" b="1" dirty="0">
                <a:solidFill>
                  <a:srgbClr val="C00000"/>
                </a:solidFill>
                <a:latin typeface="Calibri" panose="020F0502020204030204" pitchFamily="34" charset="0"/>
                <a:cs typeface="Calibri" panose="020F0502020204030204" pitchFamily="34" charset="0"/>
              </a:rPr>
              <a:t>For e.g.: </a:t>
            </a:r>
            <a:r>
              <a:rPr lang="en-US" sz="1800" dirty="0">
                <a:solidFill>
                  <a:srgbClr val="C00000"/>
                </a:solidFill>
                <a:latin typeface="Calibri" panose="020F0502020204030204" pitchFamily="34" charset="0"/>
                <a:cs typeface="Calibri" panose="020F0502020204030204" pitchFamily="34" charset="0"/>
              </a:rPr>
              <a:t>Taxi driving is dynamic</a:t>
            </a:r>
            <a:r>
              <a:rPr lang="en-US" sz="1800" dirty="0">
                <a:latin typeface="Calibri" panose="020F0502020204030204" pitchFamily="34" charset="0"/>
                <a:cs typeface="Calibri" panose="020F0502020204030204" pitchFamily="34" charset="0"/>
              </a:rPr>
              <a:t> because the other cars and the taxi itself keep moving while the driving 	algorithm dithers about what to do next. </a:t>
            </a: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9366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Environment Types</a:t>
            </a:r>
          </a:p>
        </p:txBody>
      </p:sp>
      <p:sp>
        <p:nvSpPr>
          <p:cNvPr id="3" name="Content Placeholder 2"/>
          <p:cNvSpPr>
            <a:spLocks noGrp="1"/>
          </p:cNvSpPr>
          <p:nvPr>
            <p:ph idx="1"/>
          </p:nvPr>
        </p:nvSpPr>
        <p:spPr>
          <a:xfrm>
            <a:off x="605382" y="1347537"/>
            <a:ext cx="10906703" cy="4711518"/>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Discrete vs Continuous:</a:t>
            </a:r>
          </a:p>
          <a:p>
            <a:pPr>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The discrete/continuous distinction can be applied to the state of the environment, to the way time is handled, and to the percepts and actions of the agent. </a:t>
            </a:r>
          </a:p>
          <a:p>
            <a:pPr marL="541782" lvl="1" indent="-285750">
              <a:lnSpc>
                <a:spcPct val="150000"/>
              </a:lnSpc>
              <a:buFont typeface="Wingdings" panose="05000000000000000000" pitchFamily="2" charset="2"/>
              <a:buChar char="ü"/>
            </a:pPr>
            <a:r>
              <a:rPr lang="en-US" sz="1800" dirty="0">
                <a:latin typeface="Calibri" panose="020F0502020204030204" pitchFamily="34" charset="0"/>
                <a:cs typeface="Calibri" panose="020F0502020204030204" pitchFamily="34" charset="0"/>
              </a:rPr>
              <a:t>For e.g., </a:t>
            </a:r>
            <a:r>
              <a:rPr lang="en-US" sz="1800" dirty="0">
                <a:solidFill>
                  <a:srgbClr val="C00000"/>
                </a:solidFill>
                <a:latin typeface="Calibri" panose="020F0502020204030204" pitchFamily="34" charset="0"/>
                <a:cs typeface="Calibri" panose="020F0502020204030204" pitchFamily="34" charset="0"/>
              </a:rPr>
              <a:t>a discrete-state environment such as a chess game has a finite number of distinct states</a:t>
            </a:r>
            <a:r>
              <a:rPr lang="en-US" sz="1800" dirty="0">
                <a:latin typeface="Calibri" panose="020F0502020204030204" pitchFamily="34" charset="0"/>
                <a:cs typeface="Calibri" panose="020F0502020204030204" pitchFamily="34" charset="0"/>
              </a:rPr>
              <a:t>. Chess also has a discrete set of percepts and actions.</a:t>
            </a:r>
          </a:p>
          <a:p>
            <a:pPr marL="256032" lvl="1" indent="0">
              <a:lnSpc>
                <a:spcPct val="150000"/>
              </a:lnSpc>
              <a:buNone/>
            </a:pPr>
            <a:endParaRPr lang="en-US" sz="1800" dirty="0">
              <a:latin typeface="Calibri" panose="020F0502020204030204" pitchFamily="34" charset="0"/>
              <a:cs typeface="Calibri" panose="020F0502020204030204" pitchFamily="34" charset="0"/>
            </a:endParaRPr>
          </a:p>
          <a:p>
            <a:pPr marL="541782" lvl="1" indent="-285750">
              <a:lnSpc>
                <a:spcPct val="150000"/>
              </a:lnSpc>
              <a:buFont typeface="Wingdings" panose="05000000000000000000" pitchFamily="2" charset="2"/>
              <a:buChar char="ü"/>
            </a:pPr>
            <a:r>
              <a:rPr lang="en-US" sz="1800" dirty="0">
                <a:solidFill>
                  <a:srgbClr val="C00000"/>
                </a:solidFill>
                <a:latin typeface="Calibri" panose="020F0502020204030204" pitchFamily="34" charset="0"/>
                <a:cs typeface="Calibri" panose="020F0502020204030204" pitchFamily="34" charset="0"/>
              </a:rPr>
              <a:t> E.g. of continuous state environment includes Taxi driving : </a:t>
            </a:r>
            <a:r>
              <a:rPr lang="en-US" sz="1800" dirty="0">
                <a:latin typeface="Calibri" panose="020F0502020204030204" pitchFamily="34" charset="0"/>
                <a:cs typeface="Calibri" panose="020F0502020204030204" pitchFamily="34" charset="0"/>
              </a:rPr>
              <a:t>the speed and location of the taxi sweep through a range of continuous values and do so smoothly over time. </a:t>
            </a: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1325331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Agent Types</a:t>
            </a:r>
          </a:p>
        </p:txBody>
      </p:sp>
      <p:sp>
        <p:nvSpPr>
          <p:cNvPr id="3" name="Content Placeholder 2"/>
          <p:cNvSpPr>
            <a:spLocks noGrp="1"/>
          </p:cNvSpPr>
          <p:nvPr>
            <p:ph idx="1"/>
          </p:nvPr>
        </p:nvSpPr>
        <p:spPr>
          <a:xfrm>
            <a:off x="605382" y="1347537"/>
            <a:ext cx="10906703" cy="4711518"/>
          </a:xfrm>
        </p:spPr>
        <p:txBody>
          <a:bodyPr>
            <a:normAutofit/>
          </a:bodyPr>
          <a:lstStyle/>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Agents are grouped into five classes based on their degree of perceived intelligence and capability:</a:t>
            </a:r>
            <a:endParaRPr lang="en-US" sz="1800" dirty="0">
              <a:latin typeface="Calibri" panose="020F0502020204030204" pitchFamily="34" charset="0"/>
              <a:ea typeface="Cambria" panose="02040503050406030204" pitchFamily="18" charset="0"/>
              <a:cs typeface="Calibri" panose="020F0502020204030204" pitchFamily="34" charset="0"/>
            </a:endParaRPr>
          </a:p>
          <a:p>
            <a:pPr marL="400050" indent="-400050">
              <a:buFont typeface="+mj-lt"/>
              <a:buAutoNum type="romanLcPeriod"/>
            </a:pPr>
            <a:r>
              <a:rPr lang="en-US" sz="1800" dirty="0">
                <a:latin typeface="Calibri" panose="020F0502020204030204" pitchFamily="34" charset="0"/>
                <a:cs typeface="Calibri" panose="020F0502020204030204" pitchFamily="34" charset="0"/>
              </a:rPr>
              <a:t>simple reflex agents </a:t>
            </a:r>
          </a:p>
          <a:p>
            <a:pPr marL="400050" indent="-400050">
              <a:buFont typeface="+mj-lt"/>
              <a:buAutoNum type="romanLcPeriod"/>
            </a:pPr>
            <a:r>
              <a:rPr lang="en-US" sz="1800" dirty="0">
                <a:latin typeface="Calibri" panose="020F0502020204030204" pitchFamily="34" charset="0"/>
                <a:cs typeface="Calibri" panose="020F0502020204030204" pitchFamily="34" charset="0"/>
              </a:rPr>
              <a:t>Model-based reflex agents </a:t>
            </a:r>
          </a:p>
          <a:p>
            <a:pPr marL="400050" indent="-400050">
              <a:buFont typeface="+mj-lt"/>
              <a:buAutoNum type="romanLcPeriod"/>
            </a:pPr>
            <a:r>
              <a:rPr lang="en-US" sz="1800" dirty="0">
                <a:latin typeface="Calibri" panose="020F0502020204030204" pitchFamily="34" charset="0"/>
                <a:cs typeface="Calibri" panose="020F0502020204030204" pitchFamily="34" charset="0"/>
              </a:rPr>
              <a:t>Goal-based agents </a:t>
            </a:r>
          </a:p>
          <a:p>
            <a:pPr marL="400050" indent="-400050">
              <a:buFont typeface="+mj-lt"/>
              <a:buAutoNum type="romanLcPeriod"/>
            </a:pPr>
            <a:r>
              <a:rPr lang="en-US" sz="1800" dirty="0">
                <a:latin typeface="Calibri" panose="020F0502020204030204" pitchFamily="34" charset="0"/>
                <a:cs typeface="Calibri" panose="020F0502020204030204" pitchFamily="34" charset="0"/>
              </a:rPr>
              <a:t>Utility-based agents</a:t>
            </a:r>
          </a:p>
          <a:p>
            <a:pPr marL="400050" indent="-400050">
              <a:buFont typeface="+mj-lt"/>
              <a:buAutoNum type="romanLcPeriod"/>
            </a:pPr>
            <a:r>
              <a:rPr lang="en-US" sz="1800" dirty="0">
                <a:latin typeface="Calibri" panose="020F0502020204030204" pitchFamily="34" charset="0"/>
                <a:cs typeface="Calibri" panose="020F0502020204030204" pitchFamily="34" charset="0"/>
              </a:rPr>
              <a:t>Learning agents</a:t>
            </a: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381433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normAutofit/>
          </a:bodyPr>
          <a:lstStyle/>
          <a:p>
            <a:r>
              <a:rPr lang="en-US" dirty="0"/>
              <a:t>Agent Types</a:t>
            </a:r>
          </a:p>
        </p:txBody>
      </p:sp>
      <p:sp>
        <p:nvSpPr>
          <p:cNvPr id="3" name="Content Placeholder 2"/>
          <p:cNvSpPr>
            <a:spLocks noGrp="1"/>
          </p:cNvSpPr>
          <p:nvPr>
            <p:ph idx="1"/>
          </p:nvPr>
        </p:nvSpPr>
        <p:spPr>
          <a:xfrm>
            <a:off x="612775" y="1182255"/>
            <a:ext cx="10899310" cy="5551054"/>
          </a:xfrm>
        </p:spPr>
        <p:txBody>
          <a:bodyPr>
            <a:normAutofit/>
          </a:bodyPr>
          <a:lstStyle/>
          <a:p>
            <a:pPr marL="0" indent="0">
              <a:buNone/>
            </a:pPr>
            <a:r>
              <a:rPr lang="en-US" sz="1800" b="1" dirty="0">
                <a:solidFill>
                  <a:srgbClr val="C00000"/>
                </a:solidFill>
                <a:latin typeface="Calibri" panose="020F0502020204030204" pitchFamily="34" charset="0"/>
                <a:cs typeface="Calibri" panose="020F0502020204030204" pitchFamily="34" charset="0"/>
              </a:rPr>
              <a:t>Simple reflex agents</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The simplest kind of agent is the simple reflex agent. </a:t>
            </a:r>
          </a:p>
          <a:p>
            <a:pPr>
              <a:buFont typeface="Wingdings" panose="05000000000000000000" pitchFamily="2" charset="2"/>
              <a:buChar char="ü"/>
            </a:pPr>
            <a:r>
              <a:rPr lang="en-US" sz="1800" i="1" dirty="0">
                <a:latin typeface="Calibri" panose="020F0502020204030204" pitchFamily="34" charset="0"/>
                <a:cs typeface="Calibri" panose="020F0502020204030204" pitchFamily="34" charset="0"/>
              </a:rPr>
              <a:t> </a:t>
            </a:r>
            <a:r>
              <a:rPr lang="en-US" sz="1800" i="1" dirty="0">
                <a:solidFill>
                  <a:srgbClr val="C00000"/>
                </a:solidFill>
                <a:latin typeface="Calibri" panose="020F0502020204030204" pitchFamily="34" charset="0"/>
                <a:cs typeface="Calibri" panose="020F0502020204030204" pitchFamily="34" charset="0"/>
              </a:rPr>
              <a:t>These agents select actions on the basis of the current percept, ignoring the rest of the percept history.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Maintains condition-action rules. </a:t>
            </a:r>
          </a:p>
          <a:p>
            <a:pPr>
              <a:buFont typeface="Wingdings" panose="05000000000000000000" pitchFamily="2" charset="2"/>
              <a:buChar char="ü"/>
            </a:pPr>
            <a:r>
              <a:rPr lang="en-US" sz="1800" dirty="0">
                <a:latin typeface="Calibri" panose="020F0502020204030204" pitchFamily="34" charset="0"/>
                <a:cs typeface="Calibri" panose="020F0502020204030204" pitchFamily="34" charset="0"/>
              </a:rPr>
              <a:t> Will work only if the correct decision can be made on the basis of only the current percept.</a:t>
            </a:r>
          </a:p>
          <a:p>
            <a:pPr marL="0" indent="0">
              <a:buNone/>
            </a:pP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dirty="0">
                <a:solidFill>
                  <a:srgbClr val="C00000"/>
                </a:solidFill>
                <a:latin typeface="Calibri" panose="020F0502020204030204" pitchFamily="34" charset="0"/>
                <a:ea typeface="Cambria" panose="02040503050406030204" pitchFamily="18" charset="0"/>
                <a:cs typeface="Calibri" panose="020F0502020204030204" pitchFamily="34" charset="0"/>
              </a:rPr>
              <a:t>For </a:t>
            </a:r>
            <a:r>
              <a:rPr lang="en-US" sz="1800" dirty="0" err="1">
                <a:solidFill>
                  <a:srgbClr val="C00000"/>
                </a:solidFill>
                <a:latin typeface="Calibri" panose="020F0502020204030204" pitchFamily="34" charset="0"/>
                <a:ea typeface="Cambria" panose="02040503050406030204" pitchFamily="18" charset="0"/>
                <a:cs typeface="Calibri" panose="020F0502020204030204" pitchFamily="34" charset="0"/>
              </a:rPr>
              <a:t>eg</a:t>
            </a:r>
            <a:r>
              <a:rPr lang="en-US" sz="1800" dirty="0">
                <a:solidFill>
                  <a:srgbClr val="C00000"/>
                </a:solidFill>
                <a:latin typeface="Calibri" panose="020F0502020204030204" pitchFamily="34" charset="0"/>
                <a:ea typeface="Cambria" panose="02040503050406030204" pitchFamily="18" charset="0"/>
                <a:cs typeface="Calibri" panose="020F0502020204030204" pitchFamily="34" charset="0"/>
              </a:rPr>
              <a:t>: vacuum cleaner agent</a:t>
            </a: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Topics in AI : AG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980" y="3158442"/>
            <a:ext cx="5229225"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393496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12738"/>
            <a:ext cx="10772775" cy="812031"/>
          </a:xfrm>
        </p:spPr>
        <p:txBody>
          <a:bodyPr>
            <a:normAutofit/>
          </a:bodyPr>
          <a:lstStyle/>
          <a:p>
            <a:r>
              <a:rPr lang="en-US" dirty="0"/>
              <a:t>Agent Types</a:t>
            </a:r>
          </a:p>
        </p:txBody>
      </p:sp>
      <p:sp>
        <p:nvSpPr>
          <p:cNvPr id="3" name="Content Placeholder 2"/>
          <p:cNvSpPr>
            <a:spLocks noGrp="1"/>
          </p:cNvSpPr>
          <p:nvPr>
            <p:ph sz="half" idx="1"/>
          </p:nvPr>
        </p:nvSpPr>
        <p:spPr>
          <a:xfrm>
            <a:off x="460375" y="1277169"/>
            <a:ext cx="5330825" cy="5225231"/>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Model Based Agent:</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a:t>
            </a:r>
            <a:r>
              <a:rPr lang="en-US" sz="1700" i="1" dirty="0">
                <a:solidFill>
                  <a:srgbClr val="C00000"/>
                </a:solidFill>
                <a:latin typeface="Calibri" panose="020F0502020204030204" pitchFamily="34" charset="0"/>
                <a:cs typeface="Calibri" panose="020F0502020204030204" pitchFamily="34" charset="0"/>
              </a:rPr>
              <a:t>Maintain a internal state to keep track of part of world it can not see now.</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Handles partial observability</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Internal state is based on percept history and keeps two kinds of knowledge:</a:t>
            </a:r>
          </a:p>
          <a:p>
            <a:pPr marL="656082" lvl="1" indent="-400050">
              <a:lnSpc>
                <a:spcPct val="100000"/>
              </a:lnSpc>
              <a:buFont typeface="+mj-lt"/>
              <a:buAutoNum type="romanLcPeriod"/>
            </a:pPr>
            <a:r>
              <a:rPr lang="en-US" sz="1700" dirty="0">
                <a:latin typeface="Calibri" panose="020F0502020204030204" pitchFamily="34" charset="0"/>
                <a:cs typeface="Calibri" panose="020F0502020204030204" pitchFamily="34" charset="0"/>
              </a:rPr>
              <a:t>How the world evolves independently of the agent </a:t>
            </a:r>
          </a:p>
          <a:p>
            <a:pPr marL="656082" lvl="1" indent="-400050">
              <a:lnSpc>
                <a:spcPct val="100000"/>
              </a:lnSpc>
              <a:buFont typeface="+mj-lt"/>
              <a:buAutoNum type="romanLcPeriod"/>
            </a:pPr>
            <a:r>
              <a:rPr lang="en-US" sz="1700" dirty="0">
                <a:latin typeface="Calibri" panose="020F0502020204030204" pitchFamily="34" charset="0"/>
                <a:cs typeface="Calibri" panose="020F0502020204030204" pitchFamily="34" charset="0"/>
              </a:rPr>
              <a:t>How the agent's own actions affect the world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a:t>
            </a:r>
            <a:r>
              <a:rPr lang="en-US" sz="1700" i="1" dirty="0">
                <a:solidFill>
                  <a:srgbClr val="C00000"/>
                </a:solidFill>
                <a:latin typeface="Calibri" panose="020F0502020204030204" pitchFamily="34" charset="0"/>
                <a:cs typeface="Calibri" panose="020F0502020204030204" pitchFamily="34" charset="0"/>
              </a:rPr>
              <a:t>Then it combines current percept with the old internal state to generate the updated description of the current state. </a:t>
            </a:r>
          </a:p>
          <a:p>
            <a:pPr>
              <a:lnSpc>
                <a:spcPct val="100000"/>
              </a:lnSpc>
              <a:buFont typeface="Wingdings" panose="05000000000000000000" pitchFamily="2" charset="2"/>
              <a:buChar char="ü"/>
            </a:pPr>
            <a:r>
              <a:rPr lang="en-US" sz="1700" dirty="0">
                <a:latin typeface="Calibri" panose="020F0502020204030204" pitchFamily="34" charset="0"/>
                <a:cs typeface="Calibri" panose="020F0502020204030204" pitchFamily="34" charset="0"/>
              </a:rPr>
              <a:t> It then chooses an action in the same way as reflex agent.</a:t>
            </a: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descr="Artificial Intelligence Series: Structure of agents | by Arun | Geek  Culture | Medium"/>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40727" y="1590320"/>
            <a:ext cx="5329237" cy="4020771"/>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4025587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12738"/>
            <a:ext cx="10772775" cy="812031"/>
          </a:xfrm>
        </p:spPr>
        <p:txBody>
          <a:bodyPr>
            <a:normAutofit/>
          </a:bodyPr>
          <a:lstStyle/>
          <a:p>
            <a:r>
              <a:rPr lang="en-US" dirty="0"/>
              <a:t>Agent Types</a:t>
            </a:r>
          </a:p>
        </p:txBody>
      </p:sp>
      <p:sp>
        <p:nvSpPr>
          <p:cNvPr id="3" name="Content Placeholder 2"/>
          <p:cNvSpPr>
            <a:spLocks noGrp="1"/>
          </p:cNvSpPr>
          <p:nvPr>
            <p:ph sz="half" idx="1"/>
          </p:nvPr>
        </p:nvSpPr>
        <p:spPr>
          <a:xfrm>
            <a:off x="460375" y="1277169"/>
            <a:ext cx="5330825" cy="5225231"/>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Goal Based Agent:</a:t>
            </a:r>
          </a:p>
          <a:p>
            <a:pPr>
              <a:lnSpc>
                <a:spcPct val="100000"/>
              </a:lnSpc>
              <a:buFont typeface="Wingdings" panose="05000000000000000000" pitchFamily="2" charset="2"/>
              <a:buChar char="ü"/>
            </a:pPr>
            <a:r>
              <a:rPr lang="en-US" sz="1700" i="1" dirty="0">
                <a:solidFill>
                  <a:srgbClr val="C00000"/>
                </a:solidFill>
                <a:latin typeface="Calibri" panose="020F0502020204030204" pitchFamily="34" charset="0"/>
                <a:cs typeface="Calibri" panose="020F0502020204030204" pitchFamily="34" charset="0"/>
              </a:rPr>
              <a:t> </a:t>
            </a:r>
            <a:r>
              <a:rPr lang="en-US" sz="1600" dirty="0">
                <a:solidFill>
                  <a:srgbClr val="C00000"/>
                </a:solidFill>
                <a:latin typeface="Calibri" panose="020F0502020204030204" pitchFamily="34" charset="0"/>
                <a:cs typeface="Calibri" panose="020F0502020204030204" pitchFamily="34" charset="0"/>
              </a:rPr>
              <a:t>Goal-based agents further expand on the capabilities of the model based agents, by using "goal" information.</a:t>
            </a:r>
            <a:endParaRPr lang="en-US" sz="1600" dirty="0">
              <a:solidFill>
                <a:srgbClr val="C00000"/>
              </a:solidFill>
              <a:latin typeface="Calibri" panose="020F0502020204030204" pitchFamily="34" charset="0"/>
              <a:ea typeface="Cambria" panose="02040503050406030204" pitchFamily="18" charset="0"/>
              <a:cs typeface="Calibri" panose="020F0502020204030204" pitchFamily="34" charset="0"/>
            </a:endParaRPr>
          </a:p>
          <a:p>
            <a:pPr>
              <a:lnSpc>
                <a:spcPct val="100000"/>
              </a:lnSpc>
              <a:buFont typeface="Wingdings" panose="05000000000000000000" pitchFamily="2" charset="2"/>
              <a:buChar char="ü"/>
            </a:pPr>
            <a:r>
              <a:rPr lang="en-US" sz="1600" dirty="0">
                <a:latin typeface="Calibri" panose="020F0502020204030204" pitchFamily="34" charset="0"/>
                <a:cs typeface="Calibri" panose="020F0502020204030204" pitchFamily="34" charset="0"/>
              </a:rPr>
              <a:t>Knowing something about the current state of the environment is not always enough to decide what to do. </a:t>
            </a:r>
            <a:r>
              <a:rPr lang="en-US" sz="1600" b="1" dirty="0">
                <a:latin typeface="Calibri" panose="020F0502020204030204" pitchFamily="34" charset="0"/>
                <a:cs typeface="Calibri" panose="020F0502020204030204" pitchFamily="34" charset="0"/>
              </a:rPr>
              <a:t>For example, at a road junction, the taxi can turn left, turn right, or go straight on.</a:t>
            </a:r>
          </a:p>
          <a:p>
            <a:pPr>
              <a:lnSpc>
                <a:spcPct val="100000"/>
              </a:lnSpc>
              <a:buFont typeface="Wingdings" panose="05000000000000000000" pitchFamily="2" charset="2"/>
              <a:buChar char="ü"/>
            </a:pPr>
            <a:r>
              <a:rPr lang="en-US" sz="1600" dirty="0">
                <a:latin typeface="Calibri" panose="020F0502020204030204" pitchFamily="34" charset="0"/>
                <a:cs typeface="Calibri" panose="020F0502020204030204" pitchFamily="34" charset="0"/>
              </a:rPr>
              <a:t> </a:t>
            </a:r>
            <a:r>
              <a:rPr lang="en-US" sz="1600" dirty="0">
                <a:solidFill>
                  <a:srgbClr val="C00000"/>
                </a:solidFill>
                <a:latin typeface="Calibri" panose="020F0502020204030204" pitchFamily="34" charset="0"/>
                <a:cs typeface="Calibri" panose="020F0502020204030204" pitchFamily="34" charset="0"/>
              </a:rPr>
              <a:t>The correct decision depends on where the taxi is trying to get to. </a:t>
            </a:r>
          </a:p>
          <a:p>
            <a:pPr>
              <a:lnSpc>
                <a:spcPct val="100000"/>
              </a:lnSpc>
              <a:buFont typeface="Wingdings" panose="05000000000000000000" pitchFamily="2" charset="2"/>
              <a:buChar char="ü"/>
            </a:pPr>
            <a:r>
              <a:rPr lang="en-US" sz="1600" dirty="0">
                <a:latin typeface="Calibri" panose="020F0502020204030204" pitchFamily="34" charset="0"/>
                <a:cs typeface="Calibri" panose="020F0502020204030204" pitchFamily="34" charset="0"/>
              </a:rPr>
              <a:t>In other words, as well as a current state description, the agent needs some sort of goal information that describes situations that are desirable</a:t>
            </a:r>
          </a:p>
          <a:p>
            <a:pPr marL="0" indent="0">
              <a:lnSpc>
                <a:spcPct val="100000"/>
              </a:lnSpc>
              <a:buNone/>
            </a:pPr>
            <a:r>
              <a:rPr lang="en-US" sz="1600" b="1" dirty="0">
                <a:solidFill>
                  <a:srgbClr val="C00000"/>
                </a:solidFill>
                <a:latin typeface="Calibri" panose="020F0502020204030204" pitchFamily="34" charset="0"/>
                <a:cs typeface="Calibri" panose="020F0502020204030204" pitchFamily="34" charset="0"/>
              </a:rPr>
              <a:t>     For e.g.  </a:t>
            </a:r>
            <a:r>
              <a:rPr lang="en-US" sz="1600" dirty="0">
                <a:latin typeface="Calibri" panose="020F0502020204030204" pitchFamily="34" charset="0"/>
                <a:cs typeface="Calibri" panose="020F0502020204030204" pitchFamily="34" charset="0"/>
              </a:rPr>
              <a:t>being at the passenger’s destination</a:t>
            </a:r>
            <a:endParaRPr lang="en-US" sz="1600" dirty="0">
              <a:latin typeface="Calibri" panose="020F0502020204030204" pitchFamily="34" charset="0"/>
              <a:ea typeface="Cambria" panose="02040503050406030204" pitchFamily="18" charset="0"/>
              <a:cs typeface="Calibri" panose="020F0502020204030204" pitchFamily="34" charset="0"/>
            </a:endParaRP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Topics in AI : AG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8507" y="1921647"/>
            <a:ext cx="5480981" cy="376795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2"/>
          </p:nvPr>
        </p:nvSpPr>
        <p:spPr>
          <a:xfrm>
            <a:off x="6428508" y="1998134"/>
            <a:ext cx="4246261" cy="3767328"/>
          </a:xfrm>
        </p:spPr>
        <p:txBody>
          <a:bodyPr>
            <a:normAutofit/>
          </a:bodyPr>
          <a:lstStyle/>
          <a:p>
            <a:endParaRPr lang="en-US" dirty="0"/>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120280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12738"/>
            <a:ext cx="10772775" cy="812031"/>
          </a:xfrm>
        </p:spPr>
        <p:txBody>
          <a:bodyPr>
            <a:normAutofit/>
          </a:bodyPr>
          <a:lstStyle/>
          <a:p>
            <a:r>
              <a:rPr lang="en-US" dirty="0"/>
              <a:t>Agent Types</a:t>
            </a:r>
          </a:p>
        </p:txBody>
      </p:sp>
      <p:sp>
        <p:nvSpPr>
          <p:cNvPr id="3" name="Content Placeholder 2"/>
          <p:cNvSpPr>
            <a:spLocks noGrp="1"/>
          </p:cNvSpPr>
          <p:nvPr>
            <p:ph sz="half" idx="1"/>
          </p:nvPr>
        </p:nvSpPr>
        <p:spPr>
          <a:xfrm>
            <a:off x="460375" y="1277169"/>
            <a:ext cx="5580352" cy="5225231"/>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Utility Based Agent:</a:t>
            </a:r>
          </a:p>
          <a:p>
            <a:pPr>
              <a:buFont typeface="Wingdings" panose="05000000000000000000" pitchFamily="2" charset="2"/>
              <a:buChar char="ü"/>
            </a:pPr>
            <a:r>
              <a:rPr lang="en-US" sz="1700" i="1" dirty="0">
                <a:solidFill>
                  <a:srgbClr val="C0000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Goal-based agents only distinguish between goal states and non-goal states.</a:t>
            </a:r>
          </a:p>
          <a:p>
            <a:pPr>
              <a:buFont typeface="Wingdings" panose="05000000000000000000" pitchFamily="2" charset="2"/>
              <a:buChar char="ü"/>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Goals alone are not enough to generate high-quality behavior in most environments. </a:t>
            </a:r>
            <a:r>
              <a:rPr lang="en-US" sz="1600" b="1" dirty="0">
                <a:solidFill>
                  <a:srgbClr val="C00000"/>
                </a:solidFill>
                <a:latin typeface="Calibri" panose="020F0502020204030204" pitchFamily="34" charset="0"/>
                <a:cs typeface="Calibri" panose="020F0502020204030204" pitchFamily="34" charset="0"/>
              </a:rPr>
              <a:t>For </a:t>
            </a:r>
            <a:r>
              <a:rPr lang="en-US" sz="1600" b="1" dirty="0" err="1">
                <a:solidFill>
                  <a:srgbClr val="C00000"/>
                </a:solidFill>
                <a:latin typeface="Calibri" panose="020F0502020204030204" pitchFamily="34" charset="0"/>
                <a:cs typeface="Calibri" panose="020F0502020204030204" pitchFamily="34" charset="0"/>
              </a:rPr>
              <a:t>e.g</a:t>
            </a:r>
            <a:r>
              <a:rPr lang="en-US" sz="1600" b="1" dirty="0">
                <a:solidFill>
                  <a:srgbClr val="C0000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many action sequences will get the taxi to its destination (thereby achieving the goal) but some are quicker, safer, more reliable, or cheaper than others. </a:t>
            </a:r>
          </a:p>
          <a:p>
            <a:pPr marL="0" indent="0">
              <a:buNone/>
            </a:pPr>
            <a:endParaRPr lang="en-US" sz="1600" dirty="0">
              <a:latin typeface="Calibri" panose="020F0502020204030204" pitchFamily="34" charset="0"/>
              <a:cs typeface="Calibri" panose="020F0502020204030204" pitchFamily="34" charset="0"/>
            </a:endParaRP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Goals just provide a crude binary distinction between “happy” and “unhappy” states. </a:t>
            </a:r>
          </a:p>
          <a:p>
            <a:pPr>
              <a:buFont typeface="Wingdings" panose="05000000000000000000" pitchFamily="2" charset="2"/>
              <a:buChar char="ü"/>
            </a:pPr>
            <a:r>
              <a:rPr lang="en-US" sz="1600" dirty="0">
                <a:solidFill>
                  <a:srgbClr val="C00000"/>
                </a:solidFill>
                <a:latin typeface="Calibri" panose="020F0502020204030204" pitchFamily="34" charset="0"/>
                <a:cs typeface="Calibri" panose="020F0502020204030204" pitchFamily="34" charset="0"/>
              </a:rPr>
              <a:t>A more general performance measure should allow a comparison of different world states according to exactly how happy they would make the agent. </a:t>
            </a:r>
          </a:p>
          <a:p>
            <a:pPr>
              <a:buFont typeface="Wingdings" panose="05000000000000000000" pitchFamily="2" charset="2"/>
              <a:buChar char="ü"/>
            </a:pPr>
            <a:r>
              <a:rPr lang="en-US" sz="1600" dirty="0">
                <a:latin typeface="Calibri" panose="020F0502020204030204" pitchFamily="34" charset="0"/>
                <a:cs typeface="Calibri" panose="020F0502020204030204" pitchFamily="34" charset="0"/>
              </a:rPr>
              <a:t>Because “happy” does not sound very scientific, economists and computer scientists use the term utility instead.</a:t>
            </a:r>
            <a:endParaRPr lang="en-US" sz="1600" dirty="0">
              <a:latin typeface="Calibri" panose="020F0502020204030204" pitchFamily="34" charset="0"/>
              <a:ea typeface="Cambria" panose="02040503050406030204" pitchFamily="18" charset="0"/>
              <a:cs typeface="Calibri" panose="020F0502020204030204" pitchFamily="34" charset="0"/>
            </a:endParaRP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6404607" y="1845734"/>
            <a:ext cx="4828543" cy="3711575"/>
          </a:xfrm>
          <a:prstGeom prst="rect">
            <a:avLst/>
          </a:prstGeom>
        </p:spPr>
      </p:pic>
      <p:sp>
        <p:nvSpPr>
          <p:cNvPr id="7" name="Content Placeholder 6"/>
          <p:cNvSpPr>
            <a:spLocks noGrp="1"/>
          </p:cNvSpPr>
          <p:nvPr>
            <p:ph sz="half" idx="2"/>
          </p:nvPr>
        </p:nvSpPr>
        <p:spPr>
          <a:xfrm>
            <a:off x="6421537" y="2006120"/>
            <a:ext cx="4663440" cy="3767328"/>
          </a:xfrm>
        </p:spPr>
        <p:txBody>
          <a:bodyPr/>
          <a:lstStyle/>
          <a:p>
            <a:endParaRPr lang="en-US" dirty="0"/>
          </a:p>
        </p:txBody>
      </p:sp>
      <p:sp>
        <p:nvSpPr>
          <p:cNvPr id="8" name="Footer Placeholder 7"/>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759736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5" y="312738"/>
            <a:ext cx="10772775" cy="812031"/>
          </a:xfrm>
        </p:spPr>
        <p:txBody>
          <a:bodyPr>
            <a:normAutofit/>
          </a:bodyPr>
          <a:lstStyle/>
          <a:p>
            <a:r>
              <a:rPr lang="en-US" dirty="0"/>
              <a:t>Agent Types</a:t>
            </a:r>
          </a:p>
        </p:txBody>
      </p:sp>
      <p:sp>
        <p:nvSpPr>
          <p:cNvPr id="3" name="Content Placeholder 2"/>
          <p:cNvSpPr>
            <a:spLocks noGrp="1"/>
          </p:cNvSpPr>
          <p:nvPr>
            <p:ph sz="half" idx="1"/>
          </p:nvPr>
        </p:nvSpPr>
        <p:spPr>
          <a:xfrm>
            <a:off x="460375" y="1277169"/>
            <a:ext cx="5580352" cy="5225231"/>
          </a:xfrm>
        </p:spPr>
        <p:txBody>
          <a:bodyPr>
            <a:normAutofit/>
          </a:bodyPr>
          <a:lstStyle/>
          <a:p>
            <a:pPr marL="0" indent="0">
              <a:buNone/>
            </a:pP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Learning Agent:</a:t>
            </a:r>
          </a:p>
          <a:p>
            <a:pPr marL="0" indent="0">
              <a:buNone/>
            </a:pPr>
            <a:r>
              <a:rPr lang="en-US" sz="1700" i="1" dirty="0">
                <a:solidFill>
                  <a:srgbClr val="C0000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A learning agent can be divided into four conceptual components: </a:t>
            </a:r>
          </a:p>
          <a:p>
            <a:pPr marL="400050" indent="-400050">
              <a:buFont typeface="+mj-lt"/>
              <a:buAutoNum type="romanLcPeriod"/>
            </a:pPr>
            <a:r>
              <a:rPr lang="en-US" sz="1600" dirty="0">
                <a:solidFill>
                  <a:srgbClr val="C00000"/>
                </a:solidFill>
                <a:latin typeface="Calibri" panose="020F0502020204030204" pitchFamily="34" charset="0"/>
                <a:cs typeface="Calibri" panose="020F0502020204030204" pitchFamily="34" charset="0"/>
              </a:rPr>
              <a:t>"learning element", </a:t>
            </a:r>
            <a:r>
              <a:rPr lang="en-US" sz="1600" dirty="0">
                <a:latin typeface="Calibri" panose="020F0502020204030204" pitchFamily="34" charset="0"/>
                <a:cs typeface="Calibri" panose="020F0502020204030204" pitchFamily="34" charset="0"/>
              </a:rPr>
              <a:t>which is responsible for making improvements </a:t>
            </a:r>
          </a:p>
          <a:p>
            <a:pPr marL="400050" indent="-400050">
              <a:buFont typeface="+mj-lt"/>
              <a:buAutoNum type="romanLcPeriod"/>
            </a:pPr>
            <a:r>
              <a:rPr lang="en-US" sz="1600" dirty="0">
                <a:solidFill>
                  <a:srgbClr val="C00000"/>
                </a:solidFill>
                <a:latin typeface="Calibri" panose="020F0502020204030204" pitchFamily="34" charset="0"/>
                <a:cs typeface="Calibri" panose="020F0502020204030204" pitchFamily="34" charset="0"/>
              </a:rPr>
              <a:t>"performance element” </a:t>
            </a:r>
            <a:r>
              <a:rPr lang="en-US" sz="1600" dirty="0">
                <a:latin typeface="Calibri" panose="020F0502020204030204" pitchFamily="34" charset="0"/>
                <a:cs typeface="Calibri" panose="020F0502020204030204" pitchFamily="34" charset="0"/>
              </a:rPr>
              <a:t>(entire agent), which is responsible for selecting external actions. i.e., it takes in percepts and decides on actions.</a:t>
            </a:r>
          </a:p>
          <a:p>
            <a:pPr marL="400050" indent="-400050">
              <a:buFont typeface="+mj-lt"/>
              <a:buAutoNum type="romanLcPeriod"/>
            </a:pPr>
            <a:r>
              <a:rPr lang="en-US" sz="1600" dirty="0">
                <a:latin typeface="Calibri" panose="020F0502020204030204" pitchFamily="34" charset="0"/>
                <a:cs typeface="Calibri" panose="020F0502020204030204" pitchFamily="34" charset="0"/>
              </a:rPr>
              <a:t> The learning element uses feedback from the </a:t>
            </a:r>
            <a:r>
              <a:rPr lang="en-US" sz="1600" dirty="0">
                <a:solidFill>
                  <a:srgbClr val="C00000"/>
                </a:solidFill>
                <a:latin typeface="Calibri" panose="020F0502020204030204" pitchFamily="34" charset="0"/>
                <a:cs typeface="Calibri" panose="020F0502020204030204" pitchFamily="34" charset="0"/>
              </a:rPr>
              <a:t>"critic" </a:t>
            </a:r>
            <a:r>
              <a:rPr lang="en-US" sz="1600" dirty="0">
                <a:latin typeface="Calibri" panose="020F0502020204030204" pitchFamily="34" charset="0"/>
                <a:cs typeface="Calibri" panose="020F0502020204030204" pitchFamily="34" charset="0"/>
              </a:rPr>
              <a:t>on how the agent is doing and determines how the performance element should be modified to do better in the future. </a:t>
            </a:r>
          </a:p>
          <a:p>
            <a:pPr marL="400050" indent="-400050">
              <a:buFont typeface="+mj-lt"/>
              <a:buAutoNum type="romanLcPeriod"/>
            </a:pPr>
            <a:r>
              <a:rPr lang="en-US" sz="1600" dirty="0">
                <a:latin typeface="Calibri" panose="020F0502020204030204" pitchFamily="34" charset="0"/>
                <a:cs typeface="Calibri" panose="020F0502020204030204" pitchFamily="34" charset="0"/>
              </a:rPr>
              <a:t> The last component of the learning agent is </a:t>
            </a:r>
            <a:r>
              <a:rPr lang="en-US" sz="1600" dirty="0">
                <a:solidFill>
                  <a:srgbClr val="C00000"/>
                </a:solidFill>
                <a:latin typeface="Calibri" panose="020F0502020204030204" pitchFamily="34" charset="0"/>
                <a:cs typeface="Calibri" panose="020F0502020204030204" pitchFamily="34" charset="0"/>
              </a:rPr>
              <a:t>the "problem generator"</a:t>
            </a:r>
            <a:r>
              <a:rPr lang="en-US" sz="1600" dirty="0">
                <a:latin typeface="Calibri" panose="020F0502020204030204" pitchFamily="34" charset="0"/>
                <a:cs typeface="Calibri" panose="020F0502020204030204" pitchFamily="34" charset="0"/>
              </a:rPr>
              <a:t>. It is responsible for suggesting actions that will lead to new and informative experiences.</a:t>
            </a:r>
            <a:endParaRPr lang="en-US" sz="1600" dirty="0">
              <a:latin typeface="Calibri" panose="020F0502020204030204" pitchFamily="34" charset="0"/>
              <a:ea typeface="Cambria" panose="02040503050406030204" pitchFamily="18" charset="0"/>
              <a:cs typeface="Calibri" panose="020F0502020204030204" pitchFamily="34" charset="0"/>
            </a:endParaRP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2" descr="What is a learning agent? - Quora"/>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519068" y="1574006"/>
            <a:ext cx="5109354" cy="3810794"/>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932192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Thank you!</a:t>
            </a:r>
          </a:p>
        </p:txBody>
      </p:sp>
      <p:sp>
        <p:nvSpPr>
          <p:cNvPr id="6" name="Subtitle 5"/>
          <p:cNvSpPr>
            <a:spLocks noGrp="1"/>
          </p:cNvSpPr>
          <p:nvPr>
            <p:ph type="subTitle" idx="1"/>
          </p:nvPr>
        </p:nvSpPr>
        <p:spPr/>
        <p:txBody>
          <a:bodyPr/>
          <a:lstStyle/>
          <a:p>
            <a:endParaRPr lang="en-US" dirty="0"/>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Footer Placeholder 6"/>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3556321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718" y="355154"/>
            <a:ext cx="10772775" cy="928214"/>
          </a:xfrm>
        </p:spPr>
        <p:txBody>
          <a:bodyPr/>
          <a:lstStyle/>
          <a:p>
            <a:r>
              <a:rPr lang="en-US" dirty="0"/>
              <a:t>Intelligent Agent</a:t>
            </a:r>
          </a:p>
        </p:txBody>
      </p:sp>
      <p:sp>
        <p:nvSpPr>
          <p:cNvPr id="3" name="Content Placeholder 2"/>
          <p:cNvSpPr>
            <a:spLocks noGrp="1"/>
          </p:cNvSpPr>
          <p:nvPr>
            <p:ph sz="half" idx="1"/>
          </p:nvPr>
        </p:nvSpPr>
        <p:spPr>
          <a:xfrm>
            <a:off x="4294909" y="1727200"/>
            <a:ext cx="7760003" cy="5130800"/>
          </a:xfrm>
        </p:spPr>
        <p:txBody>
          <a:bodyPr>
            <a:normAutofit/>
          </a:bodyPr>
          <a:lstStyle/>
          <a:p>
            <a:pPr>
              <a:lnSpc>
                <a:spcPct val="150000"/>
              </a:lnSpc>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An intelligent agent is an autonomous entity </a:t>
            </a: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that acts.</a:t>
            </a:r>
          </a:p>
          <a:p>
            <a:pPr>
              <a:lnSpc>
                <a:spcPct val="150000"/>
              </a:lnSpc>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Directed its activity towards achieving goals upon an environment.</a:t>
            </a:r>
          </a:p>
          <a:p>
            <a:pPr>
              <a:lnSpc>
                <a:spcPct val="150000"/>
              </a:lnSpc>
              <a:buFont typeface="Wingdings" panose="05000000000000000000" pitchFamily="2" charset="2"/>
              <a:buChar char="ü"/>
            </a:pPr>
            <a:r>
              <a:rPr lang="en-US" sz="1800" i="1" dirty="0">
                <a:solidFill>
                  <a:srgbClr val="C00000"/>
                </a:solidFill>
                <a:latin typeface="Calibri" panose="020F0502020204030204" pitchFamily="34" charset="0"/>
                <a:ea typeface="Cambria" panose="02040503050406030204" pitchFamily="18" charset="0"/>
                <a:cs typeface="Calibri" panose="020F0502020204030204" pitchFamily="34" charset="0"/>
              </a:rPr>
              <a:t>It perceives its environment via sensors and acts rationally upon that environment with its effectors (actuators)</a:t>
            </a:r>
          </a:p>
          <a:p>
            <a:pPr>
              <a:lnSpc>
                <a:spcPct val="150000"/>
              </a:lnSpc>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Hence, an agent gets percepts one at a time, and maps this percept sequence to actions.</a:t>
            </a:r>
          </a:p>
        </p:txBody>
      </p:sp>
      <p:pic>
        <p:nvPicPr>
          <p:cNvPr id="1030" name="Picture 6" descr="What Are the Different Types of Intelligent Agent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1628" y="1820323"/>
            <a:ext cx="3630782" cy="2635007"/>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6249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lstStyle/>
          <a:p>
            <a:r>
              <a:rPr lang="en-US" dirty="0"/>
              <a:t>Intelligent Agent</a:t>
            </a:r>
          </a:p>
        </p:txBody>
      </p:sp>
      <p:sp>
        <p:nvSpPr>
          <p:cNvPr id="3" name="Content Placeholder 2"/>
          <p:cNvSpPr>
            <a:spLocks noGrp="1"/>
          </p:cNvSpPr>
          <p:nvPr>
            <p:ph idx="1"/>
          </p:nvPr>
        </p:nvSpPr>
        <p:spPr>
          <a:xfrm>
            <a:off x="546388" y="1376218"/>
            <a:ext cx="11411150" cy="5245646"/>
          </a:xfrm>
        </p:spPr>
        <p:txBody>
          <a:bodyPr>
            <a:normAutofit/>
          </a:bodyPr>
          <a:lstStyle/>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An intelligent agent is a program that can </a:t>
            </a:r>
            <a:r>
              <a:rPr lang="en-US" sz="1800" b="1" dirty="0">
                <a:solidFill>
                  <a:srgbClr val="C00000"/>
                </a:solidFill>
                <a:latin typeface="Calibri" panose="020F0502020204030204" pitchFamily="34" charset="0"/>
                <a:ea typeface="Cambria" panose="02040503050406030204" pitchFamily="18" charset="0"/>
                <a:cs typeface="Calibri" panose="020F0502020204030204" pitchFamily="34" charset="0"/>
              </a:rPr>
              <a:t>meet its target or goal </a:t>
            </a:r>
            <a:r>
              <a:rPr lang="en-US" sz="1800" dirty="0">
                <a:latin typeface="Calibri" panose="020F0502020204030204" pitchFamily="34" charset="0"/>
                <a:ea typeface="Cambria" panose="02040503050406030204" pitchFamily="18" charset="0"/>
                <a:cs typeface="Calibri" panose="020F0502020204030204" pitchFamily="34" charset="0"/>
              </a:rPr>
              <a:t>based on its </a:t>
            </a:r>
            <a:r>
              <a:rPr lang="en-US" sz="1800" b="1" dirty="0">
                <a:latin typeface="Calibri" panose="020F0502020204030204" pitchFamily="34" charset="0"/>
                <a:ea typeface="Cambria" panose="02040503050406030204" pitchFamily="18" charset="0"/>
                <a:cs typeface="Calibri" panose="020F0502020204030204" pitchFamily="34" charset="0"/>
              </a:rPr>
              <a:t>environment</a:t>
            </a: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b="1" dirty="0">
                <a:latin typeface="Calibri" panose="020F0502020204030204" pitchFamily="34" charset="0"/>
                <a:ea typeface="Cambria" panose="02040503050406030204" pitchFamily="18" charset="0"/>
                <a:cs typeface="Calibri" panose="020F0502020204030204" pitchFamily="34" charset="0"/>
              </a:rPr>
              <a:t>user input </a:t>
            </a:r>
            <a:r>
              <a:rPr lang="en-US" sz="1800" dirty="0">
                <a:latin typeface="Calibri" panose="020F0502020204030204" pitchFamily="34" charset="0"/>
                <a:ea typeface="Cambria" panose="02040503050406030204" pitchFamily="18" charset="0"/>
                <a:cs typeface="Calibri" panose="020F0502020204030204" pitchFamily="34" charset="0"/>
              </a:rPr>
              <a:t>and </a:t>
            </a:r>
            <a:r>
              <a:rPr lang="en-US" sz="1800" b="1" dirty="0">
                <a:latin typeface="Calibri" panose="020F0502020204030204" pitchFamily="34" charset="0"/>
                <a:ea typeface="Cambria" panose="02040503050406030204" pitchFamily="18" charset="0"/>
                <a:cs typeface="Calibri" panose="020F0502020204030204" pitchFamily="34" charset="0"/>
              </a:rPr>
              <a:t>past percept sequence.</a:t>
            </a:r>
          </a:p>
          <a:p>
            <a:endParaRPr lang="en-US" sz="1800" dirty="0">
              <a:latin typeface="Calibri" panose="020F0502020204030204" pitchFamily="34" charset="0"/>
              <a:ea typeface="Cambria" panose="02040503050406030204" pitchFamily="18" charset="0"/>
              <a:cs typeface="Calibri" panose="020F0502020204030204" pitchFamily="34" charset="0"/>
            </a:endParaRPr>
          </a:p>
          <a:p>
            <a:r>
              <a:rPr lang="en-US" sz="1800" b="1" u="sng" dirty="0">
                <a:solidFill>
                  <a:srgbClr val="C00000"/>
                </a:solidFill>
                <a:latin typeface="Calibri" panose="020F0502020204030204" pitchFamily="34" charset="0"/>
                <a:ea typeface="Cambria" panose="02040503050406030204" pitchFamily="18" charset="0"/>
                <a:cs typeface="Calibri" panose="020F0502020204030204" pitchFamily="34" charset="0"/>
              </a:rPr>
              <a:t>Agent Terminology</a:t>
            </a:r>
            <a:r>
              <a:rPr lang="en-US" sz="1800" dirty="0">
                <a:solidFill>
                  <a:srgbClr val="C00000"/>
                </a:solidFill>
                <a:latin typeface="Calibri" panose="020F0502020204030204" pitchFamily="34" charset="0"/>
                <a:ea typeface="Cambria" panose="02040503050406030204" pitchFamily="18" charset="0"/>
                <a:cs typeface="Calibri" panose="020F0502020204030204" pitchFamily="34" charset="0"/>
              </a:rPr>
              <a:t>						</a:t>
            </a:r>
          </a:p>
          <a:p>
            <a:r>
              <a:rPr lang="en-US" sz="1800" b="1" dirty="0">
                <a:latin typeface="Calibri" panose="020F0502020204030204" pitchFamily="34" charset="0"/>
                <a:ea typeface="Cambria" panose="02040503050406030204" pitchFamily="18" charset="0"/>
                <a:cs typeface="Calibri" panose="020F0502020204030204" pitchFamily="34" charset="0"/>
              </a:rPr>
              <a:t> </a:t>
            </a:r>
            <a:r>
              <a:rPr lang="en-US" sz="1700" b="1" dirty="0">
                <a:latin typeface="Calibri" panose="020F0502020204030204" pitchFamily="34" charset="0"/>
                <a:ea typeface="Cambria" panose="02040503050406030204" pitchFamily="18" charset="0"/>
                <a:cs typeface="Calibri" panose="020F0502020204030204" pitchFamily="34" charset="0"/>
              </a:rPr>
              <a:t>Sensors: </a:t>
            </a:r>
            <a:r>
              <a:rPr lang="en-US" sz="1700" dirty="0">
                <a:latin typeface="Calibri" panose="020F0502020204030204" pitchFamily="34" charset="0"/>
                <a:ea typeface="Cambria" panose="02040503050406030204" pitchFamily="18" charset="0"/>
                <a:cs typeface="Calibri" panose="020F0502020204030204" pitchFamily="34" charset="0"/>
              </a:rPr>
              <a:t>tools to percept its inputs						</a:t>
            </a:r>
          </a:p>
          <a:p>
            <a:pPr>
              <a:lnSpc>
                <a:spcPct val="150000"/>
              </a:lnSpc>
              <a:buFont typeface="Wingdings" panose="05000000000000000000" pitchFamily="2" charset="2"/>
              <a:buChar char="ü"/>
            </a:pPr>
            <a:r>
              <a:rPr lang="en-US" sz="1700" b="1" dirty="0">
                <a:latin typeface="Calibri" panose="020F0502020204030204" pitchFamily="34" charset="0"/>
                <a:ea typeface="Cambria" panose="02040503050406030204" pitchFamily="18" charset="0"/>
                <a:cs typeface="Calibri" panose="020F0502020204030204" pitchFamily="34" charset="0"/>
              </a:rPr>
              <a:t> Actuators: </a:t>
            </a:r>
            <a:r>
              <a:rPr lang="en-US" sz="1700" dirty="0">
                <a:latin typeface="Calibri" panose="020F0502020204030204" pitchFamily="34" charset="0"/>
                <a:ea typeface="Cambria" panose="02040503050406030204" pitchFamily="18" charset="0"/>
                <a:cs typeface="Calibri" panose="020F0502020204030204" pitchFamily="34" charset="0"/>
              </a:rPr>
              <a:t>tools to perform action</a:t>
            </a:r>
          </a:p>
          <a:p>
            <a:pPr>
              <a:lnSpc>
                <a:spcPct val="150000"/>
              </a:lnSpc>
              <a:buFont typeface="Wingdings" panose="05000000000000000000" pitchFamily="2" charset="2"/>
              <a:buChar char="ü"/>
            </a:pPr>
            <a:r>
              <a:rPr lang="en-US" sz="1700" b="1" dirty="0">
                <a:latin typeface="Calibri" panose="020F0502020204030204" pitchFamily="34" charset="0"/>
                <a:ea typeface="Cambria" panose="02040503050406030204" pitchFamily="18" charset="0"/>
                <a:cs typeface="Calibri" panose="020F0502020204030204" pitchFamily="34" charset="0"/>
              </a:rPr>
              <a:t> Percept : </a:t>
            </a:r>
            <a:r>
              <a:rPr lang="en-US" sz="1700" dirty="0">
                <a:latin typeface="Calibri" panose="020F0502020204030204" pitchFamily="34" charset="0"/>
                <a:ea typeface="Cambria" panose="02040503050406030204" pitchFamily="18" charset="0"/>
                <a:cs typeface="Calibri" panose="020F0502020204030204" pitchFamily="34" charset="0"/>
              </a:rPr>
              <a:t>perceptual inputs at given instance</a:t>
            </a:r>
          </a:p>
          <a:p>
            <a:pPr>
              <a:lnSpc>
                <a:spcPct val="150000"/>
              </a:lnSpc>
              <a:buFont typeface="Wingdings" panose="05000000000000000000" pitchFamily="2" charset="2"/>
              <a:buChar char="ü"/>
            </a:pPr>
            <a:r>
              <a:rPr lang="en-US" sz="1700" b="1" dirty="0">
                <a:latin typeface="Calibri" panose="020F0502020204030204" pitchFamily="34" charset="0"/>
                <a:ea typeface="Cambria" panose="02040503050406030204" pitchFamily="18" charset="0"/>
                <a:cs typeface="Calibri" panose="020F0502020204030204" pitchFamily="34" charset="0"/>
              </a:rPr>
              <a:t> Percept Sequence: </a:t>
            </a:r>
            <a:r>
              <a:rPr lang="en-US" sz="1700" dirty="0">
                <a:latin typeface="Calibri" panose="020F0502020204030204" pitchFamily="34" charset="0"/>
                <a:ea typeface="Cambria" panose="02040503050406030204" pitchFamily="18" charset="0"/>
                <a:cs typeface="Calibri" panose="020F0502020204030204" pitchFamily="34" charset="0"/>
              </a:rPr>
              <a:t>history of all that an agent has perceived till date</a:t>
            </a:r>
          </a:p>
          <a:p>
            <a:pPr>
              <a:lnSpc>
                <a:spcPct val="150000"/>
              </a:lnSpc>
              <a:buFont typeface="Wingdings" panose="05000000000000000000" pitchFamily="2" charset="2"/>
              <a:buChar char="ü"/>
            </a:pPr>
            <a:r>
              <a:rPr lang="en-US" sz="1700" b="1" dirty="0">
                <a:latin typeface="Calibri" panose="020F0502020204030204" pitchFamily="34" charset="0"/>
                <a:ea typeface="Cambria" panose="02040503050406030204" pitchFamily="18" charset="0"/>
                <a:cs typeface="Calibri" panose="020F0502020204030204" pitchFamily="34" charset="0"/>
              </a:rPr>
              <a:t> Action of agent: </a:t>
            </a:r>
            <a:r>
              <a:rPr lang="en-US" sz="1700" dirty="0">
                <a:latin typeface="Calibri" panose="020F0502020204030204" pitchFamily="34" charset="0"/>
                <a:ea typeface="Cambria" panose="02040503050406030204" pitchFamily="18" charset="0"/>
                <a:cs typeface="Calibri" panose="020F0502020204030204" pitchFamily="34" charset="0"/>
              </a:rPr>
              <a:t>something that agent performs after given any sequence of inputs</a:t>
            </a:r>
          </a:p>
          <a:p>
            <a:pPr>
              <a:lnSpc>
                <a:spcPct val="150000"/>
              </a:lnSpc>
              <a:buFont typeface="Wingdings" panose="05000000000000000000" pitchFamily="2" charset="2"/>
              <a:buChar char="ü"/>
            </a:pPr>
            <a:r>
              <a:rPr lang="en-US" sz="1700" b="1" dirty="0">
                <a:latin typeface="Calibri" panose="020F0502020204030204" pitchFamily="34" charset="0"/>
                <a:ea typeface="Cambria" panose="02040503050406030204" pitchFamily="18" charset="0"/>
                <a:cs typeface="Calibri" panose="020F0502020204030204" pitchFamily="34" charset="0"/>
              </a:rPr>
              <a:t> Performance measure: </a:t>
            </a:r>
            <a:r>
              <a:rPr lang="en-US" sz="1700" dirty="0">
                <a:latin typeface="Calibri" panose="020F0502020204030204" pitchFamily="34" charset="0"/>
                <a:ea typeface="Cambria" panose="02040503050406030204" pitchFamily="18" charset="0"/>
                <a:cs typeface="Calibri" panose="020F0502020204030204" pitchFamily="34" charset="0"/>
              </a:rPr>
              <a:t>criteria which determines how successful an agent is</a:t>
            </a:r>
          </a:p>
          <a:p>
            <a:pPr>
              <a:lnSpc>
                <a:spcPct val="150000"/>
              </a:lnSpc>
              <a:buFont typeface="Wingdings" panose="05000000000000000000" pitchFamily="2" charset="2"/>
              <a:buChar char="ü"/>
            </a:pPr>
            <a:r>
              <a:rPr lang="en-US" sz="1700" b="1" dirty="0">
                <a:latin typeface="Calibri" panose="020F0502020204030204" pitchFamily="34" charset="0"/>
                <a:ea typeface="Cambria" panose="02040503050406030204" pitchFamily="18" charset="0"/>
                <a:cs typeface="Calibri" panose="020F0502020204030204" pitchFamily="34" charset="0"/>
              </a:rPr>
              <a:t> Agent function: </a:t>
            </a:r>
            <a:r>
              <a:rPr lang="en-US" sz="1700" dirty="0">
                <a:latin typeface="Calibri" panose="020F0502020204030204" pitchFamily="34" charset="0"/>
                <a:ea typeface="Cambria" panose="02040503050406030204" pitchFamily="18" charset="0"/>
                <a:cs typeface="Calibri" panose="020F0502020204030204" pitchFamily="34" charset="0"/>
              </a:rPr>
              <a:t>map from input sequence to an action.</a:t>
            </a:r>
          </a:p>
        </p:txBody>
      </p:sp>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32479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lstStyle/>
          <a:p>
            <a:r>
              <a:rPr lang="en-US" dirty="0"/>
              <a:t>Structure of  Agent</a:t>
            </a:r>
          </a:p>
        </p:txBody>
      </p:sp>
      <p:sp>
        <p:nvSpPr>
          <p:cNvPr id="3" name="Content Placeholder 2"/>
          <p:cNvSpPr>
            <a:spLocks noGrp="1"/>
          </p:cNvSpPr>
          <p:nvPr>
            <p:ph idx="1"/>
          </p:nvPr>
        </p:nvSpPr>
        <p:spPr>
          <a:xfrm>
            <a:off x="1065126" y="1182255"/>
            <a:ext cx="10387966" cy="5258737"/>
          </a:xfrm>
        </p:spPr>
        <p:txBody>
          <a:bodyPr>
            <a:normAutofit lnSpcReduction="10000"/>
          </a:bodyPr>
          <a:lstStyle/>
          <a:p>
            <a:r>
              <a:rPr lang="en-US" sz="1800" i="1" dirty="0">
                <a:solidFill>
                  <a:srgbClr val="C00000"/>
                </a:solidFill>
                <a:latin typeface="Calibri" panose="020F0502020204030204" pitchFamily="34" charset="0"/>
                <a:ea typeface="Cambria" panose="02040503050406030204" pitchFamily="18" charset="0"/>
                <a:cs typeface="Calibri" panose="020F0502020204030204" pitchFamily="34" charset="0"/>
              </a:rPr>
              <a:t>Agent = Architecture + Agent Program</a:t>
            </a:r>
          </a:p>
          <a:p>
            <a:endParaRPr lang="en-US" sz="1800" dirty="0">
              <a:latin typeface="Calibri" panose="020F0502020204030204" pitchFamily="34" charset="0"/>
              <a:ea typeface="Cambria" panose="02040503050406030204" pitchFamily="18" charset="0"/>
              <a:cs typeface="Calibri" panose="020F0502020204030204" pitchFamily="34" charset="0"/>
            </a:endParaRPr>
          </a:p>
          <a:p>
            <a:endParaRPr lang="en-US" sz="1800" dirty="0">
              <a:latin typeface="Calibri" panose="020F0502020204030204" pitchFamily="34" charset="0"/>
              <a:ea typeface="Cambria" panose="02040503050406030204" pitchFamily="18" charset="0"/>
              <a:cs typeface="Calibri" panose="020F0502020204030204" pitchFamily="34" charset="0"/>
            </a:endParaRPr>
          </a:p>
          <a:p>
            <a:endParaRPr lang="en-US" sz="1800" dirty="0">
              <a:latin typeface="Calibri" panose="020F0502020204030204" pitchFamily="34" charset="0"/>
              <a:ea typeface="Cambria" panose="02040503050406030204" pitchFamily="18" charset="0"/>
              <a:cs typeface="Calibri" panose="020F0502020204030204" pitchFamily="34" charset="0"/>
            </a:endParaRPr>
          </a:p>
          <a:p>
            <a:endParaRPr lang="en-US" sz="1800" dirty="0">
              <a:latin typeface="Calibri" panose="020F0502020204030204" pitchFamily="34" charset="0"/>
              <a:ea typeface="Cambria" panose="02040503050406030204" pitchFamily="18" charset="0"/>
              <a:cs typeface="Calibri" panose="020F0502020204030204" pitchFamily="34" charset="0"/>
            </a:endParaRPr>
          </a:p>
          <a:p>
            <a:endParaRPr lang="en-US" sz="1800" dirty="0">
              <a:latin typeface="Calibri" panose="020F0502020204030204" pitchFamily="34" charset="0"/>
              <a:ea typeface="Cambria" panose="02040503050406030204" pitchFamily="18" charset="0"/>
              <a:cs typeface="Calibri" panose="020F0502020204030204" pitchFamily="34" charset="0"/>
            </a:endParaRPr>
          </a:p>
          <a:p>
            <a:endParaRPr lang="en-US" sz="1800" dirty="0">
              <a:latin typeface="Calibri" panose="020F0502020204030204" pitchFamily="34" charset="0"/>
              <a:ea typeface="Cambria" panose="02040503050406030204" pitchFamily="18" charset="0"/>
              <a:cs typeface="Calibri" panose="020F0502020204030204" pitchFamily="34" charset="0"/>
            </a:endParaRPr>
          </a:p>
          <a:p>
            <a:endParaRPr lang="en-US" sz="1800" dirty="0">
              <a:latin typeface="Calibri" panose="020F0502020204030204" pitchFamily="34" charset="0"/>
              <a:ea typeface="Cambria" panose="02040503050406030204" pitchFamily="18" charset="0"/>
              <a:cs typeface="Calibri" panose="020F0502020204030204" pitchFamily="34" charset="0"/>
            </a:endParaRPr>
          </a:p>
          <a:p>
            <a:endParaRPr lang="en-US" sz="1800" dirty="0">
              <a:latin typeface="Calibri" panose="020F0502020204030204" pitchFamily="34" charset="0"/>
              <a:ea typeface="Cambria" panose="02040503050406030204" pitchFamily="18" charset="0"/>
              <a:cs typeface="Calibri" panose="020F0502020204030204" pitchFamily="34" charset="0"/>
            </a:endParaRPr>
          </a:p>
          <a:p>
            <a:pPr>
              <a:buFont typeface="Wingdings" panose="05000000000000000000" pitchFamily="2" charset="2"/>
              <a:buChar char="ü"/>
            </a:pPr>
            <a:r>
              <a:rPr lang="en-US" sz="1800" b="1" dirty="0">
                <a:latin typeface="Calibri" panose="020F0502020204030204" pitchFamily="34" charset="0"/>
                <a:ea typeface="Cambria" panose="02040503050406030204" pitchFamily="18" charset="0"/>
                <a:cs typeface="Calibri" panose="020F0502020204030204" pitchFamily="34" charset="0"/>
              </a:rPr>
              <a:t>Agent function </a:t>
            </a:r>
            <a:r>
              <a:rPr lang="en-US" sz="1800" dirty="0">
                <a:latin typeface="Calibri" panose="020F0502020204030204" pitchFamily="34" charset="0"/>
                <a:ea typeface="Cambria" panose="02040503050406030204" pitchFamily="18" charset="0"/>
                <a:cs typeface="Calibri" panose="020F0502020204030204" pitchFamily="34" charset="0"/>
              </a:rPr>
              <a:t>is mathematical concept that maps percept sequence to an action.</a:t>
            </a:r>
          </a:p>
          <a:p>
            <a:pPr marL="0" indent="0">
              <a:buNone/>
            </a:pPr>
            <a:r>
              <a:rPr lang="en-US" sz="1800" dirty="0">
                <a:latin typeface="Calibri" panose="020F0502020204030204" pitchFamily="34" charset="0"/>
                <a:ea typeface="Cambria" panose="02040503050406030204" pitchFamily="18" charset="0"/>
                <a:cs typeface="Calibri" panose="020F0502020204030204" pitchFamily="34" charset="0"/>
              </a:rPr>
              <a:t>		ƒ:  P* -&gt; A</a:t>
            </a: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The agent function will internally represented by the </a:t>
            </a:r>
            <a:r>
              <a:rPr lang="en-US" sz="1800" b="1" dirty="0">
                <a:latin typeface="Calibri" panose="020F0502020204030204" pitchFamily="34" charset="0"/>
                <a:ea typeface="Cambria" panose="02040503050406030204" pitchFamily="18" charset="0"/>
                <a:cs typeface="Calibri" panose="020F0502020204030204" pitchFamily="34" charset="0"/>
              </a:rPr>
              <a:t>agent program.</a:t>
            </a:r>
          </a:p>
          <a:p>
            <a:pPr>
              <a:buFont typeface="Wingdings" panose="05000000000000000000" pitchFamily="2" charset="2"/>
              <a:buChar char="ü"/>
            </a:pPr>
            <a:r>
              <a:rPr lang="en-US" sz="1800" b="1" dirty="0">
                <a:latin typeface="Calibri" panose="020F0502020204030204" pitchFamily="34" charset="0"/>
                <a:ea typeface="Cambria" panose="02040503050406030204" pitchFamily="18" charset="0"/>
                <a:cs typeface="Calibri" panose="020F0502020204030204" pitchFamily="34" charset="0"/>
              </a:rPr>
              <a:t>The agent program </a:t>
            </a:r>
            <a:r>
              <a:rPr lang="en-US" sz="1800" dirty="0">
                <a:latin typeface="Calibri" panose="020F0502020204030204" pitchFamily="34" charset="0"/>
                <a:ea typeface="Cambria" panose="02040503050406030204" pitchFamily="18" charset="0"/>
                <a:cs typeface="Calibri" panose="020F0502020204030204" pitchFamily="34" charset="0"/>
              </a:rPr>
              <a:t>is concrete </a:t>
            </a:r>
            <a:r>
              <a:rPr lang="en-US" sz="1800" i="1" dirty="0">
                <a:solidFill>
                  <a:srgbClr val="C00000"/>
                </a:solidFill>
                <a:latin typeface="Calibri" panose="020F0502020204030204" pitchFamily="34" charset="0"/>
                <a:ea typeface="Cambria" panose="02040503050406030204" pitchFamily="18" charset="0"/>
                <a:cs typeface="Calibri" panose="020F0502020204030204" pitchFamily="34" charset="0"/>
              </a:rPr>
              <a:t>implementation of agent function </a:t>
            </a:r>
            <a:r>
              <a:rPr lang="en-US" sz="1800" dirty="0">
                <a:latin typeface="Calibri" panose="020F0502020204030204" pitchFamily="34" charset="0"/>
                <a:ea typeface="Cambria" panose="02040503050406030204" pitchFamily="18" charset="0"/>
                <a:cs typeface="Calibri" panose="020F0502020204030204" pitchFamily="34" charset="0"/>
              </a:rPr>
              <a:t>it runs on the physical architecture to produce A.</a:t>
            </a: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3256447" y="1775742"/>
            <a:ext cx="6612073" cy="2324516"/>
          </a:xfrm>
          <a:prstGeom prst="rect">
            <a:avLst/>
          </a:prstGeom>
        </p:spPr>
      </p:pic>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517420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lstStyle/>
          <a:p>
            <a:r>
              <a:rPr lang="en-US" dirty="0"/>
              <a:t>Example</a:t>
            </a:r>
          </a:p>
        </p:txBody>
      </p:sp>
      <p:sp>
        <p:nvSpPr>
          <p:cNvPr id="3" name="Content Placeholder 2"/>
          <p:cNvSpPr>
            <a:spLocks noGrp="1"/>
          </p:cNvSpPr>
          <p:nvPr>
            <p:ph idx="1"/>
          </p:nvPr>
        </p:nvSpPr>
        <p:spPr>
          <a:xfrm>
            <a:off x="546388" y="1376218"/>
            <a:ext cx="10906703" cy="4682837"/>
          </a:xfrm>
        </p:spPr>
        <p:txBody>
          <a:bodyPr>
            <a:normAutofit/>
          </a:bodyPr>
          <a:lstStyle/>
          <a:p>
            <a:r>
              <a:rPr lang="en-US" sz="1800" b="1" u="sng" dirty="0">
                <a:solidFill>
                  <a:srgbClr val="C00000"/>
                </a:solidFill>
                <a:latin typeface="Calibri" panose="020F0502020204030204" pitchFamily="34" charset="0"/>
                <a:ea typeface="Cambria" panose="02040503050406030204" pitchFamily="18" charset="0"/>
                <a:cs typeface="Calibri" panose="020F0502020204030204" pitchFamily="34" charset="0"/>
              </a:rPr>
              <a:t>Sensors/percepts and effectors/actions</a:t>
            </a:r>
          </a:p>
          <a:p>
            <a:r>
              <a:rPr lang="en-US" sz="1800" dirty="0">
                <a:solidFill>
                  <a:srgbClr val="C00000"/>
                </a:solidFill>
                <a:latin typeface="Calibri" panose="020F0502020204030204" pitchFamily="34" charset="0"/>
                <a:ea typeface="Cambria" panose="02040503050406030204" pitchFamily="18" charset="0"/>
                <a:cs typeface="Calibri" panose="020F0502020204030204" pitchFamily="34" charset="0"/>
              </a:rPr>
              <a:t>For Humans:</a:t>
            </a:r>
          </a:p>
          <a:p>
            <a:pPr>
              <a:buFont typeface="Wingdings" panose="05000000000000000000" pitchFamily="2" charset="2"/>
              <a:buChar char="ü"/>
            </a:pPr>
            <a:r>
              <a:rPr lang="en-US" sz="1800" b="1" dirty="0">
                <a:latin typeface="Calibri" panose="020F0502020204030204" pitchFamily="34" charset="0"/>
                <a:ea typeface="Cambria" panose="02040503050406030204" pitchFamily="18" charset="0"/>
                <a:cs typeface="Calibri" panose="020F0502020204030204" pitchFamily="34" charset="0"/>
              </a:rPr>
              <a:t> Sensors: </a:t>
            </a:r>
            <a:r>
              <a:rPr lang="en-US" sz="1800" dirty="0">
                <a:latin typeface="Calibri" panose="020F0502020204030204" pitchFamily="34" charset="0"/>
                <a:ea typeface="Cambria" panose="02040503050406030204" pitchFamily="18" charset="0"/>
                <a:cs typeface="Calibri" panose="020F0502020204030204" pitchFamily="34" charset="0"/>
              </a:rPr>
              <a:t>Eyes (vision), ears (hearing), skin (touch), tongue (gestation), nose (olfaction)</a:t>
            </a:r>
          </a:p>
          <a:p>
            <a:pPr>
              <a:buFont typeface="Wingdings" panose="05000000000000000000" pitchFamily="2" charset="2"/>
              <a:buChar char="ü"/>
            </a:pPr>
            <a:r>
              <a:rPr lang="en-US" sz="1800" b="1" dirty="0">
                <a:latin typeface="Calibri" panose="020F0502020204030204" pitchFamily="34" charset="0"/>
                <a:ea typeface="Cambria" panose="02040503050406030204" pitchFamily="18" charset="0"/>
                <a:cs typeface="Calibri" panose="020F0502020204030204" pitchFamily="34" charset="0"/>
              </a:rPr>
              <a:t> Percepts: </a:t>
            </a:r>
          </a:p>
          <a:p>
            <a:pPr lvl="1"/>
            <a:r>
              <a:rPr lang="en-US" sz="1800" dirty="0">
                <a:latin typeface="Calibri" panose="020F0502020204030204" pitchFamily="34" charset="0"/>
                <a:ea typeface="Cambria" panose="02040503050406030204" pitchFamily="18" charset="0"/>
                <a:cs typeface="Calibri" panose="020F0502020204030204" pitchFamily="34" charset="0"/>
              </a:rPr>
              <a:t>At the lowest level – electrical signals from these sensors</a:t>
            </a:r>
          </a:p>
          <a:p>
            <a:pPr lvl="1"/>
            <a:r>
              <a:rPr lang="en-US" sz="1800" dirty="0">
                <a:latin typeface="Calibri" panose="020F0502020204030204" pitchFamily="34" charset="0"/>
                <a:ea typeface="Cambria" panose="02040503050406030204" pitchFamily="18" charset="0"/>
                <a:cs typeface="Calibri" panose="020F0502020204030204" pitchFamily="34" charset="0"/>
              </a:rPr>
              <a:t>After preprocessing – objects in the visual field (location, textures, colors, …), auditory streams (pitch, loudness, direction), … </a:t>
            </a:r>
          </a:p>
          <a:p>
            <a:pPr>
              <a:buFont typeface="Wingdings" panose="05000000000000000000" pitchFamily="2" charset="2"/>
              <a:buChar char="ü"/>
            </a:pPr>
            <a:r>
              <a:rPr lang="en-US" sz="1800" b="1" dirty="0">
                <a:latin typeface="Calibri" panose="020F0502020204030204" pitchFamily="34" charset="0"/>
                <a:ea typeface="Cambria" panose="02040503050406030204" pitchFamily="18" charset="0"/>
                <a:cs typeface="Calibri" panose="020F0502020204030204" pitchFamily="34" charset="0"/>
              </a:rPr>
              <a:t> Effectors: </a:t>
            </a:r>
            <a:r>
              <a:rPr lang="en-US" sz="1800" dirty="0">
                <a:latin typeface="Calibri" panose="020F0502020204030204" pitchFamily="34" charset="0"/>
                <a:ea typeface="Cambria" panose="02040503050406030204" pitchFamily="18" charset="0"/>
                <a:cs typeface="Calibri" panose="020F0502020204030204" pitchFamily="34" charset="0"/>
              </a:rPr>
              <a:t>limbs, digits, eyes, tongue, ….. </a:t>
            </a:r>
          </a:p>
          <a:p>
            <a:pPr>
              <a:buFont typeface="Wingdings" panose="05000000000000000000" pitchFamily="2" charset="2"/>
              <a:buChar char="ü"/>
            </a:pPr>
            <a:r>
              <a:rPr lang="en-US" sz="1800" b="1" dirty="0">
                <a:latin typeface="Calibri" panose="020F0502020204030204" pitchFamily="34" charset="0"/>
                <a:ea typeface="Cambria" panose="02040503050406030204" pitchFamily="18" charset="0"/>
                <a:cs typeface="Calibri" panose="020F0502020204030204" pitchFamily="34" charset="0"/>
              </a:rPr>
              <a:t> Actions: </a:t>
            </a:r>
            <a:r>
              <a:rPr lang="en-US" sz="1800" dirty="0">
                <a:latin typeface="Calibri" panose="020F0502020204030204" pitchFamily="34" charset="0"/>
                <a:ea typeface="Cambria" panose="02040503050406030204" pitchFamily="18" charset="0"/>
                <a:cs typeface="Calibri" panose="020F0502020204030204" pitchFamily="34" charset="0"/>
              </a:rPr>
              <a:t>lift a finger, turn left, walk, run, carry an object, …</a:t>
            </a: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Footer Placeholder 4"/>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2831371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698446"/>
          </a:xfrm>
        </p:spPr>
        <p:txBody>
          <a:bodyPr>
            <a:normAutofit fontScale="90000"/>
          </a:bodyPr>
          <a:lstStyle/>
          <a:p>
            <a:r>
              <a:rPr lang="en-US" dirty="0"/>
              <a:t>Example</a:t>
            </a:r>
          </a:p>
        </p:txBody>
      </p:sp>
      <p:sp>
        <p:nvSpPr>
          <p:cNvPr id="3" name="Content Placeholder 2"/>
          <p:cNvSpPr>
            <a:spLocks noGrp="1"/>
          </p:cNvSpPr>
          <p:nvPr>
            <p:ph idx="1"/>
          </p:nvPr>
        </p:nvSpPr>
        <p:spPr>
          <a:xfrm>
            <a:off x="546388" y="1175658"/>
            <a:ext cx="10906703" cy="4883398"/>
          </a:xfrm>
        </p:spPr>
        <p:txBody>
          <a:bodyPr>
            <a:normAutofit/>
          </a:bodyPr>
          <a:lstStyle/>
          <a:p>
            <a:r>
              <a:rPr lang="en-US" sz="1800" dirty="0">
                <a:latin typeface="Calibri" panose="020F0502020204030204" pitchFamily="34" charset="0"/>
                <a:ea typeface="Cambria" panose="02040503050406030204" pitchFamily="18" charset="0"/>
                <a:cs typeface="Calibri" panose="020F0502020204030204" pitchFamily="34" charset="0"/>
              </a:rPr>
              <a:t>A more specific example: </a:t>
            </a:r>
            <a:r>
              <a:rPr lang="en-US" sz="1800" b="1" u="sng" dirty="0">
                <a:solidFill>
                  <a:srgbClr val="C00000"/>
                </a:solidFill>
                <a:latin typeface="Calibri" panose="020F0502020204030204" pitchFamily="34" charset="0"/>
                <a:ea typeface="Cambria" panose="02040503050406030204" pitchFamily="18" charset="0"/>
                <a:cs typeface="Calibri" panose="020F0502020204030204" pitchFamily="34" charset="0"/>
              </a:rPr>
              <a:t>Automated taxi driving system</a:t>
            </a:r>
          </a:p>
          <a:p>
            <a:pPr>
              <a:buFont typeface="Arial" panose="020B0604020202020204" pitchFamily="34" charset="0"/>
              <a:buChar char="•"/>
            </a:pPr>
            <a:r>
              <a:rPr lang="en-US" sz="1800" b="1" dirty="0">
                <a:latin typeface="Calibri" panose="020F0502020204030204" pitchFamily="34" charset="0"/>
                <a:ea typeface="Cambria" panose="02040503050406030204" pitchFamily="18" charset="0"/>
                <a:cs typeface="Calibri" panose="020F0502020204030204" pitchFamily="34" charset="0"/>
              </a:rPr>
              <a:t> Percepts: </a:t>
            </a:r>
            <a:r>
              <a:rPr lang="en-US" sz="1800" dirty="0">
                <a:latin typeface="Calibri" panose="020F0502020204030204" pitchFamily="34" charset="0"/>
                <a:ea typeface="Cambria" panose="02040503050406030204" pitchFamily="18" charset="0"/>
                <a:cs typeface="Calibri" panose="020F0502020204030204" pitchFamily="34" charset="0"/>
              </a:rPr>
              <a:t>Video, sonar, speedometer, odometer, engine sensors, keyboard input, microphone, GPS, …</a:t>
            </a:r>
          </a:p>
          <a:p>
            <a:pPr>
              <a:buFont typeface="Arial" panose="020B0604020202020204" pitchFamily="34" charset="0"/>
              <a:buChar char="•"/>
            </a:pPr>
            <a:r>
              <a:rPr lang="en-US" sz="1800" b="1" dirty="0">
                <a:latin typeface="Calibri" panose="020F0502020204030204" pitchFamily="34" charset="0"/>
                <a:ea typeface="Cambria" panose="02040503050406030204" pitchFamily="18" charset="0"/>
                <a:cs typeface="Calibri" panose="020F0502020204030204" pitchFamily="34" charset="0"/>
              </a:rPr>
              <a:t> Actions: </a:t>
            </a:r>
            <a:r>
              <a:rPr lang="en-US" sz="1800" dirty="0">
                <a:latin typeface="Calibri" panose="020F0502020204030204" pitchFamily="34" charset="0"/>
                <a:ea typeface="Cambria" panose="02040503050406030204" pitchFamily="18" charset="0"/>
                <a:cs typeface="Calibri" panose="020F0502020204030204" pitchFamily="34" charset="0"/>
              </a:rPr>
              <a:t>Steer, accelerate, brake, horn, speak/display, … </a:t>
            </a:r>
          </a:p>
          <a:p>
            <a:pPr>
              <a:buFont typeface="Arial" panose="020B0604020202020204" pitchFamily="34" charset="0"/>
              <a:buChar char="•"/>
            </a:pPr>
            <a:r>
              <a:rPr lang="en-US" sz="1800" b="1" dirty="0">
                <a:latin typeface="Calibri" panose="020F0502020204030204" pitchFamily="34" charset="0"/>
                <a:ea typeface="Cambria" panose="02040503050406030204" pitchFamily="18" charset="0"/>
                <a:cs typeface="Calibri" panose="020F0502020204030204" pitchFamily="34" charset="0"/>
              </a:rPr>
              <a:t> Goals: </a:t>
            </a:r>
            <a:r>
              <a:rPr lang="en-US" sz="1800" dirty="0">
                <a:latin typeface="Calibri" panose="020F0502020204030204" pitchFamily="34" charset="0"/>
                <a:ea typeface="Cambria" panose="02040503050406030204" pitchFamily="18" charset="0"/>
                <a:cs typeface="Calibri" panose="020F0502020204030204" pitchFamily="34" charset="0"/>
              </a:rPr>
              <a:t>Maintain safety, reach destination, maximize profits (fuel, tire wear), obey laws, provide passenger        comfort, … </a:t>
            </a:r>
          </a:p>
          <a:p>
            <a:pPr>
              <a:buFont typeface="Arial" panose="020B0604020202020204" pitchFamily="34" charset="0"/>
              <a:buChar char="•"/>
            </a:pPr>
            <a:r>
              <a:rPr lang="en-US" sz="1800" b="1" dirty="0">
                <a:latin typeface="Calibri" panose="020F0502020204030204" pitchFamily="34" charset="0"/>
                <a:ea typeface="Cambria" panose="02040503050406030204" pitchFamily="18" charset="0"/>
                <a:cs typeface="Calibri" panose="020F0502020204030204" pitchFamily="34" charset="0"/>
              </a:rPr>
              <a:t> Environment: </a:t>
            </a:r>
            <a:r>
              <a:rPr lang="en-US" sz="1800" dirty="0">
                <a:latin typeface="Calibri" panose="020F0502020204030204" pitchFamily="34" charset="0"/>
                <a:ea typeface="Cambria" panose="02040503050406030204" pitchFamily="18" charset="0"/>
                <a:cs typeface="Calibri" panose="020F0502020204030204" pitchFamily="34" charset="0"/>
              </a:rPr>
              <a:t>Urban streets, freeways, traffic, pedestrians, weather, customers, …</a:t>
            </a: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52297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lstStyle/>
          <a:p>
            <a:r>
              <a:rPr lang="en-US" dirty="0"/>
              <a:t>Example</a:t>
            </a:r>
          </a:p>
        </p:txBody>
      </p:sp>
      <p:sp>
        <p:nvSpPr>
          <p:cNvPr id="3" name="Content Placeholder 2"/>
          <p:cNvSpPr>
            <a:spLocks noGrp="1"/>
          </p:cNvSpPr>
          <p:nvPr>
            <p:ph idx="1"/>
          </p:nvPr>
        </p:nvSpPr>
        <p:spPr>
          <a:xfrm>
            <a:off x="546388" y="1182255"/>
            <a:ext cx="10906703" cy="5258737"/>
          </a:xfrm>
        </p:spPr>
        <p:txBody>
          <a:bodyPr>
            <a:normAutofit/>
          </a:bodyPr>
          <a:lstStyle/>
          <a:p>
            <a:r>
              <a:rPr lang="en-US" sz="1800" b="1" dirty="0">
                <a:solidFill>
                  <a:srgbClr val="C00000"/>
                </a:solidFill>
                <a:latin typeface="Cambria" panose="02040503050406030204" pitchFamily="18" charset="0"/>
                <a:ea typeface="Cambria" panose="02040503050406030204" pitchFamily="18" charset="0"/>
              </a:rPr>
              <a:t>The vacuum – cleaner world: </a:t>
            </a:r>
            <a:r>
              <a:rPr lang="en-US" sz="1800" dirty="0">
                <a:latin typeface="Cambria" panose="02040503050406030204" pitchFamily="18" charset="0"/>
                <a:ea typeface="Cambria" panose="02040503050406030204" pitchFamily="18" charset="0"/>
              </a:rPr>
              <a:t>Example of agent</a:t>
            </a:r>
          </a:p>
          <a:p>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a:p>
            <a:endParaRPr lang="en-US" sz="1800" dirty="0">
              <a:latin typeface="Cambria" panose="02040503050406030204" pitchFamily="18" charset="0"/>
              <a:ea typeface="Cambria" panose="02040503050406030204" pitchFamily="18" charset="0"/>
            </a:endParaRPr>
          </a:p>
          <a:p>
            <a:pPr marL="0" indent="0">
              <a:buNone/>
            </a:pPr>
            <a:endParaRPr lang="en-US" sz="1800" dirty="0">
              <a:latin typeface="Cambria" panose="02040503050406030204" pitchFamily="18" charset="0"/>
              <a:ea typeface="Cambria" panose="02040503050406030204" pitchFamily="18" charset="0"/>
            </a:endParaRPr>
          </a:p>
          <a:p>
            <a:r>
              <a:rPr lang="en-US" sz="1800" b="1" dirty="0">
                <a:solidFill>
                  <a:schemeClr val="tx1"/>
                </a:solidFill>
                <a:latin typeface="Cambria" panose="02040503050406030204" pitchFamily="18" charset="0"/>
                <a:ea typeface="Cambria" panose="02040503050406030204" pitchFamily="18" charset="0"/>
              </a:rPr>
              <a:t>Environment:  </a:t>
            </a:r>
            <a:r>
              <a:rPr lang="en-US" sz="1800" dirty="0">
                <a:latin typeface="Cambria" panose="02040503050406030204" pitchFamily="18" charset="0"/>
                <a:ea typeface="Cambria" panose="02040503050406030204" pitchFamily="18" charset="0"/>
              </a:rPr>
              <a:t>square A and B </a:t>
            </a:r>
          </a:p>
          <a:p>
            <a:r>
              <a:rPr lang="en-US" sz="1800" b="1" dirty="0">
                <a:solidFill>
                  <a:schemeClr val="tx1"/>
                </a:solidFill>
                <a:latin typeface="Cambria" panose="02040503050406030204" pitchFamily="18" charset="0"/>
                <a:ea typeface="Cambria" panose="02040503050406030204" pitchFamily="18" charset="0"/>
              </a:rPr>
              <a:t>Percepts:  </a:t>
            </a:r>
            <a:r>
              <a:rPr lang="en-US" sz="1800" dirty="0">
                <a:latin typeface="Cambria" panose="02040503050406030204" pitchFamily="18" charset="0"/>
                <a:ea typeface="Cambria" panose="02040503050406030204" pitchFamily="18" charset="0"/>
              </a:rPr>
              <a:t>[location and content] E.g. [A, Dirty] </a:t>
            </a:r>
          </a:p>
          <a:p>
            <a:r>
              <a:rPr lang="en-US" sz="1800" b="1" dirty="0">
                <a:latin typeface="Cambria" panose="02040503050406030204" pitchFamily="18" charset="0"/>
                <a:ea typeface="Cambria" panose="02040503050406030204" pitchFamily="18" charset="0"/>
              </a:rPr>
              <a:t>Actions:  </a:t>
            </a:r>
            <a:r>
              <a:rPr lang="en-US" sz="1800" dirty="0">
                <a:latin typeface="Cambria" panose="02040503050406030204" pitchFamily="18" charset="0"/>
                <a:ea typeface="Cambria" panose="02040503050406030204" pitchFamily="18" charset="0"/>
              </a:rPr>
              <a:t>left, right, suck, and no-op</a:t>
            </a: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2"/>
          <a:stretch>
            <a:fillRect/>
          </a:stretch>
        </p:blipFill>
        <p:spPr>
          <a:xfrm>
            <a:off x="1338262" y="2086916"/>
            <a:ext cx="2952750" cy="1543050"/>
          </a:xfrm>
          <a:prstGeom prst="rect">
            <a:avLst/>
          </a:prstGeom>
        </p:spPr>
      </p:pic>
      <p:pic>
        <p:nvPicPr>
          <p:cNvPr id="7" name="Picture 6"/>
          <p:cNvPicPr>
            <a:picLocks noChangeAspect="1"/>
          </p:cNvPicPr>
          <p:nvPr/>
        </p:nvPicPr>
        <p:blipFill>
          <a:blip r:embed="rId3"/>
          <a:stretch>
            <a:fillRect/>
          </a:stretch>
        </p:blipFill>
        <p:spPr>
          <a:xfrm>
            <a:off x="4395250" y="5134121"/>
            <a:ext cx="4680399" cy="1494270"/>
          </a:xfrm>
          <a:prstGeom prst="rect">
            <a:avLst/>
          </a:prstGeom>
        </p:spPr>
      </p:pic>
      <p:pic>
        <p:nvPicPr>
          <p:cNvPr id="8" name="Picture 7"/>
          <p:cNvPicPr>
            <a:picLocks noChangeAspect="1"/>
          </p:cNvPicPr>
          <p:nvPr/>
        </p:nvPicPr>
        <p:blipFill>
          <a:blip r:embed="rId4"/>
          <a:stretch>
            <a:fillRect/>
          </a:stretch>
        </p:blipFill>
        <p:spPr>
          <a:xfrm>
            <a:off x="6330459" y="994856"/>
            <a:ext cx="4988703" cy="3741527"/>
          </a:xfrm>
          <a:prstGeom prst="rect">
            <a:avLst/>
          </a:prstGeom>
        </p:spPr>
      </p:pic>
      <p:sp>
        <p:nvSpPr>
          <p:cNvPr id="9" name="Footer Placeholder 8"/>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315656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388" y="342515"/>
            <a:ext cx="10772775" cy="839740"/>
          </a:xfrm>
        </p:spPr>
        <p:txBody>
          <a:bodyPr/>
          <a:lstStyle/>
          <a:p>
            <a:r>
              <a:rPr lang="en-US" dirty="0"/>
              <a:t>The concept of rationality</a:t>
            </a:r>
          </a:p>
        </p:txBody>
      </p:sp>
      <p:sp>
        <p:nvSpPr>
          <p:cNvPr id="3" name="Content Placeholder 2"/>
          <p:cNvSpPr>
            <a:spLocks noGrp="1"/>
          </p:cNvSpPr>
          <p:nvPr>
            <p:ph idx="1"/>
          </p:nvPr>
        </p:nvSpPr>
        <p:spPr>
          <a:xfrm>
            <a:off x="605382" y="1376218"/>
            <a:ext cx="10906703" cy="4682837"/>
          </a:xfrm>
        </p:spPr>
        <p:txBody>
          <a:bodyPr>
            <a:normAutofit/>
          </a:bodyPr>
          <a:lstStyle/>
          <a:p>
            <a:pPr>
              <a:buFont typeface="Wingdings" panose="05000000000000000000" pitchFamily="2" charset="2"/>
              <a:buChar char="ü"/>
            </a:pPr>
            <a:r>
              <a:rPr lang="en-US" sz="1800" b="1" dirty="0">
                <a:latin typeface="Cambria" panose="02040503050406030204" pitchFamily="18" charset="0"/>
                <a:ea typeface="Cambria" panose="02040503050406030204" pitchFamily="18" charset="0"/>
              </a:rPr>
              <a:t> </a:t>
            </a:r>
            <a:r>
              <a:rPr lang="en-US" sz="1800" b="1" dirty="0">
                <a:latin typeface="Calibri" panose="020F0502020204030204" pitchFamily="34" charset="0"/>
                <a:ea typeface="Cambria" panose="02040503050406030204" pitchFamily="18" charset="0"/>
                <a:cs typeface="Calibri" panose="020F0502020204030204" pitchFamily="34" charset="0"/>
              </a:rPr>
              <a:t>A rational agent </a:t>
            </a:r>
            <a:r>
              <a:rPr lang="en-US" sz="1800" dirty="0">
                <a:latin typeface="Calibri" panose="020F0502020204030204" pitchFamily="34" charset="0"/>
                <a:ea typeface="Cambria" panose="02040503050406030204" pitchFamily="18" charset="0"/>
                <a:cs typeface="Calibri" panose="020F0502020204030204" pitchFamily="34" charset="0"/>
              </a:rPr>
              <a:t>is one that does the right thing</a:t>
            </a: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 Right thing – actions that will cause the agent to be most successful.</a:t>
            </a: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 Therefore we need to measure success of an agent. </a:t>
            </a:r>
          </a:p>
          <a:p>
            <a:pPr>
              <a:buFont typeface="Wingdings" panose="05000000000000000000" pitchFamily="2" charset="2"/>
              <a:buChar char="ü"/>
            </a:pPr>
            <a:r>
              <a:rPr lang="en-US" sz="1800" i="1" dirty="0">
                <a:solidFill>
                  <a:srgbClr val="C00000"/>
                </a:solidFill>
                <a:latin typeface="Calibri" panose="020F0502020204030204" pitchFamily="34" charset="0"/>
                <a:ea typeface="Cambria" panose="02040503050406030204" pitchFamily="18" charset="0"/>
                <a:cs typeface="Calibri" panose="020F0502020204030204" pitchFamily="34" charset="0"/>
              </a:rPr>
              <a:t> Performance measures are the criterion for success of an agent behavior.</a:t>
            </a:r>
          </a:p>
          <a:p>
            <a:endParaRPr lang="en-US" sz="1800" dirty="0">
              <a:latin typeface="Calibri" panose="020F0502020204030204" pitchFamily="34" charset="0"/>
              <a:ea typeface="Cambria" panose="02040503050406030204" pitchFamily="18" charset="0"/>
              <a:cs typeface="Calibri" panose="020F0502020204030204" pitchFamily="34" charset="0"/>
            </a:endParaRPr>
          </a:p>
          <a:p>
            <a:r>
              <a:rPr lang="en-US" sz="1800" b="1" dirty="0">
                <a:latin typeface="Calibri" panose="020F0502020204030204" pitchFamily="34" charset="0"/>
                <a:ea typeface="Cambria" panose="02040503050406030204" pitchFamily="18" charset="0"/>
                <a:cs typeface="Calibri" panose="020F0502020204030204" pitchFamily="34" charset="0"/>
              </a:rPr>
              <a:t>E.g. In vacuum cleaner</a:t>
            </a: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 Agent is rational if every entry in the table is filled out correctly.</a:t>
            </a:r>
          </a:p>
          <a:p>
            <a:pPr marL="0" indent="0">
              <a:buNone/>
            </a:pPr>
            <a:endParaRPr lang="en-US" sz="1800" dirty="0">
              <a:latin typeface="Calibri" panose="020F0502020204030204" pitchFamily="34" charset="0"/>
              <a:ea typeface="Cambria" panose="02040503050406030204" pitchFamily="18" charset="0"/>
              <a:cs typeface="Calibri" panose="020F0502020204030204" pitchFamily="34" charset="0"/>
            </a:endParaRPr>
          </a:p>
          <a:p>
            <a:pPr>
              <a:buFont typeface="Wingdings" panose="05000000000000000000" pitchFamily="2" charset="2"/>
              <a:buChar char="ü"/>
            </a:pPr>
            <a:r>
              <a:rPr lang="en-US" sz="1800" dirty="0">
                <a:latin typeface="Calibri" panose="020F0502020204030204" pitchFamily="34" charset="0"/>
                <a:ea typeface="Cambria" panose="02040503050406030204" pitchFamily="18" charset="0"/>
                <a:cs typeface="Calibri" panose="020F0502020204030204" pitchFamily="34" charset="0"/>
              </a:rPr>
              <a:t> Performance measure of a vacuum-cleaner agent could be </a:t>
            </a:r>
            <a:r>
              <a:rPr lang="en-US" sz="1800" b="1" dirty="0">
                <a:latin typeface="Calibri" panose="020F0502020204030204" pitchFamily="34" charset="0"/>
                <a:ea typeface="Cambria" panose="02040503050406030204" pitchFamily="18" charset="0"/>
                <a:cs typeface="Calibri" panose="020F0502020204030204" pitchFamily="34" charset="0"/>
              </a:rPr>
              <a:t>amount of dirt cleaned up</a:t>
            </a: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b="1" dirty="0">
                <a:latin typeface="Calibri" panose="020F0502020204030204" pitchFamily="34" charset="0"/>
                <a:ea typeface="Cambria" panose="02040503050406030204" pitchFamily="18" charset="0"/>
                <a:cs typeface="Calibri" panose="020F0502020204030204" pitchFamily="34" charset="0"/>
              </a:rPr>
              <a:t>amount of time taken</a:t>
            </a: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b="1" dirty="0">
                <a:latin typeface="Calibri" panose="020F0502020204030204" pitchFamily="34" charset="0"/>
                <a:ea typeface="Cambria" panose="02040503050406030204" pitchFamily="18" charset="0"/>
                <a:cs typeface="Calibri" panose="020F0502020204030204" pitchFamily="34" charset="0"/>
              </a:rPr>
              <a:t>amount of electricity consumed</a:t>
            </a:r>
            <a:r>
              <a:rPr lang="en-US" sz="1800" dirty="0">
                <a:latin typeface="Calibri" panose="020F0502020204030204" pitchFamily="34" charset="0"/>
                <a:ea typeface="Cambria" panose="02040503050406030204" pitchFamily="18" charset="0"/>
                <a:cs typeface="Calibri" panose="020F0502020204030204" pitchFamily="34" charset="0"/>
              </a:rPr>
              <a:t>, </a:t>
            </a:r>
            <a:r>
              <a:rPr lang="en-US" sz="1800" b="1" dirty="0">
                <a:latin typeface="Calibri" panose="020F0502020204030204" pitchFamily="34" charset="0"/>
                <a:ea typeface="Cambria" panose="02040503050406030204" pitchFamily="18" charset="0"/>
                <a:cs typeface="Calibri" panose="020F0502020204030204" pitchFamily="34" charset="0"/>
              </a:rPr>
              <a:t>amount of noise generated</a:t>
            </a:r>
            <a:r>
              <a:rPr lang="en-US" sz="1800" dirty="0">
                <a:latin typeface="Calibri" panose="020F0502020204030204" pitchFamily="34" charset="0"/>
                <a:ea typeface="Cambria" panose="02040503050406030204" pitchFamily="18" charset="0"/>
                <a:cs typeface="Calibri" panose="020F0502020204030204" pitchFamily="34" charset="0"/>
              </a:rPr>
              <a:t> etc.</a:t>
            </a:r>
          </a:p>
          <a:p>
            <a:endParaRPr lang="en-US" sz="1800" dirty="0">
              <a:latin typeface="Cambria" panose="02040503050406030204" pitchFamily="18" charset="0"/>
              <a:ea typeface="Cambria" panose="02040503050406030204" pitchFamily="18" charset="0"/>
            </a:endParaRPr>
          </a:p>
        </p:txBody>
      </p:sp>
      <p:sp>
        <p:nvSpPr>
          <p:cNvPr id="4" name="AutoShape 2" descr="Intelligent Agents | Agents in AI - TA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norvig russell - Why is this vacuum cleaner agent rational? - Artificial  Intelligence Stack Exchang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ooter Placeholder 5"/>
          <p:cNvSpPr>
            <a:spLocks noGrp="1"/>
          </p:cNvSpPr>
          <p:nvPr>
            <p:ph type="ftr" sz="quarter" idx="11"/>
          </p:nvPr>
        </p:nvSpPr>
        <p:spPr/>
        <p:txBody>
          <a:bodyPr/>
          <a:lstStyle/>
          <a:p>
            <a:r>
              <a:rPr lang="en-US"/>
              <a:t>Dipesh Koirala</a:t>
            </a:r>
          </a:p>
        </p:txBody>
      </p:sp>
    </p:spTree>
    <p:extLst>
      <p:ext uri="{BB962C8B-B14F-4D97-AF65-F5344CB8AC3E}">
        <p14:creationId xmlns:p14="http://schemas.microsoft.com/office/powerpoint/2010/main" val="180531122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632</TotalTime>
  <Words>2173</Words>
  <Application>Microsoft Office PowerPoint</Application>
  <PresentationFormat>Widescreen</PresentationFormat>
  <Paragraphs>222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vt:lpstr>
      <vt:lpstr>Wingdings</vt:lpstr>
      <vt:lpstr>Metropolitan</vt:lpstr>
      <vt:lpstr> Unit -2(Intelligent Agent)</vt:lpstr>
      <vt:lpstr>Topics Covered</vt:lpstr>
      <vt:lpstr>Intelligent Agent</vt:lpstr>
      <vt:lpstr>Intelligent Agent</vt:lpstr>
      <vt:lpstr>Structure of  Agent</vt:lpstr>
      <vt:lpstr>Example</vt:lpstr>
      <vt:lpstr>Example</vt:lpstr>
      <vt:lpstr>Example</vt:lpstr>
      <vt:lpstr>The concept of rationality</vt:lpstr>
      <vt:lpstr>The concept of rationality</vt:lpstr>
      <vt:lpstr>The concept of rationality</vt:lpstr>
      <vt:lpstr>Configuration of Agents: PEAS Description</vt:lpstr>
      <vt:lpstr>Configuration of Agents: PEAS Description</vt:lpstr>
      <vt:lpstr>Environment Types</vt:lpstr>
      <vt:lpstr>Environment Types</vt:lpstr>
      <vt:lpstr>Environment Types</vt:lpstr>
      <vt:lpstr>Environment Types</vt:lpstr>
      <vt:lpstr>Environment Types</vt:lpstr>
      <vt:lpstr>Environment Types</vt:lpstr>
      <vt:lpstr>Environment Types</vt:lpstr>
      <vt:lpstr>Environment Types</vt:lpstr>
      <vt:lpstr>Agent Types</vt:lpstr>
      <vt:lpstr>Agent Types</vt:lpstr>
      <vt:lpstr>Agent Types</vt:lpstr>
      <vt:lpstr>Agent Types</vt:lpstr>
      <vt:lpstr>Agent Types</vt:lpstr>
      <vt:lpstr>Agent Types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Dipesh Koirala</cp:lastModifiedBy>
  <cp:revision>75</cp:revision>
  <dcterms:created xsi:type="dcterms:W3CDTF">2023-02-06T15:28:09Z</dcterms:created>
  <dcterms:modified xsi:type="dcterms:W3CDTF">2024-05-11T17:43:17Z</dcterms:modified>
</cp:coreProperties>
</file>